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</p:sldMasterIdLst>
  <p:notesMasterIdLst>
    <p:notesMasterId r:id="rId43"/>
  </p:notesMasterIdLst>
  <p:handoutMasterIdLst>
    <p:handoutMasterId r:id="rId44"/>
  </p:handoutMasterIdLst>
  <p:sldIdLst>
    <p:sldId id="1007" r:id="rId2"/>
    <p:sldId id="963" r:id="rId3"/>
    <p:sldId id="957" r:id="rId4"/>
    <p:sldId id="964" r:id="rId5"/>
    <p:sldId id="965" r:id="rId6"/>
    <p:sldId id="966" r:id="rId7"/>
    <p:sldId id="1010" r:id="rId8"/>
    <p:sldId id="1008" r:id="rId9"/>
    <p:sldId id="1009" r:id="rId10"/>
    <p:sldId id="990" r:id="rId11"/>
    <p:sldId id="967" r:id="rId12"/>
    <p:sldId id="1005" r:id="rId13"/>
    <p:sldId id="1006" r:id="rId14"/>
    <p:sldId id="1013" r:id="rId15"/>
    <p:sldId id="1011" r:id="rId16"/>
    <p:sldId id="1012" r:id="rId17"/>
    <p:sldId id="968" r:id="rId18"/>
    <p:sldId id="969" r:id="rId19"/>
    <p:sldId id="970" r:id="rId20"/>
    <p:sldId id="971" r:id="rId21"/>
    <p:sldId id="991" r:id="rId22"/>
    <p:sldId id="994" r:id="rId23"/>
    <p:sldId id="995" r:id="rId24"/>
    <p:sldId id="993" r:id="rId25"/>
    <p:sldId id="997" r:id="rId26"/>
    <p:sldId id="973" r:id="rId27"/>
    <p:sldId id="998" r:id="rId28"/>
    <p:sldId id="974" r:id="rId29"/>
    <p:sldId id="975" r:id="rId30"/>
    <p:sldId id="976" r:id="rId31"/>
    <p:sldId id="999" r:id="rId32"/>
    <p:sldId id="977" r:id="rId33"/>
    <p:sldId id="1003" r:id="rId34"/>
    <p:sldId id="1000" r:id="rId35"/>
    <p:sldId id="978" r:id="rId36"/>
    <p:sldId id="1001" r:id="rId37"/>
    <p:sldId id="980" r:id="rId38"/>
    <p:sldId id="1002" r:id="rId39"/>
    <p:sldId id="1004" r:id="rId40"/>
    <p:sldId id="983" r:id="rId41"/>
    <p:sldId id="989" r:id="rId42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F3EEA"/>
    <a:srgbClr val="F434DD"/>
    <a:srgbClr val="7B076D"/>
    <a:srgbClr val="33CC33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11" autoAdjust="0"/>
    <p:restoredTop sz="94660"/>
  </p:normalViewPr>
  <p:slideViewPr>
    <p:cSldViewPr>
      <p:cViewPr varScale="1">
        <p:scale>
          <a:sx n="87" d="100"/>
          <a:sy n="87" d="100"/>
        </p:scale>
        <p:origin x="-88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2268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7316" tIns="43658" rIns="87316" bIns="43658" numCol="1" anchor="t" anchorCtr="0" compatLnSpc="1">
            <a:prstTxWarp prst="textNoShape">
              <a:avLst/>
            </a:prstTxWarp>
          </a:bodyPr>
          <a:lstStyle>
            <a:lvl1pPr defTabSz="873125">
              <a:defRPr sz="1100"/>
            </a:lvl1pPr>
          </a:lstStyle>
          <a:p>
            <a:endParaRPr lang="en-US"/>
          </a:p>
        </p:txBody>
      </p:sp>
      <p:sp>
        <p:nvSpPr>
          <p:cNvPr id="12800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561" y="0"/>
            <a:ext cx="2972268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7316" tIns="43658" rIns="87316" bIns="43658" numCol="1" anchor="t" anchorCtr="0" compatLnSpc="1">
            <a:prstTxWarp prst="textNoShape">
              <a:avLst/>
            </a:prstTxWarp>
          </a:bodyPr>
          <a:lstStyle>
            <a:lvl1pPr algn="r" defTabSz="873125">
              <a:defRPr sz="1100"/>
            </a:lvl1pPr>
          </a:lstStyle>
          <a:p>
            <a:fld id="{EF4ADA5E-BBCF-4165-AABC-940D5AA5C831}" type="datetimeFigureOut">
              <a:rPr lang="en-US"/>
              <a:pPr/>
              <a:t>5/18/2014</a:t>
            </a:fld>
            <a:endParaRPr lang="en-US"/>
          </a:p>
        </p:txBody>
      </p:sp>
      <p:sp>
        <p:nvSpPr>
          <p:cNvPr id="12800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29429"/>
            <a:ext cx="2972268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7316" tIns="43658" rIns="87316" bIns="43658" numCol="1" anchor="b" anchorCtr="0" compatLnSpc="1">
            <a:prstTxWarp prst="textNoShape">
              <a:avLst/>
            </a:prstTxWarp>
          </a:bodyPr>
          <a:lstStyle>
            <a:lvl1pPr defTabSz="873125">
              <a:defRPr sz="1100"/>
            </a:lvl1pPr>
          </a:lstStyle>
          <a:p>
            <a:endParaRPr lang="en-US"/>
          </a:p>
        </p:txBody>
      </p:sp>
      <p:sp>
        <p:nvSpPr>
          <p:cNvPr id="12800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561" y="8829429"/>
            <a:ext cx="2972268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7316" tIns="43658" rIns="87316" bIns="43658" numCol="1" anchor="b" anchorCtr="0" compatLnSpc="1">
            <a:prstTxWarp prst="textNoShape">
              <a:avLst/>
            </a:prstTxWarp>
          </a:bodyPr>
          <a:lstStyle>
            <a:lvl1pPr algn="r" defTabSz="873125">
              <a:defRPr sz="1100"/>
            </a:lvl1pPr>
          </a:lstStyle>
          <a:p>
            <a:fld id="{42596D63-4026-4584-80D7-0911892272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3050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2268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302" tIns="46151" rIns="92302" bIns="46151" numCol="1" anchor="t" anchorCtr="0" compatLnSpc="1">
            <a:prstTxWarp prst="textNoShape">
              <a:avLst/>
            </a:prstTxWarp>
          </a:bodyPr>
          <a:lstStyle>
            <a:lvl1pPr defTabSz="923925">
              <a:defRPr sz="1200"/>
            </a:lvl1pPr>
          </a:lstStyle>
          <a:p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561" y="0"/>
            <a:ext cx="2972268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302" tIns="46151" rIns="92302" bIns="46151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/>
            </a:lvl1pPr>
          </a:lstStyle>
          <a:p>
            <a:endParaRPr lang="en-US"/>
          </a:p>
        </p:txBody>
      </p:sp>
      <p:sp>
        <p:nvSpPr>
          <p:cNvPr id="16388" name="Placeholder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6269" y="4415790"/>
            <a:ext cx="5485463" cy="4183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302" tIns="46151" rIns="92302" bIns="4615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29429"/>
            <a:ext cx="2972268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302" tIns="46151" rIns="92302" bIns="46151" numCol="1" anchor="b" anchorCtr="0" compatLnSpc="1">
            <a:prstTxWarp prst="textNoShape">
              <a:avLst/>
            </a:prstTxWarp>
          </a:bodyPr>
          <a:lstStyle>
            <a:lvl1pPr defTabSz="923925">
              <a:defRPr sz="1200"/>
            </a:lvl1pPr>
          </a:lstStyle>
          <a:p>
            <a:endParaRPr 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561" y="8829429"/>
            <a:ext cx="2972268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302" tIns="46151" rIns="92302" bIns="46151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/>
            </a:lvl1pPr>
          </a:lstStyle>
          <a:p>
            <a:fld id="{427A5926-F2DE-4E0E-90D5-3EF3B2BFE50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9707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7A5926-F2DE-4E0E-90D5-3EF3B2BFE502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252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charset="2"/>
              <a:buNone/>
              <a:defRPr sz="32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8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5E057-0A19-4A53-A8DD-9FA9EE9DDC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807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8FAE1F-68F0-49A7-9D47-451F9D5B2A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020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BF46E2-B9E9-487D-B67C-B4BBB1725F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281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901331-2484-4FF1-853E-9EF19E72B8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744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667D56-AEA1-436E-BAC6-2FBF930E9C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267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96B2A9-386A-456B-BDBF-006C2E3459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124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2DCFDD-F13C-4DA8-A4EE-943A1B7CB8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817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D25343-7FF7-40E1-A333-1AC28EA5DD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871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04704-06A8-4E46-B960-021F6E6405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395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6AE91-8AB9-4B17-A74F-6BADB1FF73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52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52B003-A84E-48B6-A5A3-9B3536E2A2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3231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63494-1872-4CAA-84E5-1003487C55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9230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719263"/>
            <a:ext cx="4038600" cy="21288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21304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57CF2B-DB75-47AE-895E-78BBF5CA70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159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8229600" cy="21288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000500"/>
            <a:ext cx="8229600" cy="21304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032F08-4B9F-4039-9010-1E22E70836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6676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1BCBD45-96F8-46D8-9B96-FED23D5AB5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961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fld id="{3D8685DD-AB39-4271-867D-7839092754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4105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6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7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9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8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9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9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9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10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9" cy="79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11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9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12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9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13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9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14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9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15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9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16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17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18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19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20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9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21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22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23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9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24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9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25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26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27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28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9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29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9" cy="79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30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31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32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9" cy="79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33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9" cy="79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34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35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9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3" r:id="rId2"/>
    <p:sldLayoutId id="2147483662" r:id="rId3"/>
    <p:sldLayoutId id="2147483661" r:id="rId4"/>
    <p:sldLayoutId id="2147483660" r:id="rId5"/>
    <p:sldLayoutId id="2147483659" r:id="rId6"/>
    <p:sldLayoutId id="2147483658" r:id="rId7"/>
    <p:sldLayoutId id="2147483657" r:id="rId8"/>
    <p:sldLayoutId id="2147483656" r:id="rId9"/>
    <p:sldLayoutId id="2147483655" r:id="rId10"/>
    <p:sldLayoutId id="2147483654" r:id="rId11"/>
    <p:sldLayoutId id="2147483653" r:id="rId12"/>
    <p:sldLayoutId id="2147483652" r:id="rId13"/>
    <p:sldLayoutId id="2147483651" r:id="rId14"/>
    <p:sldLayoutId id="2147483664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1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1" charset="2"/>
        <a:buChar char="l"/>
        <a:defRPr sz="2600">
          <a:solidFill>
            <a:schemeClr val="tx1"/>
          </a:solidFill>
          <a:latin typeface="+mn-lt"/>
          <a:ea typeface="ＭＳ Ｐゴシック" charset="-128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1" charset="2"/>
        <a:buChar char="l"/>
        <a:defRPr sz="2300">
          <a:solidFill>
            <a:schemeClr val="tx1"/>
          </a:solidFill>
          <a:latin typeface="+mn-lt"/>
          <a:ea typeface="ＭＳ Ｐゴシック" charset="-128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1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1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0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04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15913" y="466725"/>
            <a:ext cx="6781800" cy="2133600"/>
          </a:xfrm>
        </p:spPr>
        <p:txBody>
          <a:bodyPr/>
          <a:lstStyle/>
          <a:p>
            <a:pPr algn="r" eaLnBrk="1" hangingPunct="1"/>
            <a:r>
              <a:rPr lang="en-US" sz="3600" dirty="0" smtClean="0"/>
              <a:t>Economics of Platforms</a:t>
            </a:r>
          </a:p>
        </p:txBody>
      </p:sp>
      <p:sp>
        <p:nvSpPr>
          <p:cNvPr id="1111043" name="Placeholder 3"/>
          <p:cNvSpPr>
            <a:spLocks noGrp="1" noChangeArrowheads="1"/>
          </p:cNvSpPr>
          <p:nvPr>
            <p:ph type="subTitle" idx="4294967295"/>
          </p:nvPr>
        </p:nvSpPr>
        <p:spPr>
          <a:xfrm>
            <a:off x="849313" y="3049588"/>
            <a:ext cx="6248400" cy="2362200"/>
          </a:xfrm>
        </p:spPr>
        <p:txBody>
          <a:bodyPr/>
          <a:lstStyle/>
          <a:p>
            <a:pPr marL="0" indent="0" algn="r" eaLnBrk="1" hangingPunct="1">
              <a:buFont typeface="Wingdings" pitchFamily="1" charset="2"/>
              <a:buNone/>
            </a:pPr>
            <a:endParaRPr lang="en-US" sz="320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B42A96-9D7B-4EC0-B9C8-C1CABAE6DB0B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87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Platform?</a:t>
            </a:r>
          </a:p>
        </p:txBody>
      </p:sp>
      <p:sp>
        <p:nvSpPr>
          <p:cNvPr id="1777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600" dirty="0" smtClean="0"/>
              <a:t>Narrow definition: intermediary that “makes a market” to bring together buyers and sellers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NYSE/</a:t>
            </a:r>
            <a:r>
              <a:rPr lang="en-US" sz="2200" dirty="0" err="1" smtClean="0"/>
              <a:t>Nasdaq</a:t>
            </a:r>
            <a:r>
              <a:rPr lang="en-US" sz="2200" dirty="0" smtClean="0"/>
              <a:t> exchanges for public equities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eBay or Amazon’s e-commerce platforms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Apple’s </a:t>
            </a:r>
            <a:r>
              <a:rPr lang="en-US" sz="2200" dirty="0"/>
              <a:t>“app store” for developers and consumers.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Google’s “ad platform” for websites and advertisers</a:t>
            </a:r>
          </a:p>
          <a:p>
            <a:pPr lvl="5">
              <a:lnSpc>
                <a:spcPct val="90000"/>
              </a:lnSpc>
            </a:pPr>
            <a:endParaRPr lang="en-US" sz="1600" dirty="0" smtClean="0"/>
          </a:p>
          <a:p>
            <a:pPr>
              <a:lnSpc>
                <a:spcPct val="90000"/>
              </a:lnSpc>
            </a:pPr>
            <a:r>
              <a:rPr lang="en-US" sz="2600" dirty="0" smtClean="0"/>
              <a:t>Broader: intermediary that brings together groups of users to facilitate economic or social exchange 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Payment networks: Visa, </a:t>
            </a:r>
            <a:r>
              <a:rPr lang="en-US" sz="2200" dirty="0" err="1" smtClean="0"/>
              <a:t>Mastercard</a:t>
            </a:r>
            <a:r>
              <a:rPr lang="en-US" sz="2200" dirty="0" smtClean="0"/>
              <a:t>, </a:t>
            </a:r>
            <a:r>
              <a:rPr lang="en-US" sz="2200" dirty="0" err="1" smtClean="0"/>
              <a:t>Paypal</a:t>
            </a:r>
            <a:endParaRPr lang="en-US" sz="2200" dirty="0" smtClean="0"/>
          </a:p>
          <a:p>
            <a:pPr lvl="1">
              <a:lnSpc>
                <a:spcPct val="90000"/>
              </a:lnSpc>
            </a:pPr>
            <a:r>
              <a:rPr lang="en-US" sz="2200" dirty="0" smtClean="0"/>
              <a:t>Social platforms: Facebook, Twitter, Match.com.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Media (papers, websites): advertisers, consumers, content.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8FAE1F-68F0-49A7-9D47-451F9D5B2A32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8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Effects</a:t>
            </a:r>
          </a:p>
        </p:txBody>
      </p:sp>
      <p:sp>
        <p:nvSpPr>
          <p:cNvPr id="1777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600" dirty="0" smtClean="0"/>
              <a:t>Key idea in the economic analysis of platforms is that they are characterized by network effects</a:t>
            </a:r>
            <a:endParaRPr lang="en-US" sz="2600" dirty="0"/>
          </a:p>
          <a:p>
            <a:pPr lvl="3">
              <a:lnSpc>
                <a:spcPct val="90000"/>
              </a:lnSpc>
            </a:pPr>
            <a:endParaRPr lang="en-US" sz="1600" dirty="0" smtClean="0"/>
          </a:p>
          <a:p>
            <a:pPr>
              <a:lnSpc>
                <a:spcPct val="90000"/>
              </a:lnSpc>
            </a:pPr>
            <a:r>
              <a:rPr lang="en-US" sz="2600" dirty="0" smtClean="0"/>
              <a:t>Examples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Developers want to create products for Windows, iPhone, Android because of consumer base. Consumers are attracted in part because of the applications.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People want to have Visa cards because they are widely accepted, and merchants want to accept them because most people have them</a:t>
            </a:r>
            <a:r>
              <a:rPr lang="en-US" sz="2200" dirty="0" smtClean="0"/>
              <a:t>.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Traders want to trade in markets where they can easily find counter-parties, and where the market is liquid.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8FAE1F-68F0-49A7-9D47-451F9D5B2A3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</a:p>
        </p:txBody>
      </p:sp>
      <p:sp>
        <p:nvSpPr>
          <p:cNvPr id="1777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2296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600" dirty="0" smtClean="0"/>
              <a:t>Economics of network effects (today)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Modeling network effects. The chicken/egg problem. Competing platforms and “lock-in”. Optimal platform pricing with network effects.</a:t>
            </a:r>
          </a:p>
          <a:p>
            <a:pPr marL="1739900" lvl="5" indent="0">
              <a:lnSpc>
                <a:spcPct val="90000"/>
              </a:lnSpc>
              <a:buNone/>
            </a:pPr>
            <a:endParaRPr lang="en-US" sz="1600" dirty="0" smtClean="0"/>
          </a:p>
          <a:p>
            <a:pPr>
              <a:lnSpc>
                <a:spcPct val="90000"/>
              </a:lnSpc>
            </a:pPr>
            <a:r>
              <a:rPr lang="en-US" sz="2600" dirty="0" smtClean="0"/>
              <a:t>Marketplace/platform </a:t>
            </a:r>
            <a:r>
              <a:rPr lang="en-US" sz="2600" dirty="0" smtClean="0"/>
              <a:t>design (</a:t>
            </a:r>
            <a:r>
              <a:rPr lang="en-US" sz="2600" dirty="0" smtClean="0"/>
              <a:t>next few lectures)</a:t>
            </a:r>
            <a:endParaRPr lang="en-US" sz="2600" dirty="0" smtClean="0"/>
          </a:p>
          <a:p>
            <a:pPr lvl="1">
              <a:lnSpc>
                <a:spcPct val="90000"/>
              </a:lnSpc>
            </a:pPr>
            <a:r>
              <a:rPr lang="en-US" sz="2400" dirty="0"/>
              <a:t>M</a:t>
            </a:r>
            <a:r>
              <a:rPr lang="en-US" sz="2400" dirty="0" smtClean="0"/>
              <a:t>arketplaces (e-commerce and peer-to-peer)</a:t>
            </a:r>
            <a:r>
              <a:rPr lang="en-US" sz="2400" dirty="0" smtClean="0"/>
              <a:t>: </a:t>
            </a:r>
            <a:r>
              <a:rPr lang="en-US" sz="2400" dirty="0" smtClean="0"/>
              <a:t>organizing search to create matches, reputation systems, promoting competition and good behavior</a:t>
            </a:r>
            <a:r>
              <a:rPr lang="en-US" sz="2400" dirty="0" smtClean="0"/>
              <a:t>.</a:t>
            </a:r>
          </a:p>
          <a:p>
            <a:pPr lvl="1">
              <a:lnSpc>
                <a:spcPct val="90000"/>
              </a:lnSpc>
            </a:pPr>
            <a:r>
              <a:rPr lang="en-US" sz="2400" dirty="0" err="1" smtClean="0"/>
              <a:t>Athey</a:t>
            </a:r>
            <a:r>
              <a:rPr lang="en-US" sz="2400" dirty="0" smtClean="0"/>
              <a:t> guest lecture on bitcoin and digital currencies.</a:t>
            </a:r>
            <a:endParaRPr lang="en-US" sz="24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8FAE1F-68F0-49A7-9D47-451F9D5B2A32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86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Effects</a:t>
            </a:r>
            <a:r>
              <a:rPr lang="en-US" dirty="0"/>
              <a:t> </a:t>
            </a:r>
            <a:r>
              <a:rPr lang="en-US" dirty="0" smtClean="0"/>
              <a:t>Model</a:t>
            </a:r>
          </a:p>
        </p:txBody>
      </p:sp>
      <p:sp>
        <p:nvSpPr>
          <p:cNvPr id="1777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2"/>
            <a:ext cx="8229600" cy="48339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600" dirty="0" smtClean="0"/>
              <a:t>Single platform with N potential users.</a:t>
            </a:r>
          </a:p>
          <a:p>
            <a:pPr lvl="2">
              <a:lnSpc>
                <a:spcPct val="90000"/>
              </a:lnSpc>
            </a:pPr>
            <a:endParaRPr lang="en-US" sz="1900" dirty="0" smtClean="0"/>
          </a:p>
          <a:p>
            <a:pPr>
              <a:lnSpc>
                <a:spcPct val="90000"/>
              </a:lnSpc>
            </a:pPr>
            <a:r>
              <a:rPr lang="en-US" sz="2600" dirty="0" smtClean="0"/>
              <a:t>Each consumer’s value for platform depends on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Intrinsic value: </a:t>
            </a:r>
            <a:r>
              <a:rPr lang="en-US" sz="2400" i="1" dirty="0" smtClean="0"/>
              <a:t>b</a:t>
            </a:r>
            <a:r>
              <a:rPr lang="en-US" sz="2400" dirty="0"/>
              <a:t>  </a:t>
            </a:r>
            <a:r>
              <a:rPr lang="en-US" sz="2400" dirty="0" smtClean="0"/>
              <a:t>(differs across consumers)</a:t>
            </a:r>
            <a:endParaRPr lang="en-US" sz="2400" baseline="-25000" dirty="0" smtClean="0"/>
          </a:p>
          <a:p>
            <a:pPr lvl="1">
              <a:lnSpc>
                <a:spcPct val="90000"/>
              </a:lnSpc>
            </a:pPr>
            <a:r>
              <a:rPr lang="en-US" sz="2400" dirty="0" smtClean="0"/>
              <a:t>Price charged by platform: </a:t>
            </a:r>
            <a:r>
              <a:rPr lang="en-US" sz="2400" i="1" dirty="0" smtClean="0"/>
              <a:t>p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Number of other users: </a:t>
            </a:r>
            <a:r>
              <a:rPr lang="en-US" sz="2400" i="1" dirty="0" smtClean="0"/>
              <a:t>f(n)</a:t>
            </a:r>
          </a:p>
          <a:p>
            <a:pPr lvl="3">
              <a:lnSpc>
                <a:spcPct val="90000"/>
              </a:lnSpc>
            </a:pPr>
            <a:endParaRPr lang="en-US" sz="1600" dirty="0" smtClean="0"/>
          </a:p>
          <a:p>
            <a:pPr>
              <a:lnSpc>
                <a:spcPct val="90000"/>
              </a:lnSpc>
            </a:pPr>
            <a:r>
              <a:rPr lang="en-US" sz="2600" dirty="0" smtClean="0"/>
              <a:t>Consumer value: </a:t>
            </a:r>
            <a:r>
              <a:rPr lang="en-US" sz="2600" i="1" dirty="0" smtClean="0"/>
              <a:t>b – p + f(n)</a:t>
            </a:r>
          </a:p>
          <a:p>
            <a:pPr lvl="3">
              <a:lnSpc>
                <a:spcPct val="90000"/>
              </a:lnSpc>
            </a:pPr>
            <a:endParaRPr lang="en-US" sz="1600" i="1" dirty="0"/>
          </a:p>
          <a:p>
            <a:pPr>
              <a:lnSpc>
                <a:spcPct val="90000"/>
              </a:lnSpc>
            </a:pPr>
            <a:r>
              <a:rPr lang="en-US" sz="2600" dirty="0" smtClean="0"/>
              <a:t>Platform sets price, then potential users make individual decisions to participate or not. Number of users </a:t>
            </a:r>
            <a:r>
              <a:rPr lang="en-US" sz="2600" i="1" dirty="0" smtClean="0"/>
              <a:t>n </a:t>
            </a:r>
            <a:r>
              <a:rPr lang="en-US" sz="2600" dirty="0" smtClean="0"/>
              <a:t>is determined as a Nash equilibrium.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8FAE1F-68F0-49A7-9D47-451F9D5B2A32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1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Effects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77667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sz="2600" dirty="0" smtClean="0"/>
                  <a:t>Consumer with value </a:t>
                </a:r>
                <a:r>
                  <a:rPr lang="en-US" sz="2600" i="1" dirty="0" smtClean="0"/>
                  <a:t>b </a:t>
                </a:r>
                <a:r>
                  <a:rPr lang="en-US" sz="2600" dirty="0" smtClean="0"/>
                  <a:t>should join platform if</a:t>
                </a:r>
              </a:p>
              <a:p>
                <a:pPr marL="0" indent="0" algn="ctr">
                  <a:lnSpc>
                    <a:spcPct val="90000"/>
                  </a:lnSpc>
                  <a:buNone/>
                </a:pPr>
                <a:endParaRPr lang="en-US" b="0" i="1" dirty="0" smtClean="0">
                  <a:latin typeface="Cambria Math"/>
                </a:endParaRPr>
              </a:p>
              <a:p>
                <a:pPr marL="0" indent="0" algn="ctr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𝑏</m:t>
                      </m:r>
                      <m:r>
                        <a:rPr lang="en-US" b="0" i="1" smtClean="0">
                          <a:latin typeface="Cambria Math"/>
                        </a:rPr>
                        <m:t> −</m:t>
                      </m:r>
                      <m:r>
                        <a:rPr lang="en-US" b="0" i="1" smtClean="0">
                          <a:latin typeface="Cambria Math"/>
                        </a:rPr>
                        <m:t>𝑝</m:t>
                      </m:r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𝑛</m:t>
                      </m:r>
                      <m:r>
                        <a:rPr lang="en-US" b="0" i="1" smtClean="0">
                          <a:latin typeface="Cambria Math"/>
                        </a:rPr>
                        <m:t>)≥0</m:t>
                      </m:r>
                    </m:oMath>
                  </m:oMathPara>
                </a14:m>
                <a:endParaRPr lang="en-US" dirty="0" smtClean="0"/>
              </a:p>
              <a:p>
                <a:pPr marL="344487" lvl="1" indent="0">
                  <a:lnSpc>
                    <a:spcPct val="90000"/>
                  </a:lnSpc>
                  <a:buNone/>
                </a:pPr>
                <a:endParaRPr lang="en-US" dirty="0"/>
              </a:p>
              <a:p>
                <a:pPr>
                  <a:lnSpc>
                    <a:spcPct val="90000"/>
                  </a:lnSpc>
                </a:pPr>
                <a:r>
                  <a:rPr lang="en-US" sz="2400" i="1" dirty="0" smtClean="0"/>
                  <a:t>f(n)</a:t>
                </a:r>
                <a:r>
                  <a:rPr lang="en-US" sz="2400" dirty="0" smtClean="0"/>
                  <a:t> increasing: more users =&gt; more attractive to join.</a:t>
                </a:r>
              </a:p>
              <a:p>
                <a:pPr lvl="3">
                  <a:lnSpc>
                    <a:spcPct val="90000"/>
                  </a:lnSpc>
                </a:pPr>
                <a:endParaRPr lang="en-US" sz="1000" dirty="0" smtClean="0"/>
              </a:p>
              <a:p>
                <a:pPr>
                  <a:lnSpc>
                    <a:spcPct val="90000"/>
                  </a:lnSpc>
                </a:pPr>
                <a:r>
                  <a:rPr lang="en-US" sz="2400" i="1" dirty="0" smtClean="0"/>
                  <a:t>f(n</a:t>
                </a:r>
                <a:r>
                  <a:rPr lang="en-US" sz="2400" i="1" dirty="0"/>
                  <a:t>)</a:t>
                </a:r>
                <a:r>
                  <a:rPr lang="en-US" sz="2400" dirty="0"/>
                  <a:t> </a:t>
                </a:r>
                <a:r>
                  <a:rPr lang="en-US" sz="2400" dirty="0" smtClean="0"/>
                  <a:t>decreasing: more users =&gt; less attractive to join. </a:t>
                </a:r>
              </a:p>
              <a:p>
                <a:pPr lvl="3">
                  <a:lnSpc>
                    <a:spcPct val="90000"/>
                  </a:lnSpc>
                </a:pPr>
                <a:endParaRPr lang="en-US" sz="1400" dirty="0"/>
              </a:p>
              <a:p>
                <a:pPr>
                  <a:lnSpc>
                    <a:spcPct val="90000"/>
                  </a:lnSpc>
                </a:pPr>
                <a:r>
                  <a:rPr lang="en-US" sz="2400" dirty="0" smtClean="0"/>
                  <a:t>Or can be more complicated cases – e.g. </a:t>
                </a:r>
                <a:r>
                  <a:rPr lang="en-US" sz="2400" i="1" dirty="0" smtClean="0"/>
                  <a:t>f(n)</a:t>
                </a:r>
                <a:r>
                  <a:rPr lang="en-US" sz="2400" dirty="0" smtClean="0"/>
                  <a:t> is increasing up to some “ideal” n*, but then decreasing.</a:t>
                </a:r>
              </a:p>
              <a:p>
                <a:pPr lvl="3">
                  <a:lnSpc>
                    <a:spcPct val="90000"/>
                  </a:lnSpc>
                </a:pPr>
                <a:endParaRPr lang="en-US" sz="1400" dirty="0" smtClean="0"/>
              </a:p>
              <a:p>
                <a:pPr>
                  <a:lnSpc>
                    <a:spcPct val="90000"/>
                  </a:lnSpc>
                </a:pPr>
                <a:r>
                  <a:rPr lang="en-US" sz="2400" dirty="0"/>
                  <a:t>N</a:t>
                </a:r>
                <a:r>
                  <a:rPr lang="en-US" sz="2400" dirty="0" smtClean="0"/>
                  <a:t>ote as well that </a:t>
                </a:r>
                <a:r>
                  <a:rPr lang="en-US" sz="2400" i="1" dirty="0"/>
                  <a:t>f(n) </a:t>
                </a:r>
                <a:r>
                  <a:rPr lang="en-US" sz="2400" dirty="0"/>
                  <a:t>can be either positive (positive spillovers) or negative (negative spillovers</a:t>
                </a:r>
                <a:r>
                  <a:rPr lang="en-US" sz="2400" dirty="0" smtClean="0"/>
                  <a:t>).</a:t>
                </a:r>
                <a:endParaRPr lang="en-US" sz="2400" dirty="0"/>
              </a:p>
            </p:txBody>
          </p:sp>
        </mc:Choice>
        <mc:Fallback xmlns="">
          <p:sp>
            <p:nvSpPr>
              <p:cNvPr id="177766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 rotWithShape="1">
                <a:blip r:embed="rId2"/>
                <a:stretch>
                  <a:fillRect l="-444" t="-2210" b="-98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8FAE1F-68F0-49A7-9D47-451F9D5B2A32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1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Effects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77667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>
                  <a:lnSpc>
                    <a:spcPct val="90000"/>
                  </a:lnSpc>
                </a:pPr>
                <a:endParaRPr lang="en-US" sz="2600" dirty="0" smtClean="0"/>
              </a:p>
              <a:p>
                <a:pPr>
                  <a:lnSpc>
                    <a:spcPct val="90000"/>
                  </a:lnSpc>
                </a:pPr>
                <a:r>
                  <a:rPr lang="en-US" sz="2600" dirty="0" smtClean="0"/>
                  <a:t>To solve for NE, look for “stable” number of users.</a:t>
                </a:r>
              </a:p>
              <a:p>
                <a:pPr lvl="3">
                  <a:lnSpc>
                    <a:spcPct val="90000"/>
                  </a:lnSpc>
                </a:pPr>
                <a:endParaRPr lang="en-US" sz="1600" dirty="0" smtClean="0"/>
              </a:p>
              <a:p>
                <a:pPr>
                  <a:lnSpc>
                    <a:spcPct val="90000"/>
                  </a:lnSpc>
                </a:pPr>
                <a:r>
                  <a:rPr lang="en-US" sz="2600" dirty="0" smtClean="0"/>
                  <a:t>Suppose expected or current number of users is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/>
                      </a:rPr>
                      <m:t>𝑛</m:t>
                    </m:r>
                  </m:oMath>
                </a14:m>
                <a:endParaRPr lang="en-US" sz="2600" dirty="0" smtClean="0"/>
              </a:p>
              <a:p>
                <a:pPr lvl="2">
                  <a:lnSpc>
                    <a:spcPct val="90000"/>
                  </a:lnSpc>
                </a:pPr>
                <a:endParaRPr lang="en-US" sz="1900" dirty="0" smtClean="0"/>
              </a:p>
              <a:p>
                <a:pPr>
                  <a:lnSpc>
                    <a:spcPct val="90000"/>
                  </a:lnSpc>
                </a:pPr>
                <a:r>
                  <a:rPr lang="en-US" sz="2600" dirty="0" smtClean="0"/>
                  <a:t>Number of users who want to join is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/>
                      </a:rPr>
                      <m:t>h</m:t>
                    </m:r>
                    <m:r>
                      <a:rPr lang="en-US" sz="2600" b="0" i="1" smtClean="0">
                        <a:latin typeface="Cambria Math"/>
                      </a:rPr>
                      <m:t>(</m:t>
                    </m:r>
                    <m:r>
                      <a:rPr lang="en-US" sz="2600" b="0" i="1" smtClean="0">
                        <a:latin typeface="Cambria Math"/>
                      </a:rPr>
                      <m:t>𝑛</m:t>
                    </m:r>
                    <m:r>
                      <a:rPr lang="en-US" sz="26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600" dirty="0" smtClean="0"/>
                  <a:t>:</a:t>
                </a:r>
              </a:p>
              <a:p>
                <a:pPr marL="0" indent="0" algn="ctr">
                  <a:lnSpc>
                    <a:spcPct val="90000"/>
                  </a:lnSpc>
                  <a:buNone/>
                </a:pPr>
                <a:endParaRPr lang="en-US" b="0" i="1" dirty="0" smtClean="0">
                  <a:latin typeface="Cambria Math"/>
                </a:endParaRPr>
              </a:p>
              <a:p>
                <a:pPr marL="0" indent="0" algn="ctr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h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=#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𝑢𝑠𝑒𝑟𝑠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𝑤𝑖𝑡h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i="1">
                              <a:latin typeface="Cambria Math"/>
                            </a:rPr>
                            <m:t>𝑏</m:t>
                          </m:r>
                          <m:r>
                            <a:rPr lang="en-US" i="1">
                              <a:latin typeface="Cambria Math"/>
                            </a:rPr>
                            <m:t> −</m:t>
                          </m:r>
                          <m:r>
                            <a:rPr lang="en-US" i="1">
                              <a:latin typeface="Cambria Math"/>
                            </a:rPr>
                            <m:t>𝑝</m:t>
                          </m:r>
                          <m:r>
                            <a:rPr lang="en-US" i="1">
                              <a:latin typeface="Cambria Math"/>
                            </a:rPr>
                            <m:t>+</m:t>
                          </m:r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i="1">
                              <a:latin typeface="Cambria Math"/>
                            </a:rPr>
                            <m:t>)≥0</m:t>
                          </m:r>
                        </m:e>
                      </m:d>
                    </m:oMath>
                  </m:oMathPara>
                </a14:m>
                <a:endParaRPr lang="en-US" dirty="0" smtClean="0"/>
              </a:p>
              <a:p>
                <a:pPr marL="344487" lvl="1" indent="0">
                  <a:lnSpc>
                    <a:spcPct val="90000"/>
                  </a:lnSpc>
                  <a:buNone/>
                </a:pPr>
                <a:endParaRPr lang="en-US" dirty="0"/>
              </a:p>
              <a:p>
                <a:pPr>
                  <a:lnSpc>
                    <a:spcPct val="90000"/>
                  </a:lnSpc>
                </a:pPr>
                <a:r>
                  <a:rPr lang="en-US" sz="2600" dirty="0" smtClean="0"/>
                  <a:t>Then </a:t>
                </a:r>
                <a:r>
                  <a:rPr lang="en-US" sz="2600" i="1" dirty="0" smtClean="0"/>
                  <a:t>n</a:t>
                </a:r>
                <a:r>
                  <a:rPr lang="en-US" sz="2600" dirty="0" smtClean="0"/>
                  <a:t> is NE (a stable user base) if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/>
                      </a:rPr>
                      <m:t>𝑛</m:t>
                    </m:r>
                    <m:r>
                      <a:rPr lang="en-US" sz="2600" b="0" i="1" smtClean="0">
                        <a:latin typeface="Cambria Math"/>
                      </a:rPr>
                      <m:t>=</m:t>
                    </m:r>
                    <m:r>
                      <a:rPr lang="en-US" sz="2600" b="0" i="1" smtClean="0">
                        <a:latin typeface="Cambria Math"/>
                      </a:rPr>
                      <m:t>h</m:t>
                    </m:r>
                    <m:r>
                      <a:rPr lang="en-US" sz="2600" b="0" i="1" smtClean="0">
                        <a:latin typeface="Cambria Math"/>
                      </a:rPr>
                      <m:t>(</m:t>
                    </m:r>
                    <m:r>
                      <a:rPr lang="en-US" sz="2600" b="0" i="1" smtClean="0">
                        <a:latin typeface="Cambria Math"/>
                      </a:rPr>
                      <m:t>𝑛</m:t>
                    </m:r>
                    <m:r>
                      <a:rPr lang="en-US" sz="2600" b="0" i="1" smtClean="0">
                        <a:latin typeface="Cambria Math"/>
                      </a:rPr>
                      <m:t>)</m:t>
                    </m:r>
                  </m:oMath>
                </a14:m>
                <a:endParaRPr lang="en-US" sz="2600" dirty="0" smtClean="0"/>
              </a:p>
            </p:txBody>
          </p:sp>
        </mc:Choice>
        <mc:Fallback xmlns="">
          <p:sp>
            <p:nvSpPr>
              <p:cNvPr id="177766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 rotWithShape="1">
                <a:blip r:embed="rId2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8FAE1F-68F0-49A7-9D47-451F9D5B2A3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34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Effects: Example</a:t>
            </a:r>
          </a:p>
        </p:txBody>
      </p:sp>
      <p:sp>
        <p:nvSpPr>
          <p:cNvPr id="1777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2"/>
            <a:ext cx="8229600" cy="4833937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sz="2600" dirty="0" smtClean="0"/>
              <a:t>Let’s try a specific example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200" i="1" dirty="0"/>
              <a:t>	</a:t>
            </a:r>
            <a:r>
              <a:rPr lang="en-US" sz="1200" i="1" dirty="0" smtClean="0"/>
              <a:t>	</a:t>
            </a:r>
          </a:p>
          <a:p>
            <a:pPr marL="0" indent="0">
              <a:lnSpc>
                <a:spcPct val="90000"/>
              </a:lnSpc>
              <a:buNone/>
            </a:pPr>
            <a:endParaRPr lang="en-US" sz="1200" i="1" dirty="0" smtClean="0"/>
          </a:p>
          <a:p>
            <a:pPr>
              <a:lnSpc>
                <a:spcPct val="90000"/>
              </a:lnSpc>
            </a:pPr>
            <a:r>
              <a:rPr lang="en-US" sz="2400" i="1" dirty="0" smtClean="0"/>
              <a:t>b</a:t>
            </a:r>
            <a:r>
              <a:rPr lang="en-US" sz="2400" dirty="0" smtClean="0"/>
              <a:t>’s are distributed </a:t>
            </a:r>
            <a:r>
              <a:rPr lang="en-US" sz="2400" i="1" dirty="0" smtClean="0"/>
              <a:t>U[0,1]</a:t>
            </a:r>
            <a:r>
              <a:rPr lang="en-US" sz="2400" dirty="0" smtClean="0"/>
              <a:t> in population</a:t>
            </a:r>
          </a:p>
          <a:p>
            <a:pPr lvl="3">
              <a:lnSpc>
                <a:spcPct val="90000"/>
              </a:lnSpc>
            </a:pPr>
            <a:endParaRPr lang="en-US" sz="1200" i="1" dirty="0" smtClean="0"/>
          </a:p>
          <a:p>
            <a:pPr>
              <a:lnSpc>
                <a:spcPct val="90000"/>
              </a:lnSpc>
            </a:pPr>
            <a:r>
              <a:rPr lang="en-US" sz="2400" i="1" dirty="0" smtClean="0"/>
              <a:t>p</a:t>
            </a:r>
            <a:r>
              <a:rPr lang="en-US" sz="2400" dirty="0" smtClean="0"/>
              <a:t> is fixed at </a:t>
            </a:r>
            <a:r>
              <a:rPr lang="en-US" sz="2400" i="1" dirty="0" smtClean="0"/>
              <a:t>p=3/4</a:t>
            </a:r>
          </a:p>
          <a:p>
            <a:pPr lvl="3">
              <a:lnSpc>
                <a:spcPct val="90000"/>
              </a:lnSpc>
            </a:pPr>
            <a:endParaRPr lang="en-US" sz="12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Specification of network effects</a:t>
            </a:r>
          </a:p>
          <a:p>
            <a:pPr lvl="1">
              <a:lnSpc>
                <a:spcPct val="90000"/>
              </a:lnSpc>
            </a:pPr>
            <a:r>
              <a:rPr lang="en-US" sz="2400" i="1" dirty="0" smtClean="0"/>
              <a:t>f(n)=0</a:t>
            </a:r>
            <a:r>
              <a:rPr lang="en-US" sz="2400" dirty="0" smtClean="0"/>
              <a:t>     if </a:t>
            </a:r>
            <a:r>
              <a:rPr lang="en-US" sz="2400" i="1" dirty="0" smtClean="0"/>
              <a:t>n&lt;N/2</a:t>
            </a:r>
            <a:r>
              <a:rPr lang="en-US" sz="2400" dirty="0" smtClean="0"/>
              <a:t> </a:t>
            </a:r>
          </a:p>
          <a:p>
            <a:pPr lvl="1">
              <a:lnSpc>
                <a:spcPct val="90000"/>
              </a:lnSpc>
            </a:pPr>
            <a:r>
              <a:rPr lang="en-US" sz="2400" i="1" dirty="0" smtClean="0"/>
              <a:t>f(n)=1/2</a:t>
            </a:r>
            <a:r>
              <a:rPr lang="en-US" sz="2400" dirty="0" smtClean="0"/>
              <a:t>  if </a:t>
            </a:r>
            <a:r>
              <a:rPr lang="en-US" sz="2400" i="1" dirty="0" smtClean="0"/>
              <a:t>n&gt;N/2</a:t>
            </a:r>
            <a:r>
              <a:rPr lang="en-US" sz="2400" dirty="0" smtClean="0"/>
              <a:t>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8FAE1F-68F0-49A7-9D47-451F9D5B2A32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42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Effects: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77667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sz="2600" dirty="0" smtClean="0"/>
                  <a:t>Consumer with value </a:t>
                </a:r>
                <a:r>
                  <a:rPr lang="en-US" sz="2600" i="1" dirty="0" smtClean="0"/>
                  <a:t>b </a:t>
                </a:r>
                <a:r>
                  <a:rPr lang="en-US" sz="2600" dirty="0" smtClean="0"/>
                  <a:t>should join platform if</a:t>
                </a:r>
              </a:p>
              <a:p>
                <a:pPr marL="0" indent="0" algn="ctr">
                  <a:lnSpc>
                    <a:spcPct val="90000"/>
                  </a:lnSpc>
                  <a:buNone/>
                </a:pPr>
                <a:endParaRPr lang="en-US" b="0" i="1" dirty="0" smtClean="0">
                  <a:latin typeface="Cambria Math"/>
                </a:endParaRPr>
              </a:p>
              <a:p>
                <a:pPr marL="0" indent="0" algn="ctr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𝑏</m:t>
                      </m:r>
                      <m:r>
                        <a:rPr lang="en-US" b="0" i="1" smtClean="0">
                          <a:latin typeface="Cambria Math"/>
                        </a:rPr>
                        <m:t> −</m:t>
                      </m:r>
                      <m:r>
                        <a:rPr lang="en-US" b="0" i="1" smtClean="0">
                          <a:latin typeface="Cambria Math"/>
                        </a:rPr>
                        <m:t>𝑝</m:t>
                      </m:r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𝑛</m:t>
                      </m:r>
                      <m:r>
                        <a:rPr lang="en-US" b="0" i="1" smtClean="0">
                          <a:latin typeface="Cambria Math"/>
                        </a:rPr>
                        <m:t>)≥0</m:t>
                      </m:r>
                    </m:oMath>
                  </m:oMathPara>
                </a14:m>
                <a:endParaRPr lang="en-US" dirty="0" smtClean="0"/>
              </a:p>
              <a:p>
                <a:pPr>
                  <a:lnSpc>
                    <a:spcPct val="90000"/>
                  </a:lnSpc>
                </a:pPr>
                <a:endParaRPr lang="en-US" dirty="0"/>
              </a:p>
              <a:p>
                <a:pPr>
                  <a:lnSpc>
                    <a:spcPct val="90000"/>
                  </a:lnSpc>
                </a:pPr>
                <a:r>
                  <a:rPr lang="en-US" sz="2600" dirty="0" smtClean="0"/>
                  <a:t>Two cases, depending on </a:t>
                </a:r>
                <a:r>
                  <a:rPr lang="en-US" sz="2600" i="1" dirty="0" smtClean="0"/>
                  <a:t>n </a:t>
                </a:r>
                <a:r>
                  <a:rPr lang="en-US" sz="2600" dirty="0" smtClean="0"/>
                  <a:t>(recall </a:t>
                </a:r>
                <a:r>
                  <a:rPr lang="en-US" sz="2600" i="1" dirty="0" smtClean="0"/>
                  <a:t>p=3/4)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sz="2400" dirty="0"/>
                  <a:t>I</a:t>
                </a:r>
                <a:r>
                  <a:rPr lang="en-US" sz="2400" dirty="0" smtClean="0"/>
                  <a:t>f </a:t>
                </a:r>
                <a:r>
                  <a:rPr lang="en-US" sz="2400" i="1" dirty="0" smtClean="0"/>
                  <a:t>n&lt;N/2</a:t>
                </a:r>
                <a:r>
                  <a:rPr lang="en-US" sz="2400" dirty="0" smtClean="0"/>
                  <a:t>, join 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𝑏</m:t>
                    </m:r>
                    <m:r>
                      <a:rPr lang="en-US" sz="2400" b="0" i="1" smtClean="0">
                        <a:latin typeface="Cambria Math"/>
                      </a:rPr>
                      <m:t>−3/4+0</m:t>
                    </m:r>
                  </m:oMath>
                </a14:m>
                <a:r>
                  <a:rPr lang="en-US" sz="2400" dirty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≥0</m:t>
                    </m:r>
                  </m:oMath>
                </a14:m>
                <a:endParaRPr lang="en-US" sz="2400" dirty="0" smtClean="0">
                  <a:ea typeface="Cambria Math"/>
                </a:endParaRPr>
              </a:p>
              <a:p>
                <a:pPr lvl="1">
                  <a:lnSpc>
                    <a:spcPct val="90000"/>
                  </a:lnSpc>
                </a:pPr>
                <a:r>
                  <a:rPr lang="en-US" sz="2400" dirty="0" smtClean="0"/>
                  <a:t>If </a:t>
                </a:r>
                <a:r>
                  <a:rPr lang="en-US" sz="2400" i="1" dirty="0" smtClean="0"/>
                  <a:t>n&gt;N/2</a:t>
                </a:r>
                <a:r>
                  <a:rPr lang="en-US" sz="2400" dirty="0" smtClean="0"/>
                  <a:t>, join 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𝑏</m:t>
                    </m:r>
                    <m:r>
                      <a:rPr lang="en-US" sz="2400" b="0" i="1" smtClean="0">
                        <a:latin typeface="Cambria Math"/>
                      </a:rPr>
                      <m:t>−3/4+1/2≥0</m:t>
                    </m:r>
                  </m:oMath>
                </a14:m>
                <a:endParaRPr lang="en-US" sz="2400" dirty="0" smtClean="0"/>
              </a:p>
              <a:p>
                <a:pPr lvl="1">
                  <a:lnSpc>
                    <a:spcPct val="90000"/>
                  </a:lnSpc>
                </a:pPr>
                <a:endParaRPr lang="en-US" dirty="0"/>
              </a:p>
              <a:p>
                <a:pPr>
                  <a:lnSpc>
                    <a:spcPct val="90000"/>
                  </a:lnSpc>
                </a:pPr>
                <a:r>
                  <a:rPr lang="en-US" sz="2600" dirty="0"/>
                  <a:t>M</a:t>
                </a:r>
                <a:r>
                  <a:rPr lang="en-US" sz="2600" dirty="0" smtClean="0"/>
                  <a:t>ore attractive to join if “critical mass” on platform.</a:t>
                </a:r>
              </a:p>
            </p:txBody>
          </p:sp>
        </mc:Choice>
        <mc:Fallback xmlns="">
          <p:sp>
            <p:nvSpPr>
              <p:cNvPr id="177766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 rotWithShape="1">
                <a:blip r:embed="rId2"/>
                <a:stretch>
                  <a:fillRect l="-444" t="-22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8FAE1F-68F0-49A7-9D47-451F9D5B2A32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92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Effects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77667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457200" y="1719262"/>
                <a:ext cx="8229600" cy="4681537"/>
              </a:xfrm>
            </p:spPr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sz="2600" dirty="0" smtClean="0"/>
                  <a:t>Case 1: </a:t>
                </a:r>
                <a:r>
                  <a:rPr lang="en-US" sz="2600" dirty="0"/>
                  <a:t>Expected </a:t>
                </a:r>
                <a:r>
                  <a:rPr lang="en-US" sz="2600" i="1" dirty="0"/>
                  <a:t>n &lt; </a:t>
                </a:r>
                <a:r>
                  <a:rPr lang="en-US" sz="2600" i="1" dirty="0" smtClean="0"/>
                  <a:t>N/2</a:t>
                </a:r>
                <a:endParaRPr lang="en-US" sz="2600" i="1" dirty="0"/>
              </a:p>
              <a:p>
                <a:pPr lvl="1">
                  <a:lnSpc>
                    <a:spcPct val="90000"/>
                  </a:lnSpc>
                </a:pPr>
                <a:r>
                  <a:rPr lang="en-US" sz="2400" dirty="0" smtClean="0"/>
                  <a:t>Individual users join 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≥</m:t>
                    </m:r>
                    <m:r>
                      <a:rPr lang="en-US" sz="2400" b="0" i="1" smtClean="0">
                        <a:latin typeface="Cambria Math"/>
                      </a:rPr>
                      <m:t>3/4</m:t>
                    </m:r>
                  </m:oMath>
                </a14:m>
                <a:endParaRPr lang="en-US" sz="2400" dirty="0" smtClean="0">
                  <a:ea typeface="Cambria Math"/>
                </a:endParaRPr>
              </a:p>
              <a:p>
                <a:pPr lvl="1">
                  <a:lnSpc>
                    <a:spcPct val="90000"/>
                  </a:lnSpc>
                </a:pPr>
                <a:r>
                  <a:rPr lang="en-US" sz="2400" dirty="0" smtClean="0">
                    <a:ea typeface="Cambria Math"/>
                  </a:rPr>
                  <a:t>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𝑏</m:t>
                        </m:r>
                      </m:e>
                      <m:sup>
                        <m:r>
                          <a:rPr lang="en-US" sz="2400" b="0" i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m:rPr>
                        <m:sty m:val="p"/>
                      </m:rPr>
                      <a:rPr lang="en-US" sz="2400" b="0" i="0" smtClean="0">
                        <a:latin typeface="Cambria Math"/>
                      </a:rPr>
                      <m:t>s</m:t>
                    </m:r>
                  </m:oMath>
                </a14:m>
                <a:r>
                  <a:rPr lang="en-US" sz="2400" dirty="0" smtClean="0">
                    <a:ea typeface="Cambria Math"/>
                  </a:rPr>
                  <a:t> are U[0,1], ¼ of potential users join,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ea typeface="Cambria Math"/>
                      </a:rPr>
                      <m:t>h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</m:d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n-US" sz="2400" b="0" i="1" smtClean="0">
                        <a:latin typeface="Cambria Math"/>
                      </a:rPr>
                      <m:t>𝑁</m:t>
                    </m:r>
                  </m:oMath>
                </a14:m>
                <a:endParaRPr lang="en-US" sz="2400" dirty="0" smtClean="0">
                  <a:ea typeface="Cambria Math"/>
                </a:endParaRPr>
              </a:p>
              <a:p>
                <a:pPr lvl="5">
                  <a:lnSpc>
                    <a:spcPct val="90000"/>
                  </a:lnSpc>
                </a:pPr>
                <a:endParaRPr lang="en-US" dirty="0" smtClean="0"/>
              </a:p>
              <a:p>
                <a:pPr>
                  <a:lnSpc>
                    <a:spcPct val="90000"/>
                  </a:lnSpc>
                </a:pPr>
                <a:r>
                  <a:rPr lang="en-US" sz="2600" dirty="0" smtClean="0"/>
                  <a:t>Case 2: Expected </a:t>
                </a:r>
                <a:r>
                  <a:rPr lang="en-US" sz="2600" i="1" dirty="0" smtClean="0"/>
                  <a:t>n ≥ N/2 (n</a:t>
                </a:r>
                <a:r>
                  <a:rPr lang="en-US" sz="2600" i="1" baseline="30000" dirty="0" smtClean="0"/>
                  <a:t>e </a:t>
                </a:r>
                <a:r>
                  <a:rPr lang="en-US" sz="2600" i="1" dirty="0"/>
                  <a:t>≥</a:t>
                </a:r>
                <a:r>
                  <a:rPr lang="en-US" sz="2600" i="1" dirty="0" smtClean="0"/>
                  <a:t> </a:t>
                </a:r>
                <a:r>
                  <a:rPr lang="en-US" sz="2600" i="1" dirty="0"/>
                  <a:t>N/2)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sz="2400" dirty="0" smtClean="0"/>
                  <a:t>Join 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𝑏</m:t>
                    </m:r>
                    <m:r>
                      <a:rPr lang="en-US" sz="2400" b="0" i="1" smtClean="0">
                        <a:latin typeface="Cambria Math"/>
                      </a:rPr>
                      <m:t>+1/2≥3/4</m:t>
                    </m:r>
                  </m:oMath>
                </a14:m>
                <a:r>
                  <a:rPr lang="en-US" sz="2400" dirty="0" smtClean="0"/>
                  <a:t>, i.e. 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≥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1</m:t>
                    </m:r>
                    <m:r>
                      <a:rPr lang="en-US" sz="2400" i="1">
                        <a:latin typeface="Cambria Math"/>
                      </a:rPr>
                      <m:t>/4</m:t>
                    </m:r>
                  </m:oMath>
                </a14:m>
                <a:endParaRPr lang="en-US" sz="2400" dirty="0" smtClean="0"/>
              </a:p>
              <a:p>
                <a:pPr lvl="1">
                  <a:lnSpc>
                    <a:spcPct val="90000"/>
                  </a:lnSpc>
                </a:pPr>
                <a:r>
                  <a:rPr lang="en-US" sz="2400" dirty="0" smtClean="0"/>
                  <a:t>So </a:t>
                </a:r>
                <a:r>
                  <a:rPr lang="en-US" sz="2400" dirty="0" smtClean="0">
                    <a:ea typeface="Cambria Math"/>
                  </a:rPr>
                  <a:t>¾ of potential users join,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ea typeface="Cambria Math"/>
                      </a:rPr>
                      <m:t>h</m:t>
                    </m:r>
                    <m:d>
                      <m:d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</m:d>
                    <m:r>
                      <a:rPr lang="en-US" sz="2400" i="1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n-US" sz="2400" i="1">
                        <a:latin typeface="Cambria Math"/>
                      </a:rPr>
                      <m:t>𝑁</m:t>
                    </m:r>
                  </m:oMath>
                </a14:m>
                <a:r>
                  <a:rPr lang="en-US" sz="2400" dirty="0" smtClean="0">
                    <a:ea typeface="Cambria Math"/>
                  </a:rPr>
                  <a:t> </a:t>
                </a:r>
                <a:endParaRPr lang="en-US" sz="2400" dirty="0"/>
              </a:p>
              <a:p>
                <a:pPr lvl="4">
                  <a:lnSpc>
                    <a:spcPct val="90000"/>
                  </a:lnSpc>
                </a:pPr>
                <a:endParaRPr lang="en-US" b="0" i="1" dirty="0" smtClean="0">
                  <a:latin typeface="Cambria Math"/>
                </a:endParaRPr>
              </a:p>
              <a:p>
                <a:pPr>
                  <a:lnSpc>
                    <a:spcPct val="90000"/>
                  </a:lnSpc>
                </a:pPr>
                <a:r>
                  <a:rPr lang="en-US" sz="2600" dirty="0" smtClean="0">
                    <a:latin typeface="+mj-lt"/>
                  </a:rPr>
                  <a:t>To be consistent with NE, we need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  <a:ea typeface="Cambria Math"/>
                      </a:rPr>
                      <m:t>h</m:t>
                    </m:r>
                    <m:d>
                      <m:dPr>
                        <m:ctrlPr>
                          <a:rPr lang="en-US" sz="28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</m:d>
                    <m:r>
                      <a:rPr lang="en-US" sz="28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𝑛</m:t>
                    </m:r>
                  </m:oMath>
                </a14:m>
                <a:r>
                  <a:rPr lang="en-US" sz="2600" dirty="0" smtClean="0">
                    <a:latin typeface="+mj-lt"/>
                  </a:rPr>
                  <a:t>, expected number of users equals actual users =&gt; two possible NE outcomes: n=1/4*N and n=3/4*N.</a:t>
                </a:r>
                <a:endParaRPr lang="en-US" sz="2600" b="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177766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57200" y="1719262"/>
                <a:ext cx="8229600" cy="4681537"/>
              </a:xfrm>
              <a:blipFill rotWithShape="1">
                <a:blip r:embed="rId2"/>
                <a:stretch>
                  <a:fillRect l="-444" t="-2083" b="-28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8FAE1F-68F0-49A7-9D47-451F9D5B2A32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884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7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7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7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7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76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76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76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7667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Effects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1457284" y="1828800"/>
            <a:ext cx="0" cy="4343400"/>
          </a:xfrm>
          <a:prstGeom prst="line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1457284" y="6172200"/>
            <a:ext cx="555311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553200" y="6281448"/>
            <a:ext cx="17251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Expected n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13425" y="1533749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Actual f(n)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957943" y="220980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 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762000" y="3886200"/>
            <a:ext cx="663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N/2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1299854" y="628144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5612316" y="6248400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3450836" y="6248400"/>
            <a:ext cx="663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N/2</a:t>
            </a:r>
            <a:endParaRPr lang="en-US" sz="2400" dirty="0"/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1456307" y="2209800"/>
            <a:ext cx="4662982" cy="3962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456307" y="5105400"/>
            <a:ext cx="2331491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3353887" y="3276600"/>
            <a:ext cx="2331491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62000" y="4876800"/>
            <a:ext cx="663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N/4</a:t>
            </a:r>
            <a:endParaRPr lang="en-US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609600" y="3048000"/>
            <a:ext cx="835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3N/4</a:t>
            </a:r>
            <a:endParaRPr lang="en-US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4498515" y="6243935"/>
            <a:ext cx="835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3N/4</a:t>
            </a:r>
            <a:endParaRPr lang="en-US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2438400" y="6248400"/>
            <a:ext cx="663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N/4</a:t>
            </a:r>
            <a:endParaRPr lang="en-US" sz="2400" dirty="0"/>
          </a:p>
        </p:txBody>
      </p:sp>
      <p:sp>
        <p:nvSpPr>
          <p:cNvPr id="26" name="Isosceles Triangle 25"/>
          <p:cNvSpPr/>
          <p:nvPr/>
        </p:nvSpPr>
        <p:spPr>
          <a:xfrm>
            <a:off x="4693210" y="3124200"/>
            <a:ext cx="335990" cy="228600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26"/>
          <p:cNvSpPr/>
          <p:nvPr/>
        </p:nvSpPr>
        <p:spPr>
          <a:xfrm>
            <a:off x="2547531" y="5029200"/>
            <a:ext cx="346390" cy="196334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7664" name="TextBox 1777663"/>
          <p:cNvSpPr txBox="1"/>
          <p:nvPr/>
        </p:nvSpPr>
        <p:spPr>
          <a:xfrm>
            <a:off x="2844230" y="2275766"/>
            <a:ext cx="233589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/>
              <a:t>High Use </a:t>
            </a:r>
            <a:r>
              <a:rPr lang="en-US" sz="2600" dirty="0" err="1" smtClean="0"/>
              <a:t>Eqm</a:t>
            </a:r>
            <a:endParaRPr lang="en-US" sz="2600" dirty="0"/>
          </a:p>
        </p:txBody>
      </p:sp>
      <p:sp>
        <p:nvSpPr>
          <p:cNvPr id="1777665" name="TextBox 1777664"/>
          <p:cNvSpPr txBox="1"/>
          <p:nvPr/>
        </p:nvSpPr>
        <p:spPr>
          <a:xfrm>
            <a:off x="2294119" y="5355907"/>
            <a:ext cx="226215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/>
              <a:t>Low Use </a:t>
            </a:r>
            <a:r>
              <a:rPr lang="en-US" sz="2600" dirty="0" err="1" smtClean="0"/>
              <a:t>Eqm</a:t>
            </a:r>
            <a:endParaRPr lang="en-US" sz="2600" dirty="0"/>
          </a:p>
        </p:txBody>
      </p:sp>
      <p:sp>
        <p:nvSpPr>
          <p:cNvPr id="1777668" name="TextBox 1777667"/>
          <p:cNvSpPr txBox="1"/>
          <p:nvPr/>
        </p:nvSpPr>
        <p:spPr>
          <a:xfrm>
            <a:off x="4950992" y="4442252"/>
            <a:ext cx="37540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Purple line shows optimal participation as response to expected participation.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77669" name="TextBox 1777668"/>
              <p:cNvSpPr txBox="1"/>
              <p:nvPr/>
            </p:nvSpPr>
            <p:spPr>
              <a:xfrm>
                <a:off x="4584420" y="3787490"/>
                <a:ext cx="4487190" cy="6134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000" b="0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h</m:t>
                      </m:r>
                      <m:r>
                        <a:rPr lang="en-US" sz="3000" b="0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(</m:t>
                      </m:r>
                      <m:r>
                        <a:rPr lang="en-US" sz="3000" b="0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𝑛</m:t>
                      </m:r>
                      <m:r>
                        <a:rPr lang="en-US" sz="3000" b="0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)=#</m:t>
                      </m:r>
                      <m:d>
                        <m:dPr>
                          <m:ctrlPr>
                            <a:rPr lang="en-US" sz="3000" b="0" i="1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3000" b="0" i="1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𝑏</m:t>
                          </m:r>
                          <m:r>
                            <a:rPr lang="en-US" sz="3000" b="0" i="1" smtClean="0">
                              <a:solidFill>
                                <a:srgbClr val="7030A0"/>
                              </a:solidFill>
                              <a:latin typeface="Cambria Math"/>
                              <a:ea typeface="Cambria Math"/>
                            </a:rPr>
                            <m:t>≥</m:t>
                          </m:r>
                          <m:r>
                            <a:rPr lang="en-US" sz="3000" b="0" i="1" smtClean="0">
                              <a:solidFill>
                                <a:srgbClr val="7030A0"/>
                              </a:solidFill>
                              <a:latin typeface="Cambria Math"/>
                              <a:ea typeface="Cambria Math"/>
                            </a:rPr>
                            <m:t>𝑝</m:t>
                          </m:r>
                          <m:r>
                            <a:rPr lang="en-US" sz="3000" b="0" i="1" smtClean="0">
                              <a:solidFill>
                                <a:srgbClr val="7030A0"/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sz="3000" b="0" i="1" smtClean="0">
                              <a:solidFill>
                                <a:srgbClr val="7030A0"/>
                              </a:solidFill>
                              <a:latin typeface="Cambria Math"/>
                              <a:ea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3000" b="0" i="1" smtClean="0">
                                  <a:solidFill>
                                    <a:srgbClr val="7030A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3000" b="0" i="1" smtClean="0">
                                      <a:solidFill>
                                        <a:srgbClr val="7030A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3000" b="0" i="1" smtClean="0">
                                      <a:solidFill>
                                        <a:srgbClr val="7030A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sz="3000" b="0" i="1" smtClean="0">
                                      <a:solidFill>
                                        <a:srgbClr val="7030A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𝑒</m:t>
                                  </m:r>
                                </m:sup>
                              </m:sSup>
                            </m:e>
                          </m:d>
                        </m:e>
                      </m:d>
                    </m:oMath>
                  </m:oMathPara>
                </a14:m>
                <a:endParaRPr lang="en-US" sz="30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777669" name="TextBox 17776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4420" y="3787490"/>
                <a:ext cx="4487190" cy="613438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585202" y="1533749"/>
                <a:ext cx="1852687" cy="5539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000" b="1" i="1" smtClean="0">
                          <a:solidFill>
                            <a:srgbClr val="FFC000"/>
                          </a:solidFill>
                          <a:latin typeface="Cambria Math"/>
                        </a:rPr>
                        <m:t>𝒉</m:t>
                      </m:r>
                      <m:d>
                        <m:dPr>
                          <m:ctrlPr>
                            <a:rPr lang="en-US" sz="3000" b="1" i="1" smtClean="0">
                              <a:solidFill>
                                <a:srgbClr val="FFC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3000" b="1" i="1" smtClean="0">
                              <a:solidFill>
                                <a:srgbClr val="FFC000"/>
                              </a:solidFill>
                              <a:latin typeface="Cambria Math"/>
                            </a:rPr>
                            <m:t>𝒏</m:t>
                          </m:r>
                        </m:e>
                      </m:d>
                      <m:r>
                        <a:rPr lang="en-US" sz="3000" b="1" i="1" smtClean="0">
                          <a:solidFill>
                            <a:srgbClr val="FFC000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3000" b="1" i="1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𝒏</m:t>
                      </m:r>
                    </m:oMath>
                  </m:oMathPara>
                </a14:m>
                <a:endParaRPr lang="en-US" sz="3000" b="1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5202" y="1533749"/>
                <a:ext cx="1852687" cy="55399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77671" name="TextBox 1777670"/>
          <p:cNvSpPr txBox="1"/>
          <p:nvPr/>
        </p:nvSpPr>
        <p:spPr>
          <a:xfrm>
            <a:off x="6314985" y="2075711"/>
            <a:ext cx="23622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Stability (NE)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8FAE1F-68F0-49A7-9D47-451F9D5B2A32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15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1777664" grpId="0"/>
      <p:bldP spid="177766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Examples</a:t>
            </a:r>
          </a:p>
        </p:txBody>
      </p:sp>
      <p:sp>
        <p:nvSpPr>
          <p:cNvPr id="1777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2"/>
            <a:ext cx="8229600" cy="48339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Some alternatives</a:t>
            </a:r>
          </a:p>
          <a:p>
            <a:pPr lvl="2">
              <a:lnSpc>
                <a:spcPct val="90000"/>
              </a:lnSpc>
            </a:pPr>
            <a:endParaRPr lang="en-US" sz="2100" dirty="0" smtClean="0"/>
          </a:p>
          <a:p>
            <a:pPr lvl="1">
              <a:lnSpc>
                <a:spcPct val="90000"/>
              </a:lnSpc>
            </a:pPr>
            <a:r>
              <a:rPr lang="en-US" sz="2200" dirty="0" smtClean="0"/>
              <a:t>Linear </a:t>
            </a:r>
            <a:r>
              <a:rPr lang="en-US" sz="2200" dirty="0"/>
              <a:t>model: </a:t>
            </a:r>
            <a:r>
              <a:rPr lang="en-US" sz="2200" i="1" dirty="0"/>
              <a:t>f(n) = an </a:t>
            </a:r>
            <a:r>
              <a:rPr lang="en-US" sz="2200" dirty="0"/>
              <a:t>  (more users – better platform</a:t>
            </a:r>
            <a:r>
              <a:rPr lang="en-US" sz="2200" dirty="0" smtClean="0"/>
              <a:t>)</a:t>
            </a:r>
          </a:p>
          <a:p>
            <a:pPr lvl="2">
              <a:lnSpc>
                <a:spcPct val="90000"/>
              </a:lnSpc>
            </a:pPr>
            <a:endParaRPr lang="en-US" sz="1900" dirty="0"/>
          </a:p>
          <a:p>
            <a:pPr lvl="1">
              <a:lnSpc>
                <a:spcPct val="90000"/>
              </a:lnSpc>
            </a:pPr>
            <a:r>
              <a:rPr lang="en-US" sz="2200" dirty="0"/>
              <a:t>Congestion model: </a:t>
            </a:r>
            <a:r>
              <a:rPr lang="en-US" sz="2200" i="1" dirty="0"/>
              <a:t>f(n) = </a:t>
            </a:r>
            <a:r>
              <a:rPr lang="en-US" sz="2200" i="1" dirty="0" smtClean="0"/>
              <a:t>-bn</a:t>
            </a:r>
            <a:r>
              <a:rPr lang="en-US" sz="2200" i="1" baseline="30000" dirty="0" smtClean="0"/>
              <a:t>2  </a:t>
            </a:r>
            <a:r>
              <a:rPr lang="en-US" sz="2200" dirty="0"/>
              <a:t>(platform gets crowded</a:t>
            </a:r>
            <a:r>
              <a:rPr lang="en-US" sz="2200" dirty="0" smtClean="0"/>
              <a:t>)</a:t>
            </a:r>
          </a:p>
          <a:p>
            <a:pPr lvl="1">
              <a:lnSpc>
                <a:spcPct val="90000"/>
              </a:lnSpc>
            </a:pPr>
            <a:endParaRPr lang="en-US" sz="2200" dirty="0"/>
          </a:p>
          <a:p>
            <a:pPr lvl="1">
              <a:lnSpc>
                <a:spcPct val="90000"/>
              </a:lnSpc>
            </a:pPr>
            <a:r>
              <a:rPr lang="en-US" sz="2200" dirty="0" smtClean="0"/>
              <a:t>“Bliss point” model: f(n) = an </a:t>
            </a:r>
            <a:r>
              <a:rPr lang="en-US" sz="2200" i="1" dirty="0" smtClean="0"/>
              <a:t>- n</a:t>
            </a:r>
            <a:r>
              <a:rPr lang="en-US" sz="2200" i="1" baseline="30000" dirty="0" smtClean="0"/>
              <a:t>2</a:t>
            </a:r>
            <a:r>
              <a:rPr lang="en-US" sz="2200" dirty="0" smtClean="0"/>
              <a:t>/2 (maximized at n=a)</a:t>
            </a:r>
          </a:p>
          <a:p>
            <a:pPr lvl="1">
              <a:lnSpc>
                <a:spcPct val="90000"/>
              </a:lnSpc>
            </a:pPr>
            <a:endParaRPr lang="en-US" sz="2200" dirty="0"/>
          </a:p>
          <a:p>
            <a:pPr marL="0" indent="0">
              <a:lnSpc>
                <a:spcPct val="90000"/>
              </a:lnSpc>
              <a:buNone/>
            </a:pPr>
            <a:endParaRPr lang="en-US" sz="2800" dirty="0" smtClean="0"/>
          </a:p>
          <a:p>
            <a:pPr lvl="1">
              <a:lnSpc>
                <a:spcPct val="90000"/>
              </a:lnSpc>
            </a:pPr>
            <a:endParaRPr lang="en-US" sz="2200" dirty="0" smtClean="0"/>
          </a:p>
          <a:p>
            <a:pPr lvl="4">
              <a:lnSpc>
                <a:spcPct val="90000"/>
              </a:lnSpc>
            </a:pPr>
            <a:endParaRPr lang="en-US" sz="1600" dirty="0" smtClean="0"/>
          </a:p>
          <a:p>
            <a:pPr>
              <a:lnSpc>
                <a:spcPct val="90000"/>
              </a:lnSpc>
            </a:pPr>
            <a:endParaRPr lang="en-US" sz="26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8FAE1F-68F0-49A7-9D47-451F9D5B2A32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406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Effects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1457284" y="1828800"/>
            <a:ext cx="0" cy="4343400"/>
          </a:xfrm>
          <a:prstGeom prst="line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1457284" y="6172200"/>
            <a:ext cx="555311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553200" y="6281448"/>
            <a:ext cx="17251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Expected n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13425" y="1533749"/>
            <a:ext cx="1673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Actual h(n)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957943" y="220980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 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762000" y="3886200"/>
            <a:ext cx="663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N/2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1299854" y="628144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5612316" y="6248400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3450836" y="6248400"/>
            <a:ext cx="663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N/2</a:t>
            </a:r>
            <a:endParaRPr lang="en-US" sz="2400" dirty="0"/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1456307" y="2209800"/>
            <a:ext cx="4662982" cy="3962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1456307" y="3048000"/>
            <a:ext cx="4662982" cy="20574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62000" y="4876800"/>
            <a:ext cx="663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N/4</a:t>
            </a:r>
            <a:endParaRPr lang="en-US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609600" y="3048000"/>
            <a:ext cx="835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3N/4</a:t>
            </a:r>
            <a:endParaRPr lang="en-US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4498515" y="6243935"/>
            <a:ext cx="835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3N/4</a:t>
            </a:r>
            <a:endParaRPr lang="en-US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2438400" y="6248400"/>
            <a:ext cx="663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N/4</a:t>
            </a:r>
            <a:endParaRPr lang="en-US" sz="2400" dirty="0"/>
          </a:p>
        </p:txBody>
      </p:sp>
      <p:sp>
        <p:nvSpPr>
          <p:cNvPr id="26" name="Isosceles Triangle 25"/>
          <p:cNvSpPr/>
          <p:nvPr/>
        </p:nvSpPr>
        <p:spPr>
          <a:xfrm>
            <a:off x="3897852" y="3829522"/>
            <a:ext cx="335990" cy="228600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26"/>
          <p:cNvSpPr/>
          <p:nvPr/>
        </p:nvSpPr>
        <p:spPr>
          <a:xfrm>
            <a:off x="2547531" y="5029200"/>
            <a:ext cx="346390" cy="196334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7664" name="TextBox 1777663"/>
          <p:cNvSpPr txBox="1"/>
          <p:nvPr/>
        </p:nvSpPr>
        <p:spPr>
          <a:xfrm>
            <a:off x="1828800" y="3048000"/>
            <a:ext cx="280237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/>
              <a:t>Positive feedback</a:t>
            </a:r>
            <a:endParaRPr lang="en-US" sz="2600" dirty="0"/>
          </a:p>
        </p:txBody>
      </p:sp>
      <p:sp>
        <p:nvSpPr>
          <p:cNvPr id="1777665" name="TextBox 1777664"/>
          <p:cNvSpPr txBox="1"/>
          <p:nvPr/>
        </p:nvSpPr>
        <p:spPr>
          <a:xfrm>
            <a:off x="2294119" y="5355907"/>
            <a:ext cx="187423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/>
              <a:t>Congestion</a:t>
            </a:r>
            <a:endParaRPr lang="en-US" sz="2600" dirty="0"/>
          </a:p>
        </p:txBody>
      </p:sp>
      <p:sp>
        <p:nvSpPr>
          <p:cNvPr id="1777668" name="TextBox 1777667"/>
          <p:cNvSpPr txBox="1"/>
          <p:nvPr/>
        </p:nvSpPr>
        <p:spPr>
          <a:xfrm>
            <a:off x="4950992" y="4442252"/>
            <a:ext cx="38882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Purple lines shows optimal participation as response to expected participation.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77669" name="TextBox 1777668"/>
              <p:cNvSpPr txBox="1"/>
              <p:nvPr/>
            </p:nvSpPr>
            <p:spPr>
              <a:xfrm>
                <a:off x="4777303" y="3775444"/>
                <a:ext cx="4310411" cy="6134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000" b="0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h</m:t>
                      </m:r>
                      <m:r>
                        <a:rPr lang="en-US" sz="3000" b="0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(</m:t>
                      </m:r>
                      <m:r>
                        <a:rPr lang="en-US" sz="3000" b="0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𝑛</m:t>
                      </m:r>
                      <m:r>
                        <a:rPr lang="en-US" sz="3000" b="0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)=#</m:t>
                      </m:r>
                      <m:d>
                        <m:dPr>
                          <m:ctrlPr>
                            <a:rPr lang="en-US" sz="3000" b="0" i="1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3000" b="0" i="1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𝑏</m:t>
                          </m:r>
                          <m:r>
                            <a:rPr lang="en-US" sz="3000" b="0" i="1" smtClean="0">
                              <a:solidFill>
                                <a:srgbClr val="7030A0"/>
                              </a:solidFill>
                              <a:latin typeface="Cambria Math"/>
                              <a:ea typeface="Cambria Math"/>
                            </a:rPr>
                            <m:t>≥</m:t>
                          </m:r>
                          <m:r>
                            <a:rPr lang="en-US" sz="3000" b="0" i="1" smtClean="0">
                              <a:solidFill>
                                <a:srgbClr val="7030A0"/>
                              </a:solidFill>
                              <a:latin typeface="Cambria Math"/>
                              <a:ea typeface="Cambria Math"/>
                            </a:rPr>
                            <m:t>𝑝</m:t>
                          </m:r>
                          <m:r>
                            <a:rPr lang="en-US" sz="3000" b="0" i="1" smtClean="0">
                              <a:solidFill>
                                <a:srgbClr val="7030A0"/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sz="3000" b="0" i="1" smtClean="0">
                              <a:solidFill>
                                <a:srgbClr val="7030A0"/>
                              </a:solidFill>
                              <a:latin typeface="Cambria Math"/>
                              <a:ea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3000" b="0" i="1" smtClean="0">
                                  <a:solidFill>
                                    <a:srgbClr val="7030A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3000" b="0" i="1" smtClean="0">
                                  <a:solidFill>
                                    <a:srgbClr val="7030A0"/>
                                  </a:solidFill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30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777669" name="TextBox 17776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7303" y="3775444"/>
                <a:ext cx="4310411" cy="613438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585202" y="1533749"/>
                <a:ext cx="1852687" cy="5539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000" b="1" i="1" smtClean="0">
                          <a:solidFill>
                            <a:srgbClr val="FFC000"/>
                          </a:solidFill>
                          <a:latin typeface="Cambria Math"/>
                        </a:rPr>
                        <m:t>𝒉</m:t>
                      </m:r>
                      <m:d>
                        <m:dPr>
                          <m:ctrlPr>
                            <a:rPr lang="en-US" sz="3000" b="1" i="1" smtClean="0">
                              <a:solidFill>
                                <a:srgbClr val="FFC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3000" b="1" i="1" smtClean="0">
                              <a:solidFill>
                                <a:srgbClr val="FFC000"/>
                              </a:solidFill>
                              <a:latin typeface="Cambria Math"/>
                            </a:rPr>
                            <m:t>𝒏</m:t>
                          </m:r>
                        </m:e>
                      </m:d>
                      <m:r>
                        <a:rPr lang="en-US" sz="3000" b="1" i="1" smtClean="0">
                          <a:solidFill>
                            <a:srgbClr val="FFC000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3000" b="1" i="1" smtClean="0">
                          <a:solidFill>
                            <a:srgbClr val="FFC000"/>
                          </a:solidFill>
                          <a:latin typeface="Cambria Math"/>
                        </a:rPr>
                        <m:t>𝒏</m:t>
                      </m:r>
                    </m:oMath>
                  </m:oMathPara>
                </a14:m>
                <a:endParaRPr lang="en-US" sz="3000" b="1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5202" y="1533749"/>
                <a:ext cx="1852687" cy="55399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77671" name="TextBox 1777670"/>
          <p:cNvSpPr txBox="1"/>
          <p:nvPr/>
        </p:nvSpPr>
        <p:spPr>
          <a:xfrm>
            <a:off x="6314985" y="2075711"/>
            <a:ext cx="23622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Stability (NE)</a:t>
            </a:r>
          </a:p>
        </p:txBody>
      </p:sp>
      <p:sp>
        <p:nvSpPr>
          <p:cNvPr id="14" name="Arc 13"/>
          <p:cNvSpPr/>
          <p:nvPr/>
        </p:nvSpPr>
        <p:spPr>
          <a:xfrm>
            <a:off x="-2898810" y="5107632"/>
            <a:ext cx="8753516" cy="1755749"/>
          </a:xfrm>
          <a:prstGeom prst="arc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F3EEA"/>
              </a:solidFill>
            </a:endParaRP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8FAE1F-68F0-49A7-9D47-451F9D5B2A32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439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1777664" grpId="0"/>
      <p:bldP spid="177766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results</a:t>
            </a:r>
          </a:p>
        </p:txBody>
      </p:sp>
      <p:sp>
        <p:nvSpPr>
          <p:cNvPr id="1777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2"/>
            <a:ext cx="8229600" cy="4833937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sz="2400" b="1" dirty="0" smtClean="0">
                <a:solidFill>
                  <a:srgbClr val="0070C0"/>
                </a:solidFill>
              </a:rPr>
              <a:t>Result 1. Unique or multiple </a:t>
            </a:r>
            <a:r>
              <a:rPr lang="en-US" sz="2400" b="1" dirty="0" err="1" smtClean="0">
                <a:solidFill>
                  <a:srgbClr val="0070C0"/>
                </a:solidFill>
              </a:rPr>
              <a:t>equilibria</a:t>
            </a:r>
            <a:r>
              <a:rPr lang="en-US" sz="2400" b="1" dirty="0" smtClean="0">
                <a:solidFill>
                  <a:srgbClr val="0070C0"/>
                </a:solidFill>
              </a:rPr>
              <a:t>.</a:t>
            </a:r>
            <a:endParaRPr lang="en-US" sz="1600" b="1" dirty="0" smtClean="0">
              <a:solidFill>
                <a:srgbClr val="0070C0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dirty="0" smtClean="0"/>
              <a:t>If f(n) is </a:t>
            </a:r>
            <a:r>
              <a:rPr lang="en-US" sz="2400" i="1" dirty="0" smtClean="0"/>
              <a:t>decreasing</a:t>
            </a:r>
            <a:r>
              <a:rPr lang="en-US" sz="2400" dirty="0" smtClean="0"/>
              <a:t>, there will be a unique NE. 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If f(n) is </a:t>
            </a:r>
            <a:r>
              <a:rPr lang="en-US" sz="2400" i="1" dirty="0" smtClean="0"/>
              <a:t>increasing</a:t>
            </a:r>
            <a:r>
              <a:rPr lang="en-US" sz="2400" dirty="0" smtClean="0"/>
              <a:t>, then there is the potential (but not the necessity) for multiple Nash </a:t>
            </a:r>
            <a:r>
              <a:rPr lang="en-US" sz="2400" dirty="0" err="1" smtClean="0"/>
              <a:t>equilibria</a:t>
            </a:r>
            <a:r>
              <a:rPr lang="en-US" sz="2400" dirty="0" smtClean="0"/>
              <a:t>. </a:t>
            </a:r>
          </a:p>
          <a:p>
            <a:pPr>
              <a:lnSpc>
                <a:spcPct val="90000"/>
              </a:lnSpc>
            </a:pPr>
            <a:endParaRPr lang="en-US" sz="24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70C0"/>
                </a:solidFill>
              </a:rPr>
              <a:t>Result </a:t>
            </a:r>
            <a:r>
              <a:rPr lang="en-US" sz="2400" b="1" dirty="0" smtClean="0">
                <a:solidFill>
                  <a:srgbClr val="0070C0"/>
                </a:solidFill>
              </a:rPr>
              <a:t>2. Effect of price and values.</a:t>
            </a:r>
            <a:endParaRPr lang="en-US" sz="1600" b="1" dirty="0">
              <a:solidFill>
                <a:srgbClr val="0070C0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dirty="0" smtClean="0"/>
              <a:t>An increase in consumer values (the “</a:t>
            </a:r>
            <a:r>
              <a:rPr lang="en-US" sz="2400" dirty="0" err="1" smtClean="0"/>
              <a:t>b”s</a:t>
            </a:r>
            <a:r>
              <a:rPr lang="en-US" sz="2400" dirty="0" smtClean="0"/>
              <a:t>) will </a:t>
            </a:r>
            <a:r>
              <a:rPr lang="en-US" sz="2400" i="1" dirty="0" smtClean="0"/>
              <a:t>increase</a:t>
            </a:r>
            <a:r>
              <a:rPr lang="en-US" sz="2400" dirty="0" smtClean="0"/>
              <a:t> the number of users in the NE with the most users.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An increase in </a:t>
            </a:r>
            <a:r>
              <a:rPr lang="en-US" sz="2400" i="1" dirty="0" smtClean="0"/>
              <a:t>p </a:t>
            </a:r>
            <a:r>
              <a:rPr lang="en-US" sz="2400" dirty="0" smtClean="0"/>
              <a:t>will </a:t>
            </a:r>
            <a:r>
              <a:rPr lang="en-US" sz="2400" i="1" dirty="0" smtClean="0"/>
              <a:t>decrease</a:t>
            </a:r>
            <a:r>
              <a:rPr lang="en-US" sz="2400" dirty="0" smtClean="0"/>
              <a:t> the number of users in the NE with the greatest number of users.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8FAE1F-68F0-49A7-9D47-451F9D5B2A32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573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7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7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7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7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76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76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7667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Positive/Negative Spillovers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77667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457200" y="1719262"/>
                <a:ext cx="8229600" cy="4833937"/>
              </a:xfrm>
            </p:spPr>
            <p:txBody>
              <a:bodyPr/>
              <a:lstStyle/>
              <a:p>
                <a:pPr marL="0" indent="0">
                  <a:lnSpc>
                    <a:spcPct val="90000"/>
                  </a:lnSpc>
                  <a:buNone/>
                </a:pPr>
                <a:r>
                  <a:rPr lang="en-US" sz="2400" dirty="0" smtClean="0"/>
                  <a:t>Let </a:t>
                </a:r>
                <a:r>
                  <a:rPr lang="en-US" sz="2400" i="1" dirty="0" err="1" smtClean="0"/>
                  <a:t>i</a:t>
                </a:r>
                <a:r>
                  <a:rPr lang="en-US" sz="2400" i="1" dirty="0" smtClean="0"/>
                  <a:t> </a:t>
                </a:r>
                <a:r>
                  <a:rPr lang="en-US" sz="2400" dirty="0" smtClean="0"/>
                  <a:t>index users, and assume values are </a:t>
                </a:r>
                <a:r>
                  <a:rPr lang="en-US" sz="2400" i="1" dirty="0" smtClean="0"/>
                  <a:t>b</a:t>
                </a:r>
                <a:r>
                  <a:rPr lang="en-US" sz="2400" i="1" baseline="-25000" dirty="0" smtClean="0"/>
                  <a:t>1</a:t>
                </a:r>
                <a:r>
                  <a:rPr lang="en-US" sz="2400" i="1" dirty="0" smtClean="0"/>
                  <a:t> &gt; … &gt; </a:t>
                </a:r>
                <a:r>
                  <a:rPr lang="en-US" sz="2400" i="1" dirty="0" err="1" smtClean="0"/>
                  <a:t>b</a:t>
                </a:r>
                <a:r>
                  <a:rPr lang="en-US" sz="2400" i="1" baseline="-25000" dirty="0" err="1" smtClean="0"/>
                  <a:t>N</a:t>
                </a:r>
                <a:endParaRPr lang="en-US" sz="2400" i="1" baseline="-25000" dirty="0" smtClean="0"/>
              </a:p>
              <a:p>
                <a:pPr marL="0" indent="0">
                  <a:lnSpc>
                    <a:spcPct val="90000"/>
                  </a:lnSpc>
                  <a:buNone/>
                </a:pPr>
                <a:r>
                  <a:rPr lang="en-US" sz="2400" dirty="0" smtClean="0"/>
                  <a:t>Fixing price p, and network effects function f(n), Nash equilibrium user base will include 1,…,k up to some k.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:r>
                  <a:rPr lang="en-US" sz="2400" dirty="0" smtClean="0"/>
                  <a:t>Total user surplus is: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sz="240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400" b="0" i="1" smtClean="0">
                            <a:latin typeface="Cambria Math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/>
                          </a:rPr>
                          <m:t>=1,…,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𝑘</m:t>
                        </m:r>
                      </m:sub>
                      <m:sup/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+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𝑓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(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𝑘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)</m:t>
                            </m:r>
                          </m:e>
                        </m:d>
                      </m:e>
                    </m:nary>
                  </m:oMath>
                </a14:m>
                <a:endParaRPr lang="en-US" sz="2400" dirty="0" smtClean="0"/>
              </a:p>
              <a:p>
                <a:pPr marL="0" indent="0">
                  <a:lnSpc>
                    <a:spcPct val="90000"/>
                  </a:lnSpc>
                  <a:buNone/>
                </a:pPr>
                <a:endParaRPr lang="en-US" sz="2400" dirty="0"/>
              </a:p>
              <a:p>
                <a:pPr marL="0" indent="0">
                  <a:lnSpc>
                    <a:spcPct val="90000"/>
                  </a:lnSpc>
                  <a:buNone/>
                </a:pPr>
                <a:r>
                  <a:rPr lang="en-US" sz="2400" b="1" dirty="0" smtClean="0">
                    <a:solidFill>
                      <a:srgbClr val="0070C0"/>
                    </a:solidFill>
                  </a:rPr>
                  <a:t>Result. Effect of externalities.</a:t>
                </a:r>
                <a:endParaRPr lang="en-US" sz="1600" b="1" dirty="0" smtClean="0">
                  <a:solidFill>
                    <a:srgbClr val="0070C0"/>
                  </a:solidFill>
                </a:endParaRPr>
              </a:p>
              <a:p>
                <a:pPr>
                  <a:lnSpc>
                    <a:spcPct val="90000"/>
                  </a:lnSpc>
                </a:pPr>
                <a:r>
                  <a:rPr lang="en-US" sz="2400" dirty="0" smtClean="0"/>
                  <a:t>If f(n) is </a:t>
                </a:r>
                <a:r>
                  <a:rPr lang="en-US" sz="2400" i="1" dirty="0" smtClean="0"/>
                  <a:t>increasing </a:t>
                </a:r>
                <a:r>
                  <a:rPr lang="en-US" sz="2400" dirty="0" smtClean="0"/>
                  <a:t>then the NE number of users will be </a:t>
                </a:r>
                <a:r>
                  <a:rPr lang="en-US" sz="2400" i="1" dirty="0" smtClean="0"/>
                  <a:t>lower </a:t>
                </a:r>
                <a:r>
                  <a:rPr lang="en-US" sz="2400" dirty="0" smtClean="0"/>
                  <a:t>than the number that maximizes total surplus. 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400" dirty="0" smtClean="0"/>
                  <a:t>If f(n) is </a:t>
                </a:r>
                <a:r>
                  <a:rPr lang="en-US" sz="2400" i="1" dirty="0" smtClean="0"/>
                  <a:t>decreasing </a:t>
                </a:r>
                <a:r>
                  <a:rPr lang="en-US" sz="2400" dirty="0" smtClean="0"/>
                  <a:t>then the NE number of users will be </a:t>
                </a:r>
                <a:r>
                  <a:rPr lang="en-US" sz="2400" i="1" dirty="0" smtClean="0"/>
                  <a:t>greater </a:t>
                </a:r>
                <a:r>
                  <a:rPr lang="en-US" sz="2400" dirty="0" smtClean="0"/>
                  <a:t>than the number that maximizes total surplus. </a:t>
                </a:r>
                <a:endParaRPr lang="en-US" sz="1400" dirty="0"/>
              </a:p>
            </p:txBody>
          </p:sp>
        </mc:Choice>
        <mc:Fallback xmlns="">
          <p:sp>
            <p:nvSpPr>
              <p:cNvPr id="177766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57200" y="1719262"/>
                <a:ext cx="8229600" cy="4833937"/>
              </a:xfrm>
              <a:blipFill rotWithShape="1">
                <a:blip r:embed="rId2"/>
                <a:stretch>
                  <a:fillRect l="-1111" t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8FAE1F-68F0-49A7-9D47-451F9D5B2A32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251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7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76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76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7667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77667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457200" y="1719262"/>
                <a:ext cx="8229600" cy="4833937"/>
              </a:xfrm>
            </p:spPr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sz="2400" dirty="0" smtClean="0"/>
                  <a:t>Marginal user k has individual value of joining equal to 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:endParaRPr lang="en-US" sz="2400" i="1" dirty="0" smtClean="0">
                  <a:latin typeface="Cambria Math"/>
                </a:endParaRP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𝑝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𝑓</m:t>
                      </m:r>
                      <m:r>
                        <a:rPr lang="en-US" sz="2400" i="1">
                          <a:latin typeface="Cambria Math"/>
                        </a:rPr>
                        <m:t>(</m:t>
                      </m:r>
                      <m:r>
                        <a:rPr lang="en-US" sz="2400" i="1">
                          <a:latin typeface="Cambria Math"/>
                        </a:rPr>
                        <m:t>𝑘</m:t>
                      </m:r>
                      <m:r>
                        <a:rPr lang="en-US" sz="24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Cambria Math"/>
                </a:endParaRPr>
              </a:p>
              <a:p>
                <a:pPr marL="0" indent="0">
                  <a:lnSpc>
                    <a:spcPct val="90000"/>
                  </a:lnSpc>
                  <a:buNone/>
                </a:pPr>
                <a:endParaRPr lang="en-US" sz="2400" i="1" dirty="0" smtClean="0">
                  <a:latin typeface="Cambria Math"/>
                </a:endParaRPr>
              </a:p>
              <a:p>
                <a:pPr>
                  <a:lnSpc>
                    <a:spcPct val="90000"/>
                  </a:lnSpc>
                </a:pPr>
                <a:r>
                  <a:rPr lang="en-US" sz="2400" dirty="0" smtClean="0"/>
                  <a:t>But creates total surplus equal to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:endParaRPr lang="en-US" sz="2400" dirty="0" smtClean="0"/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𝑝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𝑘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+(</m:t>
                      </m:r>
                      <m:r>
                        <a:rPr lang="en-US" sz="2400" b="0" i="1" smtClean="0">
                          <a:latin typeface="Cambria Math"/>
                        </a:rPr>
                        <m:t>𝑘</m:t>
                      </m:r>
                      <m:r>
                        <a:rPr lang="en-US" sz="2400" b="0" i="1" smtClean="0">
                          <a:latin typeface="Cambria Math"/>
                        </a:rPr>
                        <m:t>−1)∗[</m:t>
                      </m:r>
                      <m:r>
                        <a:rPr lang="en-US" sz="24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−</m:t>
                      </m:r>
                      <m:r>
                        <a:rPr lang="en-US" sz="2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𝑘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−1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]</m:t>
                      </m:r>
                    </m:oMath>
                  </m:oMathPara>
                </a14:m>
                <a:endParaRPr lang="en-US" sz="2400" dirty="0" smtClean="0">
                  <a:latin typeface="Cambria Math"/>
                </a:endParaRPr>
              </a:p>
              <a:p>
                <a:pPr marL="0" indent="0">
                  <a:lnSpc>
                    <a:spcPct val="90000"/>
                  </a:lnSpc>
                  <a:buNone/>
                </a:pPr>
                <a:endParaRPr lang="en-US" sz="2400" dirty="0">
                  <a:latin typeface="Cambria Math"/>
                </a:endParaRPr>
              </a:p>
              <a:p>
                <a:pPr>
                  <a:lnSpc>
                    <a:spcPct val="90000"/>
                  </a:lnSpc>
                </a:pPr>
                <a:r>
                  <a:rPr lang="en-US" sz="2400" dirty="0" smtClean="0">
                    <a:latin typeface="+mj-lt"/>
                  </a:rPr>
                  <a:t>So private benefit is below social benefit if </a:t>
                </a:r>
                <a:r>
                  <a:rPr lang="en-US" sz="2400" i="1" dirty="0" smtClean="0">
                    <a:latin typeface="+mj-lt"/>
                  </a:rPr>
                  <a:t>f(k)</a:t>
                </a:r>
                <a:r>
                  <a:rPr lang="en-US" sz="2400" dirty="0" smtClean="0">
                    <a:latin typeface="+mj-lt"/>
                  </a:rPr>
                  <a:t> increasing and above social benefit if </a:t>
                </a:r>
                <a:r>
                  <a:rPr lang="en-US" sz="2400" i="1" dirty="0" smtClean="0">
                    <a:latin typeface="+mj-lt"/>
                  </a:rPr>
                  <a:t>f(k)</a:t>
                </a:r>
                <a:r>
                  <a:rPr lang="en-US" sz="2400" dirty="0" smtClean="0">
                    <a:latin typeface="+mj-lt"/>
                  </a:rPr>
                  <a:t> decreasing.</a:t>
                </a:r>
                <a:endParaRPr lang="en-US" sz="2400" dirty="0">
                  <a:latin typeface="+mj-lt"/>
                </a:endParaRPr>
              </a:p>
            </p:txBody>
          </p:sp>
        </mc:Choice>
        <mc:Fallback xmlns="">
          <p:sp>
            <p:nvSpPr>
              <p:cNvPr id="177766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57200" y="1719262"/>
                <a:ext cx="8229600" cy="4833937"/>
              </a:xfrm>
              <a:blipFill rotWithShape="1">
                <a:blip r:embed="rId2"/>
                <a:stretch>
                  <a:fillRect l="-296" t="-1639" r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8FAE1F-68F0-49A7-9D47-451F9D5B2A32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586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7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7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7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76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76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7667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Richer network effects</a:t>
            </a:r>
          </a:p>
        </p:txBody>
      </p:sp>
      <p:sp>
        <p:nvSpPr>
          <p:cNvPr id="1777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2"/>
            <a:ext cx="8229600" cy="48339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/>
              <a:t>Multiple user groups makes richer patterns possible.</a:t>
            </a:r>
          </a:p>
          <a:p>
            <a:pPr lvl="2">
              <a:lnSpc>
                <a:spcPct val="90000"/>
              </a:lnSpc>
            </a:pPr>
            <a:endParaRPr lang="en-US" sz="1700" dirty="0"/>
          </a:p>
          <a:p>
            <a:pPr>
              <a:lnSpc>
                <a:spcPct val="90000"/>
              </a:lnSpc>
            </a:pPr>
            <a:r>
              <a:rPr lang="en-US" sz="2400" dirty="0" smtClean="0"/>
              <a:t>Newspapers, television or ad-supported websites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More readers make platform more attractive to advertisers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More readers make platform more attractive to content creators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More content and less advertising may make platform less attractive to users.</a:t>
            </a:r>
          </a:p>
          <a:p>
            <a:pPr marL="2197100" lvl="6" indent="0">
              <a:lnSpc>
                <a:spcPct val="90000"/>
              </a:lnSpc>
              <a:buNone/>
            </a:pPr>
            <a:endParaRPr lang="en-US" sz="16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Buyer-seller or matching marketplaces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More buyers can make market more attractive to sellers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More sellers can make market more attractive to buyers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</a:t>
            </a:r>
            <a:r>
              <a:rPr lang="en-US" sz="2000" dirty="0" smtClean="0"/>
              <a:t>caling up the number of buyers and sellers, holding proportions fixed, can sometimes make a market more attractive, but it doesn’t necessarily have to.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8FAE1F-68F0-49A7-9D47-451F9D5B2A32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1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Platform Competition</a:t>
            </a:r>
          </a:p>
        </p:txBody>
      </p:sp>
      <p:sp>
        <p:nvSpPr>
          <p:cNvPr id="1777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600" dirty="0" smtClean="0"/>
              <a:t>Typical concern about platform markets is that people will coordinate on a “dominant” platform.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Competition between platforms may be “winner-take-all” (eBay in online auctions, Google in search).</a:t>
            </a:r>
          </a:p>
          <a:p>
            <a:pPr lvl="3">
              <a:lnSpc>
                <a:spcPct val="90000"/>
              </a:lnSpc>
            </a:pPr>
            <a:endParaRPr lang="en-US" sz="1800" dirty="0" smtClean="0"/>
          </a:p>
          <a:p>
            <a:pPr>
              <a:lnSpc>
                <a:spcPct val="90000"/>
              </a:lnSpc>
            </a:pPr>
            <a:r>
              <a:rPr lang="en-US" sz="2600" dirty="0" smtClean="0"/>
              <a:t>Over time, new platforms may </a:t>
            </a:r>
            <a:r>
              <a:rPr lang="en-US" sz="2600" dirty="0"/>
              <a:t>find it difficult to </a:t>
            </a:r>
            <a:r>
              <a:rPr lang="en-US" sz="2600" dirty="0" smtClean="0"/>
              <a:t>enter against an existing </a:t>
            </a:r>
            <a:r>
              <a:rPr lang="en-US" sz="2600" dirty="0"/>
              <a:t>platform with a strong user base</a:t>
            </a:r>
            <a:r>
              <a:rPr lang="en-US" sz="2600" dirty="0" smtClean="0"/>
              <a:t>.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Potential for dynamic inefficiency: people would switch if they thought others would switch, but …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Example: might be possible to have a better operating system than Windows, but hard to convert people because of existing applications and user base.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8FAE1F-68F0-49A7-9D47-451F9D5B2A32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1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Platform Competition: Model</a:t>
            </a:r>
          </a:p>
        </p:txBody>
      </p:sp>
      <p:sp>
        <p:nvSpPr>
          <p:cNvPr id="1777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2"/>
            <a:ext cx="8229600" cy="4681537"/>
          </a:xfrm>
        </p:spPr>
        <p:txBody>
          <a:bodyPr/>
          <a:lstStyle/>
          <a:p>
            <a:r>
              <a:rPr lang="en-US" sz="2600" dirty="0"/>
              <a:t>S</a:t>
            </a:r>
            <a:r>
              <a:rPr lang="en-US" sz="2600" dirty="0" smtClean="0"/>
              <a:t>uppose there are now two platforms: A,B</a:t>
            </a:r>
          </a:p>
          <a:p>
            <a:pPr lvl="1"/>
            <a:r>
              <a:rPr lang="en-US" sz="2200" dirty="0" smtClean="0"/>
              <a:t>Consumers distributed on “</a:t>
            </a:r>
            <a:r>
              <a:rPr lang="en-US" sz="2200" dirty="0" err="1" smtClean="0"/>
              <a:t>Hotelling</a:t>
            </a:r>
            <a:r>
              <a:rPr lang="en-US" sz="2200" dirty="0" smtClean="0"/>
              <a:t> line” between A and B, with A located at 0, B located at 1.</a:t>
            </a:r>
          </a:p>
          <a:p>
            <a:pPr lvl="1"/>
            <a:r>
              <a:rPr lang="en-US" sz="2200" dirty="0" smtClean="0"/>
              <a:t>Consumer at b has intrinsic benefit b for B, and intrinsic benefit a=1-b for A.</a:t>
            </a:r>
          </a:p>
          <a:p>
            <a:pPr lvl="1"/>
            <a:r>
              <a:rPr lang="en-US" sz="2200" dirty="0" smtClean="0"/>
              <a:t>Let G denote the </a:t>
            </a:r>
            <a:r>
              <a:rPr lang="en-US" sz="2200" dirty="0" err="1" smtClean="0"/>
              <a:t>cdf</a:t>
            </a:r>
            <a:r>
              <a:rPr lang="en-US" sz="2200" dirty="0" smtClean="0"/>
              <a:t> of consumer locations: so G(x) is the fraction of consumers with b&lt;x.</a:t>
            </a:r>
          </a:p>
          <a:p>
            <a:r>
              <a:rPr lang="en-US" sz="2600" dirty="0" smtClean="0"/>
              <a:t>Network effects: benefit f(n)=</a:t>
            </a:r>
            <a:r>
              <a:rPr lang="en-US" sz="2600" dirty="0" err="1" smtClean="0"/>
              <a:t>kn</a:t>
            </a:r>
            <a:r>
              <a:rPr lang="en-US" sz="2600" dirty="0"/>
              <a:t> </a:t>
            </a:r>
            <a:r>
              <a:rPr lang="en-US" sz="2600" dirty="0" smtClean="0"/>
              <a:t>from joining a platform that has fraction n of consumers.</a:t>
            </a:r>
          </a:p>
          <a:p>
            <a:r>
              <a:rPr lang="en-US" sz="2600" dirty="0"/>
              <a:t>Consumers must choose a single </a:t>
            </a:r>
            <a:r>
              <a:rPr lang="en-US" sz="2600" dirty="0" smtClean="0"/>
              <a:t>platform, and both </a:t>
            </a:r>
            <a:r>
              <a:rPr lang="en-US" sz="2600" dirty="0"/>
              <a:t>platform prices fixed at p, so price not a factor</a:t>
            </a:r>
            <a:r>
              <a:rPr lang="en-US" sz="2600" dirty="0" smtClean="0"/>
              <a:t>.</a:t>
            </a:r>
            <a:endParaRPr lang="en-US" sz="26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8FAE1F-68F0-49A7-9D47-451F9D5B2A32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1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Distribution of Preferences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762000" y="5715000"/>
            <a:ext cx="7162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605547" y="596848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734300" y="596848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762000" y="3581400"/>
            <a:ext cx="697230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62000" y="3581400"/>
            <a:ext cx="3581400" cy="213360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4343400" y="3581400"/>
            <a:ext cx="3390900" cy="213360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762000" y="1790700"/>
            <a:ext cx="3882147" cy="392430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644147" y="1790700"/>
            <a:ext cx="3280653" cy="392430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7664" name="TextBox 1777663"/>
          <p:cNvSpPr txBox="1"/>
          <p:nvPr/>
        </p:nvSpPr>
        <p:spPr>
          <a:xfrm>
            <a:off x="5295285" y="1981200"/>
            <a:ext cx="28570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Users mostly indifferent</a:t>
            </a:r>
            <a:endParaRPr lang="en-US" sz="2000" dirty="0"/>
          </a:p>
        </p:txBody>
      </p:sp>
      <p:sp>
        <p:nvSpPr>
          <p:cNvPr id="1777665" name="TextBox 1777664"/>
          <p:cNvSpPr txBox="1"/>
          <p:nvPr/>
        </p:nvSpPr>
        <p:spPr>
          <a:xfrm>
            <a:off x="7262376" y="4006334"/>
            <a:ext cx="16946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Strong bases</a:t>
            </a:r>
            <a:endParaRPr lang="en-US" sz="2000" dirty="0"/>
          </a:p>
        </p:txBody>
      </p:sp>
      <p:sp>
        <p:nvSpPr>
          <p:cNvPr id="1777668" name="TextBox 1777667"/>
          <p:cNvSpPr txBox="1"/>
          <p:nvPr/>
        </p:nvSpPr>
        <p:spPr>
          <a:xfrm>
            <a:off x="3175930" y="3694152"/>
            <a:ext cx="34307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Uniform distribution of tastes</a:t>
            </a: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8FAE1F-68F0-49A7-9D47-451F9D5B2A32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15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7664" grpId="0"/>
      <p:bldP spid="1777664" grpId="1"/>
      <p:bldP spid="1777665" grpId="0"/>
      <p:bldP spid="177766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Competing Platforms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77667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sz="2600" dirty="0" smtClean="0"/>
                  <a:t>Assume user bases: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𝐴</m:t>
                        </m:r>
                      </m:sub>
                      <m:sup/>
                    </m:sSubSup>
                  </m:oMath>
                </a14:m>
                <a:r>
                  <a:rPr lang="en-US" sz="2600" dirty="0" smtClean="0"/>
                  <a:t>,</a:t>
                </a:r>
                <a:r>
                  <a:rPr lang="en-US" sz="2400" dirty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𝐵</m:t>
                        </m:r>
                      </m:sub>
                      <m:sup/>
                    </m:sSubSup>
                  </m:oMath>
                </a14:m>
                <a:r>
                  <a:rPr lang="en-US" sz="2600" dirty="0" smtClean="0"/>
                  <a:t> (with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𝐴</m:t>
                        </m:r>
                      </m:sub>
                      <m:sup/>
                    </m:sSubSup>
                  </m:oMath>
                </a14:m>
                <a:r>
                  <a:rPr lang="en-US" sz="2600" dirty="0" smtClean="0"/>
                  <a:t>+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𝐵</m:t>
                        </m:r>
                      </m:sub>
                      <m:sup/>
                    </m:sSubSup>
                  </m:oMath>
                </a14:m>
                <a:r>
                  <a:rPr lang="en-US" sz="2600" dirty="0" smtClean="0"/>
                  <a:t>=1).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600" dirty="0" smtClean="0"/>
                  <a:t>Consumer located at b has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sz="2400" dirty="0" smtClean="0"/>
                  <a:t>Benefit from A: 1-b+f(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smtClean="0">
                            <a:latin typeface="Cambria Math"/>
                            <a:ea typeface="Cambria Math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𝐴</m:t>
                        </m:r>
                      </m:sub>
                      <m:sup/>
                    </m:sSubSup>
                  </m:oMath>
                </a14:m>
                <a:r>
                  <a:rPr lang="en-US" sz="2400" dirty="0" smtClean="0"/>
                  <a:t>)</a:t>
                </a:r>
                <a:r>
                  <a:rPr lang="en-US" sz="2400" dirty="0"/>
                  <a:t>=</a:t>
                </a:r>
                <a:r>
                  <a:rPr lang="en-US" sz="2400" dirty="0" smtClean="0"/>
                  <a:t>1-b+k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sz="2400" dirty="0" smtClean="0"/>
                  <a:t>Benefit from B: </a:t>
                </a:r>
                <a:r>
                  <a:rPr lang="en-US" sz="2400" dirty="0" err="1" smtClean="0"/>
                  <a:t>b+f</a:t>
                </a:r>
                <a:r>
                  <a:rPr lang="en-US" sz="2400" dirty="0" smtClean="0"/>
                  <a:t>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𝐵</m:t>
                        </m:r>
                      </m:sub>
                      <m:sup/>
                    </m:sSubSup>
                  </m:oMath>
                </a14:m>
                <a:r>
                  <a:rPr lang="en-US" sz="2400" dirty="0" smtClean="0"/>
                  <a:t>)</a:t>
                </a:r>
              </a:p>
              <a:p>
                <a:pPr lvl="4">
                  <a:lnSpc>
                    <a:spcPct val="90000"/>
                  </a:lnSpc>
                </a:pPr>
                <a:endParaRPr lang="en-US" sz="1600" dirty="0" smtClean="0"/>
              </a:p>
              <a:p>
                <a:pPr>
                  <a:lnSpc>
                    <a:spcPct val="90000"/>
                  </a:lnSpc>
                </a:pPr>
                <a:r>
                  <a:rPr lang="en-US" sz="2600" dirty="0" smtClean="0"/>
                  <a:t>Optimal to choose A if </a:t>
                </a:r>
                <a:r>
                  <a:rPr lang="en-US" sz="2600" dirty="0" err="1" smtClean="0">
                    <a:latin typeface="Cambria Math" pitchFamily="18" charset="0"/>
                    <a:ea typeface="Cambria Math" pitchFamily="18" charset="0"/>
                  </a:rPr>
                  <a:t>b+k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>
                            <a:latin typeface="Cambria Math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US" sz="2600" i="1">
                            <a:latin typeface="Cambria Math"/>
                            <a:ea typeface="Cambria Math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600" i="1">
                            <a:latin typeface="Cambria Math"/>
                            <a:ea typeface="Cambria Math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sz="2600" dirty="0" smtClean="0">
                    <a:latin typeface="Cambria Math" pitchFamily="18" charset="0"/>
                    <a:ea typeface="Cambria Math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600" i="0" smtClean="0">
                        <a:latin typeface="Cambria Math" pitchFamily="18" charset="0"/>
                        <a:ea typeface="Cambria Math" pitchFamily="18" charset="0"/>
                      </a:rPr>
                      <m:t>≤</m:t>
                    </m:r>
                  </m:oMath>
                </a14:m>
                <a:r>
                  <a:rPr lang="en-US" sz="2600" dirty="0">
                    <a:latin typeface="Cambria Math" pitchFamily="18" charset="0"/>
                    <a:ea typeface="Cambria Math" pitchFamily="18" charset="0"/>
                  </a:rPr>
                  <a:t> </a:t>
                </a:r>
                <a:r>
                  <a:rPr lang="en-US" sz="2600" dirty="0" smtClean="0">
                    <a:latin typeface="Cambria Math" pitchFamily="18" charset="0"/>
                    <a:ea typeface="Cambria Math" pitchFamily="18" charset="0"/>
                  </a:rPr>
                  <a:t>1-b+k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>
                            <a:latin typeface="Cambria Math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US" sz="2600" i="1">
                            <a:latin typeface="Cambria Math"/>
                            <a:ea typeface="Cambria Math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600" b="0" i="1" smtClean="0">
                            <a:latin typeface="Cambria Math"/>
                            <a:ea typeface="Cambria Math" pitchFamily="18" charset="0"/>
                          </a:rPr>
                          <m:t>𝐴</m:t>
                        </m:r>
                      </m:sub>
                    </m:sSub>
                  </m:oMath>
                </a14:m>
                <a:endParaRPr lang="en-US" sz="2600" dirty="0" smtClean="0">
                  <a:latin typeface="Cambria Math" pitchFamily="18" charset="0"/>
                  <a:ea typeface="Cambria Math" pitchFamily="18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00" b="0" i="1" smtClean="0">
                          <a:latin typeface="Cambria Math"/>
                        </a:rPr>
                        <m:t>𝑏</m:t>
                      </m:r>
                      <m:r>
                        <a:rPr lang="en-US" sz="2600" i="1">
                          <a:latin typeface="Cambria Math"/>
                          <a:ea typeface="Cambria Math"/>
                        </a:rPr>
                        <m:t>≤</m:t>
                      </m:r>
                      <m:f>
                        <m:fPr>
                          <m:ctrlPr>
                            <a:rPr lang="en-US" sz="26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6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6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𝑘</m:t>
                      </m:r>
                      <m:d>
                        <m:dPr>
                          <m:ctrlPr>
                            <a:rPr lang="en-US" sz="26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600" i="1"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a:rPr lang="en-US" sz="26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600" i="1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sub>
                            <m:sup/>
                          </m:sSubSup>
                          <m:r>
                            <a:rPr lang="en-US" sz="26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sz="2600" i="1" smtClean="0"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a:rPr lang="en-US" sz="26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600" b="0" i="1" smtClean="0"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sub>
                            <m:sup/>
                          </m:sSubSup>
                        </m:e>
                      </m:d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6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6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6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(2</m:t>
                      </m:r>
                      <m:sSubSup>
                        <m:sSubSupPr>
                          <m:ctrlPr>
                            <a:rPr lang="en-US" sz="2600" i="1"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en-US" sz="26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600" i="1">
                              <a:latin typeface="Cambria Math"/>
                              <a:ea typeface="Cambria Math"/>
                            </a:rPr>
                            <m:t>𝐴</m:t>
                          </m:r>
                        </m:sub>
                        <m:sup/>
                      </m:sSubSup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−1)</m:t>
                      </m:r>
                    </m:oMath>
                  </m:oMathPara>
                </a14:m>
                <a:endParaRPr lang="en-US" sz="2600" i="1" dirty="0"/>
              </a:p>
              <a:p>
                <a:pPr lvl="3">
                  <a:lnSpc>
                    <a:spcPct val="90000"/>
                  </a:lnSpc>
                </a:pPr>
                <a:endParaRPr lang="en-US" sz="1600" dirty="0" smtClean="0"/>
              </a:p>
              <a:p>
                <a:pPr>
                  <a:lnSpc>
                    <a:spcPct val="90000"/>
                  </a:lnSpc>
                </a:pPr>
                <a:r>
                  <a:rPr lang="en-US" sz="2600" dirty="0"/>
                  <a:t>F</a:t>
                </a:r>
                <a:r>
                  <a:rPr lang="en-US" sz="2600" dirty="0" smtClean="0"/>
                  <a:t>raction who choose A: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/>
                        <a:ea typeface="Cambria Math"/>
                      </a:rPr>
                      <m:t>𝐺</m:t>
                    </m:r>
                    <m:d>
                      <m:dPr>
                        <m:ctrlPr>
                          <a:rPr lang="en-US" sz="2600" i="1" dirty="0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600" i="1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en-US" sz="2600" i="1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6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den>
                        </m:f>
                        <m:r>
                          <a:rPr lang="en-US" sz="2600" i="1"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en-US" sz="2600" i="1">
                            <a:latin typeface="Cambria Math"/>
                            <a:ea typeface="Cambria Math"/>
                          </a:rPr>
                          <m:t>𝑘</m:t>
                        </m:r>
                        <m:r>
                          <a:rPr lang="en-US" sz="2600" i="1">
                            <a:latin typeface="Cambria Math"/>
                            <a:ea typeface="Cambria Math"/>
                          </a:rPr>
                          <m:t>(2</m:t>
                        </m:r>
                        <m:sSubSup>
                          <m:sSubSupPr>
                            <m:ctrlPr>
                              <a:rPr lang="en-US" sz="2600" i="1">
                                <a:latin typeface="Cambria Math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a:rPr lang="en-US" sz="2600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600" i="1">
                                <a:latin typeface="Cambria Math"/>
                                <a:ea typeface="Cambria Math"/>
                              </a:rPr>
                              <m:t>𝐴</m:t>
                            </m:r>
                          </m:sub>
                          <m:sup/>
                        </m:sSubSup>
                        <m:r>
                          <a:rPr lang="en-US" sz="2600" i="1">
                            <a:latin typeface="Cambria Math"/>
                            <a:ea typeface="Cambria Math"/>
                          </a:rPr>
                          <m:t>−1)</m:t>
                        </m:r>
                        <m:r>
                          <m:rPr>
                            <m:nor/>
                          </m:rPr>
                          <a:rPr lang="en-US" sz="2600" i="1" dirty="0"/>
                          <m:t> </m:t>
                        </m:r>
                      </m:e>
                    </m:d>
                  </m:oMath>
                </a14:m>
                <a:endParaRPr lang="en-US" sz="2600" i="1" dirty="0"/>
              </a:p>
            </p:txBody>
          </p:sp>
        </mc:Choice>
        <mc:Fallback xmlns="">
          <p:sp>
            <p:nvSpPr>
              <p:cNvPr id="177766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 rotWithShape="1">
                <a:blip r:embed="rId2"/>
                <a:stretch>
                  <a:fillRect l="-444" t="-22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8FAE1F-68F0-49A7-9D47-451F9D5B2A32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333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Competing Platforms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77667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sz="2600" dirty="0" smtClean="0"/>
                  <a:t>Result of consumer choices: </a:t>
                </a:r>
              </a:p>
              <a:p>
                <a:pPr marL="0" indent="0">
                  <a:buNone/>
                </a:pPr>
                <a:endParaRPr lang="en-US" sz="2600" i="1" dirty="0" smtClean="0">
                  <a:latin typeface="Cambria Math"/>
                  <a:ea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600" i="1"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en-US" sz="2600" b="0" i="1" smtClean="0">
                              <a:latin typeface="Cambria Math"/>
                              <a:ea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2600" i="1">
                              <a:latin typeface="Cambria Math"/>
                              <a:ea typeface="Cambria Math"/>
                            </a:rPr>
                            <m:t>𝐴</m:t>
                          </m:r>
                        </m:sub>
                        <m:sup/>
                      </m:sSubSup>
                      <m:r>
                        <a:rPr lang="en-US" sz="2600" dirty="0">
                          <a:latin typeface="Cambria Math"/>
                          <a:ea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600" dirty="0">
                          <a:latin typeface="Cambria Math"/>
                          <a:ea typeface="Cambria Math"/>
                        </a:rPr>
                        <m:t>G</m:t>
                      </m:r>
                      <m:d>
                        <m:dPr>
                          <m:ctrlPr>
                            <a:rPr lang="en-US" sz="2600" i="1" dirty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600" i="1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2600" i="1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6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2600" i="1">
                              <a:latin typeface="Cambria Math"/>
                              <a:ea typeface="Cambria Math"/>
                            </a:rPr>
                            <m:t>+ </m:t>
                          </m:r>
                          <m:r>
                            <a:rPr lang="en-US" sz="2600" i="1">
                              <a:latin typeface="Cambria Math"/>
                              <a:ea typeface="Cambria Math"/>
                            </a:rPr>
                            <m:t>𝑘</m:t>
                          </m:r>
                          <m:d>
                            <m:dPr>
                              <m:ctrlPr>
                                <a:rPr lang="en-US" sz="2600" i="1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26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600" i="1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  <m:r>
                                    <a:rPr lang="en-US" sz="2600" b="0" i="1" smtClean="0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600" i="1">
                                      <a:latin typeface="Cambria Math"/>
                                      <a:ea typeface="Cambria Math"/>
                                    </a:rPr>
                                    <m:t>𝐴</m:t>
                                  </m:r>
                                </m:sub>
                                <m:sup/>
                              </m:sSubSup>
                              <m:r>
                                <a:rPr lang="en-US" sz="2600" i="1">
                                  <a:latin typeface="Cambria Math"/>
                                  <a:ea typeface="Cambria Math"/>
                                </a:rPr>
                                <m:t>−1</m:t>
                              </m:r>
                            </m:e>
                          </m:d>
                          <m:r>
                            <m:rPr>
                              <m:nor/>
                            </m:rPr>
                            <a:rPr lang="en-US" sz="2600" dirty="0"/>
                            <m:t> </m:t>
                          </m:r>
                        </m:e>
                      </m:d>
                      <m:r>
                        <a:rPr lang="en-US" sz="2600" i="1" dirty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sz="2600" dirty="0" smtClean="0"/>
              </a:p>
              <a:p>
                <a:pPr lvl="4">
                  <a:lnSpc>
                    <a:spcPct val="90000"/>
                  </a:lnSpc>
                </a:pPr>
                <a:endParaRPr lang="en-US" sz="2600" dirty="0" smtClean="0"/>
              </a:p>
              <a:p>
                <a:pPr>
                  <a:lnSpc>
                    <a:spcPct val="90000"/>
                  </a:lnSpc>
                </a:pPr>
                <a:r>
                  <a:rPr lang="en-US" sz="2600" dirty="0" smtClean="0"/>
                  <a:t>Network effects are “weak” if</a:t>
                </a:r>
                <a:r>
                  <a:rPr lang="en-US" sz="26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6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600" b="0" i="0" smtClean="0">
                            <a:latin typeface="Cambria Math"/>
                            <a:ea typeface="Cambria Math"/>
                          </a:rPr>
                          <m:t>d</m:t>
                        </m:r>
                        <m:sSubSup>
                          <m:sSubSupPr>
                            <m:ctrlPr>
                              <a:rPr lang="en-US" sz="2600" i="1">
                                <a:latin typeface="Cambria Math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a:rPr lang="en-US" sz="2600" b="0" i="1" smtClean="0">
                                <a:latin typeface="Cambria Math"/>
                                <a:ea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600" i="1">
                                <a:latin typeface="Cambria Math"/>
                                <a:ea typeface="Cambria Math"/>
                              </a:rPr>
                              <m:t>𝐴</m:t>
                            </m:r>
                          </m:sub>
                          <m:sup/>
                        </m:sSubSup>
                      </m:num>
                      <m:den>
                        <m:r>
                          <m:rPr>
                            <m:sty m:val="p"/>
                          </m:rPr>
                          <a:rPr lang="en-US" sz="2600" b="0" i="0" smtClean="0">
                            <a:latin typeface="Cambria Math"/>
                            <a:ea typeface="Cambria Math"/>
                          </a:rPr>
                          <m:t>d</m:t>
                        </m:r>
                        <m:sSubSup>
                          <m:sSubSupPr>
                            <m:ctrlPr>
                              <a:rPr lang="en-US" sz="2600" i="1">
                                <a:latin typeface="Cambria Math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a:rPr lang="en-US" sz="2600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600" i="1">
                                <a:latin typeface="Cambria Math"/>
                                <a:ea typeface="Cambria Math"/>
                              </a:rPr>
                              <m:t>𝐴</m:t>
                            </m:r>
                          </m:sub>
                          <m:sup/>
                        </m:sSubSup>
                      </m:den>
                    </m:f>
                    <m:r>
                      <a:rPr lang="en-US" sz="2600" dirty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2600" b="0" i="0" dirty="0" smtClean="0">
                        <a:latin typeface="Cambria Math"/>
                        <a:ea typeface="Cambria Math"/>
                      </a:rPr>
                      <m:t>1</m:t>
                    </m:r>
                  </m:oMath>
                </a14:m>
                <a:endParaRPr lang="en-US" sz="2600" dirty="0" smtClean="0"/>
              </a:p>
              <a:p>
                <a:r>
                  <a:rPr lang="en-US" sz="2600" dirty="0" smtClean="0"/>
                  <a:t>Network </a:t>
                </a:r>
                <a:r>
                  <a:rPr lang="en-US" sz="2600" dirty="0"/>
                  <a:t>effects are </a:t>
                </a:r>
                <a:r>
                  <a:rPr lang="en-US" sz="2600" dirty="0" smtClean="0"/>
                  <a:t>“strong” </a:t>
                </a:r>
                <a:r>
                  <a:rPr lang="en-US" sz="2600" dirty="0"/>
                  <a:t>if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6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600">
                            <a:latin typeface="Cambria Math"/>
                            <a:ea typeface="Cambria Math"/>
                          </a:rPr>
                          <m:t>d</m:t>
                        </m:r>
                        <m:sSubSup>
                          <m:sSubSupPr>
                            <m:ctrlPr>
                              <a:rPr lang="en-US" sz="2600" i="1">
                                <a:latin typeface="Cambria Math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a:rPr lang="en-US" sz="2600" b="0" i="1" smtClean="0">
                                <a:latin typeface="Cambria Math"/>
                                <a:ea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600" i="1">
                                <a:latin typeface="Cambria Math"/>
                                <a:ea typeface="Cambria Math"/>
                              </a:rPr>
                              <m:t>𝐴</m:t>
                            </m:r>
                          </m:sub>
                          <m:sup/>
                        </m:sSubSup>
                      </m:num>
                      <m:den>
                        <m:r>
                          <m:rPr>
                            <m:sty m:val="p"/>
                          </m:rPr>
                          <a:rPr lang="en-US" sz="2600">
                            <a:latin typeface="Cambria Math"/>
                            <a:ea typeface="Cambria Math"/>
                          </a:rPr>
                          <m:t>d</m:t>
                        </m:r>
                        <m:sSubSup>
                          <m:sSubSupPr>
                            <m:ctrlPr>
                              <a:rPr lang="en-US" sz="2600" i="1">
                                <a:latin typeface="Cambria Math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a:rPr lang="en-US" sz="2600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600" i="1">
                                <a:latin typeface="Cambria Math"/>
                                <a:ea typeface="Cambria Math"/>
                              </a:rPr>
                              <m:t>𝐴</m:t>
                            </m:r>
                          </m:sub>
                          <m:sup/>
                        </m:sSubSup>
                      </m:den>
                    </m:f>
                    <m:r>
                      <a:rPr lang="en-US" sz="2600" b="0" i="0" smtClean="0">
                        <a:latin typeface="Cambria Math"/>
                        <a:ea typeface="Cambria Math"/>
                      </a:rPr>
                      <m:t>&gt;</m:t>
                    </m:r>
                    <m:r>
                      <a:rPr lang="en-US" sz="2600" dirty="0">
                        <a:latin typeface="Cambria Math"/>
                        <a:ea typeface="Cambria Math"/>
                      </a:rPr>
                      <m:t>1</m:t>
                    </m:r>
                  </m:oMath>
                </a14:m>
                <a:endParaRPr lang="en-US" sz="2600" dirty="0" smtClean="0">
                  <a:latin typeface="Cambria Math"/>
                  <a:ea typeface="Cambria Math"/>
                </a:endParaRPr>
              </a:p>
              <a:p>
                <a:pPr lvl="2"/>
                <a:endParaRPr lang="en-US" sz="1900" dirty="0" smtClean="0">
                  <a:latin typeface="Cambria Math"/>
                  <a:ea typeface="Cambria Math"/>
                </a:endParaRPr>
              </a:p>
            </p:txBody>
          </p:sp>
        </mc:Choice>
        <mc:Fallback xmlns="">
          <p:sp>
            <p:nvSpPr>
              <p:cNvPr id="177766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 rotWithShape="1">
                <a:blip r:embed="rId2"/>
                <a:stretch>
                  <a:fillRect l="-444" t="-22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8FAE1F-68F0-49A7-9D47-451F9D5B2A32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0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Weak network effects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1457284" y="1828800"/>
            <a:ext cx="0" cy="4343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1457284" y="6172200"/>
            <a:ext cx="555311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1456307" y="2209800"/>
            <a:ext cx="4662982" cy="3962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962400" y="3828288"/>
                <a:ext cx="5528135" cy="11296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3000" b="1" i="1" smtClean="0">
                              <a:solidFill>
                                <a:srgbClr val="F434DD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en-US" sz="3000" b="1" i="1" smtClean="0">
                              <a:solidFill>
                                <a:srgbClr val="F434DD"/>
                              </a:solidFill>
                              <a:latin typeface="Cambria Math"/>
                              <a:ea typeface="Cambria Math"/>
                            </a:rPr>
                            <m:t>𝒚</m:t>
                          </m:r>
                        </m:e>
                        <m:sub>
                          <m:r>
                            <a:rPr lang="en-US" sz="3000" b="1" i="1">
                              <a:solidFill>
                                <a:srgbClr val="F434DD"/>
                              </a:solidFill>
                              <a:latin typeface="Cambria Math"/>
                              <a:ea typeface="Cambria Math"/>
                            </a:rPr>
                            <m:t>𝑨</m:t>
                          </m:r>
                        </m:sub>
                        <m:sup/>
                      </m:sSubSup>
                      <m:r>
                        <a:rPr lang="en-US" sz="3000" b="1" i="0" dirty="0" smtClean="0">
                          <a:solidFill>
                            <a:srgbClr val="F434DD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3000" b="1" i="1" dirty="0">
                          <a:solidFill>
                            <a:srgbClr val="F434DD"/>
                          </a:solidFill>
                          <a:latin typeface="Cambria Math"/>
                          <a:ea typeface="Cambria Math"/>
                        </a:rPr>
                        <m:t>𝐆</m:t>
                      </m:r>
                      <m:d>
                        <m:dPr>
                          <m:ctrlPr>
                            <a:rPr lang="en-US" sz="3000" b="1" i="1" dirty="0">
                              <a:solidFill>
                                <a:srgbClr val="F434DD"/>
                              </a:solidFill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3000" b="1" i="1" smtClean="0">
                                  <a:solidFill>
                                    <a:srgbClr val="F434DD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3000" b="1" i="1" smtClean="0">
                                  <a:solidFill>
                                    <a:srgbClr val="F434DD"/>
                                  </a:solidFill>
                                  <a:latin typeface="Cambria Math"/>
                                  <a:ea typeface="Cambria Math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sz="3000" b="1" i="1" smtClean="0">
                                  <a:solidFill>
                                    <a:srgbClr val="F434DD"/>
                                  </a:solidFill>
                                  <a:latin typeface="Cambria Math"/>
                                  <a:ea typeface="Cambria Math"/>
                                </a:rPr>
                                <m:t>𝟐</m:t>
                              </m:r>
                            </m:den>
                          </m:f>
                          <m:r>
                            <a:rPr lang="en-US" sz="3000" b="1" i="1" smtClean="0">
                              <a:solidFill>
                                <a:srgbClr val="F434DD"/>
                              </a:solidFill>
                              <a:latin typeface="Cambria Math"/>
                              <a:ea typeface="Cambria Math"/>
                            </a:rPr>
                            <m:t>+ </m:t>
                          </m:r>
                          <m:r>
                            <a:rPr lang="en-US" sz="3000" b="1" i="1" smtClean="0">
                              <a:solidFill>
                                <a:srgbClr val="F434DD"/>
                              </a:solidFill>
                              <a:latin typeface="Cambria Math"/>
                              <a:ea typeface="Cambria Math"/>
                            </a:rPr>
                            <m:t>𝒌</m:t>
                          </m:r>
                          <m:d>
                            <m:dPr>
                              <m:ctrlPr>
                                <a:rPr lang="en-US" sz="3000" b="1" i="1" smtClean="0">
                                  <a:solidFill>
                                    <a:srgbClr val="F434DD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3000" b="1" i="1">
                                      <a:solidFill>
                                        <a:srgbClr val="F434DD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3000" b="1" i="1">
                                      <a:solidFill>
                                        <a:srgbClr val="F434DD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𝟐</m:t>
                                  </m:r>
                                  <m:r>
                                    <a:rPr lang="en-US" sz="3000" b="1" i="1" smtClean="0">
                                      <a:solidFill>
                                        <a:srgbClr val="F434DD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sz="3000" b="1" i="1">
                                      <a:solidFill>
                                        <a:srgbClr val="F434DD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𝑨</m:t>
                                  </m:r>
                                </m:sub>
                                <m:sup/>
                              </m:sSubSup>
                              <m:r>
                                <a:rPr lang="en-US" sz="3000" b="1" i="1" smtClean="0">
                                  <a:solidFill>
                                    <a:srgbClr val="F434DD"/>
                                  </a:solidFill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3000" b="1" i="1" smtClean="0">
                                  <a:solidFill>
                                    <a:srgbClr val="F434DD"/>
                                  </a:solidFill>
                                  <a:latin typeface="Cambria Math"/>
                                  <a:ea typeface="Cambria Math"/>
                                </a:rPr>
                                <m:t>𝟏</m:t>
                              </m:r>
                            </m:e>
                          </m:d>
                          <m:r>
                            <m:rPr>
                              <m:nor/>
                            </m:rPr>
                            <a:rPr lang="en-US" sz="3000" b="1" dirty="0">
                              <a:solidFill>
                                <a:srgbClr val="F434DD"/>
                              </a:solidFill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3000" b="1" dirty="0">
                  <a:solidFill>
                    <a:srgbClr val="F434DD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3828288"/>
                <a:ext cx="5528135" cy="1129668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Freeform 19"/>
          <p:cNvSpPr/>
          <p:nvPr/>
        </p:nvSpPr>
        <p:spPr>
          <a:xfrm>
            <a:off x="1466850" y="3409950"/>
            <a:ext cx="4667250" cy="1409700"/>
          </a:xfrm>
          <a:custGeom>
            <a:avLst/>
            <a:gdLst>
              <a:gd name="connsiteX0" fmla="*/ 0 w 4667250"/>
              <a:gd name="connsiteY0" fmla="*/ 1409700 h 1409700"/>
              <a:gd name="connsiteX1" fmla="*/ 1809750 w 4667250"/>
              <a:gd name="connsiteY1" fmla="*/ 514350 h 1409700"/>
              <a:gd name="connsiteX2" fmla="*/ 4667250 w 4667250"/>
              <a:gd name="connsiteY2" fmla="*/ 0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67250" h="1409700">
                <a:moveTo>
                  <a:pt x="0" y="1409700"/>
                </a:moveTo>
                <a:cubicBezTo>
                  <a:pt x="515937" y="1079500"/>
                  <a:pt x="1031875" y="749300"/>
                  <a:pt x="1809750" y="514350"/>
                </a:cubicBezTo>
                <a:cubicBezTo>
                  <a:pt x="2587625" y="279400"/>
                  <a:pt x="3627437" y="139700"/>
                  <a:pt x="4667250" y="0"/>
                </a:cubicBezTo>
              </a:path>
            </a:pathLst>
          </a:custGeom>
          <a:ln>
            <a:solidFill>
              <a:srgbClr val="F434D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4233842" y="1644134"/>
                <a:ext cx="2166958" cy="5539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3000" b="1" i="1" smtClean="0">
                              <a:solidFill>
                                <a:srgbClr val="FFC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en-US" sz="3000" b="1" i="1" smtClean="0">
                              <a:solidFill>
                                <a:srgbClr val="FFC000"/>
                              </a:solidFill>
                              <a:latin typeface="Cambria Math"/>
                              <a:ea typeface="Cambria Math"/>
                            </a:rPr>
                            <m:t>𝒚</m:t>
                          </m:r>
                        </m:e>
                        <m:sub>
                          <m:r>
                            <a:rPr lang="en-US" sz="3000" b="1" i="1">
                              <a:solidFill>
                                <a:srgbClr val="FFC000"/>
                              </a:solidFill>
                              <a:latin typeface="Cambria Math"/>
                              <a:ea typeface="Cambria Math"/>
                            </a:rPr>
                            <m:t>𝑨</m:t>
                          </m:r>
                        </m:sub>
                        <m:sup/>
                      </m:sSubSup>
                      <m:r>
                        <a:rPr lang="en-US" sz="3000" b="1" dirty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sSubSup>
                        <m:sSubSupPr>
                          <m:ctrlPr>
                            <a:rPr lang="en-US" sz="3000" b="1" i="1">
                              <a:solidFill>
                                <a:srgbClr val="FFC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en-US" sz="3000" b="1" i="1" smtClean="0">
                              <a:solidFill>
                                <a:srgbClr val="FFC000"/>
                              </a:solidFill>
                              <a:latin typeface="Cambria Math"/>
                              <a:ea typeface="Cambria Math"/>
                            </a:rPr>
                            <m:t>𝒙</m:t>
                          </m:r>
                        </m:e>
                        <m:sub>
                          <m:r>
                            <a:rPr lang="en-US" sz="3000" b="1" i="1">
                              <a:solidFill>
                                <a:srgbClr val="FFC000"/>
                              </a:solidFill>
                              <a:latin typeface="Cambria Math"/>
                              <a:ea typeface="Cambria Math"/>
                            </a:rPr>
                            <m:t>𝑨</m:t>
                          </m:r>
                        </m:sub>
                        <m:sup/>
                      </m:sSubSup>
                    </m:oMath>
                  </m:oMathPara>
                </a14:m>
                <a:endParaRPr lang="en-US" sz="3000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3842" y="1644134"/>
                <a:ext cx="2166958" cy="55399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010400" y="6093023"/>
                <a:ext cx="744114" cy="6155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34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en-US" sz="3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3400" b="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𝐴</m:t>
                          </m:r>
                        </m:sub>
                        <m:sup/>
                      </m:sSubSup>
                    </m:oMath>
                  </m:oMathPara>
                </a14:m>
                <a:endParaRPr lang="en-US" sz="3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0400" y="6093023"/>
                <a:ext cx="744114" cy="61555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957943" y="2133600"/>
            <a:ext cx="46358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1</a:t>
            </a:r>
            <a:r>
              <a:rPr lang="en-US" sz="2600" dirty="0" smtClean="0"/>
              <a:t> </a:t>
            </a:r>
            <a:endParaRPr lang="en-US" sz="2600" dirty="0"/>
          </a:p>
        </p:txBody>
      </p:sp>
      <p:sp>
        <p:nvSpPr>
          <p:cNvPr id="26" name="TextBox 25"/>
          <p:cNvSpPr txBox="1"/>
          <p:nvPr/>
        </p:nvSpPr>
        <p:spPr>
          <a:xfrm>
            <a:off x="1299854" y="6281448"/>
            <a:ext cx="37061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/>
              <a:t>0</a:t>
            </a:r>
            <a:endParaRPr lang="en-US" sz="2600" dirty="0"/>
          </a:p>
        </p:txBody>
      </p:sp>
      <p:sp>
        <p:nvSpPr>
          <p:cNvPr id="27" name="TextBox 26"/>
          <p:cNvSpPr txBox="1"/>
          <p:nvPr/>
        </p:nvSpPr>
        <p:spPr>
          <a:xfrm>
            <a:off x="5791200" y="6248400"/>
            <a:ext cx="37061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6294" y="6031468"/>
            <a:ext cx="37061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57200" y="1447800"/>
                <a:ext cx="746358" cy="6155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34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en-US" sz="3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3400" b="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𝐴</m:t>
                          </m:r>
                        </m:sub>
                        <m:sup/>
                      </m:sSubSup>
                    </m:oMath>
                  </m:oMathPara>
                </a14:m>
                <a:endParaRPr lang="en-US" sz="3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447800"/>
                <a:ext cx="746358" cy="615553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8FAE1F-68F0-49A7-9D47-451F9D5B2A32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194585" y="2219903"/>
            <a:ext cx="213071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/>
              <a:t>Stability (NE)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204407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Strong network effects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1457284" y="1828800"/>
            <a:ext cx="0" cy="4343400"/>
          </a:xfrm>
          <a:prstGeom prst="line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1457284" y="6172200"/>
            <a:ext cx="555311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010400" y="6093023"/>
                <a:ext cx="765979" cy="6155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34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en-US" sz="3400" b="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𝑛</m:t>
                          </m:r>
                        </m:e>
                        <m:sub>
                          <m:r>
                            <a:rPr lang="en-US" sz="3400" b="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𝐴</m:t>
                          </m:r>
                        </m:sub>
                        <m:sup>
                          <m:r>
                            <a:rPr lang="en-US" sz="3400" b="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𝑒</m:t>
                          </m:r>
                        </m:sup>
                      </m:sSubSup>
                    </m:oMath>
                  </m:oMathPara>
                </a14:m>
                <a:endParaRPr lang="en-US" sz="3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0400" y="6093023"/>
                <a:ext cx="765979" cy="615553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957943" y="2133600"/>
            <a:ext cx="46358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1</a:t>
            </a:r>
            <a:r>
              <a:rPr lang="en-US" sz="2600" dirty="0" smtClean="0"/>
              <a:t> </a:t>
            </a:r>
            <a:endParaRPr lang="en-US" sz="2600" dirty="0"/>
          </a:p>
        </p:txBody>
      </p:sp>
      <p:sp>
        <p:nvSpPr>
          <p:cNvPr id="12" name="TextBox 11"/>
          <p:cNvSpPr txBox="1"/>
          <p:nvPr/>
        </p:nvSpPr>
        <p:spPr>
          <a:xfrm>
            <a:off x="1299854" y="6281448"/>
            <a:ext cx="37061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/>
              <a:t>0</a:t>
            </a:r>
            <a:endParaRPr lang="en-US" sz="2600" dirty="0"/>
          </a:p>
        </p:txBody>
      </p:sp>
      <p:sp>
        <p:nvSpPr>
          <p:cNvPr id="13" name="TextBox 12"/>
          <p:cNvSpPr txBox="1"/>
          <p:nvPr/>
        </p:nvSpPr>
        <p:spPr>
          <a:xfrm>
            <a:off x="5791200" y="6248400"/>
            <a:ext cx="37061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1</a:t>
            </a:r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1456307" y="2209800"/>
            <a:ext cx="4662982" cy="3962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906294" y="6031468"/>
            <a:ext cx="37061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0</a:t>
            </a:r>
          </a:p>
        </p:txBody>
      </p:sp>
      <p:cxnSp>
        <p:nvCxnSpPr>
          <p:cNvPr id="6" name="Curved Connector 5"/>
          <p:cNvCxnSpPr/>
          <p:nvPr/>
        </p:nvCxnSpPr>
        <p:spPr>
          <a:xfrm flipV="1">
            <a:off x="1443561" y="2790729"/>
            <a:ext cx="4728639" cy="2800542"/>
          </a:xfrm>
          <a:prstGeom prst="curvedConnector3">
            <a:avLst>
              <a:gd name="adj1" fmla="val 51209"/>
            </a:avLst>
          </a:prstGeom>
          <a:ln>
            <a:solidFill>
              <a:srgbClr val="F434D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57200" y="1447800"/>
                <a:ext cx="765979" cy="6155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34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en-US" sz="3400" b="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𝑛</m:t>
                          </m:r>
                        </m:e>
                        <m:sub>
                          <m:r>
                            <a:rPr lang="en-US" sz="3400" b="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𝐴</m:t>
                          </m:r>
                        </m:sub>
                        <m:sup/>
                      </m:sSubSup>
                    </m:oMath>
                  </m:oMathPara>
                </a14:m>
                <a:endParaRPr lang="en-US" sz="3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447800"/>
                <a:ext cx="765979" cy="615553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8FAE1F-68F0-49A7-9D47-451F9D5B2A32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3962400" y="3828288"/>
                <a:ext cx="5528135" cy="11296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3000" b="1" i="1" smtClean="0">
                              <a:solidFill>
                                <a:srgbClr val="F434DD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en-US" sz="3000" b="1" i="1" smtClean="0">
                              <a:solidFill>
                                <a:srgbClr val="F434DD"/>
                              </a:solidFill>
                              <a:latin typeface="Cambria Math"/>
                              <a:ea typeface="Cambria Math"/>
                            </a:rPr>
                            <m:t>𝒚</m:t>
                          </m:r>
                        </m:e>
                        <m:sub>
                          <m:r>
                            <a:rPr lang="en-US" sz="3000" b="1" i="1">
                              <a:solidFill>
                                <a:srgbClr val="F434DD"/>
                              </a:solidFill>
                              <a:latin typeface="Cambria Math"/>
                              <a:ea typeface="Cambria Math"/>
                            </a:rPr>
                            <m:t>𝑨</m:t>
                          </m:r>
                        </m:sub>
                        <m:sup/>
                      </m:sSubSup>
                      <m:r>
                        <a:rPr lang="en-US" sz="3000" b="1" i="0" dirty="0" smtClean="0">
                          <a:solidFill>
                            <a:srgbClr val="F434DD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3000" b="1" i="1" dirty="0">
                          <a:solidFill>
                            <a:srgbClr val="F434DD"/>
                          </a:solidFill>
                          <a:latin typeface="Cambria Math"/>
                          <a:ea typeface="Cambria Math"/>
                        </a:rPr>
                        <m:t>𝐆</m:t>
                      </m:r>
                      <m:d>
                        <m:dPr>
                          <m:ctrlPr>
                            <a:rPr lang="en-US" sz="3000" b="1" i="1" dirty="0">
                              <a:solidFill>
                                <a:srgbClr val="F434DD"/>
                              </a:solidFill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3000" b="1" i="1" smtClean="0">
                                  <a:solidFill>
                                    <a:srgbClr val="F434DD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3000" b="1" i="1" smtClean="0">
                                  <a:solidFill>
                                    <a:srgbClr val="F434DD"/>
                                  </a:solidFill>
                                  <a:latin typeface="Cambria Math"/>
                                  <a:ea typeface="Cambria Math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sz="3000" b="1" i="1" smtClean="0">
                                  <a:solidFill>
                                    <a:srgbClr val="F434DD"/>
                                  </a:solidFill>
                                  <a:latin typeface="Cambria Math"/>
                                  <a:ea typeface="Cambria Math"/>
                                </a:rPr>
                                <m:t>𝟐</m:t>
                              </m:r>
                            </m:den>
                          </m:f>
                          <m:r>
                            <a:rPr lang="en-US" sz="3000" b="1" i="1" smtClean="0">
                              <a:solidFill>
                                <a:srgbClr val="F434DD"/>
                              </a:solidFill>
                              <a:latin typeface="Cambria Math"/>
                              <a:ea typeface="Cambria Math"/>
                            </a:rPr>
                            <m:t>+ </m:t>
                          </m:r>
                          <m:r>
                            <a:rPr lang="en-US" sz="3000" b="1" i="1" smtClean="0">
                              <a:solidFill>
                                <a:srgbClr val="F434DD"/>
                              </a:solidFill>
                              <a:latin typeface="Cambria Math"/>
                              <a:ea typeface="Cambria Math"/>
                            </a:rPr>
                            <m:t>𝒌</m:t>
                          </m:r>
                          <m:d>
                            <m:dPr>
                              <m:ctrlPr>
                                <a:rPr lang="en-US" sz="3000" b="1" i="1" smtClean="0">
                                  <a:solidFill>
                                    <a:srgbClr val="F434DD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3000" b="1" i="1">
                                      <a:solidFill>
                                        <a:srgbClr val="F434DD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3000" b="1" i="1">
                                      <a:solidFill>
                                        <a:srgbClr val="F434DD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𝟐</m:t>
                                  </m:r>
                                  <m:r>
                                    <a:rPr lang="en-US" sz="3000" b="1" i="1" smtClean="0">
                                      <a:solidFill>
                                        <a:srgbClr val="F434DD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sz="3000" b="1" i="1">
                                      <a:solidFill>
                                        <a:srgbClr val="F434DD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𝑨</m:t>
                                  </m:r>
                                </m:sub>
                                <m:sup/>
                              </m:sSubSup>
                              <m:r>
                                <a:rPr lang="en-US" sz="3000" b="1" i="1" smtClean="0">
                                  <a:solidFill>
                                    <a:srgbClr val="F434DD"/>
                                  </a:solidFill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3000" b="1" i="1" smtClean="0">
                                  <a:solidFill>
                                    <a:srgbClr val="F434DD"/>
                                  </a:solidFill>
                                  <a:latin typeface="Cambria Math"/>
                                  <a:ea typeface="Cambria Math"/>
                                </a:rPr>
                                <m:t>𝟏</m:t>
                              </m:r>
                            </m:e>
                          </m:d>
                          <m:r>
                            <m:rPr>
                              <m:nor/>
                            </m:rPr>
                            <a:rPr lang="en-US" sz="3000" b="1" dirty="0">
                              <a:solidFill>
                                <a:srgbClr val="F434DD"/>
                              </a:solidFill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3000" b="1" dirty="0">
                  <a:solidFill>
                    <a:srgbClr val="F434DD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3828288"/>
                <a:ext cx="5528135" cy="1129668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233842" y="1644134"/>
                <a:ext cx="2166958" cy="5539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3000" b="1" i="1" smtClean="0">
                              <a:solidFill>
                                <a:srgbClr val="FFC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en-US" sz="3000" b="1" i="1" smtClean="0">
                              <a:solidFill>
                                <a:srgbClr val="FFC000"/>
                              </a:solidFill>
                              <a:latin typeface="Cambria Math"/>
                              <a:ea typeface="Cambria Math"/>
                            </a:rPr>
                            <m:t>𝒚</m:t>
                          </m:r>
                        </m:e>
                        <m:sub>
                          <m:r>
                            <a:rPr lang="en-US" sz="3000" b="1" i="1">
                              <a:solidFill>
                                <a:srgbClr val="FFC000"/>
                              </a:solidFill>
                              <a:latin typeface="Cambria Math"/>
                              <a:ea typeface="Cambria Math"/>
                            </a:rPr>
                            <m:t>𝑨</m:t>
                          </m:r>
                        </m:sub>
                        <m:sup/>
                      </m:sSubSup>
                      <m:r>
                        <a:rPr lang="en-US" sz="3000" b="1" dirty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sSubSup>
                        <m:sSubSupPr>
                          <m:ctrlPr>
                            <a:rPr lang="en-US" sz="3000" b="1" i="1">
                              <a:solidFill>
                                <a:srgbClr val="FFC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en-US" sz="3000" b="1" i="1" smtClean="0">
                              <a:solidFill>
                                <a:srgbClr val="FFC000"/>
                              </a:solidFill>
                              <a:latin typeface="Cambria Math"/>
                              <a:ea typeface="Cambria Math"/>
                            </a:rPr>
                            <m:t>𝒙</m:t>
                          </m:r>
                        </m:e>
                        <m:sub>
                          <m:r>
                            <a:rPr lang="en-US" sz="3000" b="1" i="1">
                              <a:solidFill>
                                <a:srgbClr val="FFC000"/>
                              </a:solidFill>
                              <a:latin typeface="Cambria Math"/>
                              <a:ea typeface="Cambria Math"/>
                            </a:rPr>
                            <m:t>𝑨</m:t>
                          </m:r>
                        </m:sub>
                        <m:sup/>
                      </m:sSubSup>
                    </m:oMath>
                  </m:oMathPara>
                </a14:m>
                <a:endParaRPr lang="en-US" sz="3000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3842" y="1644134"/>
                <a:ext cx="2166958" cy="55399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2960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Strong network effects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1457284" y="1828800"/>
            <a:ext cx="0" cy="4343400"/>
          </a:xfrm>
          <a:prstGeom prst="line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1457284" y="6172200"/>
            <a:ext cx="555311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010400" y="6093023"/>
                <a:ext cx="765979" cy="6155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34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en-US" sz="3400" b="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𝑛</m:t>
                          </m:r>
                        </m:e>
                        <m:sub>
                          <m:r>
                            <a:rPr lang="en-US" sz="3400" b="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𝐴</m:t>
                          </m:r>
                        </m:sub>
                        <m:sup>
                          <m:r>
                            <a:rPr lang="en-US" sz="3400" b="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𝑒</m:t>
                          </m:r>
                        </m:sup>
                      </m:sSubSup>
                    </m:oMath>
                  </m:oMathPara>
                </a14:m>
                <a:endParaRPr lang="en-US" sz="3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0400" y="6093023"/>
                <a:ext cx="765979" cy="615553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957943" y="2133600"/>
            <a:ext cx="46358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1</a:t>
            </a:r>
            <a:r>
              <a:rPr lang="en-US" sz="2600" dirty="0" smtClean="0"/>
              <a:t> </a:t>
            </a:r>
            <a:endParaRPr lang="en-US" sz="2600" dirty="0"/>
          </a:p>
        </p:txBody>
      </p:sp>
      <p:sp>
        <p:nvSpPr>
          <p:cNvPr id="12" name="TextBox 11"/>
          <p:cNvSpPr txBox="1"/>
          <p:nvPr/>
        </p:nvSpPr>
        <p:spPr>
          <a:xfrm>
            <a:off x="1299854" y="6281448"/>
            <a:ext cx="37061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/>
              <a:t>0</a:t>
            </a:r>
            <a:endParaRPr lang="en-US" sz="2600" dirty="0"/>
          </a:p>
        </p:txBody>
      </p:sp>
      <p:sp>
        <p:nvSpPr>
          <p:cNvPr id="13" name="TextBox 12"/>
          <p:cNvSpPr txBox="1"/>
          <p:nvPr/>
        </p:nvSpPr>
        <p:spPr>
          <a:xfrm>
            <a:off x="5791200" y="6248400"/>
            <a:ext cx="37061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1</a:t>
            </a:r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1456307" y="2209800"/>
            <a:ext cx="4662982" cy="3962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906294" y="6031468"/>
            <a:ext cx="37061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57200" y="1447800"/>
                <a:ext cx="765979" cy="6155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34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en-US" sz="3400" b="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𝑛</m:t>
                          </m:r>
                        </m:e>
                        <m:sub>
                          <m:r>
                            <a:rPr lang="en-US" sz="3400" b="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𝐴</m:t>
                          </m:r>
                        </m:sub>
                        <m:sup/>
                      </m:sSubSup>
                    </m:oMath>
                  </m:oMathPara>
                </a14:m>
                <a:endParaRPr lang="en-US" sz="3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447800"/>
                <a:ext cx="765979" cy="615553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/>
          <p:cNvCxnSpPr/>
          <p:nvPr/>
        </p:nvCxnSpPr>
        <p:spPr>
          <a:xfrm flipV="1">
            <a:off x="3124200" y="2209801"/>
            <a:ext cx="2362200" cy="3962399"/>
          </a:xfrm>
          <a:prstGeom prst="line">
            <a:avLst/>
          </a:prstGeom>
          <a:ln>
            <a:solidFill>
              <a:srgbClr val="F434D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485161" y="6172200"/>
            <a:ext cx="1639039" cy="0"/>
          </a:xfrm>
          <a:prstGeom prst="line">
            <a:avLst/>
          </a:prstGeom>
          <a:ln>
            <a:solidFill>
              <a:srgbClr val="F434D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486400" y="2198132"/>
            <a:ext cx="632889" cy="11668"/>
          </a:xfrm>
          <a:prstGeom prst="line">
            <a:avLst/>
          </a:prstGeom>
          <a:ln>
            <a:solidFill>
              <a:srgbClr val="F434D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8FAE1F-68F0-49A7-9D47-451F9D5B2A32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3962400" y="3828288"/>
                <a:ext cx="5528135" cy="11296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3000" b="1" i="1" smtClean="0">
                              <a:solidFill>
                                <a:srgbClr val="F434DD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en-US" sz="3000" b="1" i="1" smtClean="0">
                              <a:solidFill>
                                <a:srgbClr val="F434DD"/>
                              </a:solidFill>
                              <a:latin typeface="Cambria Math"/>
                              <a:ea typeface="Cambria Math"/>
                            </a:rPr>
                            <m:t>𝒚</m:t>
                          </m:r>
                        </m:e>
                        <m:sub>
                          <m:r>
                            <a:rPr lang="en-US" sz="3000" b="1" i="1">
                              <a:solidFill>
                                <a:srgbClr val="F434DD"/>
                              </a:solidFill>
                              <a:latin typeface="Cambria Math"/>
                              <a:ea typeface="Cambria Math"/>
                            </a:rPr>
                            <m:t>𝑨</m:t>
                          </m:r>
                        </m:sub>
                        <m:sup/>
                      </m:sSubSup>
                      <m:r>
                        <a:rPr lang="en-US" sz="3000" b="1" i="0" dirty="0" smtClean="0">
                          <a:solidFill>
                            <a:srgbClr val="F434DD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3000" b="1" i="1" dirty="0">
                          <a:solidFill>
                            <a:srgbClr val="F434DD"/>
                          </a:solidFill>
                          <a:latin typeface="Cambria Math"/>
                          <a:ea typeface="Cambria Math"/>
                        </a:rPr>
                        <m:t>𝐆</m:t>
                      </m:r>
                      <m:d>
                        <m:dPr>
                          <m:ctrlPr>
                            <a:rPr lang="en-US" sz="3000" b="1" i="1" dirty="0">
                              <a:solidFill>
                                <a:srgbClr val="F434DD"/>
                              </a:solidFill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3000" b="1" i="1" smtClean="0">
                                  <a:solidFill>
                                    <a:srgbClr val="F434DD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3000" b="1" i="1" smtClean="0">
                                  <a:solidFill>
                                    <a:srgbClr val="F434DD"/>
                                  </a:solidFill>
                                  <a:latin typeface="Cambria Math"/>
                                  <a:ea typeface="Cambria Math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sz="3000" b="1" i="1" smtClean="0">
                                  <a:solidFill>
                                    <a:srgbClr val="F434DD"/>
                                  </a:solidFill>
                                  <a:latin typeface="Cambria Math"/>
                                  <a:ea typeface="Cambria Math"/>
                                </a:rPr>
                                <m:t>𝟐</m:t>
                              </m:r>
                            </m:den>
                          </m:f>
                          <m:r>
                            <a:rPr lang="en-US" sz="3000" b="1" i="1" smtClean="0">
                              <a:solidFill>
                                <a:srgbClr val="F434DD"/>
                              </a:solidFill>
                              <a:latin typeface="Cambria Math"/>
                              <a:ea typeface="Cambria Math"/>
                            </a:rPr>
                            <m:t>+ </m:t>
                          </m:r>
                          <m:r>
                            <a:rPr lang="en-US" sz="3000" b="1" i="1" smtClean="0">
                              <a:solidFill>
                                <a:srgbClr val="F434DD"/>
                              </a:solidFill>
                              <a:latin typeface="Cambria Math"/>
                              <a:ea typeface="Cambria Math"/>
                            </a:rPr>
                            <m:t>𝒌</m:t>
                          </m:r>
                          <m:d>
                            <m:dPr>
                              <m:ctrlPr>
                                <a:rPr lang="en-US" sz="3000" b="1" i="1" smtClean="0">
                                  <a:solidFill>
                                    <a:srgbClr val="F434DD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3000" b="1" i="1">
                                      <a:solidFill>
                                        <a:srgbClr val="F434DD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3000" b="1" i="1">
                                      <a:solidFill>
                                        <a:srgbClr val="F434DD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𝟐</m:t>
                                  </m:r>
                                  <m:r>
                                    <a:rPr lang="en-US" sz="3000" b="1" i="1" smtClean="0">
                                      <a:solidFill>
                                        <a:srgbClr val="F434DD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sz="3000" b="1" i="1">
                                      <a:solidFill>
                                        <a:srgbClr val="F434DD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𝑨</m:t>
                                  </m:r>
                                </m:sub>
                                <m:sup/>
                              </m:sSubSup>
                              <m:r>
                                <a:rPr lang="en-US" sz="3000" b="1" i="1" smtClean="0">
                                  <a:solidFill>
                                    <a:srgbClr val="F434DD"/>
                                  </a:solidFill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3000" b="1" i="1" smtClean="0">
                                  <a:solidFill>
                                    <a:srgbClr val="F434DD"/>
                                  </a:solidFill>
                                  <a:latin typeface="Cambria Math"/>
                                  <a:ea typeface="Cambria Math"/>
                                </a:rPr>
                                <m:t>𝟏</m:t>
                              </m:r>
                            </m:e>
                          </m:d>
                          <m:r>
                            <m:rPr>
                              <m:nor/>
                            </m:rPr>
                            <a:rPr lang="en-US" sz="3000" b="1" dirty="0">
                              <a:solidFill>
                                <a:srgbClr val="F434DD"/>
                              </a:solidFill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3000" b="1" dirty="0">
                  <a:solidFill>
                    <a:srgbClr val="F434DD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3828288"/>
                <a:ext cx="5528135" cy="1129668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6119289" y="2379821"/>
                <a:ext cx="2166958" cy="5539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3000" b="1" i="1" smtClean="0">
                              <a:solidFill>
                                <a:srgbClr val="FFC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en-US" sz="3000" b="1" i="1" smtClean="0">
                              <a:solidFill>
                                <a:srgbClr val="FFC000"/>
                              </a:solidFill>
                              <a:latin typeface="Cambria Math"/>
                              <a:ea typeface="Cambria Math"/>
                            </a:rPr>
                            <m:t>𝒚</m:t>
                          </m:r>
                        </m:e>
                        <m:sub>
                          <m:r>
                            <a:rPr lang="en-US" sz="3000" b="1" i="1">
                              <a:solidFill>
                                <a:srgbClr val="FFC000"/>
                              </a:solidFill>
                              <a:latin typeface="Cambria Math"/>
                              <a:ea typeface="Cambria Math"/>
                            </a:rPr>
                            <m:t>𝑨</m:t>
                          </m:r>
                        </m:sub>
                        <m:sup/>
                      </m:sSubSup>
                      <m:r>
                        <a:rPr lang="en-US" sz="3000" b="1" dirty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sSubSup>
                        <m:sSubSupPr>
                          <m:ctrlPr>
                            <a:rPr lang="en-US" sz="3000" b="1" i="1">
                              <a:solidFill>
                                <a:srgbClr val="FFC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en-US" sz="3000" b="1" i="1" smtClean="0">
                              <a:solidFill>
                                <a:srgbClr val="FFC000"/>
                              </a:solidFill>
                              <a:latin typeface="Cambria Math"/>
                              <a:ea typeface="Cambria Math"/>
                            </a:rPr>
                            <m:t>𝒙</m:t>
                          </m:r>
                        </m:e>
                        <m:sub>
                          <m:r>
                            <a:rPr lang="en-US" sz="3000" b="1" i="1">
                              <a:solidFill>
                                <a:srgbClr val="FFC000"/>
                              </a:solidFill>
                              <a:latin typeface="Cambria Math"/>
                              <a:ea typeface="Cambria Math"/>
                            </a:rPr>
                            <m:t>𝑨</m:t>
                          </m:r>
                        </m:sub>
                        <m:sup/>
                      </m:sSubSup>
                    </m:oMath>
                  </m:oMathPara>
                </a14:m>
                <a:endParaRPr lang="en-US" sz="3000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9289" y="2379821"/>
                <a:ext cx="2166958" cy="553998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244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for Inefficiency</a:t>
            </a:r>
          </a:p>
        </p:txBody>
      </p:sp>
      <p:sp>
        <p:nvSpPr>
          <p:cNvPr id="1777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2"/>
            <a:ext cx="8229600" cy="4529137"/>
          </a:xfrm>
        </p:spPr>
        <p:txBody>
          <a:bodyPr/>
          <a:lstStyle/>
          <a:p>
            <a:r>
              <a:rPr lang="en-US" sz="2600" dirty="0" err="1" smtClean="0"/>
              <a:t>Equilibria</a:t>
            </a:r>
            <a:r>
              <a:rPr lang="en-US" sz="2600" dirty="0" smtClean="0"/>
              <a:t> can have very different welfare properties.</a:t>
            </a:r>
          </a:p>
          <a:p>
            <a:r>
              <a:rPr lang="en-US" sz="2600" dirty="0" smtClean="0"/>
              <a:t>Extreme case: </a:t>
            </a:r>
            <a:r>
              <a:rPr lang="en-US" sz="2400" dirty="0"/>
              <a:t>a</a:t>
            </a:r>
            <a:r>
              <a:rPr lang="en-US" sz="2400" dirty="0" smtClean="0"/>
              <a:t>ll consumers has intrinsic benefit b=1 from B and a=0 for A, but k=2, so strong network effect.</a:t>
            </a:r>
          </a:p>
          <a:p>
            <a:r>
              <a:rPr lang="en-US" sz="2600" dirty="0" smtClean="0"/>
              <a:t>There are multiple </a:t>
            </a:r>
            <a:r>
              <a:rPr lang="en-US" sz="2600" dirty="0" err="1" smtClean="0"/>
              <a:t>equilibria</a:t>
            </a:r>
            <a:endParaRPr lang="en-US" sz="2600" dirty="0" smtClean="0"/>
          </a:p>
          <a:p>
            <a:pPr lvl="1"/>
            <a:r>
              <a:rPr lang="en-US" sz="2400" dirty="0" smtClean="0"/>
              <a:t>Everyone chooses A: given this, all consumers derive value 2 from A, value 1 from B, choosing A is optimal.</a:t>
            </a:r>
          </a:p>
          <a:p>
            <a:pPr lvl="1"/>
            <a:r>
              <a:rPr lang="en-US" sz="2400" dirty="0" smtClean="0"/>
              <a:t>Everyone chooses B: given this, all consumers derive value 0 from A, value 3 from B, choosing B is optimal. </a:t>
            </a:r>
          </a:p>
          <a:p>
            <a:r>
              <a:rPr lang="en-US" sz="2600" dirty="0" smtClean="0"/>
              <a:t>Everyone using B is better for everyone, but no guarantee that we end up at this equilibrium.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8FAE1F-68F0-49A7-9D47-451F9D5B2A32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1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Dominant Platforms</a:t>
            </a:r>
          </a:p>
        </p:txBody>
      </p:sp>
      <p:sp>
        <p:nvSpPr>
          <p:cNvPr id="1777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2"/>
            <a:ext cx="8229600" cy="48339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600" dirty="0" smtClean="0"/>
              <a:t>What factors might contribute to a having a single dominant platform, or make entry difficult?</a:t>
            </a:r>
            <a:endParaRPr lang="en-US" sz="2600" dirty="0"/>
          </a:p>
          <a:p>
            <a:pPr marL="1739900" lvl="5" indent="0">
              <a:lnSpc>
                <a:spcPct val="90000"/>
              </a:lnSpc>
              <a:buNone/>
            </a:pPr>
            <a:endParaRPr lang="en-US" sz="1600" dirty="0" smtClean="0"/>
          </a:p>
          <a:p>
            <a:pPr>
              <a:lnSpc>
                <a:spcPct val="90000"/>
              </a:lnSpc>
            </a:pPr>
            <a:r>
              <a:rPr lang="en-US" sz="2600" dirty="0" smtClean="0"/>
              <a:t>Strong (positive) network effects</a:t>
            </a:r>
          </a:p>
          <a:p>
            <a:pPr>
              <a:lnSpc>
                <a:spcPct val="90000"/>
              </a:lnSpc>
            </a:pPr>
            <a:r>
              <a:rPr lang="en-US" sz="2600" dirty="0" smtClean="0"/>
              <a:t>High costs of switching or “multi-homing”</a:t>
            </a:r>
          </a:p>
          <a:p>
            <a:pPr>
              <a:lnSpc>
                <a:spcPct val="90000"/>
              </a:lnSpc>
            </a:pPr>
            <a:r>
              <a:rPr lang="en-US" sz="2600" dirty="0" smtClean="0"/>
              <a:t>Economies of scale</a:t>
            </a:r>
          </a:p>
          <a:p>
            <a:pPr lvl="4">
              <a:lnSpc>
                <a:spcPct val="90000"/>
              </a:lnSpc>
            </a:pPr>
            <a:endParaRPr lang="en-US" sz="1600" dirty="0" smtClean="0"/>
          </a:p>
          <a:p>
            <a:pPr>
              <a:lnSpc>
                <a:spcPct val="90000"/>
              </a:lnSpc>
            </a:pPr>
            <a:r>
              <a:rPr lang="en-US" sz="2600" dirty="0" smtClean="0"/>
              <a:t>Note: scale economies can take different forms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Google engineers write same algorithms as Bing engineers, but algorithms are used for 65% of searchers.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Google has more searchers, so better data on what people want to see, so able to write better algorithms.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8FAE1F-68F0-49A7-9D47-451F9D5B2A32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44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Platform Pricing</a:t>
            </a:r>
          </a:p>
        </p:txBody>
      </p:sp>
      <p:sp>
        <p:nvSpPr>
          <p:cNvPr id="1777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600" dirty="0" smtClean="0"/>
              <a:t>What is the optimal way to price platform use in the presence of network effects?</a:t>
            </a:r>
          </a:p>
          <a:p>
            <a:r>
              <a:rPr lang="en-US" sz="2600" dirty="0" smtClean="0"/>
              <a:t>What side to charge: one side, both sides?</a:t>
            </a:r>
          </a:p>
          <a:p>
            <a:pPr lvl="1"/>
            <a:r>
              <a:rPr lang="en-US" sz="2400" dirty="0" smtClean="0"/>
              <a:t>Common to charge one side of the market: e.g. Google charges advertisers, not consumers, Visa, eBay charge sellers not buyers, auction houses….</a:t>
            </a:r>
          </a:p>
          <a:p>
            <a:r>
              <a:rPr lang="en-US" sz="2600" dirty="0" smtClean="0"/>
              <a:t>How to optimally trade off efficiency </a:t>
            </a:r>
            <a:r>
              <a:rPr lang="en-US" sz="2600" dirty="0" err="1" smtClean="0"/>
              <a:t>vs</a:t>
            </a:r>
            <a:r>
              <a:rPr lang="en-US" sz="2600" dirty="0" smtClean="0"/>
              <a:t> profit?</a:t>
            </a:r>
          </a:p>
          <a:p>
            <a:pPr lvl="1"/>
            <a:r>
              <a:rPr lang="en-US" sz="2400" dirty="0" smtClean="0"/>
              <a:t>Expanding the user base can create value, but may mean lower prices that reduce profit.</a:t>
            </a:r>
          </a:p>
          <a:p>
            <a:r>
              <a:rPr lang="en-US" sz="2600" dirty="0" smtClean="0"/>
              <a:t>What if there is competition between platforms?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8FAE1F-68F0-49A7-9D47-451F9D5B2A32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1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Platform Pricing Model</a:t>
            </a:r>
          </a:p>
        </p:txBody>
      </p:sp>
      <p:sp>
        <p:nvSpPr>
          <p:cNvPr id="1777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600" dirty="0" smtClean="0"/>
              <a:t>Single platform, single group of users.</a:t>
            </a:r>
          </a:p>
          <a:p>
            <a:r>
              <a:rPr lang="en-US" sz="2600" dirty="0" smtClean="0"/>
              <a:t>First-pass approach to modeling:</a:t>
            </a:r>
          </a:p>
          <a:p>
            <a:pPr lvl="1"/>
            <a:r>
              <a:rPr lang="en-US" sz="2200" dirty="0" smtClean="0"/>
              <a:t>Platform sets price p</a:t>
            </a:r>
          </a:p>
          <a:p>
            <a:pPr lvl="1"/>
            <a:r>
              <a:rPr lang="en-US" sz="2200" dirty="0" smtClean="0"/>
              <a:t>Users decide whether to sign up</a:t>
            </a:r>
          </a:p>
          <a:p>
            <a:pPr lvl="1"/>
            <a:r>
              <a:rPr lang="en-US" sz="2200" dirty="0" smtClean="0"/>
              <a:t>Complication: what if there are multiple </a:t>
            </a:r>
            <a:r>
              <a:rPr lang="en-US" sz="2200" dirty="0" err="1" smtClean="0"/>
              <a:t>equilibria</a:t>
            </a:r>
            <a:r>
              <a:rPr lang="en-US" sz="2200" dirty="0" smtClean="0"/>
              <a:t>?</a:t>
            </a:r>
          </a:p>
          <a:p>
            <a:r>
              <a:rPr lang="en-US" sz="2600" dirty="0" smtClean="0"/>
              <a:t>Useful approach: work with quantities, not prices</a:t>
            </a:r>
          </a:p>
          <a:p>
            <a:pPr lvl="1"/>
            <a:r>
              <a:rPr lang="en-US" sz="2200" dirty="0" smtClean="0"/>
              <a:t>Platform chooses target user base x</a:t>
            </a:r>
          </a:p>
          <a:p>
            <a:pPr lvl="1"/>
            <a:r>
              <a:rPr lang="en-US" sz="2200" dirty="0" smtClean="0"/>
              <a:t>If x is consistent with NE for some price </a:t>
            </a:r>
            <a:r>
              <a:rPr lang="en-US" sz="2200" i="1" dirty="0" smtClean="0"/>
              <a:t>p</a:t>
            </a:r>
            <a:r>
              <a:rPr lang="en-US" sz="2200" dirty="0" smtClean="0"/>
              <a:t>, focus on the (maximum) price at which </a:t>
            </a:r>
            <a:r>
              <a:rPr lang="en-US" sz="2200" i="1" dirty="0" smtClean="0"/>
              <a:t>x </a:t>
            </a:r>
            <a:r>
              <a:rPr lang="en-US" sz="2200" dirty="0" smtClean="0"/>
              <a:t>is a NE for the users.</a:t>
            </a:r>
          </a:p>
          <a:p>
            <a:pPr lvl="1"/>
            <a:r>
              <a:rPr lang="en-US" sz="2200" dirty="0" smtClean="0"/>
              <a:t>Implicitly, platform can solve coordination problem.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8FAE1F-68F0-49A7-9D47-451F9D5B2A32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1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Coordinating Users</a:t>
            </a:r>
          </a:p>
        </p:txBody>
      </p:sp>
      <p:sp>
        <p:nvSpPr>
          <p:cNvPr id="1777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600" dirty="0" smtClean="0"/>
              <a:t>Why might a platform be able to coordinate users?</a:t>
            </a:r>
          </a:p>
          <a:p>
            <a:pPr lvl="3"/>
            <a:endParaRPr lang="en-US" sz="1600" dirty="0" smtClean="0"/>
          </a:p>
          <a:p>
            <a:r>
              <a:rPr lang="en-US" sz="2600" dirty="0" smtClean="0"/>
              <a:t>Consider earlier example</a:t>
            </a:r>
          </a:p>
          <a:p>
            <a:pPr lvl="1"/>
            <a:r>
              <a:rPr lang="en-US" sz="2200" dirty="0" smtClean="0"/>
              <a:t>Users with intrinsic value b, distributed U[0,1]</a:t>
            </a:r>
          </a:p>
          <a:p>
            <a:pPr lvl="1"/>
            <a:r>
              <a:rPr lang="en-US" sz="2200" dirty="0" smtClean="0"/>
              <a:t>Network benefit of 1/2 if and only if n</a:t>
            </a:r>
            <a:r>
              <a:rPr lang="en-US" sz="2200" dirty="0" smtClean="0">
                <a:sym typeface="Symbol"/>
              </a:rPr>
              <a:t></a:t>
            </a:r>
            <a:r>
              <a:rPr lang="en-US" sz="2200" dirty="0" smtClean="0"/>
              <a:t>1/2</a:t>
            </a:r>
          </a:p>
          <a:p>
            <a:pPr lvl="1"/>
            <a:r>
              <a:rPr lang="en-US" sz="2200" dirty="0" smtClean="0"/>
              <a:t>If platform sets p=3/4, there are two </a:t>
            </a:r>
            <a:r>
              <a:rPr lang="en-US" sz="2200" dirty="0" err="1" smtClean="0"/>
              <a:t>equilibria</a:t>
            </a:r>
            <a:r>
              <a:rPr lang="en-US" sz="2200" dirty="0" smtClean="0"/>
              <a:t>: n=1/4, and n=3/4, with low and high usage.</a:t>
            </a:r>
          </a:p>
          <a:p>
            <a:pPr lvl="3"/>
            <a:endParaRPr lang="en-US" sz="1600" dirty="0" smtClean="0"/>
          </a:p>
          <a:p>
            <a:r>
              <a:rPr lang="en-US" sz="2600" dirty="0" smtClean="0"/>
              <a:t>Strategy for ensuring the high equilibrium</a:t>
            </a:r>
          </a:p>
          <a:p>
            <a:pPr lvl="1"/>
            <a:r>
              <a:rPr lang="en-US" sz="2200" dirty="0" smtClean="0"/>
              <a:t>Platform says: p=3/4 so long as </a:t>
            </a:r>
            <a:r>
              <a:rPr lang="en-US" sz="2200" dirty="0"/>
              <a:t>n</a:t>
            </a:r>
            <a:r>
              <a:rPr lang="en-US" sz="2200" dirty="0">
                <a:sym typeface="Symbol"/>
              </a:rPr>
              <a:t></a:t>
            </a:r>
            <a:r>
              <a:rPr lang="en-US" sz="2200" dirty="0" smtClean="0"/>
              <a:t>1/2, but if n&lt;1/2, then will lower price to p=1/4!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8FAE1F-68F0-49A7-9D47-451F9D5B2A32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1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Coordinating Users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1457284" y="1828800"/>
            <a:ext cx="0" cy="4343400"/>
          </a:xfrm>
          <a:prstGeom prst="line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1457284" y="6172200"/>
            <a:ext cx="555311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553200" y="628144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9389" y="1533748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h(x)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957943" y="213360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 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762000" y="4000500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  <a:r>
              <a:rPr lang="en-US" sz="2400" dirty="0" smtClean="0"/>
              <a:t>/2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1299854" y="628144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5688516" y="6248400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3581400" y="6248400"/>
            <a:ext cx="663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N/2</a:t>
            </a:r>
            <a:endParaRPr lang="en-US" sz="2400" dirty="0"/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1456307" y="2209800"/>
            <a:ext cx="4662982" cy="3962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456307" y="5105400"/>
            <a:ext cx="2331491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3787798" y="3281064"/>
            <a:ext cx="2331491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62000" y="4964668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  <a:r>
              <a:rPr lang="en-US" sz="2400" dirty="0" smtClean="0"/>
              <a:t>/4</a:t>
            </a:r>
            <a:endParaRPr lang="en-US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758932" y="3048000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3/4</a:t>
            </a:r>
            <a:endParaRPr lang="en-US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4645132" y="6243935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3/4</a:t>
            </a:r>
            <a:endParaRPr lang="en-US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2536436" y="6248400"/>
            <a:ext cx="663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N/4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585202" y="1533749"/>
                <a:ext cx="1772216" cy="5539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000" b="1" i="0" smtClean="0">
                          <a:solidFill>
                            <a:srgbClr val="FFC000"/>
                          </a:solidFill>
                          <a:latin typeface="Cambria Math"/>
                        </a:rPr>
                        <m:t>𝐡</m:t>
                      </m:r>
                      <m:r>
                        <a:rPr lang="en-US" sz="3000" b="1" i="0" smtClean="0">
                          <a:solidFill>
                            <a:srgbClr val="FFC000"/>
                          </a:solidFill>
                          <a:latin typeface="Cambria Math"/>
                        </a:rPr>
                        <m:t>(</m:t>
                      </m:r>
                      <m:r>
                        <a:rPr lang="en-US" sz="3000" b="1" i="0" smtClean="0">
                          <a:solidFill>
                            <a:srgbClr val="FFC000"/>
                          </a:solidFill>
                          <a:latin typeface="Cambria Math"/>
                        </a:rPr>
                        <m:t>𝐱</m:t>
                      </m:r>
                      <m:r>
                        <a:rPr lang="en-US" sz="3000" b="1" i="0" smtClean="0">
                          <a:solidFill>
                            <a:srgbClr val="FFC000"/>
                          </a:solidFill>
                          <a:latin typeface="Cambria Math"/>
                        </a:rPr>
                        <m:t>)</m:t>
                      </m:r>
                      <m:r>
                        <a:rPr lang="en-US" sz="3000" b="1" i="1" smtClean="0">
                          <a:solidFill>
                            <a:srgbClr val="FFC000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3000" b="1" i="1" smtClean="0">
                          <a:solidFill>
                            <a:srgbClr val="FFC000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US" sz="3000" b="1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5202" y="1533749"/>
                <a:ext cx="1772216" cy="553998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233843" y="4194544"/>
                <a:ext cx="4910158" cy="6134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000" b="0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h</m:t>
                      </m:r>
                      <m:d>
                        <m:dPr>
                          <m:ctrlPr>
                            <a:rPr lang="en-US" sz="3000" b="0" i="1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3000" b="0" i="1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3000" b="0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=#</m:t>
                      </m:r>
                      <m:d>
                        <m:dPr>
                          <m:ctrlPr>
                            <a:rPr lang="en-US" sz="3000" b="0" i="1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3000" b="0" i="1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𝑏</m:t>
                          </m:r>
                          <m:r>
                            <a:rPr lang="en-US" sz="3000" b="0" i="1" smtClean="0">
                              <a:solidFill>
                                <a:srgbClr val="7030A0"/>
                              </a:solidFill>
                              <a:latin typeface="Cambria Math"/>
                              <a:ea typeface="Cambria Math"/>
                            </a:rPr>
                            <m:t>≥</m:t>
                          </m:r>
                          <m:r>
                            <a:rPr lang="en-US" sz="3000" b="0" i="1" smtClean="0">
                              <a:solidFill>
                                <a:srgbClr val="7030A0"/>
                              </a:solidFill>
                              <a:latin typeface="Cambria Math"/>
                              <a:ea typeface="Cambria Math"/>
                            </a:rPr>
                            <m:t>𝑝</m:t>
                          </m:r>
                          <m:r>
                            <a:rPr lang="en-US" sz="3000" b="0" i="1" smtClean="0">
                              <a:solidFill>
                                <a:srgbClr val="7030A0"/>
                              </a:solidFill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en-US" sz="3000" b="0" i="1" smtClean="0">
                              <a:solidFill>
                                <a:srgbClr val="7030A0"/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sz="3000" b="0" i="1" smtClean="0">
                              <a:solidFill>
                                <a:srgbClr val="7030A0"/>
                              </a:solidFill>
                              <a:latin typeface="Cambria Math"/>
                              <a:ea typeface="Cambria Math"/>
                            </a:rPr>
                            <m:t>)−</m:t>
                          </m:r>
                          <m:r>
                            <a:rPr lang="en-US" sz="3000" b="0" i="1" smtClean="0">
                              <a:solidFill>
                                <a:srgbClr val="7030A0"/>
                              </a:solidFill>
                              <a:latin typeface="Cambria Math"/>
                              <a:ea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3000" b="0" i="1" smtClean="0">
                                  <a:solidFill>
                                    <a:srgbClr val="7030A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3000" b="0" i="1" smtClean="0">
                                  <a:solidFill>
                                    <a:srgbClr val="7030A0"/>
                                  </a:solidFill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30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3843" y="4194544"/>
                <a:ext cx="4910158" cy="61343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Connector 37"/>
          <p:cNvCxnSpPr/>
          <p:nvPr/>
        </p:nvCxnSpPr>
        <p:spPr>
          <a:xfrm>
            <a:off x="1456307" y="3281064"/>
            <a:ext cx="2331491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2536436" y="3509665"/>
            <a:ext cx="0" cy="1298317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8FAE1F-68F0-49A7-9D47-451F9D5B2A32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09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Pricing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77667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sz="2400" dirty="0" smtClean="0"/>
                  <a:t>Suppose users expect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400" dirty="0" smtClean="0"/>
                  <a:t> participation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/>
                          </a:rPr>
                          <m:t>;</m:t>
                        </m:r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</m:e>
                        </m:acc>
                      </m:e>
                    </m:d>
                  </m:oMath>
                </a14:m>
                <a:r>
                  <a:rPr lang="en-US" sz="2400" dirty="0" smtClean="0"/>
                  <a:t> be price at which exactly </a:t>
                </a:r>
                <a:r>
                  <a:rPr lang="en-US" sz="2400" i="1" dirty="0" smtClean="0"/>
                  <a:t>x</a:t>
                </a:r>
                <a:r>
                  <a:rPr lang="en-US" sz="2400" dirty="0" smtClean="0"/>
                  <a:t> users will sign up given this expectation, i.e. given expectation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400" dirty="0" smtClean="0"/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;</m:t>
                        </m:r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</m:e>
                        </m:acc>
                      </m:e>
                    </m:d>
                  </m:oMath>
                </a14:m>
                <a:r>
                  <a:rPr lang="en-US" sz="2400" dirty="0" smtClean="0"/>
                  <a:t> is the WTP of the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dirty="0" err="1" smtClean="0"/>
                  <a:t>th</a:t>
                </a:r>
                <a:r>
                  <a:rPr lang="en-US" sz="2400" dirty="0" smtClean="0"/>
                  <a:t> most enthusiastic user. </a:t>
                </a:r>
              </a:p>
              <a:p>
                <a:pPr lvl="3">
                  <a:lnSpc>
                    <a:spcPct val="90000"/>
                  </a:lnSpc>
                </a:pPr>
                <a:endParaRPr lang="en-US" sz="1600" dirty="0" smtClean="0"/>
              </a:p>
              <a:p>
                <a:pPr>
                  <a:lnSpc>
                    <a:spcPct val="90000"/>
                  </a:lnSpc>
                </a:pPr>
                <a:r>
                  <a:rPr lang="en-US" sz="2400" dirty="0" smtClean="0"/>
                  <a:t>Platform’s problem:</a:t>
                </a:r>
              </a:p>
              <a:p>
                <a:pPr lvl="4">
                  <a:lnSpc>
                    <a:spcPct val="90000"/>
                  </a:lnSpc>
                </a:pPr>
                <a:endParaRPr lang="en-US" b="0" i="1" dirty="0" smtClean="0">
                  <a:latin typeface="Cambria Math"/>
                </a:endParaRPr>
              </a:p>
              <a:p>
                <a:pPr marL="0" indent="0" algn="ctr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𝑚𝑎𝑥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𝑥𝑃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;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i="1" smtClean="0">
                              <a:latin typeface="Cambria Math"/>
                            </a:rPr>
                            <m:t> 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r>
                        <a:rPr lang="en-US" b="0" i="1" smtClean="0">
                          <a:latin typeface="Cambria Math"/>
                        </a:rPr>
                        <m:t>𝐶</m:t>
                      </m:r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 smtClean="0"/>
              </a:p>
              <a:p>
                <a:pPr>
                  <a:lnSpc>
                    <a:spcPct val="90000"/>
                  </a:lnSpc>
                </a:pPr>
                <a:endParaRPr lang="en-US" dirty="0"/>
              </a:p>
              <a:p>
                <a:pPr>
                  <a:lnSpc>
                    <a:spcPct val="90000"/>
                  </a:lnSpc>
                </a:pPr>
                <a:r>
                  <a:rPr lang="en-US" sz="2400" dirty="0" smtClean="0"/>
                  <a:t>Idea: platform gets to set </a:t>
                </a:r>
                <a:r>
                  <a:rPr lang="en-US" sz="2400" i="1" dirty="0" smtClean="0"/>
                  <a:t>x</a:t>
                </a:r>
                <a:r>
                  <a:rPr lang="en-US" sz="2400" dirty="0" smtClean="0"/>
                  <a:t>, so long as it can find a price for which </a:t>
                </a:r>
                <a:r>
                  <a:rPr lang="en-US" sz="2400" i="1" dirty="0" smtClean="0"/>
                  <a:t>x </a:t>
                </a:r>
                <a:r>
                  <a:rPr lang="en-US" sz="2400" dirty="0" smtClean="0"/>
                  <a:t>is a user Nash equilibrium.</a:t>
                </a:r>
              </a:p>
            </p:txBody>
          </p:sp>
        </mc:Choice>
        <mc:Fallback xmlns="">
          <p:sp>
            <p:nvSpPr>
              <p:cNvPr id="177766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 rotWithShape="1">
                <a:blip r:embed="rId2"/>
                <a:stretch>
                  <a:fillRect l="-296" t="-1796" r="-10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8FAE1F-68F0-49A7-9D47-451F9D5B2A32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1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Demand Curves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1457284" y="1828800"/>
            <a:ext cx="0" cy="4343400"/>
          </a:xfrm>
          <a:prstGeom prst="line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1457284" y="6172200"/>
            <a:ext cx="555311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299854" y="628144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910004" y="1533749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15475" y="620583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x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43666" y="5852831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1457284" y="3124200"/>
            <a:ext cx="3405636" cy="304800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1535098" y="4554498"/>
                <a:ext cx="1752600" cy="5539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000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US" sz="3000" i="1">
                              <a:solidFill>
                                <a:srgbClr val="7030A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3000" i="1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US" sz="3000" i="1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;</m:t>
                          </m:r>
                          <m:acc>
                            <m:accPr>
                              <m:chr m:val="̂"/>
                              <m:ctrlPr>
                                <a:rPr lang="en-US" sz="3000" i="1">
                                  <a:solidFill>
                                    <a:srgbClr val="7030A0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3000" i="1">
                                  <a:solidFill>
                                    <a:srgbClr val="7030A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sz="30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5098" y="4554498"/>
                <a:ext cx="1752600" cy="553998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/>
          <p:cNvCxnSpPr/>
          <p:nvPr/>
        </p:nvCxnSpPr>
        <p:spPr>
          <a:xfrm>
            <a:off x="1457284" y="2133600"/>
            <a:ext cx="4562516" cy="40386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3552200" y="3446502"/>
                <a:ext cx="1752600" cy="553998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000" i="1" smtClean="0">
                          <a:solidFill>
                            <a:srgbClr val="00B0F0"/>
                          </a:solidFill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US" sz="3000" i="1">
                              <a:solidFill>
                                <a:srgbClr val="00B0F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3000" i="1">
                              <a:solidFill>
                                <a:srgbClr val="00B0F0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US" sz="3000" i="1">
                              <a:solidFill>
                                <a:srgbClr val="00B0F0"/>
                              </a:solidFill>
                              <a:latin typeface="Cambria Math"/>
                            </a:rPr>
                            <m:t>;</m:t>
                          </m:r>
                          <m:acc>
                            <m:accPr>
                              <m:chr m:val="̂"/>
                              <m:ctrlPr>
                                <a:rPr lang="en-US" sz="3000" i="1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3000" i="1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sz="3000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2200" y="3446502"/>
                <a:ext cx="1752600" cy="55399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038600" y="1677650"/>
                <a:ext cx="3429000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dirty="0" smtClean="0"/>
                  <a:t>Fixing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200" i="1">
                            <a:solidFill>
                              <a:srgbClr val="7030A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sz="2200" i="1">
                            <a:solidFill>
                              <a:srgbClr val="7030A0"/>
                            </a:solidFill>
                            <a:latin typeface="Cambria Math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200" dirty="0" smtClean="0"/>
                  <a:t>, as target </a:t>
                </a:r>
                <a14:m>
                  <m:oMath xmlns:m="http://schemas.openxmlformats.org/officeDocument/2006/math">
                    <m:r>
                      <a:rPr lang="en-US" sz="2200" i="1">
                        <a:solidFill>
                          <a:srgbClr val="7030A0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US" sz="2200" dirty="0" smtClean="0"/>
                  <a:t> increases, have to decrease price – move down the demand curve</a:t>
                </a:r>
                <a:endParaRPr lang="en-US" sz="22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1677650"/>
                <a:ext cx="3429000" cy="1446550"/>
              </a:xfrm>
              <a:prstGeom prst="rect">
                <a:avLst/>
              </a:prstGeom>
              <a:blipFill rotWithShape="1">
                <a:blip r:embed="rId4"/>
                <a:stretch>
                  <a:fillRect l="-2313" t="-2101" b="-75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353050" y="4222031"/>
                <a:ext cx="3314700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dirty="0" smtClean="0"/>
                  <a:t>Increasing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200" i="1">
                            <a:solidFill>
                              <a:srgbClr val="7030A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sz="2200" i="1">
                            <a:solidFill>
                              <a:srgbClr val="7030A0"/>
                            </a:solidFill>
                            <a:latin typeface="Cambria Math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200" dirty="0" smtClean="0"/>
                  <a:t> shifts user demand out, </a:t>
                </a:r>
                <a:r>
                  <a:rPr lang="en-US" sz="2200" dirty="0" err="1" smtClean="0"/>
                  <a:t>ie</a:t>
                </a:r>
                <a:r>
                  <a:rPr lang="en-US" sz="2200" dirty="0" smtClean="0"/>
                  <a:t> increases willingness-to-pay.</a:t>
                </a:r>
                <a:endParaRPr lang="en-US" sz="22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3050" y="4222031"/>
                <a:ext cx="3314700" cy="1107996"/>
              </a:xfrm>
              <a:prstGeom prst="rect">
                <a:avLst/>
              </a:prstGeom>
              <a:blipFill rotWithShape="1">
                <a:blip r:embed="rId5"/>
                <a:stretch>
                  <a:fillRect l="-2206" t="-2762" r="-4779" b="-110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8FAE1F-68F0-49A7-9D47-451F9D5B2A32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779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Optimal Pricing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77667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sz="2600" dirty="0" smtClean="0"/>
                  <a:t>Platform’s problem:</a:t>
                </a:r>
              </a:p>
              <a:p>
                <a:pPr lvl="4">
                  <a:lnSpc>
                    <a:spcPct val="90000"/>
                  </a:lnSpc>
                </a:pPr>
                <a:endParaRPr lang="en-US" b="0" i="1" dirty="0" smtClean="0">
                  <a:latin typeface="Cambria Math"/>
                </a:endParaRPr>
              </a:p>
              <a:p>
                <a:pPr marL="0" indent="0" algn="ctr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𝑚𝑎𝑥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𝑥𝑃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;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i="1" smtClean="0">
                              <a:latin typeface="Cambria Math"/>
                            </a:rPr>
                            <m:t> 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r>
                        <a:rPr lang="en-US" b="0" i="1" smtClean="0">
                          <a:latin typeface="Cambria Math"/>
                        </a:rPr>
                        <m:t>𝐶</m:t>
                      </m:r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 smtClean="0"/>
              </a:p>
              <a:p>
                <a:pPr>
                  <a:lnSpc>
                    <a:spcPct val="90000"/>
                  </a:lnSpc>
                </a:pPr>
                <a:endParaRPr lang="en-US" dirty="0"/>
              </a:p>
              <a:p>
                <a:pPr>
                  <a:lnSpc>
                    <a:spcPct val="90000"/>
                  </a:lnSpc>
                </a:pPr>
                <a:endParaRPr lang="en-US" sz="2600" dirty="0" smtClean="0"/>
              </a:p>
              <a:p>
                <a:pPr>
                  <a:lnSpc>
                    <a:spcPct val="90000"/>
                  </a:lnSpc>
                </a:pPr>
                <a:r>
                  <a:rPr lang="en-US" sz="2600" dirty="0" smtClean="0"/>
                  <a:t>First-order condition for an optimum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:endParaRPr lang="en-US" dirty="0" smtClean="0"/>
              </a:p>
              <a:p>
                <a:pPr marL="0" indent="0" algn="ctr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;</m:t>
                          </m:r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i="1">
                              <a:latin typeface="Cambria Math"/>
                            </a:rPr>
                            <m:t>𝑃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;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 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𝐶</m:t>
                      </m:r>
                      <m:r>
                        <a:rPr lang="en-US" b="0" i="1" smtClean="0">
                          <a:latin typeface="Cambria Math"/>
                        </a:rPr>
                        <m:t>′</m:t>
                      </m:r>
                      <m:r>
                        <a:rPr lang="en-US" i="1">
                          <a:latin typeface="Cambria Math"/>
                        </a:rPr>
                        <m:t>(</m:t>
                      </m:r>
                      <m:r>
                        <a:rPr lang="en-US" i="1">
                          <a:latin typeface="Cambria Math"/>
                        </a:rPr>
                        <m:t>𝑥</m:t>
                      </m:r>
                      <m:r>
                        <a:rPr lang="en-US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0" indent="0" algn="ctr">
                  <a:lnSpc>
                    <a:spcPct val="90000"/>
                  </a:lnSpc>
                  <a:buNone/>
                </a:pPr>
                <a:endParaRPr lang="en-US" dirty="0"/>
              </a:p>
              <a:p>
                <a:pPr marL="0" indent="0">
                  <a:lnSpc>
                    <a:spcPct val="90000"/>
                  </a:lnSpc>
                  <a:buNone/>
                </a:pPr>
                <a:endParaRPr lang="en-US" dirty="0" smtClean="0"/>
              </a:p>
            </p:txBody>
          </p:sp>
        </mc:Choice>
        <mc:Fallback xmlns="">
          <p:sp>
            <p:nvSpPr>
              <p:cNvPr id="177766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 rotWithShape="1">
                <a:blip r:embed="rId2"/>
                <a:stretch>
                  <a:fillRect l="-444" t="-22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8FAE1F-68F0-49A7-9D47-451F9D5B2A32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89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Optimal Pricing, cont.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77667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sz="2600" dirty="0" smtClean="0"/>
                  <a:t>Consider effects of expanding usage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:endParaRPr lang="en-US" i="1" dirty="0" smtClean="0">
                  <a:latin typeface="Cambria Math"/>
                </a:endParaRP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𝑑𝑃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;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 </m:t>
                              </m:r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𝑃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;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 </m:t>
                              </m:r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</a:rPr>
                            <m:t>𝑃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;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 </m:t>
                              </m:r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 smtClean="0"/>
              </a:p>
              <a:p>
                <a:pPr marL="0" indent="0">
                  <a:lnSpc>
                    <a:spcPct val="90000"/>
                  </a:lnSpc>
                  <a:buNone/>
                </a:pPr>
                <a:endParaRPr lang="en-US" dirty="0"/>
              </a:p>
              <a:p>
                <a:pPr>
                  <a:lnSpc>
                    <a:spcPct val="90000"/>
                  </a:lnSpc>
                </a:pPr>
                <a:r>
                  <a:rPr lang="en-US" sz="2600" dirty="0" smtClean="0"/>
                  <a:t>First order condition for optimal platform pricing</a:t>
                </a:r>
              </a:p>
              <a:p>
                <a:pPr>
                  <a:lnSpc>
                    <a:spcPct val="90000"/>
                  </a:lnSpc>
                </a:pPr>
                <a:endParaRPr lang="en-US" dirty="0" smtClean="0"/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;</m:t>
                          </m:r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+</m:t>
                      </m:r>
                      <m:r>
                        <a:rPr lang="en-US" i="1">
                          <a:latin typeface="Cambria Math"/>
                        </a:rPr>
                        <m:t>𝑥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</a:rPr>
                            <m:t>𝑃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;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 </m:t>
                              </m:r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</a:rPr>
                            <m:t>𝑃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;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 </m:t>
                              </m:r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den>
                      </m:f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𝑀</m:t>
                      </m:r>
                      <m:r>
                        <a:rPr lang="en-US" i="1">
                          <a:latin typeface="Cambria Math"/>
                        </a:rPr>
                        <m:t>𝐶</m:t>
                      </m:r>
                      <m:r>
                        <a:rPr lang="en-US" i="1">
                          <a:latin typeface="Cambria Math"/>
                        </a:rPr>
                        <m:t>(</m:t>
                      </m:r>
                      <m:r>
                        <a:rPr lang="en-US" i="1">
                          <a:latin typeface="Cambria Math"/>
                        </a:rPr>
                        <m:t>𝑥</m:t>
                      </m:r>
                      <m:r>
                        <a:rPr lang="en-US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90000"/>
                  </a:lnSpc>
                  <a:buNone/>
                </a:pPr>
                <a:endParaRPr lang="en-US" dirty="0" smtClean="0"/>
              </a:p>
            </p:txBody>
          </p:sp>
        </mc:Choice>
        <mc:Fallback xmlns="">
          <p:sp>
            <p:nvSpPr>
              <p:cNvPr id="177766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 rotWithShape="1">
                <a:blip r:embed="rId2"/>
                <a:stretch>
                  <a:fillRect l="-444" t="-22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8FAE1F-68F0-49A7-9D47-451F9D5B2A32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1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Optimal Pricing, cont.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77667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sz="2600" dirty="0" smtClean="0"/>
                  <a:t>Relating network pricing to standard pricing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:endParaRPr lang="en-US" i="1" dirty="0" smtClean="0">
                  <a:latin typeface="Cambria Math"/>
                </a:endParaRP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/>
                            </a:rPr>
                            <m:t>𝑥</m:t>
                          </m:r>
                          <m:r>
                            <a:rPr lang="en-US" sz="2800" i="1">
                              <a:latin typeface="Cambria Math"/>
                            </a:rPr>
                            <m:t>;</m:t>
                          </m:r>
                          <m:r>
                            <a:rPr lang="en-US" sz="2800" i="1">
                              <a:latin typeface="Cambria Math"/>
                            </a:rPr>
                            <m:t>𝑥</m:t>
                          </m:r>
                          <m:r>
                            <a:rPr lang="en-US" sz="2800" i="1">
                              <a:latin typeface="Cambria Math"/>
                            </a:rPr>
                            <m:t> </m:t>
                          </m:r>
                        </m:e>
                      </m:d>
                      <m:r>
                        <a:rPr lang="en-US" sz="2800" i="1">
                          <a:latin typeface="Cambria Math"/>
                        </a:rPr>
                        <m:t>+</m:t>
                      </m:r>
                      <m:r>
                        <a:rPr lang="en-US" sz="2800" i="1">
                          <a:latin typeface="Cambria Math"/>
                        </a:rPr>
                        <m:t>𝑥</m:t>
                      </m:r>
                      <m:f>
                        <m:fPr>
                          <m:ctrlPr>
                            <a:rPr lang="en-US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/>
                            </a:rPr>
                            <m:t>𝜕</m:t>
                          </m:r>
                          <m:r>
                            <a:rPr lang="en-US" sz="2800" i="1">
                              <a:latin typeface="Cambria Math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8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800" i="1">
                                  <a:latin typeface="Cambria Math"/>
                                </a:rPr>
                                <m:t>;</m:t>
                              </m:r>
                              <m:r>
                                <a:rPr lang="en-US" sz="28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800" i="1">
                                  <a:latin typeface="Cambria Math"/>
                                </a:rPr>
                                <m:t> </m:t>
                              </m:r>
                            </m:e>
                          </m:d>
                        </m:num>
                        <m:den>
                          <m:r>
                            <a:rPr lang="en-US" sz="2800" i="1">
                              <a:latin typeface="Cambria Math"/>
                            </a:rPr>
                            <m:t>𝜕</m:t>
                          </m:r>
                          <m:r>
                            <a:rPr lang="en-US" sz="2800" i="1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sz="2800" i="1">
                          <a:latin typeface="Cambria Math"/>
                        </a:rPr>
                        <m:t>+</m:t>
                      </m:r>
                      <m:r>
                        <a:rPr lang="en-US" sz="2800" b="0" i="1" smtClean="0">
                          <a:latin typeface="Cambria Math"/>
                        </a:rPr>
                        <m:t>𝑥</m:t>
                      </m:r>
                      <m:f>
                        <m:fPr>
                          <m:ctrlPr>
                            <a:rPr lang="en-US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/>
                            </a:rPr>
                            <m:t>𝜕</m:t>
                          </m:r>
                          <m:r>
                            <a:rPr lang="en-US" sz="2800" i="1">
                              <a:latin typeface="Cambria Math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8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800" i="1">
                                  <a:latin typeface="Cambria Math"/>
                                </a:rPr>
                                <m:t>;</m:t>
                              </m:r>
                              <m:r>
                                <a:rPr lang="en-US" sz="28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800" i="1">
                                  <a:latin typeface="Cambria Math"/>
                                </a:rPr>
                                <m:t> </m:t>
                              </m:r>
                            </m:e>
                          </m:d>
                        </m:num>
                        <m:den>
                          <m:r>
                            <a:rPr lang="en-US" sz="2800" i="1">
                              <a:latin typeface="Cambria Math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sz="28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den>
                      </m:f>
                      <m:r>
                        <a:rPr lang="en-US" sz="2800" i="1">
                          <a:latin typeface="Cambria Math"/>
                        </a:rPr>
                        <m:t>=</m:t>
                      </m:r>
                      <m:r>
                        <a:rPr lang="en-US" sz="2800" b="0" i="1" smtClean="0">
                          <a:latin typeface="Cambria Math"/>
                        </a:rPr>
                        <m:t>𝑀</m:t>
                      </m:r>
                      <m:r>
                        <a:rPr lang="en-US" sz="2800" i="1">
                          <a:latin typeface="Cambria Math"/>
                        </a:rPr>
                        <m:t>𝐶</m:t>
                      </m:r>
                      <m:r>
                        <a:rPr lang="en-US" sz="2800" i="1">
                          <a:latin typeface="Cambria Math"/>
                        </a:rPr>
                        <m:t>(</m:t>
                      </m:r>
                      <m:r>
                        <a:rPr lang="en-US" sz="2800" i="1">
                          <a:latin typeface="Cambria Math"/>
                        </a:rPr>
                        <m:t>𝑥</m:t>
                      </m:r>
                      <m:r>
                        <a:rPr lang="en-US" sz="28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  <a:p>
                <a:pPr marL="0" indent="0">
                  <a:lnSpc>
                    <a:spcPct val="90000"/>
                  </a:lnSpc>
                  <a:buNone/>
                </a:pPr>
                <a:endParaRPr lang="en-US" dirty="0" smtClean="0"/>
              </a:p>
              <a:p>
                <a:pPr>
                  <a:lnSpc>
                    <a:spcPct val="90000"/>
                  </a:lnSpc>
                </a:pPr>
                <a:r>
                  <a:rPr lang="en-US" sz="2600" dirty="0" smtClean="0"/>
                  <a:t>First two terms: marginal revenue from an additional user, holding fixed expected use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6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600" i="1">
                            <a:latin typeface="Cambria Math"/>
                          </a:rPr>
                          <m:t>𝑥</m:t>
                        </m:r>
                      </m:e>
                    </m:acc>
                    <m:r>
                      <a:rPr lang="en-US" sz="2600" b="0" i="1" smtClean="0">
                        <a:latin typeface="Cambria Math"/>
                      </a:rPr>
                      <m:t>=</m:t>
                    </m:r>
                    <m:r>
                      <a:rPr lang="en-US" sz="26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600" dirty="0" smtClean="0"/>
                  <a:t>.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600" dirty="0" smtClean="0"/>
                  <a:t>Third term: extra amount platform can charge users and still get x to participate as a result of expanding expected use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6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600" i="1">
                            <a:latin typeface="Cambria Math"/>
                          </a:rPr>
                          <m:t>𝑥</m:t>
                        </m:r>
                      </m:e>
                    </m:acc>
                    <m:r>
                      <a:rPr lang="en-US" sz="2600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600" dirty="0" smtClean="0"/>
                  <a:t> (specifically, change in the value of the marginal user times the size of the user base).</a:t>
                </a:r>
                <a:endParaRPr lang="en-US" sz="2600" dirty="0"/>
              </a:p>
            </p:txBody>
          </p:sp>
        </mc:Choice>
        <mc:Fallback xmlns="">
          <p:sp>
            <p:nvSpPr>
              <p:cNvPr id="177766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 rotWithShape="1">
                <a:blip r:embed="rId2"/>
                <a:stretch>
                  <a:fillRect l="-444" t="-2210" r="-1481" b="-52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8FAE1F-68F0-49A7-9D47-451F9D5B2A32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935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 to Standard Pricing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77667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sz="2600" dirty="0" smtClean="0">
                    <a:latin typeface="+mj-lt"/>
                  </a:rPr>
                  <a:t>Re-writing the optimal pricing condition</a:t>
                </a:r>
              </a:p>
              <a:p>
                <a:pPr lvl="3">
                  <a:lnSpc>
                    <a:spcPct val="90000"/>
                  </a:lnSpc>
                </a:pPr>
                <a:endParaRPr lang="en-US" sz="1600" dirty="0" smtClean="0">
                  <a:latin typeface="+mj-lt"/>
                </a:endParaRP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𝑀𝑅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;</m:t>
                          </m:r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+</m:t>
                      </m:r>
                      <m:r>
                        <a:rPr lang="en-US" i="1">
                          <a:latin typeface="Cambria Math"/>
                        </a:rPr>
                        <m:t>𝑥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</a:rPr>
                            <m:t>𝑃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;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 </m:t>
                              </m:r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den>
                      </m:f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𝑀</m:t>
                      </m:r>
                      <m:r>
                        <a:rPr lang="en-US" i="1">
                          <a:latin typeface="Cambria Math"/>
                        </a:rPr>
                        <m:t>𝐶</m:t>
                      </m:r>
                      <m:r>
                        <a:rPr lang="en-US" i="1">
                          <a:latin typeface="Cambria Math"/>
                        </a:rPr>
                        <m:t>(</m:t>
                      </m:r>
                      <m:r>
                        <a:rPr lang="en-US" i="1">
                          <a:latin typeface="Cambria Math"/>
                        </a:rPr>
                        <m:t>𝑥</m:t>
                      </m:r>
                      <m:r>
                        <a:rPr lang="en-US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lvl="6">
                  <a:lnSpc>
                    <a:spcPct val="90000"/>
                  </a:lnSpc>
                </a:pPr>
                <a:endParaRPr lang="en-US" dirty="0" smtClean="0"/>
              </a:p>
              <a:p>
                <a:r>
                  <a:rPr lang="en-US" sz="2600" dirty="0" smtClean="0"/>
                  <a:t>Same as always, just account for the “externality” created by adding more users.</a:t>
                </a:r>
                <a:endParaRPr lang="en-US" sz="2600" dirty="0"/>
              </a:p>
              <a:p>
                <a:pPr lvl="1"/>
                <a:r>
                  <a:rPr lang="en-US" sz="2400" dirty="0" smtClean="0"/>
                  <a:t>If positive network effects: add “extra” users (which means “subsidizing” the price users pay).</a:t>
                </a:r>
              </a:p>
              <a:p>
                <a:pPr lvl="1"/>
                <a:r>
                  <a:rPr lang="en-US" sz="2400" dirty="0" smtClean="0"/>
                  <a:t>If negative network effects: add “fewer” users (which means “taxing” the price users pay).</a:t>
                </a:r>
              </a:p>
            </p:txBody>
          </p:sp>
        </mc:Choice>
        <mc:Fallback xmlns="">
          <p:sp>
            <p:nvSpPr>
              <p:cNvPr id="177766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 rotWithShape="1">
                <a:blip r:embed="rId2"/>
                <a:stretch>
                  <a:fillRect l="-444" t="-2210" b="-1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8FAE1F-68F0-49A7-9D47-451F9D5B2A32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1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Monopoly </a:t>
            </a:r>
            <a:r>
              <a:rPr lang="en-US" dirty="0" err="1" smtClean="0"/>
              <a:t>vs</a:t>
            </a:r>
            <a:r>
              <a:rPr lang="en-US" dirty="0" smtClean="0"/>
              <a:t> Efficient Pricing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77667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sz="2600" dirty="0" smtClean="0">
                    <a:latin typeface="+mj-lt"/>
                  </a:rPr>
                  <a:t>Re-writing the optimal pricing condition</a:t>
                </a:r>
              </a:p>
              <a:p>
                <a:pPr>
                  <a:lnSpc>
                    <a:spcPct val="90000"/>
                  </a:lnSpc>
                </a:pPr>
                <a:endParaRPr lang="en-US" sz="2600" dirty="0" smtClean="0">
                  <a:latin typeface="+mj-lt"/>
                </a:endParaRP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𝑀𝑅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;</m:t>
                          </m:r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+</m:t>
                      </m:r>
                      <m:r>
                        <a:rPr lang="en-US" i="1">
                          <a:latin typeface="Cambria Math"/>
                        </a:rPr>
                        <m:t>𝑥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</a:rPr>
                            <m:t>𝑃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;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 </m:t>
                              </m:r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den>
                      </m:f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𝑀</m:t>
                      </m:r>
                      <m:r>
                        <a:rPr lang="en-US" i="1">
                          <a:latin typeface="Cambria Math"/>
                        </a:rPr>
                        <m:t>𝐶</m:t>
                      </m:r>
                      <m:r>
                        <a:rPr lang="en-US" i="1">
                          <a:latin typeface="Cambria Math"/>
                        </a:rPr>
                        <m:t>(</m:t>
                      </m:r>
                      <m:r>
                        <a:rPr lang="en-US" i="1">
                          <a:latin typeface="Cambria Math"/>
                        </a:rPr>
                        <m:t>𝑥</m:t>
                      </m:r>
                      <m:r>
                        <a:rPr lang="en-US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>
                  <a:lnSpc>
                    <a:spcPct val="90000"/>
                  </a:lnSpc>
                </a:pPr>
                <a:endParaRPr lang="en-US" dirty="0" smtClean="0"/>
              </a:p>
              <a:p>
                <a:pPr>
                  <a:lnSpc>
                    <a:spcPct val="90000"/>
                  </a:lnSpc>
                </a:pPr>
                <a:r>
                  <a:rPr lang="en-US" sz="2600" dirty="0" smtClean="0"/>
                  <a:t>Efficient “</a:t>
                </a:r>
                <a:r>
                  <a:rPr lang="en-US" sz="2600" dirty="0" err="1"/>
                  <a:t>P</a:t>
                </a:r>
                <a:r>
                  <a:rPr lang="en-US" sz="2600" dirty="0" err="1" smtClean="0"/>
                  <a:t>igovian</a:t>
                </a:r>
                <a:r>
                  <a:rPr lang="en-US" sz="2600" dirty="0" smtClean="0"/>
                  <a:t>” pricing</a:t>
                </a:r>
              </a:p>
              <a:p>
                <a:pPr>
                  <a:lnSpc>
                    <a:spcPct val="90000"/>
                  </a:lnSpc>
                </a:pPr>
                <a:endParaRPr lang="en-US" dirty="0"/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;</m:t>
                          </m:r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𝐶𝑆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;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 </m:t>
                              </m:r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den>
                      </m:f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𝑀𝐶</m:t>
                      </m:r>
                      <m:r>
                        <a:rPr lang="en-US" i="1">
                          <a:latin typeface="Cambria Math"/>
                        </a:rPr>
                        <m:t>(</m:t>
                      </m:r>
                      <m:r>
                        <a:rPr lang="en-US" i="1">
                          <a:latin typeface="Cambria Math"/>
                        </a:rPr>
                        <m:t>𝑥</m:t>
                      </m:r>
                      <m:r>
                        <a:rPr lang="en-US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90000"/>
                  </a:lnSpc>
                  <a:buNone/>
                </a:pPr>
                <a:endParaRPr lang="en-US" dirty="0" smtClean="0"/>
              </a:p>
            </p:txBody>
          </p:sp>
        </mc:Choice>
        <mc:Fallback xmlns="">
          <p:sp>
            <p:nvSpPr>
              <p:cNvPr id="177766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 rotWithShape="1">
                <a:blip r:embed="rId2"/>
                <a:stretch>
                  <a:fillRect l="-444" t="-22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8FAE1F-68F0-49A7-9D47-451F9D5B2A32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43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Pricing with Network Effects</a:t>
            </a:r>
          </a:p>
        </p:txBody>
      </p:sp>
      <p:sp>
        <p:nvSpPr>
          <p:cNvPr id="1777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2"/>
            <a:ext cx="8229600" cy="47577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600" dirty="0" smtClean="0"/>
              <a:t>Point 1: standard pricing theory applies, set higher prices for groups whose demand is relatively inelastic, or for whom cost of serving is high.</a:t>
            </a:r>
          </a:p>
          <a:p>
            <a:pPr lvl="5">
              <a:lnSpc>
                <a:spcPct val="90000"/>
              </a:lnSpc>
            </a:pPr>
            <a:endParaRPr lang="en-US" sz="1600" dirty="0"/>
          </a:p>
          <a:p>
            <a:pPr>
              <a:lnSpc>
                <a:spcPct val="90000"/>
              </a:lnSpc>
            </a:pPr>
            <a:r>
              <a:rPr lang="en-US" sz="2600" dirty="0" smtClean="0"/>
              <a:t>Point 2: subsidize groups of users who create value for other users, and similarly charge users who diminish value for other groups of users.</a:t>
            </a:r>
          </a:p>
          <a:p>
            <a:pPr lvl="5">
              <a:lnSpc>
                <a:spcPct val="90000"/>
              </a:lnSpc>
            </a:pPr>
            <a:endParaRPr lang="en-US" sz="1600" dirty="0" smtClean="0"/>
          </a:p>
          <a:p>
            <a:pPr>
              <a:lnSpc>
                <a:spcPct val="90000"/>
              </a:lnSpc>
            </a:pPr>
            <a:r>
              <a:rPr lang="en-US" sz="2600" dirty="0" smtClean="0"/>
              <a:t>Point 3: If there is competition, may be optimal to compete aggressively for users who “single-home”, while setting high price for multi-homing users.</a:t>
            </a:r>
          </a:p>
          <a:p>
            <a:pPr lvl="5">
              <a:lnSpc>
                <a:spcPct val="90000"/>
              </a:lnSpc>
            </a:pPr>
            <a:endParaRPr lang="en-US" sz="1600" dirty="0" smtClean="0"/>
          </a:p>
          <a:p>
            <a:pPr>
              <a:lnSpc>
                <a:spcPct val="90000"/>
              </a:lnSpc>
            </a:pPr>
            <a:r>
              <a:rPr lang="en-US" sz="2600" dirty="0" smtClean="0"/>
              <a:t>Note: ideas similar for “price-like” strategic choices.</a:t>
            </a:r>
            <a:r>
              <a:rPr lang="en-US" dirty="0" smtClean="0"/>
              <a:t> </a:t>
            </a:r>
            <a:endParaRPr lang="en-US" sz="26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8FAE1F-68F0-49A7-9D47-451F9D5B2A32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23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Platform Pricing Examples</a:t>
            </a:r>
          </a:p>
        </p:txBody>
      </p:sp>
      <p:sp>
        <p:nvSpPr>
          <p:cNvPr id="1777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2"/>
            <a:ext cx="8229600" cy="4757737"/>
          </a:xfrm>
        </p:spPr>
        <p:txBody>
          <a:bodyPr/>
          <a:lstStyle/>
          <a:p>
            <a:r>
              <a:rPr lang="en-US" sz="2600" dirty="0" smtClean="0"/>
              <a:t>Google and search engines</a:t>
            </a:r>
          </a:p>
          <a:p>
            <a:pPr lvl="1"/>
            <a:r>
              <a:rPr lang="en-US" sz="2200" dirty="0" smtClean="0"/>
              <a:t>Free for consumers (not just search but additional services: email, translation, analytics, docs).</a:t>
            </a:r>
          </a:p>
          <a:p>
            <a:pPr lvl="1"/>
            <a:r>
              <a:rPr lang="en-US" sz="2200" dirty="0" smtClean="0"/>
              <a:t>Advertisers have to pay, and less “relevant” advertisers have to pay a premium in auction.</a:t>
            </a:r>
          </a:p>
          <a:p>
            <a:r>
              <a:rPr lang="en-US" sz="2600" dirty="0" smtClean="0"/>
              <a:t>eBay, Amazon and e-commerce platforms</a:t>
            </a:r>
          </a:p>
          <a:p>
            <a:pPr lvl="1"/>
            <a:r>
              <a:rPr lang="en-US" sz="2200" dirty="0" smtClean="0"/>
              <a:t>Free for buyers, but sellers have to pay commission.</a:t>
            </a:r>
          </a:p>
          <a:p>
            <a:pPr lvl="1"/>
            <a:r>
              <a:rPr lang="en-US" sz="2200" dirty="0" smtClean="0"/>
              <a:t>Differential value creation? Differential elasticity?</a:t>
            </a:r>
          </a:p>
          <a:p>
            <a:r>
              <a:rPr lang="en-US" sz="2600" dirty="0" smtClean="0"/>
              <a:t>Financial exchanges</a:t>
            </a:r>
          </a:p>
          <a:p>
            <a:pPr lvl="1"/>
            <a:r>
              <a:rPr lang="en-US" sz="2200" dirty="0" smtClean="0"/>
              <a:t>Traders are paid to submit “standing orders”, but have to pay when they submit “crossing orders”. </a:t>
            </a:r>
          </a:p>
          <a:p>
            <a:pPr lvl="1">
              <a:lnSpc>
                <a:spcPct val="90000"/>
              </a:lnSpc>
            </a:pP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8FAE1F-68F0-49A7-9D47-451F9D5B2A32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1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</a:p>
        </p:txBody>
      </p:sp>
      <p:sp>
        <p:nvSpPr>
          <p:cNvPr id="1777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199"/>
          </a:xfrm>
        </p:spPr>
        <p:txBody>
          <a:bodyPr/>
          <a:lstStyle/>
          <a:p>
            <a:r>
              <a:rPr lang="en-US" sz="2600" dirty="0" smtClean="0"/>
              <a:t>Platforms are intermediaries who “make a market” for buyers &amp; sellers, or more generally for users.</a:t>
            </a:r>
          </a:p>
          <a:p>
            <a:r>
              <a:rPr lang="en-US" sz="2600" dirty="0" smtClean="0"/>
              <a:t>High-level view emphasize network effects and important of assembling a user base.</a:t>
            </a:r>
          </a:p>
          <a:p>
            <a:r>
              <a:rPr lang="en-US" sz="2600" dirty="0" smtClean="0"/>
              <a:t>Some key ideas in thinking about platforms</a:t>
            </a:r>
          </a:p>
          <a:p>
            <a:pPr lvl="1"/>
            <a:r>
              <a:rPr lang="en-US" sz="2400" dirty="0" smtClean="0"/>
              <a:t>Coordination problems in assembling users</a:t>
            </a:r>
          </a:p>
          <a:p>
            <a:pPr lvl="1"/>
            <a:r>
              <a:rPr lang="en-US" sz="2400" dirty="0" smtClean="0"/>
              <a:t>Potential for “winner-take-all” and lock-in</a:t>
            </a:r>
          </a:p>
          <a:p>
            <a:pPr lvl="1"/>
            <a:r>
              <a:rPr lang="en-US" sz="2400" dirty="0" smtClean="0"/>
              <a:t>Platform pricing optimally subsidizes users who “create value” for other users, and this logic may lead to very different fees for different user groups.</a:t>
            </a:r>
          </a:p>
          <a:p>
            <a:r>
              <a:rPr lang="en-US" sz="2600" dirty="0" smtClean="0"/>
              <a:t>Next time: look at more examples/case studies.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8FAE1F-68F0-49A7-9D47-451F9D5B2A32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1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19892</TotalTime>
  <Words>3123</Words>
  <Application>Microsoft Office PowerPoint</Application>
  <PresentationFormat>On-screen Show (4:3)</PresentationFormat>
  <Paragraphs>424</Paragraphs>
  <Slides>41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Network</vt:lpstr>
      <vt:lpstr>Economics of Platforms</vt:lpstr>
      <vt:lpstr>What is a Platform?</vt:lpstr>
      <vt:lpstr>Network Effects</vt:lpstr>
      <vt:lpstr>Outline</vt:lpstr>
      <vt:lpstr>Network Effects Model</vt:lpstr>
      <vt:lpstr>Network Effects</vt:lpstr>
      <vt:lpstr>Network Effects</vt:lpstr>
      <vt:lpstr>Network Effects: Example</vt:lpstr>
      <vt:lpstr>Network Effects: Example</vt:lpstr>
      <vt:lpstr>Network Effects</vt:lpstr>
      <vt:lpstr>Network Effects</vt:lpstr>
      <vt:lpstr>Additional Examples</vt:lpstr>
      <vt:lpstr>Network Effects</vt:lpstr>
      <vt:lpstr>Some results</vt:lpstr>
      <vt:lpstr>Positive/Negative Spillovers</vt:lpstr>
      <vt:lpstr>Proof</vt:lpstr>
      <vt:lpstr>Richer network effects</vt:lpstr>
      <vt:lpstr>Platform Competition</vt:lpstr>
      <vt:lpstr>Platform Competition: Model</vt:lpstr>
      <vt:lpstr>Distribution of Preferences</vt:lpstr>
      <vt:lpstr>Competing Platforms</vt:lpstr>
      <vt:lpstr>Competing Platforms</vt:lpstr>
      <vt:lpstr>Weak network effects</vt:lpstr>
      <vt:lpstr>Strong network effects</vt:lpstr>
      <vt:lpstr>Strong network effects</vt:lpstr>
      <vt:lpstr>Potential for Inefficiency</vt:lpstr>
      <vt:lpstr>Dominant Platforms</vt:lpstr>
      <vt:lpstr>Platform Pricing</vt:lpstr>
      <vt:lpstr>Platform Pricing Model</vt:lpstr>
      <vt:lpstr>Coordinating Users</vt:lpstr>
      <vt:lpstr>Coordinating Users</vt:lpstr>
      <vt:lpstr>Pricing Problem</vt:lpstr>
      <vt:lpstr>Demand Curves</vt:lpstr>
      <vt:lpstr>Optimal Pricing</vt:lpstr>
      <vt:lpstr>Optimal Pricing, cont.</vt:lpstr>
      <vt:lpstr>Optimal Pricing, cont.</vt:lpstr>
      <vt:lpstr>Connect to Standard Pricing</vt:lpstr>
      <vt:lpstr>Monopoly vs Efficient Pricing</vt:lpstr>
      <vt:lpstr>Pricing with Network Effects</vt:lpstr>
      <vt:lpstr>Platform Pricing Examples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Matching Markets</dc:title>
  <dc:creator>jdlevin</dc:creator>
  <cp:lastModifiedBy>Jon Levin</cp:lastModifiedBy>
  <cp:revision>209</cp:revision>
  <cp:lastPrinted>2010-03-10T04:13:40Z</cp:lastPrinted>
  <dcterms:created xsi:type="dcterms:W3CDTF">2009-03-20T18:03:54Z</dcterms:created>
  <dcterms:modified xsi:type="dcterms:W3CDTF">2014-05-19T04:23:46Z</dcterms:modified>
</cp:coreProperties>
</file>