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Lst>
  <p:notesMasterIdLst>
    <p:notesMasterId r:id="rId40"/>
  </p:notesMasterIdLst>
  <p:handoutMasterIdLst>
    <p:handoutMasterId r:id="rId41"/>
  </p:handoutMasterIdLst>
  <p:sldIdLst>
    <p:sldId id="1015" r:id="rId2"/>
    <p:sldId id="965" r:id="rId3"/>
    <p:sldId id="963" r:id="rId4"/>
    <p:sldId id="968" r:id="rId5"/>
    <p:sldId id="994" r:id="rId6"/>
    <p:sldId id="1014" r:id="rId7"/>
    <p:sldId id="987" r:id="rId8"/>
    <p:sldId id="996" r:id="rId9"/>
    <p:sldId id="1012" r:id="rId10"/>
    <p:sldId id="998" r:id="rId11"/>
    <p:sldId id="1016" r:id="rId12"/>
    <p:sldId id="1017" r:id="rId13"/>
    <p:sldId id="1019" r:id="rId14"/>
    <p:sldId id="1020" r:id="rId15"/>
    <p:sldId id="1018" r:id="rId16"/>
    <p:sldId id="967" r:id="rId17"/>
    <p:sldId id="1021" r:id="rId18"/>
    <p:sldId id="988" r:id="rId19"/>
    <p:sldId id="989" r:id="rId20"/>
    <p:sldId id="990" r:id="rId21"/>
    <p:sldId id="999" r:id="rId22"/>
    <p:sldId id="1006" r:id="rId23"/>
    <p:sldId id="983" r:id="rId24"/>
    <p:sldId id="982" r:id="rId25"/>
    <p:sldId id="1000" r:id="rId26"/>
    <p:sldId id="1002" r:id="rId27"/>
    <p:sldId id="993" r:id="rId28"/>
    <p:sldId id="971" r:id="rId29"/>
    <p:sldId id="1001" r:id="rId30"/>
    <p:sldId id="1007" r:id="rId31"/>
    <p:sldId id="972" r:id="rId32"/>
    <p:sldId id="992" r:id="rId33"/>
    <p:sldId id="991" r:id="rId34"/>
    <p:sldId id="974" r:id="rId35"/>
    <p:sldId id="1009" r:id="rId36"/>
    <p:sldId id="973" r:id="rId37"/>
    <p:sldId id="1011" r:id="rId38"/>
    <p:sldId id="1013" r:id="rId39"/>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7B076D"/>
    <a:srgbClr val="F434DD"/>
    <a:srgbClr val="33CC33"/>
    <a:srgbClr val="FF3300"/>
    <a:srgbClr val="5F3E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11" autoAdjust="0"/>
    <p:restoredTop sz="94660"/>
  </p:normalViewPr>
  <p:slideViewPr>
    <p:cSldViewPr>
      <p:cViewPr varScale="1">
        <p:scale>
          <a:sx n="125" d="100"/>
          <a:sy n="125" d="100"/>
        </p:scale>
        <p:origin x="102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dlevin\Documents\Dropbox\Shared%20-%20eBay\Platform%20Dynamics\active%20sellers,%20entrants%20and%20exiters%20over%20time%202011-05-18.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tkuchler\My%20Documents\Sellers\Output\graphs%20for%20presentation%202011-Mar-1.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jdlevin\Documents\Dropbox\Shared%20-%20eBay\Platform%20Dynamics\Survival%20for%20Econ%2013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PSF\.Home\Dropbox\Shared%20-%20eBay\Platform%20Dynamics\Survival%20for%20Econ%20136.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PSF\.Home\Dropbox\Shared%20-%20eBay\Platform%20Dynamics\Survival%20for%20Econ%20136.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Documents%20and%20Settings\tkuchler\My%20Documents\Sellers\Output\graphs%20for%20presentation%202011-Feb-27.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Documents%20and%20Settings\tkuchler\My%20Documents\Sellers\Output\graphs%20for%20presentation%202011-Mar-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'active slrs'!$C$4</c:f>
              <c:strCache>
                <c:ptCount val="1"/>
                <c:pt idx="0">
                  <c:v>alive</c:v>
                </c:pt>
              </c:strCache>
            </c:strRef>
          </c:tx>
          <c:marker>
            <c:symbol val="none"/>
          </c:marker>
          <c:cat>
            <c:numRef>
              <c:f>'active slrs'!$A$5:$A$43</c:f>
              <c:numCache>
                <c:formatCode>General</c:formatCode>
                <c:ptCount val="39"/>
                <c:pt idx="0">
                  <c:v>2000</c:v>
                </c:pt>
                <c:pt idx="4">
                  <c:v>2001</c:v>
                </c:pt>
                <c:pt idx="8">
                  <c:v>2002</c:v>
                </c:pt>
                <c:pt idx="12">
                  <c:v>2003</c:v>
                </c:pt>
                <c:pt idx="16">
                  <c:v>2004</c:v>
                </c:pt>
                <c:pt idx="20">
                  <c:v>2005</c:v>
                </c:pt>
                <c:pt idx="24">
                  <c:v>2006</c:v>
                </c:pt>
                <c:pt idx="28">
                  <c:v>2007</c:v>
                </c:pt>
                <c:pt idx="32">
                  <c:v>2008</c:v>
                </c:pt>
                <c:pt idx="36">
                  <c:v>2009</c:v>
                </c:pt>
              </c:numCache>
            </c:numRef>
          </c:cat>
          <c:val>
            <c:numRef>
              <c:f>'active slrs'!$C$5:$C$43</c:f>
              <c:numCache>
                <c:formatCode>General</c:formatCode>
                <c:ptCount val="39"/>
                <c:pt idx="0">
                  <c:v>3104</c:v>
                </c:pt>
                <c:pt idx="1">
                  <c:v>9898</c:v>
                </c:pt>
                <c:pt idx="2">
                  <c:v>11900</c:v>
                </c:pt>
                <c:pt idx="3">
                  <c:v>13818</c:v>
                </c:pt>
                <c:pt idx="4">
                  <c:v>15480</c:v>
                </c:pt>
                <c:pt idx="5" formatCode="#,##0">
                  <c:v>16212</c:v>
                </c:pt>
                <c:pt idx="6" formatCode="#,##0">
                  <c:v>16833</c:v>
                </c:pt>
                <c:pt idx="7" formatCode="#,##0">
                  <c:v>17319</c:v>
                </c:pt>
                <c:pt idx="8" formatCode="#,##0">
                  <c:v>18486</c:v>
                </c:pt>
                <c:pt idx="9" formatCode="#,##0">
                  <c:v>19125</c:v>
                </c:pt>
                <c:pt idx="10" formatCode="#,##0">
                  <c:v>20316</c:v>
                </c:pt>
                <c:pt idx="11" formatCode="#,##0">
                  <c:v>21811</c:v>
                </c:pt>
                <c:pt idx="12" formatCode="#,##0">
                  <c:v>23487</c:v>
                </c:pt>
                <c:pt idx="13" formatCode="#,##0">
                  <c:v>24431</c:v>
                </c:pt>
                <c:pt idx="14" formatCode="#,##0">
                  <c:v>25451</c:v>
                </c:pt>
                <c:pt idx="15" formatCode="#,##0">
                  <c:v>27026</c:v>
                </c:pt>
                <c:pt idx="16" formatCode="#,##0">
                  <c:v>29273</c:v>
                </c:pt>
                <c:pt idx="17" formatCode="#,##0">
                  <c:v>29342</c:v>
                </c:pt>
                <c:pt idx="18" formatCode="#,##0">
                  <c:v>29945</c:v>
                </c:pt>
                <c:pt idx="19" formatCode="#,##0">
                  <c:v>30471</c:v>
                </c:pt>
                <c:pt idx="20" formatCode="#,##0">
                  <c:v>32177</c:v>
                </c:pt>
                <c:pt idx="21" formatCode="#,##0">
                  <c:v>31934</c:v>
                </c:pt>
                <c:pt idx="22" formatCode="#,##0">
                  <c:v>32532</c:v>
                </c:pt>
                <c:pt idx="23" formatCode="#,##0">
                  <c:v>33468</c:v>
                </c:pt>
                <c:pt idx="24" formatCode="#,##0">
                  <c:v>34797</c:v>
                </c:pt>
                <c:pt idx="25" formatCode="#,##0">
                  <c:v>33569</c:v>
                </c:pt>
                <c:pt idx="26" formatCode="#,##0">
                  <c:v>33641</c:v>
                </c:pt>
                <c:pt idx="27" formatCode="#,##0">
                  <c:v>34858</c:v>
                </c:pt>
                <c:pt idx="28" formatCode="#,##0">
                  <c:v>34389</c:v>
                </c:pt>
                <c:pt idx="29" formatCode="#,##0">
                  <c:v>32655</c:v>
                </c:pt>
                <c:pt idx="30" formatCode="#,##0">
                  <c:v>32546</c:v>
                </c:pt>
                <c:pt idx="31" formatCode="#,##0">
                  <c:v>32573</c:v>
                </c:pt>
                <c:pt idx="32" formatCode="#,##0">
                  <c:v>32117</c:v>
                </c:pt>
                <c:pt idx="33" formatCode="#,##0">
                  <c:v>30775</c:v>
                </c:pt>
                <c:pt idx="34" formatCode="#,##0">
                  <c:v>30655</c:v>
                </c:pt>
                <c:pt idx="35" formatCode="#,##0">
                  <c:v>29817</c:v>
                </c:pt>
                <c:pt idx="36" formatCode="#,##0">
                  <c:v>29129</c:v>
                </c:pt>
                <c:pt idx="37" formatCode="#,##0">
                  <c:v>27831</c:v>
                </c:pt>
                <c:pt idx="38" formatCode="#,##0">
                  <c:v>28072</c:v>
                </c:pt>
              </c:numCache>
            </c:numRef>
          </c:val>
          <c:smooth val="0"/>
        </c:ser>
        <c:dLbls>
          <c:showLegendKey val="0"/>
          <c:showVal val="0"/>
          <c:showCatName val="0"/>
          <c:showSerName val="0"/>
          <c:showPercent val="0"/>
          <c:showBubbleSize val="0"/>
        </c:dLbls>
        <c:smooth val="0"/>
        <c:axId val="150651016"/>
        <c:axId val="150651408"/>
      </c:lineChart>
      <c:catAx>
        <c:axId val="150651016"/>
        <c:scaling>
          <c:orientation val="minMax"/>
        </c:scaling>
        <c:delete val="0"/>
        <c:axPos val="b"/>
        <c:numFmt formatCode="General" sourceLinked="1"/>
        <c:majorTickMark val="out"/>
        <c:minorTickMark val="none"/>
        <c:tickLblPos val="nextTo"/>
        <c:crossAx val="150651408"/>
        <c:crosses val="autoZero"/>
        <c:auto val="1"/>
        <c:lblAlgn val="ctr"/>
        <c:lblOffset val="100"/>
        <c:noMultiLvlLbl val="0"/>
      </c:catAx>
      <c:valAx>
        <c:axId val="150651408"/>
        <c:scaling>
          <c:orientation val="minMax"/>
        </c:scaling>
        <c:delete val="0"/>
        <c:axPos val="l"/>
        <c:majorGridlines/>
        <c:numFmt formatCode="General" sourceLinked="1"/>
        <c:majorTickMark val="out"/>
        <c:minorTickMark val="none"/>
        <c:tickLblPos val="nextTo"/>
        <c:crossAx val="150651016"/>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v>US</c:v>
          </c:tx>
          <c:marker>
            <c:symbol val="none"/>
          </c:marker>
          <c:cat>
            <c:numRef>
              <c:f>'[2]survival matrix - quaterly'!$B$2:$L$2</c:f>
              <c:numCache>
                <c:formatCode>General</c:formatCode>
                <c:ptCount val="11"/>
                <c:pt idx="0">
                  <c:v>2000</c:v>
                </c:pt>
                <c:pt idx="1">
                  <c:v>2001</c:v>
                </c:pt>
                <c:pt idx="2">
                  <c:v>2002</c:v>
                </c:pt>
                <c:pt idx="3">
                  <c:v>2003</c:v>
                </c:pt>
                <c:pt idx="4">
                  <c:v>2004</c:v>
                </c:pt>
                <c:pt idx="5">
                  <c:v>2005</c:v>
                </c:pt>
                <c:pt idx="6">
                  <c:v>2006</c:v>
                </c:pt>
                <c:pt idx="7">
                  <c:v>2007</c:v>
                </c:pt>
                <c:pt idx="8">
                  <c:v>2008</c:v>
                </c:pt>
                <c:pt idx="9">
                  <c:v>2009</c:v>
                </c:pt>
                <c:pt idx="10">
                  <c:v>2010</c:v>
                </c:pt>
              </c:numCache>
            </c:numRef>
          </c:cat>
          <c:val>
            <c:numRef>
              <c:f>'[2]survival matrix - quaterly'!$B$4:$L$4</c:f>
              <c:numCache>
                <c:formatCode>General</c:formatCode>
                <c:ptCount val="11"/>
                <c:pt idx="0">
                  <c:v>2440</c:v>
                </c:pt>
                <c:pt idx="1">
                  <c:v>4131</c:v>
                </c:pt>
                <c:pt idx="2">
                  <c:v>5764</c:v>
                </c:pt>
                <c:pt idx="3">
                  <c:v>8054</c:v>
                </c:pt>
                <c:pt idx="4">
                  <c:v>9712</c:v>
                </c:pt>
                <c:pt idx="5">
                  <c:v>10356</c:v>
                </c:pt>
                <c:pt idx="6">
                  <c:v>11468</c:v>
                </c:pt>
                <c:pt idx="7">
                  <c:v>10576</c:v>
                </c:pt>
                <c:pt idx="8">
                  <c:v>9609</c:v>
                </c:pt>
                <c:pt idx="9">
                  <c:v>8474</c:v>
                </c:pt>
                <c:pt idx="10">
                  <c:v>6547</c:v>
                </c:pt>
              </c:numCache>
            </c:numRef>
          </c:val>
          <c:smooth val="0"/>
        </c:ser>
        <c:dLbls>
          <c:showLegendKey val="0"/>
          <c:showVal val="0"/>
          <c:showCatName val="0"/>
          <c:showSerName val="0"/>
          <c:showPercent val="0"/>
          <c:showBubbleSize val="0"/>
        </c:dLbls>
        <c:smooth val="0"/>
        <c:axId val="150652192"/>
        <c:axId val="150652584"/>
      </c:lineChart>
      <c:catAx>
        <c:axId val="150652192"/>
        <c:scaling>
          <c:orientation val="minMax"/>
        </c:scaling>
        <c:delete val="0"/>
        <c:axPos val="b"/>
        <c:numFmt formatCode="General" sourceLinked="1"/>
        <c:majorTickMark val="out"/>
        <c:minorTickMark val="none"/>
        <c:tickLblPos val="nextTo"/>
        <c:crossAx val="150652584"/>
        <c:crosses val="autoZero"/>
        <c:auto val="1"/>
        <c:lblAlgn val="ctr"/>
        <c:lblOffset val="100"/>
        <c:noMultiLvlLbl val="0"/>
      </c:catAx>
      <c:valAx>
        <c:axId val="150652584"/>
        <c:scaling>
          <c:orientation val="minMax"/>
        </c:scaling>
        <c:delete val="0"/>
        <c:axPos val="l"/>
        <c:majorGridlines/>
        <c:title>
          <c:tx>
            <c:rich>
              <a:bodyPr rot="-5400000" vert="horz"/>
              <a:lstStyle/>
              <a:p>
                <a:pPr>
                  <a:defRPr/>
                </a:pPr>
                <a:r>
                  <a:rPr lang="en-US"/>
                  <a:t>New Sellers</a:t>
                </a:r>
              </a:p>
            </c:rich>
          </c:tx>
          <c:layout/>
          <c:overlay val="0"/>
        </c:title>
        <c:numFmt formatCode="General" sourceLinked="1"/>
        <c:majorTickMark val="out"/>
        <c:minorTickMark val="none"/>
        <c:tickLblPos val="nextTo"/>
        <c:crossAx val="150652192"/>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1"/>
          <c:order val="0"/>
          <c:tx>
            <c:strRef>
              <c:f>alive!$P$32</c:f>
              <c:strCache>
                <c:ptCount val="1"/>
                <c:pt idx="0">
                  <c:v>entry in 2000</c:v>
                </c:pt>
              </c:strCache>
            </c:strRef>
          </c:tx>
          <c:marker>
            <c:symbol val="none"/>
          </c:marker>
          <c:val>
            <c:numRef>
              <c:f>alive!$P$33:$P$56</c:f>
              <c:numCache>
                <c:formatCode>General</c:formatCode>
                <c:ptCount val="24"/>
                <c:pt idx="0">
                  <c:v>1</c:v>
                </c:pt>
                <c:pt idx="1">
                  <c:v>0.73327325974318602</c:v>
                </c:pt>
                <c:pt idx="2">
                  <c:v>0.63054742059022295</c:v>
                </c:pt>
                <c:pt idx="3">
                  <c:v>0.53198918675377305</c:v>
                </c:pt>
                <c:pt idx="4">
                  <c:v>0.45077720207253902</c:v>
                </c:pt>
                <c:pt idx="5">
                  <c:v>0.42340617256138802</c:v>
                </c:pt>
                <c:pt idx="6">
                  <c:v>0.39806262671772902</c:v>
                </c:pt>
                <c:pt idx="7">
                  <c:v>0.37508447848614601</c:v>
                </c:pt>
                <c:pt idx="8">
                  <c:v>0.358751971164677</c:v>
                </c:pt>
                <c:pt idx="9">
                  <c:v>0.35064203649470599</c:v>
                </c:pt>
                <c:pt idx="10">
                  <c:v>0.341856273935571</c:v>
                </c:pt>
                <c:pt idx="11">
                  <c:v>0.33397161522865498</c:v>
                </c:pt>
                <c:pt idx="12">
                  <c:v>0.32732597431853999</c:v>
                </c:pt>
                <c:pt idx="13">
                  <c:v>0.31944131561162398</c:v>
                </c:pt>
                <c:pt idx="14">
                  <c:v>0.31583690020274802</c:v>
                </c:pt>
                <c:pt idx="15">
                  <c:v>0.30299617030862802</c:v>
                </c:pt>
                <c:pt idx="16">
                  <c:v>0.29285875197116501</c:v>
                </c:pt>
                <c:pt idx="17">
                  <c:v>0.28610047307952202</c:v>
                </c:pt>
                <c:pt idx="18">
                  <c:v>0.27528722685289497</c:v>
                </c:pt>
                <c:pt idx="19">
                  <c:v>0.27179544942554601</c:v>
                </c:pt>
                <c:pt idx="20">
                  <c:v>0.26672674025681498</c:v>
                </c:pt>
                <c:pt idx="21">
                  <c:v>0.26616355034917799</c:v>
                </c:pt>
                <c:pt idx="22">
                  <c:v>0.26109484118044601</c:v>
                </c:pt>
                <c:pt idx="23">
                  <c:v>0.25546294210407799</c:v>
                </c:pt>
              </c:numCache>
            </c:numRef>
          </c:val>
          <c:smooth val="0"/>
        </c:ser>
        <c:ser>
          <c:idx val="3"/>
          <c:order val="1"/>
          <c:tx>
            <c:strRef>
              <c:f>alive!$R$32</c:f>
              <c:strCache>
                <c:ptCount val="1"/>
                <c:pt idx="0">
                  <c:v>entry in 2002</c:v>
                </c:pt>
              </c:strCache>
            </c:strRef>
          </c:tx>
          <c:marker>
            <c:symbol val="none"/>
          </c:marker>
          <c:val>
            <c:numRef>
              <c:f>alive!$R$33:$R$56</c:f>
              <c:numCache>
                <c:formatCode>General</c:formatCode>
                <c:ptCount val="24"/>
                <c:pt idx="0">
                  <c:v>1</c:v>
                </c:pt>
                <c:pt idx="1">
                  <c:v>0.55483756224804404</c:v>
                </c:pt>
                <c:pt idx="2">
                  <c:v>0.44368034147498198</c:v>
                </c:pt>
                <c:pt idx="3">
                  <c:v>0.378171686032725</c:v>
                </c:pt>
                <c:pt idx="4">
                  <c:v>0.32078491818828597</c:v>
                </c:pt>
                <c:pt idx="5">
                  <c:v>0.29801991937396299</c:v>
                </c:pt>
                <c:pt idx="6">
                  <c:v>0.28106473796537801</c:v>
                </c:pt>
                <c:pt idx="7">
                  <c:v>0.26843727768555797</c:v>
                </c:pt>
                <c:pt idx="8">
                  <c:v>0.25818117144889702</c:v>
                </c:pt>
                <c:pt idx="9">
                  <c:v>0.24614654967986699</c:v>
                </c:pt>
                <c:pt idx="10">
                  <c:v>0.236601849656154</c:v>
                </c:pt>
                <c:pt idx="11">
                  <c:v>0.22764998814323001</c:v>
                </c:pt>
                <c:pt idx="12">
                  <c:v>0.22510078254683399</c:v>
                </c:pt>
                <c:pt idx="13">
                  <c:v>0.215852501778515</c:v>
                </c:pt>
                <c:pt idx="14">
                  <c:v>0.209924116670619</c:v>
                </c:pt>
                <c:pt idx="15">
                  <c:v>0.20079440360445799</c:v>
                </c:pt>
                <c:pt idx="16">
                  <c:v>0.197948778752668</c:v>
                </c:pt>
                <c:pt idx="17">
                  <c:v>0.19024187811240201</c:v>
                </c:pt>
                <c:pt idx="18">
                  <c:v>0.18662556319658499</c:v>
                </c:pt>
                <c:pt idx="19">
                  <c:v>0.181882855110268</c:v>
                </c:pt>
                <c:pt idx="20">
                  <c:v>0.177377282428267</c:v>
                </c:pt>
                <c:pt idx="21">
                  <c:v>0.17133032961821201</c:v>
                </c:pt>
                <c:pt idx="22">
                  <c:v>0.16492767370168401</c:v>
                </c:pt>
                <c:pt idx="23">
                  <c:v>0.15929570784918201</c:v>
                </c:pt>
              </c:numCache>
            </c:numRef>
          </c:val>
          <c:smooth val="0"/>
        </c:ser>
        <c:ser>
          <c:idx val="5"/>
          <c:order val="2"/>
          <c:tx>
            <c:strRef>
              <c:f>alive!$T$32</c:f>
              <c:strCache>
                <c:ptCount val="1"/>
                <c:pt idx="0">
                  <c:v>entry in 2004</c:v>
                </c:pt>
              </c:strCache>
            </c:strRef>
          </c:tx>
          <c:marker>
            <c:symbol val="none"/>
          </c:marker>
          <c:val>
            <c:numRef>
              <c:f>alive!$T$33:$T$56</c:f>
              <c:numCache>
                <c:formatCode>General</c:formatCode>
                <c:ptCount val="24"/>
                <c:pt idx="0">
                  <c:v>1</c:v>
                </c:pt>
                <c:pt idx="1">
                  <c:v>0.491332414593458</c:v>
                </c:pt>
                <c:pt idx="2">
                  <c:v>0.37767462101980098</c:v>
                </c:pt>
                <c:pt idx="3">
                  <c:v>0.31725538550808702</c:v>
                </c:pt>
                <c:pt idx="4">
                  <c:v>0.26695437731196098</c:v>
                </c:pt>
                <c:pt idx="5">
                  <c:v>0.242909987669544</c:v>
                </c:pt>
                <c:pt idx="6">
                  <c:v>0.227750779720026</c:v>
                </c:pt>
                <c:pt idx="7">
                  <c:v>0.216943497497643</c:v>
                </c:pt>
                <c:pt idx="8">
                  <c:v>0.209835352143323</c:v>
                </c:pt>
                <c:pt idx="9">
                  <c:v>0.20000725320954499</c:v>
                </c:pt>
                <c:pt idx="10">
                  <c:v>0.19097700732574199</c:v>
                </c:pt>
                <c:pt idx="11">
                  <c:v>0.18241822006237801</c:v>
                </c:pt>
                <c:pt idx="12">
                  <c:v>0.17404076303764399</c:v>
                </c:pt>
                <c:pt idx="13">
                  <c:v>0.16562703996518499</c:v>
                </c:pt>
                <c:pt idx="14">
                  <c:v>0.15830129832450901</c:v>
                </c:pt>
                <c:pt idx="15">
                  <c:v>0.15209980416334201</c:v>
                </c:pt>
                <c:pt idx="16">
                  <c:v>0.14742148400667299</c:v>
                </c:pt>
                <c:pt idx="17">
                  <c:v>0.139261623268296</c:v>
                </c:pt>
                <c:pt idx="18">
                  <c:v>0.13233480815260801</c:v>
                </c:pt>
                <c:pt idx="19">
                  <c:v>0.12642344237325001</c:v>
                </c:pt>
              </c:numCache>
            </c:numRef>
          </c:val>
          <c:smooth val="0"/>
        </c:ser>
        <c:ser>
          <c:idx val="7"/>
          <c:order val="3"/>
          <c:tx>
            <c:strRef>
              <c:f>alive!$V$32</c:f>
              <c:strCache>
                <c:ptCount val="1"/>
                <c:pt idx="0">
                  <c:v>entry in 2006</c:v>
                </c:pt>
              </c:strCache>
            </c:strRef>
          </c:tx>
          <c:marker>
            <c:symbol val="none"/>
          </c:marker>
          <c:val>
            <c:numRef>
              <c:f>alive!$V$33:$V$56</c:f>
              <c:numCache>
                <c:formatCode>General</c:formatCode>
                <c:ptCount val="24"/>
                <c:pt idx="0">
                  <c:v>1</c:v>
                </c:pt>
                <c:pt idx="1">
                  <c:v>0.42728216093833499</c:v>
                </c:pt>
                <c:pt idx="2">
                  <c:v>0.31684538222068498</c:v>
                </c:pt>
                <c:pt idx="3">
                  <c:v>0.26131253734159299</c:v>
                </c:pt>
                <c:pt idx="4">
                  <c:v>0.21313795163674101</c:v>
                </c:pt>
                <c:pt idx="5">
                  <c:v>0.18986824313700801</c:v>
                </c:pt>
                <c:pt idx="6">
                  <c:v>0.17483726926826201</c:v>
                </c:pt>
                <c:pt idx="7">
                  <c:v>0.166063960252822</c:v>
                </c:pt>
                <c:pt idx="8">
                  <c:v>0.15628439357252899</c:v>
                </c:pt>
                <c:pt idx="9">
                  <c:v>0.144052073834156</c:v>
                </c:pt>
                <c:pt idx="10">
                  <c:v>0.13760573566869</c:v>
                </c:pt>
                <c:pt idx="11">
                  <c:v>0.130404704254583</c:v>
                </c:pt>
              </c:numCache>
            </c:numRef>
          </c:val>
          <c:smooth val="0"/>
        </c:ser>
        <c:ser>
          <c:idx val="9"/>
          <c:order val="4"/>
          <c:tx>
            <c:strRef>
              <c:f>alive!$X$32</c:f>
              <c:strCache>
                <c:ptCount val="1"/>
                <c:pt idx="0">
                  <c:v>entry in 2008</c:v>
                </c:pt>
              </c:strCache>
            </c:strRef>
          </c:tx>
          <c:marker>
            <c:symbol val="none"/>
          </c:marker>
          <c:val>
            <c:numRef>
              <c:f>alive!$X$33:$X$56</c:f>
              <c:numCache>
                <c:formatCode>General</c:formatCode>
                <c:ptCount val="24"/>
                <c:pt idx="0">
                  <c:v>1</c:v>
                </c:pt>
                <c:pt idx="1">
                  <c:v>0.414310633040192</c:v>
                </c:pt>
                <c:pt idx="2">
                  <c:v>0.29326259175812203</c:v>
                </c:pt>
                <c:pt idx="3">
                  <c:v>0.23820771858419901</c:v>
                </c:pt>
                <c:pt idx="4">
                  <c:v>0.148048550039974</c:v>
                </c:pt>
              </c:numCache>
            </c:numRef>
          </c:val>
          <c:smooth val="0"/>
        </c:ser>
        <c:dLbls>
          <c:showLegendKey val="0"/>
          <c:showVal val="0"/>
          <c:showCatName val="0"/>
          <c:showSerName val="0"/>
          <c:showPercent val="0"/>
          <c:showBubbleSize val="0"/>
        </c:dLbls>
        <c:smooth val="0"/>
        <c:axId val="151924016"/>
        <c:axId val="151924408"/>
      </c:lineChart>
      <c:catAx>
        <c:axId val="151924016"/>
        <c:scaling>
          <c:orientation val="minMax"/>
        </c:scaling>
        <c:delete val="0"/>
        <c:axPos val="b"/>
        <c:majorTickMark val="out"/>
        <c:minorTickMark val="none"/>
        <c:tickLblPos val="nextTo"/>
        <c:crossAx val="151924408"/>
        <c:crosses val="autoZero"/>
        <c:auto val="1"/>
        <c:lblAlgn val="ctr"/>
        <c:lblOffset val="100"/>
        <c:noMultiLvlLbl val="0"/>
      </c:catAx>
      <c:valAx>
        <c:axId val="151924408"/>
        <c:scaling>
          <c:orientation val="minMax"/>
          <c:max val="1"/>
          <c:min val="0"/>
        </c:scaling>
        <c:delete val="0"/>
        <c:axPos val="l"/>
        <c:majorGridlines/>
        <c:numFmt formatCode="General" sourceLinked="1"/>
        <c:majorTickMark val="out"/>
        <c:minorTickMark val="none"/>
        <c:tickLblPos val="nextTo"/>
        <c:crossAx val="151924016"/>
        <c:crosses val="autoZero"/>
        <c:crossBetween val="between"/>
      </c:valAx>
    </c:plotArea>
    <c:legend>
      <c:legendPos val="r"/>
      <c:layout>
        <c:manualLayout>
          <c:xMode val="edge"/>
          <c:yMode val="edge"/>
          <c:x val="0.72917099312498201"/>
          <c:y val="0.24535955477272001"/>
          <c:w val="0.22495351003072001"/>
          <c:h val="0.22618329652816899"/>
        </c:manualLayout>
      </c:layout>
      <c:overlay val="1"/>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1"/>
          <c:order val="0"/>
          <c:tx>
            <c:strRef>
              <c:f>'sccss of active'!$P$4</c:f>
              <c:strCache>
                <c:ptCount val="1"/>
                <c:pt idx="0">
                  <c:v>entry in 2000</c:v>
                </c:pt>
              </c:strCache>
            </c:strRef>
          </c:tx>
          <c:marker>
            <c:symbol val="none"/>
          </c:marker>
          <c:val>
            <c:numRef>
              <c:f>'sccss of active'!$P$5:$P$28</c:f>
              <c:numCache>
                <c:formatCode>General</c:formatCode>
                <c:ptCount val="24"/>
                <c:pt idx="0">
                  <c:v>0.83230990000000005</c:v>
                </c:pt>
                <c:pt idx="1">
                  <c:v>1.0011289999999999</c:v>
                </c:pt>
                <c:pt idx="2">
                  <c:v>1.0346089999999999</c:v>
                </c:pt>
                <c:pt idx="3">
                  <c:v>1.054975</c:v>
                </c:pt>
                <c:pt idx="4">
                  <c:v>1.063269</c:v>
                </c:pt>
                <c:pt idx="5">
                  <c:v>1.0786750000000001</c:v>
                </c:pt>
                <c:pt idx="6">
                  <c:v>1.079404</c:v>
                </c:pt>
                <c:pt idx="7">
                  <c:v>1.0855079999999999</c:v>
                </c:pt>
                <c:pt idx="8">
                  <c:v>1.0872230000000001</c:v>
                </c:pt>
                <c:pt idx="9">
                  <c:v>1.1066579999999999</c:v>
                </c:pt>
                <c:pt idx="10">
                  <c:v>1.1051260000000001</c:v>
                </c:pt>
                <c:pt idx="11">
                  <c:v>1.0994159999999999</c:v>
                </c:pt>
                <c:pt idx="12">
                  <c:v>1.1025119999999999</c:v>
                </c:pt>
                <c:pt idx="13">
                  <c:v>1.089704</c:v>
                </c:pt>
                <c:pt idx="14">
                  <c:v>1.107739</c:v>
                </c:pt>
                <c:pt idx="15">
                  <c:v>1.092846</c:v>
                </c:pt>
                <c:pt idx="16">
                  <c:v>1.1110679999999999</c:v>
                </c:pt>
                <c:pt idx="17">
                  <c:v>1.1000760000000001</c:v>
                </c:pt>
                <c:pt idx="18">
                  <c:v>1.0948150000000001</c:v>
                </c:pt>
                <c:pt idx="19">
                  <c:v>1.1086549999999999</c:v>
                </c:pt>
                <c:pt idx="20">
                  <c:v>1.076233</c:v>
                </c:pt>
                <c:pt idx="21">
                  <c:v>1.1344050000000001</c:v>
                </c:pt>
                <c:pt idx="22">
                  <c:v>1.073664</c:v>
                </c:pt>
                <c:pt idx="23">
                  <c:v>1.067372</c:v>
                </c:pt>
              </c:numCache>
            </c:numRef>
          </c:val>
          <c:smooth val="0"/>
        </c:ser>
        <c:ser>
          <c:idx val="4"/>
          <c:order val="1"/>
          <c:tx>
            <c:strRef>
              <c:f>'sccss of active'!$S$4</c:f>
              <c:strCache>
                <c:ptCount val="1"/>
                <c:pt idx="0">
                  <c:v>entry in 2003</c:v>
                </c:pt>
              </c:strCache>
            </c:strRef>
          </c:tx>
          <c:marker>
            <c:symbol val="none"/>
          </c:marker>
          <c:val>
            <c:numRef>
              <c:f>'sccss of active'!$S$5:$S$28</c:f>
              <c:numCache>
                <c:formatCode>General</c:formatCode>
                <c:ptCount val="24"/>
                <c:pt idx="0">
                  <c:v>0.80134059999999996</c:v>
                </c:pt>
                <c:pt idx="1">
                  <c:v>0.97061869999999995</c:v>
                </c:pt>
                <c:pt idx="2">
                  <c:v>1.020276</c:v>
                </c:pt>
                <c:pt idx="3">
                  <c:v>1.0173080000000001</c:v>
                </c:pt>
                <c:pt idx="4">
                  <c:v>1.046481</c:v>
                </c:pt>
                <c:pt idx="5">
                  <c:v>1.0383910000000001</c:v>
                </c:pt>
                <c:pt idx="6">
                  <c:v>1.048522</c:v>
                </c:pt>
                <c:pt idx="7">
                  <c:v>1.0692349999999999</c:v>
                </c:pt>
                <c:pt idx="8">
                  <c:v>1.088265</c:v>
                </c:pt>
                <c:pt idx="9">
                  <c:v>1.088695</c:v>
                </c:pt>
                <c:pt idx="10">
                  <c:v>1.0932839999999999</c:v>
                </c:pt>
                <c:pt idx="11">
                  <c:v>1.091283</c:v>
                </c:pt>
                <c:pt idx="12">
                  <c:v>1.095926</c:v>
                </c:pt>
                <c:pt idx="13">
                  <c:v>1.1033790000000001</c:v>
                </c:pt>
                <c:pt idx="14">
                  <c:v>1.0883350000000001</c:v>
                </c:pt>
                <c:pt idx="15">
                  <c:v>1.099226</c:v>
                </c:pt>
                <c:pt idx="16">
                  <c:v>1.122898</c:v>
                </c:pt>
                <c:pt idx="17">
                  <c:v>1.105858</c:v>
                </c:pt>
                <c:pt idx="18">
                  <c:v>1.092079</c:v>
                </c:pt>
                <c:pt idx="19">
                  <c:v>1.1248880000000001</c:v>
                </c:pt>
                <c:pt idx="20">
                  <c:v>1.084854</c:v>
                </c:pt>
                <c:pt idx="21">
                  <c:v>1.0825640000000001</c:v>
                </c:pt>
                <c:pt idx="22">
                  <c:v>1.079412</c:v>
                </c:pt>
                <c:pt idx="23">
                  <c:v>1.0559289999999999</c:v>
                </c:pt>
              </c:numCache>
            </c:numRef>
          </c:val>
          <c:smooth val="0"/>
        </c:ser>
        <c:ser>
          <c:idx val="7"/>
          <c:order val="2"/>
          <c:tx>
            <c:strRef>
              <c:f>'sccss of active'!$V$4</c:f>
              <c:strCache>
                <c:ptCount val="1"/>
                <c:pt idx="0">
                  <c:v>entry in 2006</c:v>
                </c:pt>
              </c:strCache>
            </c:strRef>
          </c:tx>
          <c:marker>
            <c:symbol val="none"/>
          </c:marker>
          <c:val>
            <c:numRef>
              <c:f>'sccss of active'!$V$5:$V$28</c:f>
              <c:numCache>
                <c:formatCode>General</c:formatCode>
                <c:ptCount val="24"/>
                <c:pt idx="0">
                  <c:v>0.7684434</c:v>
                </c:pt>
                <c:pt idx="1">
                  <c:v>0.915628</c:v>
                </c:pt>
                <c:pt idx="2">
                  <c:v>0.98819400000000002</c:v>
                </c:pt>
                <c:pt idx="3">
                  <c:v>1.0070889999999999</c:v>
                </c:pt>
                <c:pt idx="4">
                  <c:v>1.0177970000000001</c:v>
                </c:pt>
                <c:pt idx="5">
                  <c:v>1.0562689999999999</c:v>
                </c:pt>
                <c:pt idx="6">
                  <c:v>1.0617939999999999</c:v>
                </c:pt>
                <c:pt idx="7">
                  <c:v>1.0449520000000001</c:v>
                </c:pt>
                <c:pt idx="8">
                  <c:v>1.0531980000000001</c:v>
                </c:pt>
                <c:pt idx="9">
                  <c:v>1.06236</c:v>
                </c:pt>
                <c:pt idx="10">
                  <c:v>1.0685260000000001</c:v>
                </c:pt>
                <c:pt idx="11">
                  <c:v>1.0308330000000001</c:v>
                </c:pt>
                <c:pt idx="12">
                  <c:v>1.0697920000000001</c:v>
                </c:pt>
                <c:pt idx="13">
                  <c:v>1.066489</c:v>
                </c:pt>
                <c:pt idx="14">
                  <c:v>1.1049770000000001</c:v>
                </c:pt>
              </c:numCache>
            </c:numRef>
          </c:val>
          <c:smooth val="0"/>
        </c:ser>
        <c:ser>
          <c:idx val="9"/>
          <c:order val="3"/>
          <c:tx>
            <c:strRef>
              <c:f>'sccss of active'!$X$4</c:f>
              <c:strCache>
                <c:ptCount val="1"/>
                <c:pt idx="0">
                  <c:v>entry in 2008</c:v>
                </c:pt>
              </c:strCache>
            </c:strRef>
          </c:tx>
          <c:marker>
            <c:symbol val="none"/>
          </c:marker>
          <c:val>
            <c:numRef>
              <c:f>'sccss of active'!$X$5:$X$28</c:f>
              <c:numCache>
                <c:formatCode>General</c:formatCode>
                <c:ptCount val="24"/>
                <c:pt idx="0">
                  <c:v>0.78192189999999995</c:v>
                </c:pt>
                <c:pt idx="1">
                  <c:v>0.88211519999999999</c:v>
                </c:pt>
                <c:pt idx="2">
                  <c:v>0.94950369999999995</c:v>
                </c:pt>
                <c:pt idx="3">
                  <c:v>0.97748849999999998</c:v>
                </c:pt>
                <c:pt idx="4">
                  <c:v>1.017468</c:v>
                </c:pt>
                <c:pt idx="5">
                  <c:v>1.0120750000000001</c:v>
                </c:pt>
                <c:pt idx="6">
                  <c:v>1.0329999999999999</c:v>
                </c:pt>
              </c:numCache>
            </c:numRef>
          </c:val>
          <c:smooth val="0"/>
        </c:ser>
        <c:dLbls>
          <c:showLegendKey val="0"/>
          <c:showVal val="0"/>
          <c:showCatName val="0"/>
          <c:showSerName val="0"/>
          <c:showPercent val="0"/>
          <c:showBubbleSize val="0"/>
        </c:dLbls>
        <c:smooth val="0"/>
        <c:axId val="151925976"/>
        <c:axId val="151926368"/>
      </c:lineChart>
      <c:catAx>
        <c:axId val="151925976"/>
        <c:scaling>
          <c:orientation val="minMax"/>
        </c:scaling>
        <c:delete val="0"/>
        <c:axPos val="b"/>
        <c:majorTickMark val="out"/>
        <c:minorTickMark val="none"/>
        <c:tickLblPos val="nextTo"/>
        <c:crossAx val="151926368"/>
        <c:crosses val="autoZero"/>
        <c:auto val="1"/>
        <c:lblAlgn val="ctr"/>
        <c:lblOffset val="100"/>
        <c:noMultiLvlLbl val="0"/>
      </c:catAx>
      <c:valAx>
        <c:axId val="151926368"/>
        <c:scaling>
          <c:orientation val="minMax"/>
          <c:min val="0.70000000000000095"/>
        </c:scaling>
        <c:delete val="0"/>
        <c:axPos val="l"/>
        <c:majorGridlines/>
        <c:numFmt formatCode="General" sourceLinked="1"/>
        <c:majorTickMark val="out"/>
        <c:minorTickMark val="none"/>
        <c:tickLblPos val="nextTo"/>
        <c:crossAx val="151925976"/>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tx>
            <c:strRef>
              <c:f>'data for log p q chart'!$C$4</c:f>
              <c:strCache>
                <c:ptCount val="1"/>
                <c:pt idx="0">
                  <c:v>pre-2000</c:v>
                </c:pt>
              </c:strCache>
            </c:strRef>
          </c:tx>
          <c:spPr>
            <a:ln w="28575">
              <a:noFill/>
            </a:ln>
          </c:spPr>
          <c:xVal>
            <c:numRef>
              <c:f>'data for log p q chart'!$B$5:$B$43</c:f>
              <c:numCache>
                <c:formatCode>General</c:formatCode>
                <c:ptCount val="39"/>
                <c:pt idx="0">
                  <c:v>1.8248310000000001</c:v>
                </c:pt>
                <c:pt idx="1">
                  <c:v>2.974701</c:v>
                </c:pt>
                <c:pt idx="2">
                  <c:v>2.889143999999999</c:v>
                </c:pt>
                <c:pt idx="3">
                  <c:v>2.966378999999999</c:v>
                </c:pt>
                <c:pt idx="4">
                  <c:v>2.916428999999999</c:v>
                </c:pt>
                <c:pt idx="5">
                  <c:v>2.911630999999999</c:v>
                </c:pt>
                <c:pt idx="6">
                  <c:v>2.9300609999999989</c:v>
                </c:pt>
                <c:pt idx="7">
                  <c:v>3.0228700000000002</c:v>
                </c:pt>
                <c:pt idx="8">
                  <c:v>2.9996629999999991</c:v>
                </c:pt>
                <c:pt idx="9">
                  <c:v>2.9799859999999989</c:v>
                </c:pt>
                <c:pt idx="10">
                  <c:v>2.9554</c:v>
                </c:pt>
                <c:pt idx="11">
                  <c:v>3.0551080000000002</c:v>
                </c:pt>
                <c:pt idx="12">
                  <c:v>3.0705770000000001</c:v>
                </c:pt>
                <c:pt idx="13">
                  <c:v>3.0008659999999989</c:v>
                </c:pt>
                <c:pt idx="14">
                  <c:v>2.99214</c:v>
                </c:pt>
                <c:pt idx="15">
                  <c:v>3.100848</c:v>
                </c:pt>
                <c:pt idx="16">
                  <c:v>3.038009999999999</c:v>
                </c:pt>
                <c:pt idx="17">
                  <c:v>2.973446</c:v>
                </c:pt>
                <c:pt idx="18">
                  <c:v>2.9540890000000002</c:v>
                </c:pt>
                <c:pt idx="19">
                  <c:v>2.978785999999999</c:v>
                </c:pt>
                <c:pt idx="20">
                  <c:v>2.999387</c:v>
                </c:pt>
                <c:pt idx="21">
                  <c:v>2.9379559999999989</c:v>
                </c:pt>
                <c:pt idx="22">
                  <c:v>2.9365770000000002</c:v>
                </c:pt>
                <c:pt idx="23">
                  <c:v>3.0062139999999991</c:v>
                </c:pt>
                <c:pt idx="24">
                  <c:v>2.8897750000000002</c:v>
                </c:pt>
                <c:pt idx="25">
                  <c:v>2.9039790000000001</c:v>
                </c:pt>
                <c:pt idx="26">
                  <c:v>2.952477</c:v>
                </c:pt>
                <c:pt idx="27">
                  <c:v>2.9803350000000002</c:v>
                </c:pt>
                <c:pt idx="28">
                  <c:v>2.9559920000000002</c:v>
                </c:pt>
                <c:pt idx="29">
                  <c:v>2.9122270000000001</c:v>
                </c:pt>
                <c:pt idx="30">
                  <c:v>2.9070839999999998</c:v>
                </c:pt>
                <c:pt idx="31">
                  <c:v>2.943524</c:v>
                </c:pt>
                <c:pt idx="32">
                  <c:v>2.9221149999999998</c:v>
                </c:pt>
                <c:pt idx="33">
                  <c:v>2.8188930000000001</c:v>
                </c:pt>
                <c:pt idx="34">
                  <c:v>2.942140999999999</c:v>
                </c:pt>
                <c:pt idx="35">
                  <c:v>2.984402999999999</c:v>
                </c:pt>
                <c:pt idx="36">
                  <c:v>2.920077</c:v>
                </c:pt>
                <c:pt idx="37">
                  <c:v>2.8750100000000001</c:v>
                </c:pt>
                <c:pt idx="38">
                  <c:v>3.177605999999999</c:v>
                </c:pt>
              </c:numCache>
            </c:numRef>
          </c:xVal>
          <c:yVal>
            <c:numRef>
              <c:f>'data for log p q chart'!$C$5:$C$43</c:f>
              <c:numCache>
                <c:formatCode>General</c:formatCode>
                <c:ptCount val="39"/>
                <c:pt idx="0">
                  <c:v>3.7038440000000001</c:v>
                </c:pt>
                <c:pt idx="1">
                  <c:v>3.4977870000000002</c:v>
                </c:pt>
                <c:pt idx="2">
                  <c:v>3.554435999999999</c:v>
                </c:pt>
                <c:pt idx="3">
                  <c:v>3.5855760000000001</c:v>
                </c:pt>
                <c:pt idx="4">
                  <c:v>3.5955080000000001</c:v>
                </c:pt>
                <c:pt idx="5">
                  <c:v>3.6291039999999999</c:v>
                </c:pt>
                <c:pt idx="6">
                  <c:v>3.5887660000000001</c:v>
                </c:pt>
                <c:pt idx="7">
                  <c:v>3.5935929999999998</c:v>
                </c:pt>
                <c:pt idx="8">
                  <c:v>3.6262810000000001</c:v>
                </c:pt>
                <c:pt idx="9">
                  <c:v>3.6177190000000001</c:v>
                </c:pt>
                <c:pt idx="10">
                  <c:v>3.615027</c:v>
                </c:pt>
                <c:pt idx="11">
                  <c:v>3.639081</c:v>
                </c:pt>
                <c:pt idx="12">
                  <c:v>3.6377540000000002</c:v>
                </c:pt>
                <c:pt idx="13">
                  <c:v>3.6501359999999998</c:v>
                </c:pt>
                <c:pt idx="14">
                  <c:v>3.6711299999999998</c:v>
                </c:pt>
                <c:pt idx="15">
                  <c:v>3.699419999999999</c:v>
                </c:pt>
                <c:pt idx="16">
                  <c:v>3.705279</c:v>
                </c:pt>
                <c:pt idx="17">
                  <c:v>3.720056</c:v>
                </c:pt>
                <c:pt idx="18">
                  <c:v>3.6987909999999999</c:v>
                </c:pt>
                <c:pt idx="19">
                  <c:v>3.743096</c:v>
                </c:pt>
                <c:pt idx="20">
                  <c:v>3.7875570000000001</c:v>
                </c:pt>
                <c:pt idx="21">
                  <c:v>3.7687560000000002</c:v>
                </c:pt>
                <c:pt idx="22">
                  <c:v>3.7620019999999998</c:v>
                </c:pt>
                <c:pt idx="23">
                  <c:v>3.745819</c:v>
                </c:pt>
                <c:pt idx="24">
                  <c:v>3.770527</c:v>
                </c:pt>
                <c:pt idx="25">
                  <c:v>3.7704420000000001</c:v>
                </c:pt>
                <c:pt idx="26">
                  <c:v>3.766483</c:v>
                </c:pt>
                <c:pt idx="27">
                  <c:v>3.8098849999999991</c:v>
                </c:pt>
                <c:pt idx="28">
                  <c:v>3.821305999999999</c:v>
                </c:pt>
                <c:pt idx="29">
                  <c:v>3.801641</c:v>
                </c:pt>
                <c:pt idx="30">
                  <c:v>3.8071120000000001</c:v>
                </c:pt>
                <c:pt idx="31">
                  <c:v>3.8456190000000001</c:v>
                </c:pt>
                <c:pt idx="32">
                  <c:v>3.826956</c:v>
                </c:pt>
                <c:pt idx="33">
                  <c:v>3.8287019999999998</c:v>
                </c:pt>
                <c:pt idx="34">
                  <c:v>3.7684519999999999</c:v>
                </c:pt>
                <c:pt idx="35">
                  <c:v>3.782443999999999</c:v>
                </c:pt>
                <c:pt idx="36">
                  <c:v>3.7497780000000001</c:v>
                </c:pt>
                <c:pt idx="37">
                  <c:v>3.829076999999999</c:v>
                </c:pt>
                <c:pt idx="38">
                  <c:v>3.6341929999999998</c:v>
                </c:pt>
              </c:numCache>
            </c:numRef>
          </c:yVal>
          <c:smooth val="0"/>
        </c:ser>
        <c:ser>
          <c:idx val="1"/>
          <c:order val="1"/>
          <c:tx>
            <c:strRef>
              <c:f>'data for log p q chart'!$E$4</c:f>
              <c:strCache>
                <c:ptCount val="1"/>
                <c:pt idx="0">
                  <c:v>2000</c:v>
                </c:pt>
              </c:strCache>
            </c:strRef>
          </c:tx>
          <c:spPr>
            <a:ln w="28575">
              <a:noFill/>
            </a:ln>
          </c:spPr>
          <c:xVal>
            <c:numRef>
              <c:f>'data for log p q chart'!$D$5:$D$43</c:f>
              <c:numCache>
                <c:formatCode>General</c:formatCode>
                <c:ptCount val="39"/>
                <c:pt idx="0">
                  <c:v>1.167746</c:v>
                </c:pt>
                <c:pt idx="1">
                  <c:v>2.063034</c:v>
                </c:pt>
                <c:pt idx="2">
                  <c:v>2.135740999999999</c:v>
                </c:pt>
                <c:pt idx="3">
                  <c:v>2.159492999999999</c:v>
                </c:pt>
                <c:pt idx="4">
                  <c:v>2.105243999999999</c:v>
                </c:pt>
                <c:pt idx="5">
                  <c:v>2.210296</c:v>
                </c:pt>
                <c:pt idx="6">
                  <c:v>2.252529</c:v>
                </c:pt>
                <c:pt idx="7">
                  <c:v>2.2897120000000002</c:v>
                </c:pt>
                <c:pt idx="8">
                  <c:v>2.3951370000000001</c:v>
                </c:pt>
                <c:pt idx="9">
                  <c:v>2.3666279999999991</c:v>
                </c:pt>
                <c:pt idx="10">
                  <c:v>2.4428860000000001</c:v>
                </c:pt>
                <c:pt idx="11">
                  <c:v>2.393740999999999</c:v>
                </c:pt>
                <c:pt idx="12">
                  <c:v>2.378946</c:v>
                </c:pt>
                <c:pt idx="13">
                  <c:v>2.527501</c:v>
                </c:pt>
                <c:pt idx="14">
                  <c:v>2.55192</c:v>
                </c:pt>
                <c:pt idx="15">
                  <c:v>2.5381010000000002</c:v>
                </c:pt>
                <c:pt idx="16">
                  <c:v>2.4243350000000001</c:v>
                </c:pt>
                <c:pt idx="17">
                  <c:v>2.5001690000000001</c:v>
                </c:pt>
                <c:pt idx="18">
                  <c:v>2.5770960000000001</c:v>
                </c:pt>
                <c:pt idx="19">
                  <c:v>2.493611</c:v>
                </c:pt>
                <c:pt idx="20">
                  <c:v>2.6658590000000002</c:v>
                </c:pt>
                <c:pt idx="21">
                  <c:v>2.578552999999999</c:v>
                </c:pt>
                <c:pt idx="22">
                  <c:v>2.662239</c:v>
                </c:pt>
                <c:pt idx="23">
                  <c:v>2.6489099999999999</c:v>
                </c:pt>
                <c:pt idx="24">
                  <c:v>2.539995999999999</c:v>
                </c:pt>
                <c:pt idx="25">
                  <c:v>2.649902</c:v>
                </c:pt>
                <c:pt idx="26">
                  <c:v>2.530945</c:v>
                </c:pt>
                <c:pt idx="27">
                  <c:v>2.612384</c:v>
                </c:pt>
                <c:pt idx="28">
                  <c:v>2.61463</c:v>
                </c:pt>
                <c:pt idx="29">
                  <c:v>2.6414219999999999</c:v>
                </c:pt>
                <c:pt idx="30">
                  <c:v>2.5295480000000001</c:v>
                </c:pt>
                <c:pt idx="31">
                  <c:v>2.570447999999999</c:v>
                </c:pt>
                <c:pt idx="32">
                  <c:v>2.6717650000000002</c:v>
                </c:pt>
                <c:pt idx="33">
                  <c:v>2.6383450000000002</c:v>
                </c:pt>
                <c:pt idx="34">
                  <c:v>2.6747899999999998</c:v>
                </c:pt>
                <c:pt idx="35">
                  <c:v>2.7351320000000001</c:v>
                </c:pt>
                <c:pt idx="36">
                  <c:v>2.5266280000000001</c:v>
                </c:pt>
                <c:pt idx="37">
                  <c:v>2.5904500000000001</c:v>
                </c:pt>
                <c:pt idx="38">
                  <c:v>2.7821669999999998</c:v>
                </c:pt>
              </c:numCache>
            </c:numRef>
          </c:xVal>
          <c:yVal>
            <c:numRef>
              <c:f>'data for log p q chart'!$E$5:$E$43</c:f>
              <c:numCache>
                <c:formatCode>General</c:formatCode>
                <c:ptCount val="39"/>
                <c:pt idx="0">
                  <c:v>3.8481920000000001</c:v>
                </c:pt>
                <c:pt idx="1">
                  <c:v>3.5415410000000001</c:v>
                </c:pt>
                <c:pt idx="2">
                  <c:v>3.5694689999999989</c:v>
                </c:pt>
                <c:pt idx="3">
                  <c:v>3.5742790000000002</c:v>
                </c:pt>
                <c:pt idx="4">
                  <c:v>3.6643949999999998</c:v>
                </c:pt>
                <c:pt idx="5">
                  <c:v>3.585531</c:v>
                </c:pt>
                <c:pt idx="6">
                  <c:v>3.6305190000000001</c:v>
                </c:pt>
                <c:pt idx="7">
                  <c:v>3.654617</c:v>
                </c:pt>
                <c:pt idx="8">
                  <c:v>3.6472150000000001</c:v>
                </c:pt>
                <c:pt idx="9">
                  <c:v>3.690005999999999</c:v>
                </c:pt>
                <c:pt idx="10">
                  <c:v>3.7080139999999999</c:v>
                </c:pt>
                <c:pt idx="11">
                  <c:v>3.712219999999999</c:v>
                </c:pt>
                <c:pt idx="12">
                  <c:v>3.6385930000000002</c:v>
                </c:pt>
                <c:pt idx="13">
                  <c:v>3.7054520000000002</c:v>
                </c:pt>
                <c:pt idx="14">
                  <c:v>3.690745999999999</c:v>
                </c:pt>
                <c:pt idx="15">
                  <c:v>3.719786</c:v>
                </c:pt>
                <c:pt idx="16">
                  <c:v>3.7848250000000001</c:v>
                </c:pt>
                <c:pt idx="17">
                  <c:v>3.7483430000000002</c:v>
                </c:pt>
                <c:pt idx="18">
                  <c:v>3.6850329999999998</c:v>
                </c:pt>
                <c:pt idx="19">
                  <c:v>3.7043550000000001</c:v>
                </c:pt>
                <c:pt idx="20">
                  <c:v>3.761048999999999</c:v>
                </c:pt>
                <c:pt idx="21">
                  <c:v>3.7936230000000002</c:v>
                </c:pt>
                <c:pt idx="22">
                  <c:v>3.7294100000000001</c:v>
                </c:pt>
                <c:pt idx="23">
                  <c:v>3.7699660000000002</c:v>
                </c:pt>
                <c:pt idx="24">
                  <c:v>3.759685999999999</c:v>
                </c:pt>
                <c:pt idx="25">
                  <c:v>3.7215980000000002</c:v>
                </c:pt>
                <c:pt idx="26">
                  <c:v>3.7901980000000002</c:v>
                </c:pt>
                <c:pt idx="27">
                  <c:v>3.7974969999999999</c:v>
                </c:pt>
                <c:pt idx="28">
                  <c:v>3.728523</c:v>
                </c:pt>
                <c:pt idx="29">
                  <c:v>3.8639139999999998</c:v>
                </c:pt>
                <c:pt idx="30">
                  <c:v>3.864962999999999</c:v>
                </c:pt>
                <c:pt idx="31">
                  <c:v>3.8528109999999991</c:v>
                </c:pt>
                <c:pt idx="32">
                  <c:v>3.837848999999999</c:v>
                </c:pt>
                <c:pt idx="33">
                  <c:v>3.8998390000000001</c:v>
                </c:pt>
                <c:pt idx="34">
                  <c:v>3.8650619999999991</c:v>
                </c:pt>
                <c:pt idx="35">
                  <c:v>3.8250510000000002</c:v>
                </c:pt>
                <c:pt idx="36">
                  <c:v>3.764459</c:v>
                </c:pt>
                <c:pt idx="37">
                  <c:v>3.690302</c:v>
                </c:pt>
                <c:pt idx="38">
                  <c:v>3.4132539999999989</c:v>
                </c:pt>
              </c:numCache>
            </c:numRef>
          </c:yVal>
          <c:smooth val="0"/>
        </c:ser>
        <c:ser>
          <c:idx val="4"/>
          <c:order val="2"/>
          <c:tx>
            <c:v>2003</c:v>
          </c:tx>
          <c:spPr>
            <a:ln w="28575">
              <a:noFill/>
            </a:ln>
          </c:spPr>
          <c:xVal>
            <c:numRef>
              <c:f>'data for log p q chart'!$J$5:$J$31</c:f>
              <c:numCache>
                <c:formatCode>General</c:formatCode>
                <c:ptCount val="27"/>
                <c:pt idx="0">
                  <c:v>1.1791240000000001</c:v>
                </c:pt>
                <c:pt idx="1">
                  <c:v>1.9027419999999999</c:v>
                </c:pt>
                <c:pt idx="2">
                  <c:v>1.9179349999999991</c:v>
                </c:pt>
                <c:pt idx="3">
                  <c:v>1.897837</c:v>
                </c:pt>
                <c:pt idx="4">
                  <c:v>1.8906559999999999</c:v>
                </c:pt>
                <c:pt idx="5">
                  <c:v>1.9943690000000001</c:v>
                </c:pt>
                <c:pt idx="6">
                  <c:v>2.0099230000000001</c:v>
                </c:pt>
                <c:pt idx="7">
                  <c:v>2.0171619999999999</c:v>
                </c:pt>
                <c:pt idx="8">
                  <c:v>2.058195</c:v>
                </c:pt>
                <c:pt idx="9">
                  <c:v>2.014486999999999</c:v>
                </c:pt>
                <c:pt idx="10">
                  <c:v>2.094967</c:v>
                </c:pt>
                <c:pt idx="11">
                  <c:v>2.1274289999999998</c:v>
                </c:pt>
                <c:pt idx="12">
                  <c:v>2.1698270000000002</c:v>
                </c:pt>
                <c:pt idx="13">
                  <c:v>2.1133009999999999</c:v>
                </c:pt>
                <c:pt idx="14">
                  <c:v>2.1997450000000001</c:v>
                </c:pt>
                <c:pt idx="15">
                  <c:v>2.1730520000000002</c:v>
                </c:pt>
                <c:pt idx="16">
                  <c:v>2.145991</c:v>
                </c:pt>
                <c:pt idx="17">
                  <c:v>2.166531</c:v>
                </c:pt>
                <c:pt idx="18">
                  <c:v>2.2738</c:v>
                </c:pt>
                <c:pt idx="19">
                  <c:v>2.2505700000000002</c:v>
                </c:pt>
                <c:pt idx="20">
                  <c:v>2.2044419999999998</c:v>
                </c:pt>
                <c:pt idx="21">
                  <c:v>2.269854</c:v>
                </c:pt>
                <c:pt idx="22">
                  <c:v>2.204858999999999</c:v>
                </c:pt>
                <c:pt idx="23">
                  <c:v>2.2690399999999999</c:v>
                </c:pt>
                <c:pt idx="24">
                  <c:v>2.3768399999999992</c:v>
                </c:pt>
                <c:pt idx="25">
                  <c:v>2.2567140000000001</c:v>
                </c:pt>
                <c:pt idx="26">
                  <c:v>2.4375230000000001</c:v>
                </c:pt>
              </c:numCache>
            </c:numRef>
          </c:xVal>
          <c:yVal>
            <c:numRef>
              <c:f>'data for log p q chart'!$K$5:$K$31</c:f>
              <c:numCache>
                <c:formatCode>General</c:formatCode>
                <c:ptCount val="27"/>
                <c:pt idx="0">
                  <c:v>3.894021</c:v>
                </c:pt>
                <c:pt idx="1">
                  <c:v>3.6568519999999989</c:v>
                </c:pt>
                <c:pt idx="2">
                  <c:v>3.6582840000000001</c:v>
                </c:pt>
                <c:pt idx="3">
                  <c:v>3.6346560000000001</c:v>
                </c:pt>
                <c:pt idx="4">
                  <c:v>3.6728029999999992</c:v>
                </c:pt>
                <c:pt idx="5">
                  <c:v>3.6692300000000002</c:v>
                </c:pt>
                <c:pt idx="6">
                  <c:v>3.6964149999999991</c:v>
                </c:pt>
                <c:pt idx="7">
                  <c:v>3.6734490000000002</c:v>
                </c:pt>
                <c:pt idx="8">
                  <c:v>3.7446380000000001</c:v>
                </c:pt>
                <c:pt idx="9">
                  <c:v>3.7717879999999999</c:v>
                </c:pt>
                <c:pt idx="10">
                  <c:v>3.7828249999999999</c:v>
                </c:pt>
                <c:pt idx="11">
                  <c:v>3.7600760000000002</c:v>
                </c:pt>
                <c:pt idx="12">
                  <c:v>3.78104</c:v>
                </c:pt>
                <c:pt idx="13">
                  <c:v>3.8405360000000002</c:v>
                </c:pt>
                <c:pt idx="14">
                  <c:v>3.766194</c:v>
                </c:pt>
                <c:pt idx="15">
                  <c:v>3.8364019999999992</c:v>
                </c:pt>
                <c:pt idx="16">
                  <c:v>3.8351229999999989</c:v>
                </c:pt>
                <c:pt idx="17">
                  <c:v>3.8550330000000002</c:v>
                </c:pt>
                <c:pt idx="18">
                  <c:v>3.844789</c:v>
                </c:pt>
                <c:pt idx="19">
                  <c:v>3.822894999999999</c:v>
                </c:pt>
                <c:pt idx="20">
                  <c:v>3.838484999999999</c:v>
                </c:pt>
                <c:pt idx="21">
                  <c:v>3.829661999999999</c:v>
                </c:pt>
                <c:pt idx="22">
                  <c:v>3.7838829999999999</c:v>
                </c:pt>
                <c:pt idx="23">
                  <c:v>3.7697509999999999</c:v>
                </c:pt>
                <c:pt idx="24">
                  <c:v>3.759709</c:v>
                </c:pt>
                <c:pt idx="25">
                  <c:v>3.7490770000000002</c:v>
                </c:pt>
                <c:pt idx="26">
                  <c:v>3.6437490000000001</c:v>
                </c:pt>
              </c:numCache>
            </c:numRef>
          </c:yVal>
          <c:smooth val="0"/>
        </c:ser>
        <c:ser>
          <c:idx val="7"/>
          <c:order val="3"/>
          <c:tx>
            <c:strRef>
              <c:f>'data for log p q chart'!$Q$4</c:f>
              <c:strCache>
                <c:ptCount val="1"/>
                <c:pt idx="0">
                  <c:v>2006</c:v>
                </c:pt>
              </c:strCache>
            </c:strRef>
          </c:tx>
          <c:spPr>
            <a:ln w="28575">
              <a:noFill/>
            </a:ln>
          </c:spPr>
          <c:xVal>
            <c:numRef>
              <c:f>'data for log p q chart'!$P$5:$P$19</c:f>
              <c:numCache>
                <c:formatCode>General</c:formatCode>
                <c:ptCount val="15"/>
                <c:pt idx="0">
                  <c:v>1.0291349999999999</c:v>
                </c:pt>
                <c:pt idx="1">
                  <c:v>1.7057340000000001</c:v>
                </c:pt>
                <c:pt idx="2">
                  <c:v>1.7269589999999999</c:v>
                </c:pt>
                <c:pt idx="3">
                  <c:v>1.720669</c:v>
                </c:pt>
                <c:pt idx="4">
                  <c:v>1.7117770000000001</c:v>
                </c:pt>
                <c:pt idx="5">
                  <c:v>1.8234889999999999</c:v>
                </c:pt>
                <c:pt idx="6">
                  <c:v>1.9178170000000001</c:v>
                </c:pt>
                <c:pt idx="7">
                  <c:v>1.925281</c:v>
                </c:pt>
                <c:pt idx="8">
                  <c:v>1.962383</c:v>
                </c:pt>
                <c:pt idx="9">
                  <c:v>1.9700789999999999</c:v>
                </c:pt>
                <c:pt idx="10">
                  <c:v>2.049628999999999</c:v>
                </c:pt>
                <c:pt idx="11">
                  <c:v>2.0473309999999998</c:v>
                </c:pt>
                <c:pt idx="12">
                  <c:v>2.0796790000000001</c:v>
                </c:pt>
                <c:pt idx="13">
                  <c:v>2.067412</c:v>
                </c:pt>
                <c:pt idx="14">
                  <c:v>2.1489600000000002</c:v>
                </c:pt>
              </c:numCache>
            </c:numRef>
          </c:xVal>
          <c:yVal>
            <c:numRef>
              <c:f>'data for log p q chart'!$Q$5:$Q$19</c:f>
              <c:numCache>
                <c:formatCode>General</c:formatCode>
                <c:ptCount val="15"/>
                <c:pt idx="0">
                  <c:v>3.9965120000000001</c:v>
                </c:pt>
                <c:pt idx="1">
                  <c:v>3.7355369999999999</c:v>
                </c:pt>
                <c:pt idx="2">
                  <c:v>3.781774</c:v>
                </c:pt>
                <c:pt idx="3">
                  <c:v>3.819240999999999</c:v>
                </c:pt>
                <c:pt idx="4">
                  <c:v>3.8431500000000001</c:v>
                </c:pt>
                <c:pt idx="5">
                  <c:v>3.7797269999999998</c:v>
                </c:pt>
                <c:pt idx="6">
                  <c:v>3.7729309999999998</c:v>
                </c:pt>
                <c:pt idx="7">
                  <c:v>3.796476999999999</c:v>
                </c:pt>
                <c:pt idx="8">
                  <c:v>3.7852329999999998</c:v>
                </c:pt>
                <c:pt idx="9">
                  <c:v>3.7799260000000001</c:v>
                </c:pt>
                <c:pt idx="10">
                  <c:v>3.7685019999999998</c:v>
                </c:pt>
                <c:pt idx="11">
                  <c:v>3.8031060000000001</c:v>
                </c:pt>
                <c:pt idx="12">
                  <c:v>3.8000120000000002</c:v>
                </c:pt>
                <c:pt idx="13">
                  <c:v>3.755134</c:v>
                </c:pt>
                <c:pt idx="14">
                  <c:v>3.8160549999999991</c:v>
                </c:pt>
              </c:numCache>
            </c:numRef>
          </c:yVal>
          <c:smooth val="0"/>
        </c:ser>
        <c:ser>
          <c:idx val="9"/>
          <c:order val="4"/>
          <c:tx>
            <c:v>2008</c:v>
          </c:tx>
          <c:spPr>
            <a:ln w="28575">
              <a:noFill/>
            </a:ln>
          </c:spPr>
          <c:xVal>
            <c:numRef>
              <c:f>'data for log p q chart'!$T$5:$T$11</c:f>
              <c:numCache>
                <c:formatCode>General</c:formatCode>
                <c:ptCount val="7"/>
                <c:pt idx="0">
                  <c:v>1.037598</c:v>
                </c:pt>
                <c:pt idx="1">
                  <c:v>1.7434130000000001</c:v>
                </c:pt>
                <c:pt idx="2">
                  <c:v>1.7734239999999999</c:v>
                </c:pt>
                <c:pt idx="3">
                  <c:v>1.709344</c:v>
                </c:pt>
                <c:pt idx="4">
                  <c:v>1.682159</c:v>
                </c:pt>
                <c:pt idx="5">
                  <c:v>1.6945159999999999</c:v>
                </c:pt>
                <c:pt idx="6">
                  <c:v>1.798667</c:v>
                </c:pt>
              </c:numCache>
            </c:numRef>
          </c:xVal>
          <c:yVal>
            <c:numRef>
              <c:f>'data for log p q chart'!$U$5:$U$11</c:f>
              <c:numCache>
                <c:formatCode>General</c:formatCode>
                <c:ptCount val="7"/>
                <c:pt idx="0">
                  <c:v>4.011628</c:v>
                </c:pt>
                <c:pt idx="1">
                  <c:v>3.7700269999999998</c:v>
                </c:pt>
                <c:pt idx="2">
                  <c:v>3.773412</c:v>
                </c:pt>
                <c:pt idx="3">
                  <c:v>3.7944239999999998</c:v>
                </c:pt>
                <c:pt idx="4">
                  <c:v>3.8328059999999988</c:v>
                </c:pt>
                <c:pt idx="5">
                  <c:v>3.7475960000000001</c:v>
                </c:pt>
                <c:pt idx="6">
                  <c:v>3.7997719999999999</c:v>
                </c:pt>
              </c:numCache>
            </c:numRef>
          </c:yVal>
          <c:smooth val="0"/>
        </c:ser>
        <c:dLbls>
          <c:showLegendKey val="0"/>
          <c:showVal val="0"/>
          <c:showCatName val="0"/>
          <c:showSerName val="0"/>
          <c:showPercent val="0"/>
          <c:showBubbleSize val="0"/>
        </c:dLbls>
        <c:axId val="151923232"/>
        <c:axId val="151922840"/>
      </c:scatterChart>
      <c:valAx>
        <c:axId val="151923232"/>
        <c:scaling>
          <c:orientation val="minMax"/>
        </c:scaling>
        <c:delete val="0"/>
        <c:axPos val="b"/>
        <c:title>
          <c:tx>
            <c:rich>
              <a:bodyPr/>
              <a:lstStyle/>
              <a:p>
                <a:pPr>
                  <a:defRPr/>
                </a:pPr>
                <a:r>
                  <a:rPr lang="en-US"/>
                  <a:t>log(Q) - mean</a:t>
                </a:r>
              </a:p>
            </c:rich>
          </c:tx>
          <c:layout/>
          <c:overlay val="0"/>
        </c:title>
        <c:numFmt formatCode="General" sourceLinked="1"/>
        <c:majorTickMark val="out"/>
        <c:minorTickMark val="none"/>
        <c:tickLblPos val="nextTo"/>
        <c:crossAx val="151922840"/>
        <c:crosses val="autoZero"/>
        <c:crossBetween val="midCat"/>
      </c:valAx>
      <c:valAx>
        <c:axId val="151922840"/>
        <c:scaling>
          <c:orientation val="minMax"/>
        </c:scaling>
        <c:delete val="0"/>
        <c:axPos val="l"/>
        <c:majorGridlines/>
        <c:title>
          <c:tx>
            <c:rich>
              <a:bodyPr rot="-5400000" vert="horz"/>
              <a:lstStyle/>
              <a:p>
                <a:pPr>
                  <a:defRPr/>
                </a:pPr>
                <a:r>
                  <a:rPr lang="en-US"/>
                  <a:t>log(price+shipping) - mean</a:t>
                </a:r>
              </a:p>
            </c:rich>
          </c:tx>
          <c:layout/>
          <c:overlay val="0"/>
        </c:title>
        <c:numFmt formatCode="General" sourceLinked="1"/>
        <c:majorTickMark val="out"/>
        <c:minorTickMark val="none"/>
        <c:tickLblPos val="nextTo"/>
        <c:crossAx val="151923232"/>
        <c:crosses val="autoZero"/>
        <c:crossBetween val="midCat"/>
      </c:valAx>
    </c:plotArea>
    <c:legend>
      <c:legendPos val="r"/>
      <c:layout/>
      <c:overlay val="0"/>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9"/>
    </mc:Choice>
    <mc:Fallback>
      <c:style val="19"/>
    </mc:Fallback>
  </mc:AlternateContent>
  <c:chart>
    <c:title>
      <c:tx>
        <c:rich>
          <a:bodyPr/>
          <a:lstStyle/>
          <a:p>
            <a:pPr>
              <a:defRPr/>
            </a:pPr>
            <a:r>
              <a:rPr lang="en-US"/>
              <a:t>Size of Entry Cohorts</a:t>
            </a:r>
          </a:p>
        </c:rich>
      </c:tx>
      <c:layout/>
      <c:overlay val="0"/>
    </c:title>
    <c:autoTitleDeleted val="0"/>
    <c:plotArea>
      <c:layout/>
      <c:lineChart>
        <c:grouping val="standard"/>
        <c:varyColors val="0"/>
        <c:ser>
          <c:idx val="0"/>
          <c:order val="0"/>
          <c:tx>
            <c:v>US</c:v>
          </c:tx>
          <c:marker>
            <c:symbol val="none"/>
          </c:marker>
          <c:cat>
            <c:numRef>
              <c:f>'C:\Documents and Settings\tkuchler\My Documents\Sellers\Output\[Aggregate Survival by cohort 2011-Feb-3.xlsx]survival matrix - quaterly'!$B$2:$L$2</c:f>
              <c:numCache>
                <c:formatCode>General</c:formatCode>
                <c:ptCount val="11"/>
                <c:pt idx="0">
                  <c:v>2000</c:v>
                </c:pt>
                <c:pt idx="1">
                  <c:v>2001</c:v>
                </c:pt>
                <c:pt idx="2">
                  <c:v>2002</c:v>
                </c:pt>
                <c:pt idx="3">
                  <c:v>2003</c:v>
                </c:pt>
                <c:pt idx="4">
                  <c:v>2004</c:v>
                </c:pt>
                <c:pt idx="5">
                  <c:v>2005</c:v>
                </c:pt>
                <c:pt idx="6">
                  <c:v>2006</c:v>
                </c:pt>
                <c:pt idx="7">
                  <c:v>2007</c:v>
                </c:pt>
                <c:pt idx="8">
                  <c:v>2008</c:v>
                </c:pt>
                <c:pt idx="9">
                  <c:v>2009</c:v>
                </c:pt>
                <c:pt idx="10">
                  <c:v>2010</c:v>
                </c:pt>
              </c:numCache>
            </c:numRef>
          </c:cat>
          <c:val>
            <c:numRef>
              <c:f>'C:\Documents and Settings\tkuchler\My Documents\Sellers\Output\[Aggregate Survival by cohort 2011-Feb-3.xlsx]survival matrix - quaterly'!$B$4:$L$4</c:f>
              <c:numCache>
                <c:formatCode>General</c:formatCode>
                <c:ptCount val="11"/>
                <c:pt idx="0">
                  <c:v>2440</c:v>
                </c:pt>
                <c:pt idx="1">
                  <c:v>4131</c:v>
                </c:pt>
                <c:pt idx="2">
                  <c:v>5764</c:v>
                </c:pt>
                <c:pt idx="3">
                  <c:v>8054</c:v>
                </c:pt>
                <c:pt idx="4">
                  <c:v>9712</c:v>
                </c:pt>
                <c:pt idx="5">
                  <c:v>10356</c:v>
                </c:pt>
                <c:pt idx="6">
                  <c:v>11468</c:v>
                </c:pt>
                <c:pt idx="7">
                  <c:v>10576</c:v>
                </c:pt>
                <c:pt idx="8">
                  <c:v>9609</c:v>
                </c:pt>
                <c:pt idx="9">
                  <c:v>8474</c:v>
                </c:pt>
                <c:pt idx="10">
                  <c:v>6547</c:v>
                </c:pt>
              </c:numCache>
            </c:numRef>
          </c:val>
          <c:smooth val="0"/>
        </c:ser>
        <c:ser>
          <c:idx val="1"/>
          <c:order val="1"/>
          <c:tx>
            <c:v>UK</c:v>
          </c:tx>
          <c:marker>
            <c:symbol val="none"/>
          </c:marker>
          <c:cat>
            <c:numRef>
              <c:f>'C:\Documents and Settings\tkuchler\My Documents\Sellers\Output\[Aggregate Survival by cohort 2011-Feb-3.xlsx]survival matrix - quaterly'!$B$2:$L$2</c:f>
              <c:numCache>
                <c:formatCode>General</c:formatCode>
                <c:ptCount val="11"/>
                <c:pt idx="0">
                  <c:v>2000</c:v>
                </c:pt>
                <c:pt idx="1">
                  <c:v>2001</c:v>
                </c:pt>
                <c:pt idx="2">
                  <c:v>2002</c:v>
                </c:pt>
                <c:pt idx="3">
                  <c:v>2003</c:v>
                </c:pt>
                <c:pt idx="4">
                  <c:v>2004</c:v>
                </c:pt>
                <c:pt idx="5">
                  <c:v>2005</c:v>
                </c:pt>
                <c:pt idx="6">
                  <c:v>2006</c:v>
                </c:pt>
                <c:pt idx="7">
                  <c:v>2007</c:v>
                </c:pt>
                <c:pt idx="8">
                  <c:v>2008</c:v>
                </c:pt>
                <c:pt idx="9">
                  <c:v>2009</c:v>
                </c:pt>
                <c:pt idx="10">
                  <c:v>2010</c:v>
                </c:pt>
              </c:numCache>
            </c:numRef>
          </c:cat>
          <c:val>
            <c:numRef>
              <c:f>'C:\Documents and Settings\tkuchler\My Documents\Sellers\Output\[Aggregate Survival by cohort 2011-Feb-3.xlsx]survival matrix - quaterly'!$O$4:$Y$4</c:f>
              <c:numCache>
                <c:formatCode>General</c:formatCode>
                <c:ptCount val="11"/>
                <c:pt idx="0">
                  <c:v>100</c:v>
                </c:pt>
                <c:pt idx="1">
                  <c:v>411</c:v>
                </c:pt>
                <c:pt idx="2">
                  <c:v>974</c:v>
                </c:pt>
                <c:pt idx="3">
                  <c:v>2004</c:v>
                </c:pt>
                <c:pt idx="4">
                  <c:v>4961</c:v>
                </c:pt>
                <c:pt idx="5">
                  <c:v>7455</c:v>
                </c:pt>
                <c:pt idx="6">
                  <c:v>8195</c:v>
                </c:pt>
                <c:pt idx="7">
                  <c:v>6388</c:v>
                </c:pt>
                <c:pt idx="8">
                  <c:v>6445</c:v>
                </c:pt>
                <c:pt idx="9">
                  <c:v>6712</c:v>
                </c:pt>
                <c:pt idx="10">
                  <c:v>5708</c:v>
                </c:pt>
              </c:numCache>
            </c:numRef>
          </c:val>
          <c:smooth val="0"/>
        </c:ser>
        <c:ser>
          <c:idx val="2"/>
          <c:order val="2"/>
          <c:tx>
            <c:v>DE</c:v>
          </c:tx>
          <c:marker>
            <c:symbol val="none"/>
          </c:marker>
          <c:cat>
            <c:numRef>
              <c:f>'C:\Documents and Settings\tkuchler\My Documents\Sellers\Output\[Aggregate Survival by cohort 2011-Feb-3.xlsx]survival matrix - quaterly'!$B$2:$L$2</c:f>
              <c:numCache>
                <c:formatCode>General</c:formatCode>
                <c:ptCount val="11"/>
                <c:pt idx="0">
                  <c:v>2000</c:v>
                </c:pt>
                <c:pt idx="1">
                  <c:v>2001</c:v>
                </c:pt>
                <c:pt idx="2">
                  <c:v>2002</c:v>
                </c:pt>
                <c:pt idx="3">
                  <c:v>2003</c:v>
                </c:pt>
                <c:pt idx="4">
                  <c:v>2004</c:v>
                </c:pt>
                <c:pt idx="5">
                  <c:v>2005</c:v>
                </c:pt>
                <c:pt idx="6">
                  <c:v>2006</c:v>
                </c:pt>
                <c:pt idx="7">
                  <c:v>2007</c:v>
                </c:pt>
                <c:pt idx="8">
                  <c:v>2008</c:v>
                </c:pt>
                <c:pt idx="9">
                  <c:v>2009</c:v>
                </c:pt>
                <c:pt idx="10">
                  <c:v>2010</c:v>
                </c:pt>
              </c:numCache>
            </c:numRef>
          </c:cat>
          <c:val>
            <c:numRef>
              <c:f>'C:\Documents and Settings\tkuchler\My Documents\Sellers\Output\[Aggregate Survival by cohort 2011-Feb-3.xlsx]survival matrix - quaterly'!$AB$4:$AL$4</c:f>
              <c:numCache>
                <c:formatCode>General</c:formatCode>
                <c:ptCount val="11"/>
                <c:pt idx="0">
                  <c:v>319</c:v>
                </c:pt>
                <c:pt idx="1">
                  <c:v>2153</c:v>
                </c:pt>
                <c:pt idx="2">
                  <c:v>5773</c:v>
                </c:pt>
                <c:pt idx="3">
                  <c:v>8592</c:v>
                </c:pt>
                <c:pt idx="4">
                  <c:v>8337</c:v>
                </c:pt>
                <c:pt idx="5">
                  <c:v>7041</c:v>
                </c:pt>
                <c:pt idx="6">
                  <c:v>6364</c:v>
                </c:pt>
                <c:pt idx="7">
                  <c:v>5900</c:v>
                </c:pt>
                <c:pt idx="8">
                  <c:v>7236</c:v>
                </c:pt>
                <c:pt idx="9">
                  <c:v>6645</c:v>
                </c:pt>
                <c:pt idx="10">
                  <c:v>4268</c:v>
                </c:pt>
              </c:numCache>
            </c:numRef>
          </c:val>
          <c:smooth val="0"/>
        </c:ser>
        <c:dLbls>
          <c:showLegendKey val="0"/>
          <c:showVal val="0"/>
          <c:showCatName val="0"/>
          <c:showSerName val="0"/>
          <c:showPercent val="0"/>
          <c:showBubbleSize val="0"/>
        </c:dLbls>
        <c:smooth val="0"/>
        <c:axId val="151926760"/>
        <c:axId val="151927152"/>
      </c:lineChart>
      <c:catAx>
        <c:axId val="151926760"/>
        <c:scaling>
          <c:orientation val="minMax"/>
        </c:scaling>
        <c:delete val="0"/>
        <c:axPos val="b"/>
        <c:numFmt formatCode="General" sourceLinked="1"/>
        <c:majorTickMark val="out"/>
        <c:minorTickMark val="none"/>
        <c:tickLblPos val="nextTo"/>
        <c:crossAx val="151927152"/>
        <c:crosses val="autoZero"/>
        <c:auto val="1"/>
        <c:lblAlgn val="ctr"/>
        <c:lblOffset val="100"/>
        <c:noMultiLvlLbl val="0"/>
      </c:catAx>
      <c:valAx>
        <c:axId val="151927152"/>
        <c:scaling>
          <c:orientation val="minMax"/>
        </c:scaling>
        <c:delete val="0"/>
        <c:axPos val="l"/>
        <c:majorGridlines/>
        <c:numFmt formatCode="General" sourceLinked="1"/>
        <c:majorTickMark val="out"/>
        <c:minorTickMark val="none"/>
        <c:tickLblPos val="nextTo"/>
        <c:crossAx val="151926760"/>
        <c:crosses val="autoZero"/>
        <c:crossBetween val="between"/>
      </c:valAx>
    </c:plotArea>
    <c:legend>
      <c:legendPos val="b"/>
      <c:layout/>
      <c:overlay val="0"/>
    </c:legend>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1"/>
    </mc:Choice>
    <mc:Fallback>
      <c:style val="11"/>
    </mc:Fallback>
  </mc:AlternateContent>
  <c:chart>
    <c:title>
      <c:tx>
        <c:rich>
          <a:bodyPr/>
          <a:lstStyle/>
          <a:p>
            <a:pPr>
              <a:defRPr/>
            </a:pPr>
            <a:r>
              <a:rPr lang="en-US"/>
              <a:t>Relative Survival Rates</a:t>
            </a:r>
          </a:p>
        </c:rich>
      </c:tx>
      <c:layout/>
      <c:overlay val="0"/>
    </c:title>
    <c:autoTitleDeleted val="0"/>
    <c:plotArea>
      <c:layout/>
      <c:lineChart>
        <c:grouping val="standard"/>
        <c:varyColors val="0"/>
        <c:ser>
          <c:idx val="0"/>
          <c:order val="0"/>
          <c:tx>
            <c:strRef>
              <c:f>entryyFE!$C$3</c:f>
              <c:strCache>
                <c:ptCount val="1"/>
                <c:pt idx="0">
                  <c:v>US</c:v>
                </c:pt>
              </c:strCache>
            </c:strRef>
          </c:tx>
          <c:marker>
            <c:symbol val="none"/>
          </c:marker>
          <c:cat>
            <c:numRef>
              <c:f>entryyFE!$B$4:$B$12</c:f>
              <c:numCache>
                <c:formatCode>0</c:formatCode>
                <c:ptCount val="9"/>
                <c:pt idx="0">
                  <c:v>2001</c:v>
                </c:pt>
                <c:pt idx="1">
                  <c:v>2002</c:v>
                </c:pt>
                <c:pt idx="2">
                  <c:v>2003</c:v>
                </c:pt>
                <c:pt idx="3">
                  <c:v>2004</c:v>
                </c:pt>
                <c:pt idx="4">
                  <c:v>2005</c:v>
                </c:pt>
                <c:pt idx="5">
                  <c:v>2006</c:v>
                </c:pt>
                <c:pt idx="6">
                  <c:v>2007</c:v>
                </c:pt>
                <c:pt idx="7">
                  <c:v>2008</c:v>
                </c:pt>
                <c:pt idx="8">
                  <c:v>2009</c:v>
                </c:pt>
              </c:numCache>
            </c:numRef>
          </c:cat>
          <c:val>
            <c:numRef>
              <c:f>entryyFE!$C$4:$C$12</c:f>
              <c:numCache>
                <c:formatCode>#,##0.00</c:formatCode>
                <c:ptCount val="9"/>
                <c:pt idx="0">
                  <c:v>-4.3777920325279301E-2</c:v>
                </c:pt>
                <c:pt idx="1">
                  <c:v>-5.6552519339865902E-2</c:v>
                </c:pt>
                <c:pt idx="2">
                  <c:v>-7.6665865293217797E-2</c:v>
                </c:pt>
                <c:pt idx="3">
                  <c:v>-0.104166191381383</c:v>
                </c:pt>
                <c:pt idx="4">
                  <c:v>-0.11641201004570199</c:v>
                </c:pt>
                <c:pt idx="5">
                  <c:v>-0.14150218167609399</c:v>
                </c:pt>
                <c:pt idx="6">
                  <c:v>-0.14997023689087</c:v>
                </c:pt>
                <c:pt idx="7">
                  <c:v>-0.154446925029564</c:v>
                </c:pt>
                <c:pt idx="8">
                  <c:v>-0.15571331825086501</c:v>
                </c:pt>
              </c:numCache>
            </c:numRef>
          </c:val>
          <c:smooth val="0"/>
        </c:ser>
        <c:ser>
          <c:idx val="1"/>
          <c:order val="1"/>
          <c:tx>
            <c:strRef>
              <c:f>entryyFE!$E$3</c:f>
              <c:strCache>
                <c:ptCount val="1"/>
                <c:pt idx="0">
                  <c:v>UK</c:v>
                </c:pt>
              </c:strCache>
            </c:strRef>
          </c:tx>
          <c:marker>
            <c:symbol val="none"/>
          </c:marker>
          <c:cat>
            <c:numRef>
              <c:f>entryyFE!$B$4:$B$12</c:f>
              <c:numCache>
                <c:formatCode>0</c:formatCode>
                <c:ptCount val="9"/>
                <c:pt idx="0">
                  <c:v>2001</c:v>
                </c:pt>
                <c:pt idx="1">
                  <c:v>2002</c:v>
                </c:pt>
                <c:pt idx="2">
                  <c:v>2003</c:v>
                </c:pt>
                <c:pt idx="3">
                  <c:v>2004</c:v>
                </c:pt>
                <c:pt idx="4">
                  <c:v>2005</c:v>
                </c:pt>
                <c:pt idx="5">
                  <c:v>2006</c:v>
                </c:pt>
                <c:pt idx="6">
                  <c:v>2007</c:v>
                </c:pt>
                <c:pt idx="7">
                  <c:v>2008</c:v>
                </c:pt>
                <c:pt idx="8">
                  <c:v>2009</c:v>
                </c:pt>
              </c:numCache>
            </c:numRef>
          </c:cat>
          <c:val>
            <c:numRef>
              <c:f>entryyFE!$E$4:$E$12</c:f>
              <c:numCache>
                <c:formatCode>#,##0.00</c:formatCode>
                <c:ptCount val="9"/>
                <c:pt idx="0">
                  <c:v>-9.1726563810009307E-2</c:v>
                </c:pt>
                <c:pt idx="1">
                  <c:v>-8.2887620000109893E-2</c:v>
                </c:pt>
                <c:pt idx="2">
                  <c:v>-0.107870013888178</c:v>
                </c:pt>
                <c:pt idx="3">
                  <c:v>-0.14614410652853899</c:v>
                </c:pt>
                <c:pt idx="4">
                  <c:v>-0.19284963486989601</c:v>
                </c:pt>
                <c:pt idx="5">
                  <c:v>-0.22871395020688601</c:v>
                </c:pt>
                <c:pt idx="6">
                  <c:v>-0.22018147654151299</c:v>
                </c:pt>
                <c:pt idx="7">
                  <c:v>-0.22656355818676899</c:v>
                </c:pt>
                <c:pt idx="8">
                  <c:v>-0.21788681973186499</c:v>
                </c:pt>
              </c:numCache>
            </c:numRef>
          </c:val>
          <c:smooth val="0"/>
        </c:ser>
        <c:ser>
          <c:idx val="2"/>
          <c:order val="2"/>
          <c:tx>
            <c:strRef>
              <c:f>entryyFE!$G$3</c:f>
              <c:strCache>
                <c:ptCount val="1"/>
                <c:pt idx="0">
                  <c:v>DE</c:v>
                </c:pt>
              </c:strCache>
            </c:strRef>
          </c:tx>
          <c:marker>
            <c:symbol val="none"/>
          </c:marker>
          <c:cat>
            <c:numRef>
              <c:f>entryyFE!$B$4:$B$12</c:f>
              <c:numCache>
                <c:formatCode>0</c:formatCode>
                <c:ptCount val="9"/>
                <c:pt idx="0">
                  <c:v>2001</c:v>
                </c:pt>
                <c:pt idx="1">
                  <c:v>2002</c:v>
                </c:pt>
                <c:pt idx="2">
                  <c:v>2003</c:v>
                </c:pt>
                <c:pt idx="3">
                  <c:v>2004</c:v>
                </c:pt>
                <c:pt idx="4">
                  <c:v>2005</c:v>
                </c:pt>
                <c:pt idx="5">
                  <c:v>2006</c:v>
                </c:pt>
                <c:pt idx="6">
                  <c:v>2007</c:v>
                </c:pt>
                <c:pt idx="7">
                  <c:v>2008</c:v>
                </c:pt>
                <c:pt idx="8">
                  <c:v>2009</c:v>
                </c:pt>
              </c:numCache>
            </c:numRef>
          </c:cat>
          <c:val>
            <c:numRef>
              <c:f>entryyFE!$G$4:$G$12</c:f>
              <c:numCache>
                <c:formatCode>#,##0.00</c:formatCode>
                <c:ptCount val="9"/>
                <c:pt idx="0">
                  <c:v>-4.1171440520231799E-2</c:v>
                </c:pt>
                <c:pt idx="1">
                  <c:v>-8.5145779686664494E-2</c:v>
                </c:pt>
                <c:pt idx="2">
                  <c:v>-0.13194719982009101</c:v>
                </c:pt>
                <c:pt idx="3">
                  <c:v>-0.15886147880138801</c:v>
                </c:pt>
                <c:pt idx="4">
                  <c:v>-0.166911001792208</c:v>
                </c:pt>
                <c:pt idx="5">
                  <c:v>-0.17652373287568099</c:v>
                </c:pt>
                <c:pt idx="6">
                  <c:v>-0.16864414950433301</c:v>
                </c:pt>
                <c:pt idx="7">
                  <c:v>-0.17033422782122101</c:v>
                </c:pt>
                <c:pt idx="8">
                  <c:v>-0.180647155877593</c:v>
                </c:pt>
              </c:numCache>
            </c:numRef>
          </c:val>
          <c:smooth val="0"/>
        </c:ser>
        <c:dLbls>
          <c:showLegendKey val="0"/>
          <c:showVal val="0"/>
          <c:showCatName val="0"/>
          <c:showSerName val="0"/>
          <c:showPercent val="0"/>
          <c:showBubbleSize val="0"/>
        </c:dLbls>
        <c:smooth val="0"/>
        <c:axId val="151927936"/>
        <c:axId val="151928328"/>
      </c:lineChart>
      <c:catAx>
        <c:axId val="151927936"/>
        <c:scaling>
          <c:orientation val="minMax"/>
        </c:scaling>
        <c:delete val="0"/>
        <c:axPos val="b"/>
        <c:numFmt formatCode="0" sourceLinked="1"/>
        <c:majorTickMark val="out"/>
        <c:minorTickMark val="none"/>
        <c:tickLblPos val="nextTo"/>
        <c:crossAx val="151928328"/>
        <c:crosses val="autoZero"/>
        <c:auto val="1"/>
        <c:lblAlgn val="ctr"/>
        <c:lblOffset val="100"/>
        <c:noMultiLvlLbl val="0"/>
      </c:catAx>
      <c:valAx>
        <c:axId val="151928328"/>
        <c:scaling>
          <c:orientation val="minMax"/>
        </c:scaling>
        <c:delete val="0"/>
        <c:axPos val="l"/>
        <c:majorGridlines/>
        <c:numFmt formatCode="#,##0.00" sourceLinked="1"/>
        <c:majorTickMark val="out"/>
        <c:minorTickMark val="none"/>
        <c:tickLblPos val="nextTo"/>
        <c:crossAx val="151927936"/>
        <c:crosses val="autoZero"/>
        <c:crossBetween val="between"/>
      </c:valAx>
    </c:plotArea>
    <c:legend>
      <c:legendPos val="b"/>
      <c:layout/>
      <c:overlay val="0"/>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0002" name="Rectangle 2"/>
          <p:cNvSpPr>
            <a:spLocks noGrp="1" noChangeArrowheads="1"/>
          </p:cNvSpPr>
          <p:nvPr>
            <p:ph type="hdr" sz="quarter"/>
          </p:nvPr>
        </p:nvSpPr>
        <p:spPr bwMode="auto">
          <a:xfrm>
            <a:off x="1" y="1"/>
            <a:ext cx="3170420" cy="480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98" tIns="45649" rIns="91298" bIns="45649" numCol="1" anchor="t" anchorCtr="0" compatLnSpc="1">
            <a:prstTxWarp prst="textNoShape">
              <a:avLst/>
            </a:prstTxWarp>
          </a:bodyPr>
          <a:lstStyle>
            <a:lvl1pPr defTabSz="912940">
              <a:defRPr sz="1200"/>
            </a:lvl1pPr>
          </a:lstStyle>
          <a:p>
            <a:endParaRPr lang="en-US"/>
          </a:p>
        </p:txBody>
      </p:sp>
      <p:sp>
        <p:nvSpPr>
          <p:cNvPr id="1280003" name="Rectangle 3"/>
          <p:cNvSpPr>
            <a:spLocks noGrp="1" noChangeArrowheads="1"/>
          </p:cNvSpPr>
          <p:nvPr>
            <p:ph type="dt" sz="quarter" idx="1"/>
          </p:nvPr>
        </p:nvSpPr>
        <p:spPr bwMode="auto">
          <a:xfrm>
            <a:off x="4143533" y="1"/>
            <a:ext cx="3170420" cy="480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98" tIns="45649" rIns="91298" bIns="45649" numCol="1" anchor="t" anchorCtr="0" compatLnSpc="1">
            <a:prstTxWarp prst="textNoShape">
              <a:avLst/>
            </a:prstTxWarp>
          </a:bodyPr>
          <a:lstStyle>
            <a:lvl1pPr algn="r" defTabSz="912940">
              <a:defRPr sz="1200"/>
            </a:lvl1pPr>
          </a:lstStyle>
          <a:p>
            <a:fld id="{05333D86-3842-4D95-8FC8-BE59BD99A9A5}" type="datetimeFigureOut">
              <a:rPr lang="en-US"/>
              <a:pPr/>
              <a:t>5/22/2014</a:t>
            </a:fld>
            <a:endParaRPr lang="en-US"/>
          </a:p>
        </p:txBody>
      </p:sp>
      <p:sp>
        <p:nvSpPr>
          <p:cNvPr id="1280004" name="Rectangle 4"/>
          <p:cNvSpPr>
            <a:spLocks noGrp="1" noChangeArrowheads="1"/>
          </p:cNvSpPr>
          <p:nvPr>
            <p:ph type="ftr" sz="quarter" idx="2"/>
          </p:nvPr>
        </p:nvSpPr>
        <p:spPr bwMode="auto">
          <a:xfrm>
            <a:off x="1" y="9118920"/>
            <a:ext cx="3170420" cy="480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98" tIns="45649" rIns="91298" bIns="45649" numCol="1" anchor="b" anchorCtr="0" compatLnSpc="1">
            <a:prstTxWarp prst="textNoShape">
              <a:avLst/>
            </a:prstTxWarp>
          </a:bodyPr>
          <a:lstStyle>
            <a:lvl1pPr defTabSz="912940">
              <a:defRPr sz="1200"/>
            </a:lvl1pPr>
          </a:lstStyle>
          <a:p>
            <a:endParaRPr lang="en-US"/>
          </a:p>
        </p:txBody>
      </p:sp>
      <p:sp>
        <p:nvSpPr>
          <p:cNvPr id="1280005" name="Rectangle 5"/>
          <p:cNvSpPr>
            <a:spLocks noGrp="1" noChangeArrowheads="1"/>
          </p:cNvSpPr>
          <p:nvPr>
            <p:ph type="sldNum" sz="quarter" idx="3"/>
          </p:nvPr>
        </p:nvSpPr>
        <p:spPr bwMode="auto">
          <a:xfrm>
            <a:off x="4143533" y="9118920"/>
            <a:ext cx="3170420" cy="480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98" tIns="45649" rIns="91298" bIns="45649" numCol="1" anchor="b" anchorCtr="0" compatLnSpc="1">
            <a:prstTxWarp prst="textNoShape">
              <a:avLst/>
            </a:prstTxWarp>
          </a:bodyPr>
          <a:lstStyle>
            <a:lvl1pPr algn="r" defTabSz="912940">
              <a:defRPr sz="1200"/>
            </a:lvl1pPr>
          </a:lstStyle>
          <a:p>
            <a:fld id="{440115C5-69AC-48DD-A982-89413D4E8496}" type="slidenum">
              <a:rPr lang="en-US"/>
              <a:pPr/>
              <a:t>‹#›</a:t>
            </a:fld>
            <a:endParaRPr lang="en-US"/>
          </a:p>
        </p:txBody>
      </p:sp>
    </p:spTree>
    <p:extLst>
      <p:ext uri="{BB962C8B-B14F-4D97-AF65-F5344CB8AC3E}">
        <p14:creationId xmlns:p14="http://schemas.microsoft.com/office/powerpoint/2010/main" val="1037191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1" y="1"/>
            <a:ext cx="31704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511" tIns="48255" rIns="96511" bIns="48255" numCol="1" anchor="t" anchorCtr="0" compatLnSpc="1">
            <a:prstTxWarp prst="textNoShape">
              <a:avLst/>
            </a:prstTxWarp>
          </a:bodyPr>
          <a:lstStyle>
            <a:lvl1pPr defTabSz="966056">
              <a:defRPr sz="1300"/>
            </a:lvl1pPr>
          </a:lstStyle>
          <a:p>
            <a:endParaRPr lang="en-US"/>
          </a:p>
        </p:txBody>
      </p:sp>
      <p:sp>
        <p:nvSpPr>
          <p:cNvPr id="15363" name="Rectangle 3"/>
          <p:cNvSpPr>
            <a:spLocks noGrp="1" noChangeArrowheads="1"/>
          </p:cNvSpPr>
          <p:nvPr>
            <p:ph type="dt" idx="1"/>
          </p:nvPr>
        </p:nvSpPr>
        <p:spPr bwMode="auto">
          <a:xfrm>
            <a:off x="4143533" y="1"/>
            <a:ext cx="31704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511" tIns="48255" rIns="96511" bIns="48255" numCol="1" anchor="t" anchorCtr="0" compatLnSpc="1">
            <a:prstTxWarp prst="textNoShape">
              <a:avLst/>
            </a:prstTxWarp>
          </a:bodyPr>
          <a:lstStyle>
            <a:lvl1pPr algn="r" defTabSz="966056">
              <a:defRPr sz="1300"/>
            </a:lvl1pPr>
          </a:lstStyle>
          <a:p>
            <a:endParaRPr lang="en-US"/>
          </a:p>
        </p:txBody>
      </p:sp>
      <p:sp>
        <p:nvSpPr>
          <p:cNvPr id="16388" name="Placeholder 4"/>
          <p:cNvSpPr>
            <a:spLocks noGrp="1" noRot="1" noChangeAspect="1" noChangeArrowheads="1" noTextEdit="1"/>
          </p:cNvSpPr>
          <p:nvPr>
            <p:ph type="sldImg" idx="2"/>
          </p:nvPr>
        </p:nvSpPr>
        <p:spPr bwMode="auto">
          <a:xfrm>
            <a:off x="1255713" y="719138"/>
            <a:ext cx="4803775" cy="36020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5" name="Rectangle 5"/>
          <p:cNvSpPr>
            <a:spLocks noGrp="1" noChangeArrowheads="1"/>
          </p:cNvSpPr>
          <p:nvPr>
            <p:ph type="body" sz="quarter" idx="3"/>
          </p:nvPr>
        </p:nvSpPr>
        <p:spPr bwMode="auto">
          <a:xfrm>
            <a:off x="732021" y="4560570"/>
            <a:ext cx="5851160" cy="4320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511" tIns="48255" rIns="96511" bIns="4825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6" name="Rectangle 6"/>
          <p:cNvSpPr>
            <a:spLocks noGrp="1" noChangeArrowheads="1"/>
          </p:cNvSpPr>
          <p:nvPr>
            <p:ph type="ftr" sz="quarter" idx="4"/>
          </p:nvPr>
        </p:nvSpPr>
        <p:spPr bwMode="auto">
          <a:xfrm>
            <a:off x="1" y="9118920"/>
            <a:ext cx="31704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511" tIns="48255" rIns="96511" bIns="48255" numCol="1" anchor="b" anchorCtr="0" compatLnSpc="1">
            <a:prstTxWarp prst="textNoShape">
              <a:avLst/>
            </a:prstTxWarp>
          </a:bodyPr>
          <a:lstStyle>
            <a:lvl1pPr defTabSz="966056">
              <a:defRPr sz="1300"/>
            </a:lvl1pPr>
          </a:lstStyle>
          <a:p>
            <a:endParaRPr lang="en-US"/>
          </a:p>
        </p:txBody>
      </p:sp>
      <p:sp>
        <p:nvSpPr>
          <p:cNvPr id="15367" name="Rectangle 7"/>
          <p:cNvSpPr>
            <a:spLocks noGrp="1" noChangeArrowheads="1"/>
          </p:cNvSpPr>
          <p:nvPr>
            <p:ph type="sldNum" sz="quarter" idx="5"/>
          </p:nvPr>
        </p:nvSpPr>
        <p:spPr bwMode="auto">
          <a:xfrm>
            <a:off x="4143533" y="9118920"/>
            <a:ext cx="31704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511" tIns="48255" rIns="96511" bIns="48255" numCol="1" anchor="b" anchorCtr="0" compatLnSpc="1">
            <a:prstTxWarp prst="textNoShape">
              <a:avLst/>
            </a:prstTxWarp>
          </a:bodyPr>
          <a:lstStyle>
            <a:lvl1pPr algn="r" defTabSz="966056">
              <a:defRPr sz="1300"/>
            </a:lvl1pPr>
          </a:lstStyle>
          <a:p>
            <a:fld id="{2A930BC6-E35C-44E2-90FB-4C6B3737F24E}" type="slidenum">
              <a:rPr lang="en-US"/>
              <a:pPr/>
              <a:t>‹#›</a:t>
            </a:fld>
            <a:endParaRPr lang="en-US"/>
          </a:p>
        </p:txBody>
      </p:sp>
    </p:spTree>
    <p:extLst>
      <p:ext uri="{BB962C8B-B14F-4D97-AF65-F5344CB8AC3E}">
        <p14:creationId xmlns:p14="http://schemas.microsoft.com/office/powerpoint/2010/main" val="5213830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8050" name="Rectangle 2"/>
          <p:cNvSpPr>
            <a:spLocks noGrp="1" noRot="1" noChangeAspect="1" noChangeArrowheads="1" noTextEdit="1"/>
          </p:cNvSpPr>
          <p:nvPr>
            <p:ph type="sldImg"/>
          </p:nvPr>
        </p:nvSpPr>
        <p:spPr>
          <a:ln/>
        </p:spPr>
      </p:sp>
      <p:sp>
        <p:nvSpPr>
          <p:cNvPr id="1538051" name="Rectangle 3"/>
          <p:cNvSpPr>
            <a:spLocks noGrp="1" noChangeArrowheads="1"/>
          </p:cNvSpPr>
          <p:nvPr>
            <p:ph type="body" idx="1"/>
          </p:nvPr>
        </p:nvSpPr>
        <p:spPr/>
        <p:txBody>
          <a:bodyPr/>
          <a:lstStyle/>
          <a:p>
            <a:endParaRPr lang="en-US" smtClean="0"/>
          </a:p>
        </p:txBody>
      </p:sp>
    </p:spTree>
    <p:extLst>
      <p:ext uri="{BB962C8B-B14F-4D97-AF65-F5344CB8AC3E}">
        <p14:creationId xmlns:p14="http://schemas.microsoft.com/office/powerpoint/2010/main" val="2974871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p:spPr>
        <p:txBody>
          <a:bodyPr/>
          <a:lstStyle/>
          <a:p>
            <a:pPr>
              <a:defRPr/>
            </a:pPr>
            <a:endParaRPr lang="en-US"/>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w="9525">
              <a:noFill/>
              <a:round/>
              <a:headEnd/>
              <a:tailEnd/>
            </a:ln>
            <a:effectLst/>
          </p:spPr>
          <p:txBody>
            <a:bodyPr wrap="none" anchor="ctr"/>
            <a:lstStyle/>
            <a:p>
              <a:pPr>
                <a:defRPr/>
              </a:pPr>
              <a:endParaRPr lang="en-US"/>
            </a:p>
          </p:txBody>
        </p:sp>
        <p:sp>
          <p:nvSpPr>
            <p:cNvPr id="7" name="Oval 10"/>
            <p:cNvSpPr>
              <a:spLocks noChangeArrowheads="1"/>
            </p:cNvSpPr>
            <p:nvPr/>
          </p:nvSpPr>
          <p:spPr bwMode="auto">
            <a:xfrm>
              <a:off x="4883" y="1885"/>
              <a:ext cx="127" cy="127"/>
            </a:xfrm>
            <a:prstGeom prst="ellipse">
              <a:avLst/>
            </a:prstGeom>
            <a:solidFill>
              <a:schemeClr val="tx2"/>
            </a:solidFill>
            <a:ln w="9525">
              <a:noFill/>
              <a:round/>
              <a:headEnd/>
              <a:tailEnd/>
            </a:ln>
            <a:effectLst/>
          </p:spPr>
          <p:txBody>
            <a:bodyPr wrap="none" anchor="ctr"/>
            <a:lstStyle/>
            <a:p>
              <a:pPr>
                <a:defRPr/>
              </a:pPr>
              <a:endParaRPr lang="en-US"/>
            </a:p>
          </p:txBody>
        </p:sp>
        <p:sp>
          <p:nvSpPr>
            <p:cNvPr id="8" name="Oval 11"/>
            <p:cNvSpPr>
              <a:spLocks noChangeArrowheads="1"/>
            </p:cNvSpPr>
            <p:nvPr/>
          </p:nvSpPr>
          <p:spPr bwMode="auto">
            <a:xfrm>
              <a:off x="5062" y="1885"/>
              <a:ext cx="127" cy="127"/>
            </a:xfrm>
            <a:prstGeom prst="ellipse">
              <a:avLst/>
            </a:prstGeom>
            <a:solidFill>
              <a:schemeClr val="tx2"/>
            </a:solidFill>
            <a:ln w="9525">
              <a:noFill/>
              <a:round/>
              <a:headEnd/>
              <a:tailEnd/>
            </a:ln>
            <a:effectLst/>
          </p:spPr>
          <p:txBody>
            <a:bodyPr wrap="none" anchor="ctr"/>
            <a:lstStyle/>
            <a:p>
              <a:pPr>
                <a:defRPr/>
              </a:pPr>
              <a:endParaRPr lang="en-US"/>
            </a:p>
          </p:txBody>
        </p:sp>
        <p:sp>
          <p:nvSpPr>
            <p:cNvPr id="9" name="Oval 12"/>
            <p:cNvSpPr>
              <a:spLocks noChangeArrowheads="1"/>
            </p:cNvSpPr>
            <p:nvPr/>
          </p:nvSpPr>
          <p:spPr bwMode="auto">
            <a:xfrm>
              <a:off x="4704" y="2064"/>
              <a:ext cx="127" cy="127"/>
            </a:xfrm>
            <a:prstGeom prst="ellipse">
              <a:avLst/>
            </a:prstGeom>
            <a:solidFill>
              <a:schemeClr val="tx2"/>
            </a:solidFill>
            <a:ln w="9525">
              <a:noFill/>
              <a:round/>
              <a:headEnd/>
              <a:tailEnd/>
            </a:ln>
            <a:effectLst/>
          </p:spPr>
          <p:txBody>
            <a:bodyPr wrap="none" anchor="ctr"/>
            <a:lstStyle/>
            <a:p>
              <a:pPr>
                <a:defRPr/>
              </a:pPr>
              <a:endParaRPr lang="en-US"/>
            </a:p>
          </p:txBody>
        </p:sp>
        <p:sp>
          <p:nvSpPr>
            <p:cNvPr id="10" name="Oval 13"/>
            <p:cNvSpPr>
              <a:spLocks noChangeArrowheads="1"/>
            </p:cNvSpPr>
            <p:nvPr/>
          </p:nvSpPr>
          <p:spPr bwMode="auto">
            <a:xfrm>
              <a:off x="4883" y="2064"/>
              <a:ext cx="127" cy="127"/>
            </a:xfrm>
            <a:prstGeom prst="ellipse">
              <a:avLst/>
            </a:prstGeom>
            <a:solidFill>
              <a:schemeClr val="tx2"/>
            </a:solidFill>
            <a:ln w="9525">
              <a:noFill/>
              <a:round/>
              <a:headEnd/>
              <a:tailEnd/>
            </a:ln>
            <a:effectLst/>
          </p:spPr>
          <p:txBody>
            <a:bodyPr wrap="none" anchor="ctr"/>
            <a:lstStyle/>
            <a:p>
              <a:pPr>
                <a:defRPr/>
              </a:pPr>
              <a:endParaRPr lang="en-US"/>
            </a:p>
          </p:txBody>
        </p:sp>
        <p:sp>
          <p:nvSpPr>
            <p:cNvPr id="11" name="Oval 14"/>
            <p:cNvSpPr>
              <a:spLocks noChangeArrowheads="1"/>
            </p:cNvSpPr>
            <p:nvPr/>
          </p:nvSpPr>
          <p:spPr bwMode="auto">
            <a:xfrm>
              <a:off x="5062" y="2064"/>
              <a:ext cx="127" cy="127"/>
            </a:xfrm>
            <a:prstGeom prst="ellipse">
              <a:avLst/>
            </a:prstGeom>
            <a:solidFill>
              <a:schemeClr val="tx2"/>
            </a:solidFill>
            <a:ln w="9525">
              <a:noFill/>
              <a:round/>
              <a:headEnd/>
              <a:tailEnd/>
            </a:ln>
            <a:effectLst/>
          </p:spPr>
          <p:txBody>
            <a:bodyPr wrap="none" anchor="ctr"/>
            <a:lstStyle/>
            <a:p>
              <a:pPr>
                <a:defRPr/>
              </a:pPr>
              <a:endParaRPr lang="en-US"/>
            </a:p>
          </p:txBody>
        </p:sp>
        <p:sp>
          <p:nvSpPr>
            <p:cNvPr id="12" name="Oval 15"/>
            <p:cNvSpPr>
              <a:spLocks noChangeArrowheads="1"/>
            </p:cNvSpPr>
            <p:nvPr/>
          </p:nvSpPr>
          <p:spPr bwMode="auto">
            <a:xfrm>
              <a:off x="5241" y="2064"/>
              <a:ext cx="127" cy="127"/>
            </a:xfrm>
            <a:prstGeom prst="ellipse">
              <a:avLst/>
            </a:prstGeom>
            <a:solidFill>
              <a:schemeClr val="accent2"/>
            </a:solidFill>
            <a:ln w="9525">
              <a:noFill/>
              <a:round/>
              <a:headEnd/>
              <a:tailEnd/>
            </a:ln>
            <a:effectLst/>
          </p:spPr>
          <p:txBody>
            <a:bodyPr wrap="none" anchor="ctr"/>
            <a:lstStyle/>
            <a:p>
              <a:pPr>
                <a:defRPr/>
              </a:pPr>
              <a:endParaRPr lang="en-US"/>
            </a:p>
          </p:txBody>
        </p:sp>
        <p:sp>
          <p:nvSpPr>
            <p:cNvPr id="13" name="Oval 16"/>
            <p:cNvSpPr>
              <a:spLocks noChangeArrowheads="1"/>
            </p:cNvSpPr>
            <p:nvPr/>
          </p:nvSpPr>
          <p:spPr bwMode="auto">
            <a:xfrm>
              <a:off x="4704" y="2243"/>
              <a:ext cx="127" cy="127"/>
            </a:xfrm>
            <a:prstGeom prst="ellipse">
              <a:avLst/>
            </a:prstGeom>
            <a:solidFill>
              <a:schemeClr val="tx2"/>
            </a:solidFill>
            <a:ln w="9525">
              <a:noFill/>
              <a:round/>
              <a:headEnd/>
              <a:tailEnd/>
            </a:ln>
            <a:effectLst/>
          </p:spPr>
          <p:txBody>
            <a:bodyPr wrap="none" anchor="ctr"/>
            <a:lstStyle/>
            <a:p>
              <a:pPr>
                <a:defRPr/>
              </a:pPr>
              <a:endParaRPr lang="en-US"/>
            </a:p>
          </p:txBody>
        </p:sp>
        <p:sp>
          <p:nvSpPr>
            <p:cNvPr id="14" name="Oval 17"/>
            <p:cNvSpPr>
              <a:spLocks noChangeArrowheads="1"/>
            </p:cNvSpPr>
            <p:nvPr/>
          </p:nvSpPr>
          <p:spPr bwMode="auto">
            <a:xfrm>
              <a:off x="4883" y="2243"/>
              <a:ext cx="127" cy="127"/>
            </a:xfrm>
            <a:prstGeom prst="ellipse">
              <a:avLst/>
            </a:prstGeom>
            <a:solidFill>
              <a:schemeClr val="tx2"/>
            </a:solidFill>
            <a:ln w="9525">
              <a:noFill/>
              <a:round/>
              <a:headEnd/>
              <a:tailEnd/>
            </a:ln>
            <a:effectLst/>
          </p:spPr>
          <p:txBody>
            <a:bodyPr wrap="none" anchor="ctr"/>
            <a:lstStyle/>
            <a:p>
              <a:pPr>
                <a:defRPr/>
              </a:pPr>
              <a:endParaRPr lang="en-US"/>
            </a:p>
          </p:txBody>
        </p:sp>
        <p:sp>
          <p:nvSpPr>
            <p:cNvPr id="15" name="Oval 18"/>
            <p:cNvSpPr>
              <a:spLocks noChangeArrowheads="1"/>
            </p:cNvSpPr>
            <p:nvPr/>
          </p:nvSpPr>
          <p:spPr bwMode="auto">
            <a:xfrm>
              <a:off x="5062" y="2243"/>
              <a:ext cx="127" cy="127"/>
            </a:xfrm>
            <a:prstGeom prst="ellipse">
              <a:avLst/>
            </a:prstGeom>
            <a:solidFill>
              <a:schemeClr val="accent2"/>
            </a:solidFill>
            <a:ln w="9525">
              <a:noFill/>
              <a:round/>
              <a:headEnd/>
              <a:tailEnd/>
            </a:ln>
            <a:effectLst/>
          </p:spPr>
          <p:txBody>
            <a:bodyPr wrap="none" anchor="ctr"/>
            <a:lstStyle/>
            <a:p>
              <a:pPr>
                <a:defRPr/>
              </a:pPr>
              <a:endParaRPr lang="en-US"/>
            </a:p>
          </p:txBody>
        </p:sp>
        <p:sp>
          <p:nvSpPr>
            <p:cNvPr id="16" name="Oval 19"/>
            <p:cNvSpPr>
              <a:spLocks noChangeArrowheads="1"/>
            </p:cNvSpPr>
            <p:nvPr/>
          </p:nvSpPr>
          <p:spPr bwMode="auto">
            <a:xfrm>
              <a:off x="5241" y="2243"/>
              <a:ext cx="127" cy="127"/>
            </a:xfrm>
            <a:prstGeom prst="ellipse">
              <a:avLst/>
            </a:prstGeom>
            <a:solidFill>
              <a:schemeClr val="accent2"/>
            </a:solidFill>
            <a:ln w="9525">
              <a:noFill/>
              <a:round/>
              <a:headEnd/>
              <a:tailEnd/>
            </a:ln>
            <a:effectLst/>
          </p:spPr>
          <p:txBody>
            <a:bodyPr wrap="none" anchor="ctr"/>
            <a:lstStyle/>
            <a:p>
              <a:pPr>
                <a:defRPr/>
              </a:pPr>
              <a:endParaRPr lang="en-US"/>
            </a:p>
          </p:txBody>
        </p:sp>
        <p:sp>
          <p:nvSpPr>
            <p:cNvPr id="17" name="Oval 20"/>
            <p:cNvSpPr>
              <a:spLocks noChangeArrowheads="1"/>
            </p:cNvSpPr>
            <p:nvPr/>
          </p:nvSpPr>
          <p:spPr bwMode="auto">
            <a:xfrm>
              <a:off x="5420" y="2243"/>
              <a:ext cx="127" cy="127"/>
            </a:xfrm>
            <a:prstGeom prst="ellipse">
              <a:avLst/>
            </a:prstGeom>
            <a:solidFill>
              <a:schemeClr val="accent1"/>
            </a:solidFill>
            <a:ln w="9525">
              <a:noFill/>
              <a:round/>
              <a:headEnd/>
              <a:tailEnd/>
            </a:ln>
            <a:effectLst/>
          </p:spPr>
          <p:txBody>
            <a:bodyPr wrap="none" anchor="ctr"/>
            <a:lstStyle/>
            <a:p>
              <a:pPr>
                <a:defRPr/>
              </a:pPr>
              <a:endParaRPr lang="en-US"/>
            </a:p>
          </p:txBody>
        </p:sp>
        <p:sp>
          <p:nvSpPr>
            <p:cNvPr id="18" name="Oval 21"/>
            <p:cNvSpPr>
              <a:spLocks noChangeArrowheads="1"/>
            </p:cNvSpPr>
            <p:nvPr/>
          </p:nvSpPr>
          <p:spPr bwMode="auto">
            <a:xfrm>
              <a:off x="4704" y="2421"/>
              <a:ext cx="127" cy="128"/>
            </a:xfrm>
            <a:prstGeom prst="ellipse">
              <a:avLst/>
            </a:prstGeom>
            <a:solidFill>
              <a:schemeClr val="tx2"/>
            </a:solidFill>
            <a:ln w="9525">
              <a:noFill/>
              <a:round/>
              <a:headEnd/>
              <a:tailEnd/>
            </a:ln>
            <a:effectLst/>
          </p:spPr>
          <p:txBody>
            <a:bodyPr wrap="none" anchor="ctr"/>
            <a:lstStyle/>
            <a:p>
              <a:pPr>
                <a:defRPr/>
              </a:pPr>
              <a:endParaRPr lang="en-US"/>
            </a:p>
          </p:txBody>
        </p:sp>
        <p:sp>
          <p:nvSpPr>
            <p:cNvPr id="19" name="Oval 22"/>
            <p:cNvSpPr>
              <a:spLocks noChangeArrowheads="1"/>
            </p:cNvSpPr>
            <p:nvPr/>
          </p:nvSpPr>
          <p:spPr bwMode="auto">
            <a:xfrm>
              <a:off x="4883" y="2421"/>
              <a:ext cx="127" cy="128"/>
            </a:xfrm>
            <a:prstGeom prst="ellipse">
              <a:avLst/>
            </a:prstGeom>
            <a:solidFill>
              <a:schemeClr val="accent2"/>
            </a:solidFill>
            <a:ln w="9525">
              <a:noFill/>
              <a:round/>
              <a:headEnd/>
              <a:tailEnd/>
            </a:ln>
            <a:effectLst/>
          </p:spPr>
          <p:txBody>
            <a:bodyPr wrap="none" anchor="ctr"/>
            <a:lstStyle/>
            <a:p>
              <a:pPr>
                <a:defRPr/>
              </a:pPr>
              <a:endParaRPr lang="en-US"/>
            </a:p>
          </p:txBody>
        </p:sp>
        <p:sp>
          <p:nvSpPr>
            <p:cNvPr id="20" name="Oval 23"/>
            <p:cNvSpPr>
              <a:spLocks noChangeArrowheads="1"/>
            </p:cNvSpPr>
            <p:nvPr/>
          </p:nvSpPr>
          <p:spPr bwMode="auto">
            <a:xfrm>
              <a:off x="5062" y="2421"/>
              <a:ext cx="127" cy="128"/>
            </a:xfrm>
            <a:prstGeom prst="ellipse">
              <a:avLst/>
            </a:prstGeom>
            <a:solidFill>
              <a:schemeClr val="accent2"/>
            </a:solidFill>
            <a:ln w="9525">
              <a:noFill/>
              <a:round/>
              <a:headEnd/>
              <a:tailEnd/>
            </a:ln>
            <a:effectLst/>
          </p:spPr>
          <p:txBody>
            <a:bodyPr wrap="none" anchor="ctr"/>
            <a:lstStyle/>
            <a:p>
              <a:pPr>
                <a:defRPr/>
              </a:pPr>
              <a:endParaRPr lang="en-US"/>
            </a:p>
          </p:txBody>
        </p:sp>
        <p:sp>
          <p:nvSpPr>
            <p:cNvPr id="21" name="Oval 24"/>
            <p:cNvSpPr>
              <a:spLocks noChangeArrowheads="1"/>
            </p:cNvSpPr>
            <p:nvPr/>
          </p:nvSpPr>
          <p:spPr bwMode="auto">
            <a:xfrm>
              <a:off x="5241" y="2421"/>
              <a:ext cx="127" cy="128"/>
            </a:xfrm>
            <a:prstGeom prst="ellipse">
              <a:avLst/>
            </a:prstGeom>
            <a:solidFill>
              <a:schemeClr val="accent1"/>
            </a:solidFill>
            <a:ln w="9525">
              <a:noFill/>
              <a:round/>
              <a:headEnd/>
              <a:tailEnd/>
            </a:ln>
            <a:effectLst/>
          </p:spPr>
          <p:txBody>
            <a:bodyPr wrap="none" anchor="ctr"/>
            <a:lstStyle/>
            <a:p>
              <a:pPr>
                <a:defRPr/>
              </a:pPr>
              <a:endParaRPr lang="en-US"/>
            </a:p>
          </p:txBody>
        </p:sp>
        <p:sp>
          <p:nvSpPr>
            <p:cNvPr id="22" name="Oval 25"/>
            <p:cNvSpPr>
              <a:spLocks noChangeArrowheads="1"/>
            </p:cNvSpPr>
            <p:nvPr/>
          </p:nvSpPr>
          <p:spPr bwMode="auto">
            <a:xfrm>
              <a:off x="4704" y="2600"/>
              <a:ext cx="127" cy="128"/>
            </a:xfrm>
            <a:prstGeom prst="ellipse">
              <a:avLst/>
            </a:prstGeom>
            <a:solidFill>
              <a:schemeClr val="accent2"/>
            </a:solidFill>
            <a:ln w="9525">
              <a:noFill/>
              <a:round/>
              <a:headEnd/>
              <a:tailEnd/>
            </a:ln>
            <a:effectLst/>
          </p:spPr>
          <p:txBody>
            <a:bodyPr wrap="none" anchor="ctr"/>
            <a:lstStyle/>
            <a:p>
              <a:pPr>
                <a:defRPr/>
              </a:pPr>
              <a:endParaRPr lang="en-US"/>
            </a:p>
          </p:txBody>
        </p:sp>
        <p:sp>
          <p:nvSpPr>
            <p:cNvPr id="23" name="Oval 26"/>
            <p:cNvSpPr>
              <a:spLocks noChangeArrowheads="1"/>
            </p:cNvSpPr>
            <p:nvPr/>
          </p:nvSpPr>
          <p:spPr bwMode="auto">
            <a:xfrm>
              <a:off x="4883" y="2600"/>
              <a:ext cx="127" cy="128"/>
            </a:xfrm>
            <a:prstGeom prst="ellipse">
              <a:avLst/>
            </a:prstGeom>
            <a:solidFill>
              <a:schemeClr val="accent2"/>
            </a:solidFill>
            <a:ln w="9525">
              <a:noFill/>
              <a:round/>
              <a:headEnd/>
              <a:tailEnd/>
            </a:ln>
            <a:effectLst/>
          </p:spPr>
          <p:txBody>
            <a:bodyPr wrap="none" anchor="ctr"/>
            <a:lstStyle/>
            <a:p>
              <a:pPr>
                <a:defRPr/>
              </a:pPr>
              <a:endParaRPr lang="en-US"/>
            </a:p>
          </p:txBody>
        </p:sp>
        <p:sp>
          <p:nvSpPr>
            <p:cNvPr id="24" name="Oval 27"/>
            <p:cNvSpPr>
              <a:spLocks noChangeArrowheads="1"/>
            </p:cNvSpPr>
            <p:nvPr/>
          </p:nvSpPr>
          <p:spPr bwMode="auto">
            <a:xfrm>
              <a:off x="5062" y="2600"/>
              <a:ext cx="127" cy="128"/>
            </a:xfrm>
            <a:prstGeom prst="ellipse">
              <a:avLst/>
            </a:prstGeom>
            <a:solidFill>
              <a:schemeClr val="accent1"/>
            </a:solidFill>
            <a:ln w="9525">
              <a:noFill/>
              <a:round/>
              <a:headEnd/>
              <a:tailEnd/>
            </a:ln>
            <a:effectLst/>
          </p:spPr>
          <p:txBody>
            <a:bodyPr wrap="none" anchor="ctr"/>
            <a:lstStyle/>
            <a:p>
              <a:pPr>
                <a:defRPr/>
              </a:pPr>
              <a:endParaRPr lang="en-US"/>
            </a:p>
          </p:txBody>
        </p:sp>
        <p:sp>
          <p:nvSpPr>
            <p:cNvPr id="25" name="Oval 28"/>
            <p:cNvSpPr>
              <a:spLocks noChangeArrowheads="1"/>
            </p:cNvSpPr>
            <p:nvPr/>
          </p:nvSpPr>
          <p:spPr bwMode="auto">
            <a:xfrm>
              <a:off x="5241" y="2600"/>
              <a:ext cx="127" cy="128"/>
            </a:xfrm>
            <a:prstGeom prst="ellipse">
              <a:avLst/>
            </a:prstGeom>
            <a:solidFill>
              <a:schemeClr val="accent1"/>
            </a:solidFill>
            <a:ln w="9525">
              <a:noFill/>
              <a:round/>
              <a:headEnd/>
              <a:tailEnd/>
            </a:ln>
            <a:effectLst/>
          </p:spPr>
          <p:txBody>
            <a:bodyPr wrap="none" anchor="ctr"/>
            <a:lstStyle/>
            <a:p>
              <a:pPr>
                <a:defRPr/>
              </a:pPr>
              <a:endParaRPr lang="en-US"/>
            </a:p>
          </p:txBody>
        </p:sp>
        <p:sp>
          <p:nvSpPr>
            <p:cNvPr id="26" name="Oval 29"/>
            <p:cNvSpPr>
              <a:spLocks noChangeArrowheads="1"/>
            </p:cNvSpPr>
            <p:nvPr/>
          </p:nvSpPr>
          <p:spPr bwMode="auto">
            <a:xfrm>
              <a:off x="5420" y="2600"/>
              <a:ext cx="127" cy="128"/>
            </a:xfrm>
            <a:prstGeom prst="ellipse">
              <a:avLst/>
            </a:prstGeom>
            <a:solidFill>
              <a:schemeClr val="folHlink"/>
            </a:solidFill>
            <a:ln w="9525">
              <a:noFill/>
              <a:round/>
              <a:headEnd/>
              <a:tailEnd/>
            </a:ln>
            <a:effectLst/>
          </p:spPr>
          <p:txBody>
            <a:bodyPr wrap="none" anchor="ctr"/>
            <a:lstStyle/>
            <a:p>
              <a:pPr>
                <a:defRPr/>
              </a:pPr>
              <a:endParaRPr lang="en-US"/>
            </a:p>
          </p:txBody>
        </p:sp>
        <p:sp>
          <p:nvSpPr>
            <p:cNvPr id="27" name="Oval 30"/>
            <p:cNvSpPr>
              <a:spLocks noChangeArrowheads="1"/>
            </p:cNvSpPr>
            <p:nvPr/>
          </p:nvSpPr>
          <p:spPr bwMode="auto">
            <a:xfrm>
              <a:off x="4704" y="2779"/>
              <a:ext cx="127" cy="127"/>
            </a:xfrm>
            <a:prstGeom prst="ellipse">
              <a:avLst/>
            </a:prstGeom>
            <a:solidFill>
              <a:schemeClr val="accent2"/>
            </a:solidFill>
            <a:ln w="9525">
              <a:noFill/>
              <a:round/>
              <a:headEnd/>
              <a:tailEnd/>
            </a:ln>
            <a:effectLst/>
          </p:spPr>
          <p:txBody>
            <a:bodyPr wrap="none" anchor="ctr"/>
            <a:lstStyle/>
            <a:p>
              <a:pPr>
                <a:defRPr/>
              </a:pPr>
              <a:endParaRPr lang="en-US"/>
            </a:p>
          </p:txBody>
        </p:sp>
        <p:sp>
          <p:nvSpPr>
            <p:cNvPr id="28" name="Oval 31"/>
            <p:cNvSpPr>
              <a:spLocks noChangeArrowheads="1"/>
            </p:cNvSpPr>
            <p:nvPr/>
          </p:nvSpPr>
          <p:spPr bwMode="auto">
            <a:xfrm>
              <a:off x="4883" y="2779"/>
              <a:ext cx="127" cy="127"/>
            </a:xfrm>
            <a:prstGeom prst="ellipse">
              <a:avLst/>
            </a:prstGeom>
            <a:solidFill>
              <a:schemeClr val="accent1"/>
            </a:solidFill>
            <a:ln w="9525">
              <a:noFill/>
              <a:round/>
              <a:headEnd/>
              <a:tailEnd/>
            </a:ln>
            <a:effectLst/>
          </p:spPr>
          <p:txBody>
            <a:bodyPr wrap="none" anchor="ctr"/>
            <a:lstStyle/>
            <a:p>
              <a:pPr>
                <a:defRPr/>
              </a:pPr>
              <a:endParaRPr lang="en-US"/>
            </a:p>
          </p:txBody>
        </p:sp>
        <p:sp>
          <p:nvSpPr>
            <p:cNvPr id="29" name="Oval 32"/>
            <p:cNvSpPr>
              <a:spLocks noChangeArrowheads="1"/>
            </p:cNvSpPr>
            <p:nvPr/>
          </p:nvSpPr>
          <p:spPr bwMode="auto">
            <a:xfrm>
              <a:off x="5062" y="2779"/>
              <a:ext cx="127" cy="127"/>
            </a:xfrm>
            <a:prstGeom prst="ellipse">
              <a:avLst/>
            </a:prstGeom>
            <a:solidFill>
              <a:schemeClr val="accent1"/>
            </a:solidFill>
            <a:ln w="9525">
              <a:noFill/>
              <a:round/>
              <a:headEnd/>
              <a:tailEnd/>
            </a:ln>
            <a:effectLst/>
          </p:spPr>
          <p:txBody>
            <a:bodyPr wrap="none" anchor="ctr"/>
            <a:lstStyle/>
            <a:p>
              <a:pPr>
                <a:defRPr/>
              </a:pPr>
              <a:endParaRPr lang="en-US"/>
            </a:p>
          </p:txBody>
        </p:sp>
        <p:sp>
          <p:nvSpPr>
            <p:cNvPr id="30" name="Oval 33"/>
            <p:cNvSpPr>
              <a:spLocks noChangeArrowheads="1"/>
            </p:cNvSpPr>
            <p:nvPr/>
          </p:nvSpPr>
          <p:spPr bwMode="auto">
            <a:xfrm>
              <a:off x="5241" y="2779"/>
              <a:ext cx="127" cy="127"/>
            </a:xfrm>
            <a:prstGeom prst="ellipse">
              <a:avLst/>
            </a:prstGeom>
            <a:solidFill>
              <a:schemeClr val="folHlink"/>
            </a:solidFill>
            <a:ln w="9525">
              <a:noFill/>
              <a:round/>
              <a:headEnd/>
              <a:tailEnd/>
            </a:ln>
            <a:effectLst/>
          </p:spPr>
          <p:txBody>
            <a:bodyPr wrap="none" anchor="ctr"/>
            <a:lstStyle/>
            <a:p>
              <a:pPr>
                <a:defRPr/>
              </a:pPr>
              <a:endParaRPr lang="en-US"/>
            </a:p>
          </p:txBody>
        </p:sp>
        <p:sp>
          <p:nvSpPr>
            <p:cNvPr id="31" name="Oval 34"/>
            <p:cNvSpPr>
              <a:spLocks noChangeArrowheads="1"/>
            </p:cNvSpPr>
            <p:nvPr/>
          </p:nvSpPr>
          <p:spPr bwMode="auto">
            <a:xfrm>
              <a:off x="4704" y="2958"/>
              <a:ext cx="127" cy="127"/>
            </a:xfrm>
            <a:prstGeom prst="ellipse">
              <a:avLst/>
            </a:prstGeom>
            <a:solidFill>
              <a:schemeClr val="accent1"/>
            </a:solidFill>
            <a:ln w="9525">
              <a:noFill/>
              <a:round/>
              <a:headEnd/>
              <a:tailEnd/>
            </a:ln>
            <a:effectLst/>
          </p:spPr>
          <p:txBody>
            <a:bodyPr wrap="none" anchor="ctr"/>
            <a:lstStyle/>
            <a:p>
              <a:pPr>
                <a:defRPr/>
              </a:pPr>
              <a:endParaRPr lang="en-US"/>
            </a:p>
          </p:txBody>
        </p:sp>
        <p:sp>
          <p:nvSpPr>
            <p:cNvPr id="32" name="Oval 35"/>
            <p:cNvSpPr>
              <a:spLocks noChangeArrowheads="1"/>
            </p:cNvSpPr>
            <p:nvPr/>
          </p:nvSpPr>
          <p:spPr bwMode="auto">
            <a:xfrm>
              <a:off x="4883" y="2958"/>
              <a:ext cx="127" cy="127"/>
            </a:xfrm>
            <a:prstGeom prst="ellipse">
              <a:avLst/>
            </a:prstGeom>
            <a:solidFill>
              <a:schemeClr val="accent1"/>
            </a:solidFill>
            <a:ln w="9525">
              <a:noFill/>
              <a:round/>
              <a:headEnd/>
              <a:tailEnd/>
            </a:ln>
            <a:effectLst/>
          </p:spPr>
          <p:txBody>
            <a:bodyPr wrap="none" anchor="ctr"/>
            <a:lstStyle/>
            <a:p>
              <a:pPr>
                <a:defRPr/>
              </a:pPr>
              <a:endParaRPr lang="en-US"/>
            </a:p>
          </p:txBody>
        </p:sp>
        <p:sp>
          <p:nvSpPr>
            <p:cNvPr id="33" name="Oval 36"/>
            <p:cNvSpPr>
              <a:spLocks noChangeArrowheads="1"/>
            </p:cNvSpPr>
            <p:nvPr/>
          </p:nvSpPr>
          <p:spPr bwMode="auto">
            <a:xfrm>
              <a:off x="5062" y="2958"/>
              <a:ext cx="127" cy="127"/>
            </a:xfrm>
            <a:prstGeom prst="ellipse">
              <a:avLst/>
            </a:prstGeom>
            <a:solidFill>
              <a:schemeClr val="folHlink"/>
            </a:solidFill>
            <a:ln w="9525">
              <a:noFill/>
              <a:round/>
              <a:headEnd/>
              <a:tailEnd/>
            </a:ln>
            <a:effectLst/>
          </p:spPr>
          <p:txBody>
            <a:bodyPr wrap="none" anchor="ctr"/>
            <a:lstStyle/>
            <a:p>
              <a:pPr>
                <a:defRPr/>
              </a:pPr>
              <a:endParaRPr lang="en-US"/>
            </a:p>
          </p:txBody>
        </p:sp>
        <p:sp>
          <p:nvSpPr>
            <p:cNvPr id="34" name="Oval 37"/>
            <p:cNvSpPr>
              <a:spLocks noChangeArrowheads="1"/>
            </p:cNvSpPr>
            <p:nvPr/>
          </p:nvSpPr>
          <p:spPr bwMode="auto">
            <a:xfrm>
              <a:off x="5241" y="2958"/>
              <a:ext cx="127" cy="127"/>
            </a:xfrm>
            <a:prstGeom prst="ellipse">
              <a:avLst/>
            </a:prstGeom>
            <a:solidFill>
              <a:schemeClr val="folHlink"/>
            </a:solidFill>
            <a:ln w="9525">
              <a:noFill/>
              <a:round/>
              <a:headEnd/>
              <a:tailEnd/>
            </a:ln>
            <a:effectLst/>
          </p:spPr>
          <p:txBody>
            <a:bodyPr wrap="none" anchor="ctr"/>
            <a:lstStyle/>
            <a:p>
              <a:pPr>
                <a:defRPr/>
              </a:pPr>
              <a:endParaRPr lang="en-US"/>
            </a:p>
          </p:txBody>
        </p:sp>
        <p:sp>
          <p:nvSpPr>
            <p:cNvPr id="35" name="Oval 38"/>
            <p:cNvSpPr>
              <a:spLocks noChangeArrowheads="1"/>
            </p:cNvSpPr>
            <p:nvPr/>
          </p:nvSpPr>
          <p:spPr bwMode="auto">
            <a:xfrm>
              <a:off x="4883" y="3137"/>
              <a:ext cx="127" cy="127"/>
            </a:xfrm>
            <a:prstGeom prst="ellipse">
              <a:avLst/>
            </a:prstGeom>
            <a:solidFill>
              <a:schemeClr val="folHlink"/>
            </a:solidFill>
            <a:ln w="9525">
              <a:noFill/>
              <a:round/>
              <a:headEnd/>
              <a:tailEnd/>
            </a:ln>
            <a:effectLst/>
          </p:spPr>
          <p:txBody>
            <a:bodyPr wrap="none" anchor="ctr"/>
            <a:lstStyle/>
            <a:p>
              <a:pPr>
                <a:defRPr/>
              </a:pPr>
              <a:endParaRPr lang="en-US"/>
            </a:p>
          </p:txBody>
        </p:sp>
        <p:sp>
          <p:nvSpPr>
            <p:cNvPr id="36" name="Oval 39"/>
            <p:cNvSpPr>
              <a:spLocks noChangeArrowheads="1"/>
            </p:cNvSpPr>
            <p:nvPr/>
          </p:nvSpPr>
          <p:spPr bwMode="auto">
            <a:xfrm>
              <a:off x="5241" y="3137"/>
              <a:ext cx="127" cy="127"/>
            </a:xfrm>
            <a:prstGeom prst="ellipse">
              <a:avLst/>
            </a:prstGeom>
            <a:solidFill>
              <a:schemeClr val="folHlink"/>
            </a:solidFill>
            <a:ln w="9525">
              <a:noFill/>
              <a:round/>
              <a:headEnd/>
              <a:tailEnd/>
            </a:ln>
            <a:effectLst/>
          </p:spPr>
          <p:txBody>
            <a:bodyPr wrap="none" anchor="ctr"/>
            <a:lstStyle/>
            <a:p>
              <a:pPr>
                <a:defRPr/>
              </a:pPr>
              <a:endParaRPr lang="en-US"/>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p:spPr>
        <p:txBody>
          <a:bodyPr/>
          <a:lstStyle/>
          <a:p>
            <a:pPr>
              <a:defRPr/>
            </a:pPr>
            <a:endParaRPr lang="en-US"/>
          </a:p>
        </p:txBody>
      </p:sp>
      <p:sp>
        <p:nvSpPr>
          <p:cNvPr id="5123" name="Rectangle 3"/>
          <p:cNvSpPr>
            <a:spLocks noGrp="1" noChangeArrowheads="1"/>
          </p:cNvSpPr>
          <p:nvPr>
            <p:ph type="ctrTitle"/>
          </p:nvPr>
        </p:nvSpPr>
        <p:spPr>
          <a:xfrm>
            <a:off x="315913" y="466725"/>
            <a:ext cx="6781800" cy="2133600"/>
          </a:xfrm>
        </p:spPr>
        <p:txBody>
          <a:bodyPr/>
          <a:lstStyle>
            <a:lvl1pPr algn="r">
              <a:defRPr sz="4800"/>
            </a:lvl1pPr>
          </a:lstStyle>
          <a:p>
            <a:r>
              <a:rPr lang="en-US"/>
              <a:t>Click to edit Master title style</a:t>
            </a:r>
          </a:p>
        </p:txBody>
      </p:sp>
      <p:sp>
        <p:nvSpPr>
          <p:cNvPr id="5124" name="Rectangle 4"/>
          <p:cNvSpPr>
            <a:spLocks noGrp="1" noChangeArrowheads="1"/>
          </p:cNvSpPr>
          <p:nvPr>
            <p:ph type="subTitle" idx="1"/>
          </p:nvPr>
        </p:nvSpPr>
        <p:spPr>
          <a:xfrm>
            <a:off x="849313" y="3049588"/>
            <a:ext cx="6248400" cy="2362200"/>
          </a:xfrm>
        </p:spPr>
        <p:txBody>
          <a:bodyPr/>
          <a:lstStyle>
            <a:lvl1pPr marL="0" indent="0" algn="r">
              <a:buFont typeface="Wingdings" charset="2"/>
              <a:buNone/>
              <a:defRPr sz="3200"/>
            </a:lvl1pPr>
          </a:lstStyle>
          <a:p>
            <a:r>
              <a:rPr lang="en-US"/>
              <a:t>Click to edit Master subtitle style</a:t>
            </a:r>
          </a:p>
        </p:txBody>
      </p:sp>
      <p:sp>
        <p:nvSpPr>
          <p:cNvPr id="38" name="Rectangle 5"/>
          <p:cNvSpPr>
            <a:spLocks noGrp="1" noChangeArrowheads="1"/>
          </p:cNvSpPr>
          <p:nvPr>
            <p:ph type="dt" sz="half" idx="10"/>
          </p:nvPr>
        </p:nvSpPr>
        <p:spPr/>
        <p:txBody>
          <a:bodyPr/>
          <a:lstStyle>
            <a:lvl1pPr>
              <a:defRPr/>
            </a:lvl1pPr>
          </a:lstStyle>
          <a:p>
            <a:pPr>
              <a:defRPr/>
            </a:pPr>
            <a:endParaRPr lang="en-US"/>
          </a:p>
        </p:txBody>
      </p:sp>
      <p:sp>
        <p:nvSpPr>
          <p:cNvPr id="39" name="Rectangle 6"/>
          <p:cNvSpPr>
            <a:spLocks noGrp="1" noChangeArrowheads="1"/>
          </p:cNvSpPr>
          <p:nvPr>
            <p:ph type="ftr" sz="quarter" idx="11"/>
          </p:nvPr>
        </p:nvSpPr>
        <p:spPr/>
        <p:txBody>
          <a:bodyPr/>
          <a:lstStyle>
            <a:lvl1pPr>
              <a:defRPr/>
            </a:lvl1pPr>
          </a:lstStyle>
          <a:p>
            <a:pPr>
              <a:defRPr/>
            </a:pPr>
            <a:endParaRPr lang="en-US"/>
          </a:p>
        </p:txBody>
      </p:sp>
      <p:sp>
        <p:nvSpPr>
          <p:cNvPr id="40" name="Rectangle 7"/>
          <p:cNvSpPr>
            <a:spLocks noGrp="1" noChangeArrowheads="1"/>
          </p:cNvSpPr>
          <p:nvPr>
            <p:ph type="sldNum" sz="quarter" idx="12"/>
          </p:nvPr>
        </p:nvSpPr>
        <p:spPr/>
        <p:txBody>
          <a:bodyPr/>
          <a:lstStyle>
            <a:lvl1pPr>
              <a:defRPr/>
            </a:lvl1pPr>
          </a:lstStyle>
          <a:p>
            <a:pPr>
              <a:defRPr/>
            </a:pPr>
            <a:fld id="{FC549FC2-723A-41A6-89EE-C70B7B1A3142}" type="slidenum">
              <a:rPr lang="en-US"/>
              <a:pPr>
                <a:defRPr/>
              </a:pPr>
              <a:t>‹#›</a:t>
            </a:fld>
            <a:endParaRPr lang="en-US"/>
          </a:p>
        </p:txBody>
      </p:sp>
    </p:spTree>
    <p:extLst>
      <p:ext uri="{BB962C8B-B14F-4D97-AF65-F5344CB8AC3E}">
        <p14:creationId xmlns:p14="http://schemas.microsoft.com/office/powerpoint/2010/main" val="2952724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D52173E4-446A-463B-9939-A01673FAA02C}" type="slidenum">
              <a:rPr lang="en-US"/>
              <a:pPr>
                <a:defRPr/>
              </a:pPr>
              <a:t>‹#›</a:t>
            </a:fld>
            <a:endParaRPr lang="en-US"/>
          </a:p>
        </p:txBody>
      </p:sp>
    </p:spTree>
    <p:extLst>
      <p:ext uri="{BB962C8B-B14F-4D97-AF65-F5344CB8AC3E}">
        <p14:creationId xmlns:p14="http://schemas.microsoft.com/office/powerpoint/2010/main" val="3690803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E850114C-B369-4AD1-8C30-82DDE6B476ED}" type="slidenum">
              <a:rPr lang="en-US"/>
              <a:pPr>
                <a:defRPr/>
              </a:pPr>
              <a:t>‹#›</a:t>
            </a:fld>
            <a:endParaRPr lang="en-US"/>
          </a:p>
        </p:txBody>
      </p:sp>
    </p:spTree>
    <p:extLst>
      <p:ext uri="{BB962C8B-B14F-4D97-AF65-F5344CB8AC3E}">
        <p14:creationId xmlns:p14="http://schemas.microsoft.com/office/powerpoint/2010/main" val="1686019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B828B4E6-F1D7-4F5C-8302-3FD32DA52887}" type="slidenum">
              <a:rPr lang="en-US"/>
              <a:pPr>
                <a:defRPr/>
              </a:pPr>
              <a:t>‹#›</a:t>
            </a:fld>
            <a:endParaRPr lang="en-US"/>
          </a:p>
        </p:txBody>
      </p:sp>
    </p:spTree>
    <p:extLst>
      <p:ext uri="{BB962C8B-B14F-4D97-AF65-F5344CB8AC3E}">
        <p14:creationId xmlns:p14="http://schemas.microsoft.com/office/powerpoint/2010/main" val="2440213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endParaRPr 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pPr>
              <a:defRPr/>
            </a:pPr>
            <a:fld id="{6CBC6E27-3DE7-4CD0-88A7-22037B2E367F}" type="slidenum">
              <a:rPr lang="en-US"/>
              <a:pPr>
                <a:defRPr/>
              </a:pPr>
              <a:t>‹#›</a:t>
            </a:fld>
            <a:endParaRPr lang="en-US"/>
          </a:p>
        </p:txBody>
      </p:sp>
    </p:spTree>
    <p:extLst>
      <p:ext uri="{BB962C8B-B14F-4D97-AF65-F5344CB8AC3E}">
        <p14:creationId xmlns:p14="http://schemas.microsoft.com/office/powerpoint/2010/main" val="4010505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pPr>
              <a:defRPr/>
            </a:pPr>
            <a:fld id="{B4128DF2-2A6B-45AA-9E1C-437DCC752BFB}" type="slidenum">
              <a:rPr lang="en-US"/>
              <a:pPr>
                <a:defRPr/>
              </a:pPr>
              <a:t>‹#›</a:t>
            </a:fld>
            <a:endParaRPr lang="en-US"/>
          </a:p>
        </p:txBody>
      </p:sp>
    </p:spTree>
    <p:extLst>
      <p:ext uri="{BB962C8B-B14F-4D97-AF65-F5344CB8AC3E}">
        <p14:creationId xmlns:p14="http://schemas.microsoft.com/office/powerpoint/2010/main" val="3693521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pPr>
              <a:defRPr/>
            </a:pPr>
            <a:fld id="{E10AFE88-4FBD-49BA-B40D-CDB02210F764}" type="slidenum">
              <a:rPr lang="en-US"/>
              <a:pPr>
                <a:defRPr/>
              </a:pPr>
              <a:t>‹#›</a:t>
            </a:fld>
            <a:endParaRPr lang="en-US"/>
          </a:p>
        </p:txBody>
      </p:sp>
    </p:spTree>
    <p:extLst>
      <p:ext uri="{BB962C8B-B14F-4D97-AF65-F5344CB8AC3E}">
        <p14:creationId xmlns:p14="http://schemas.microsoft.com/office/powerpoint/2010/main" val="74576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28C0EBA3-4D0C-47F8-9317-77DD977B0595}" type="slidenum">
              <a:rPr lang="en-US"/>
              <a:pPr>
                <a:defRPr/>
              </a:pPr>
              <a:t>‹#›</a:t>
            </a:fld>
            <a:endParaRPr lang="en-US"/>
          </a:p>
        </p:txBody>
      </p:sp>
    </p:spTree>
    <p:extLst>
      <p:ext uri="{BB962C8B-B14F-4D97-AF65-F5344CB8AC3E}">
        <p14:creationId xmlns:p14="http://schemas.microsoft.com/office/powerpoint/2010/main" val="3828837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0B419DBE-6DFE-4818-83EF-AA48034393B9}" type="slidenum">
              <a:rPr lang="en-US"/>
              <a:pPr>
                <a:defRPr/>
              </a:pPr>
              <a:t>‹#›</a:t>
            </a:fld>
            <a:endParaRPr lang="en-US"/>
          </a:p>
        </p:txBody>
      </p:sp>
    </p:spTree>
    <p:extLst>
      <p:ext uri="{BB962C8B-B14F-4D97-AF65-F5344CB8AC3E}">
        <p14:creationId xmlns:p14="http://schemas.microsoft.com/office/powerpoint/2010/main" val="1043073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645D9DBD-150C-42C2-BA0C-EB7AF3FEA799}" type="slidenum">
              <a:rPr lang="en-US"/>
              <a:pPr>
                <a:defRPr/>
              </a:pPr>
              <a:t>‹#›</a:t>
            </a:fld>
            <a:endParaRPr lang="en-US"/>
          </a:p>
        </p:txBody>
      </p:sp>
    </p:spTree>
    <p:extLst>
      <p:ext uri="{BB962C8B-B14F-4D97-AF65-F5344CB8AC3E}">
        <p14:creationId xmlns:p14="http://schemas.microsoft.com/office/powerpoint/2010/main" val="4204108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FB1006C7-77FA-4C11-9B42-E5FF19CA951B}" type="slidenum">
              <a:rPr lang="en-US"/>
              <a:pPr>
                <a:defRPr/>
              </a:pPr>
              <a:t>‹#›</a:t>
            </a:fld>
            <a:endParaRPr lang="en-US"/>
          </a:p>
        </p:txBody>
      </p:sp>
    </p:spTree>
    <p:extLst>
      <p:ext uri="{BB962C8B-B14F-4D97-AF65-F5344CB8AC3E}">
        <p14:creationId xmlns:p14="http://schemas.microsoft.com/office/powerpoint/2010/main" val="11754041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a:t>Click to edit Master title style</a:t>
            </a:r>
          </a:p>
        </p:txBody>
      </p:sp>
      <p:sp>
        <p:nvSpPr>
          <p:cNvPr id="3" name="Text Placeholder 2"/>
          <p:cNvSpPr>
            <a:spLocks noGrp="1"/>
          </p:cNvSpPr>
          <p:nvPr>
            <p:ph type="body" sz="half" idx="1"/>
          </p:nvPr>
        </p:nvSpPr>
        <p:spPr>
          <a:xfrm>
            <a:off x="457200" y="1719263"/>
            <a:ext cx="40386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9263"/>
            <a:ext cx="40386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3BE7F1E2-6A73-4602-BA98-FBEF9A55E34E}" type="slidenum">
              <a:rPr lang="en-US"/>
              <a:pPr>
                <a:defRPr/>
              </a:pPr>
              <a:t>‹#›</a:t>
            </a:fld>
            <a:endParaRPr lang="en-US"/>
          </a:p>
        </p:txBody>
      </p:sp>
    </p:spTree>
    <p:extLst>
      <p:ext uri="{BB962C8B-B14F-4D97-AF65-F5344CB8AC3E}">
        <p14:creationId xmlns:p14="http://schemas.microsoft.com/office/powerpoint/2010/main" val="12513962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a:t>Click to edit Master title style</a:t>
            </a:r>
          </a:p>
        </p:txBody>
      </p:sp>
      <p:sp>
        <p:nvSpPr>
          <p:cNvPr id="3" name="Text Placeholder 2"/>
          <p:cNvSpPr>
            <a:spLocks noGrp="1"/>
          </p:cNvSpPr>
          <p:nvPr>
            <p:ph type="body" sz="half" idx="1"/>
          </p:nvPr>
        </p:nvSpPr>
        <p:spPr>
          <a:xfrm>
            <a:off x="457200" y="1719263"/>
            <a:ext cx="40386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719263"/>
            <a:ext cx="4038600" cy="2128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000500"/>
            <a:ext cx="4038600" cy="2130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p:cNvSpPr>
            <a:spLocks noGrp="1" noChangeArrowheads="1"/>
          </p:cNvSpPr>
          <p:nvPr>
            <p:ph type="dt" sz="half" idx="10"/>
          </p:nvPr>
        </p:nvSpPr>
        <p:spPr>
          <a:ln/>
        </p:spPr>
        <p:txBody>
          <a:bodyPr/>
          <a:lstStyle>
            <a:lvl1pPr>
              <a:defRPr/>
            </a:lvl1pPr>
          </a:lstStyle>
          <a:p>
            <a:pPr>
              <a:defRPr/>
            </a:pPr>
            <a:endParaRPr lang="en-US"/>
          </a:p>
        </p:txBody>
      </p:sp>
      <p:sp>
        <p:nvSpPr>
          <p:cNvPr id="7" name="Rectangle 6"/>
          <p:cNvSpPr>
            <a:spLocks noGrp="1" noChangeArrowheads="1"/>
          </p:cNvSpPr>
          <p:nvPr>
            <p:ph type="ftr" sz="quarter" idx="11"/>
          </p:nvPr>
        </p:nvSpPr>
        <p:spPr>
          <a:ln/>
        </p:spPr>
        <p:txBody>
          <a:bodyPr/>
          <a:lstStyle>
            <a:lvl1pPr>
              <a:defRPr/>
            </a:lvl1pPr>
          </a:lstStyle>
          <a:p>
            <a:pPr>
              <a:defRPr/>
            </a:pPr>
            <a:endParaRPr lang="en-US"/>
          </a:p>
        </p:txBody>
      </p:sp>
      <p:sp>
        <p:nvSpPr>
          <p:cNvPr id="8" name="Rectangle 7"/>
          <p:cNvSpPr>
            <a:spLocks noGrp="1" noChangeArrowheads="1"/>
          </p:cNvSpPr>
          <p:nvPr>
            <p:ph type="sldNum" sz="quarter" idx="12"/>
          </p:nvPr>
        </p:nvSpPr>
        <p:spPr>
          <a:ln/>
        </p:spPr>
        <p:txBody>
          <a:bodyPr/>
          <a:lstStyle>
            <a:lvl1pPr>
              <a:defRPr/>
            </a:lvl1pPr>
          </a:lstStyle>
          <a:p>
            <a:pPr>
              <a:defRPr/>
            </a:pPr>
            <a:fld id="{3BBCDBBC-C7D4-4423-990F-0E8598367F47}" type="slidenum">
              <a:rPr lang="en-US"/>
              <a:pPr>
                <a:defRPr/>
              </a:pPr>
              <a:t>‹#›</a:t>
            </a:fld>
            <a:endParaRPr lang="en-US"/>
          </a:p>
        </p:txBody>
      </p:sp>
    </p:spTree>
    <p:extLst>
      <p:ext uri="{BB962C8B-B14F-4D97-AF65-F5344CB8AC3E}">
        <p14:creationId xmlns:p14="http://schemas.microsoft.com/office/powerpoint/2010/main" val="10721169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a:t>Click to edit Master title style</a:t>
            </a:r>
          </a:p>
        </p:txBody>
      </p:sp>
      <p:sp>
        <p:nvSpPr>
          <p:cNvPr id="3" name="Text Placeholder 2"/>
          <p:cNvSpPr>
            <a:spLocks noGrp="1"/>
          </p:cNvSpPr>
          <p:nvPr>
            <p:ph type="body" sz="half" idx="1"/>
          </p:nvPr>
        </p:nvSpPr>
        <p:spPr>
          <a:xfrm>
            <a:off x="457200" y="1719263"/>
            <a:ext cx="8229600" cy="2128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 y="4000500"/>
            <a:ext cx="8229600" cy="2130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A5DC6803-E315-4C32-8F98-7472AC209F31}" type="slidenum">
              <a:rPr lang="en-US"/>
              <a:pPr>
                <a:defRPr/>
              </a:pPr>
              <a:t>‹#›</a:t>
            </a:fld>
            <a:endParaRPr lang="en-US"/>
          </a:p>
        </p:txBody>
      </p:sp>
    </p:spTree>
    <p:extLst>
      <p:ext uri="{BB962C8B-B14F-4D97-AF65-F5344CB8AC3E}">
        <p14:creationId xmlns:p14="http://schemas.microsoft.com/office/powerpoint/2010/main" val="1337814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248400"/>
            <a:ext cx="2133600" cy="457200"/>
          </a:xfrm>
        </p:spPr>
        <p:txBody>
          <a:bodyPr/>
          <a:lstStyle>
            <a:lvl1pPr>
              <a:defRPr/>
            </a:lvl1pPr>
          </a:lstStyle>
          <a:p>
            <a:pPr>
              <a:defRPr/>
            </a:pPr>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248400"/>
            <a:ext cx="2133600" cy="457200"/>
          </a:xfrm>
        </p:spPr>
        <p:txBody>
          <a:bodyPr/>
          <a:lstStyle>
            <a:lvl1pPr>
              <a:defRPr smtClean="0"/>
            </a:lvl1pPr>
          </a:lstStyle>
          <a:p>
            <a:pPr>
              <a:defRPr/>
            </a:pPr>
            <a:fld id="{00E28FB9-BCD6-4446-8DB8-CE3FCDE376CB}" type="slidenum">
              <a:rPr lang="en-US"/>
              <a:pPr>
                <a:defRPr/>
              </a:pPr>
              <a:t>‹#›</a:t>
            </a:fld>
            <a:endParaRPr lang="en-US"/>
          </a:p>
        </p:txBody>
      </p:sp>
    </p:spTree>
    <p:extLst>
      <p:ext uri="{BB962C8B-B14F-4D97-AF65-F5344CB8AC3E}">
        <p14:creationId xmlns:p14="http://schemas.microsoft.com/office/powerpoint/2010/main" val="1848419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Line 2"/>
          <p:cNvSpPr>
            <a:spLocks noChangeShapeType="1"/>
          </p:cNvSpPr>
          <p:nvPr/>
        </p:nvSpPr>
        <p:spPr bwMode="auto">
          <a:xfrm>
            <a:off x="7962900" y="152400"/>
            <a:ext cx="0" cy="1524000"/>
          </a:xfrm>
          <a:prstGeom prst="line">
            <a:avLst/>
          </a:prstGeom>
          <a:noFill/>
          <a:ln w="9525">
            <a:solidFill>
              <a:schemeClr val="tx1"/>
            </a:solidFill>
            <a:round/>
            <a:headEnd/>
            <a:tailEnd/>
          </a:ln>
          <a:effectLst/>
        </p:spPr>
        <p:txBody>
          <a:bodyPr/>
          <a:lstStyle/>
          <a:p>
            <a:pPr>
              <a:defRPr/>
            </a:pPr>
            <a:endParaRPr lang="en-US"/>
          </a:p>
        </p:txBody>
      </p:sp>
      <p:sp>
        <p:nvSpPr>
          <p:cNvPr id="1027" name="Rectangle 3"/>
          <p:cNvSpPr>
            <a:spLocks noGrp="1" noChangeArrowheads="1"/>
          </p:cNvSpPr>
          <p:nvPr>
            <p:ph type="title"/>
          </p:nvPr>
        </p:nvSpPr>
        <p:spPr bwMode="auto">
          <a:xfrm>
            <a:off x="457200" y="122238"/>
            <a:ext cx="75438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1" name="Rectangle 5"/>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pPr>
              <a:defRPr/>
            </a:pPr>
            <a:endParaRPr lang="en-US"/>
          </a:p>
        </p:txBody>
      </p:sp>
      <p:sp>
        <p:nvSpPr>
          <p:cNvPr id="4102" name="Rectangle 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vl1pPr>
          </a:lstStyle>
          <a:p>
            <a:pPr>
              <a:defRPr/>
            </a:pPr>
            <a:endParaRPr lang="en-US"/>
          </a:p>
        </p:txBody>
      </p:sp>
      <p:sp>
        <p:nvSpPr>
          <p:cNvPr id="4103" name="Rectangle 7"/>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pPr>
              <a:defRPr/>
            </a:pPr>
            <a:fld id="{48172306-7D88-4D12-B4BD-FE668B7E6DDC}" type="slidenum">
              <a:rPr lang="en-US"/>
              <a:pPr>
                <a:defRPr/>
              </a:pPr>
              <a:t>‹#›</a:t>
            </a:fld>
            <a:endParaRPr lang="en-US"/>
          </a:p>
        </p:txBody>
      </p:sp>
      <p:grpSp>
        <p:nvGrpSpPr>
          <p:cNvPr id="1032" name="Group 8"/>
          <p:cNvGrpSpPr>
            <a:grpSpLocks/>
          </p:cNvGrpSpPr>
          <p:nvPr/>
        </p:nvGrpSpPr>
        <p:grpSpPr bwMode="auto">
          <a:xfrm>
            <a:off x="8153400" y="152400"/>
            <a:ext cx="792163" cy="1295400"/>
            <a:chOff x="5136" y="960"/>
            <a:chExt cx="528" cy="864"/>
          </a:xfrm>
        </p:grpSpPr>
        <p:sp>
          <p:nvSpPr>
            <p:cNvPr id="4105" name="Oval 9"/>
            <p:cNvSpPr>
              <a:spLocks noChangeArrowheads="1"/>
            </p:cNvSpPr>
            <p:nvPr/>
          </p:nvSpPr>
          <p:spPr bwMode="auto">
            <a:xfrm>
              <a:off x="5136" y="960"/>
              <a:ext cx="80" cy="80"/>
            </a:xfrm>
            <a:prstGeom prst="ellipse">
              <a:avLst/>
            </a:prstGeom>
            <a:solidFill>
              <a:schemeClr val="tx2"/>
            </a:solidFill>
            <a:ln w="9525">
              <a:noFill/>
              <a:round/>
              <a:headEnd/>
              <a:tailEnd/>
            </a:ln>
            <a:effectLst/>
          </p:spPr>
          <p:txBody>
            <a:bodyPr wrap="none" anchor="ctr"/>
            <a:lstStyle/>
            <a:p>
              <a:pPr>
                <a:defRPr/>
              </a:pPr>
              <a:endParaRPr lang="en-US"/>
            </a:p>
          </p:txBody>
        </p:sp>
        <p:sp>
          <p:nvSpPr>
            <p:cNvPr id="4106" name="Oval 10"/>
            <p:cNvSpPr>
              <a:spLocks noChangeArrowheads="1"/>
            </p:cNvSpPr>
            <p:nvPr/>
          </p:nvSpPr>
          <p:spPr bwMode="auto">
            <a:xfrm>
              <a:off x="5248" y="960"/>
              <a:ext cx="79" cy="80"/>
            </a:xfrm>
            <a:prstGeom prst="ellipse">
              <a:avLst/>
            </a:prstGeom>
            <a:solidFill>
              <a:schemeClr val="tx2"/>
            </a:solidFill>
            <a:ln w="9525">
              <a:noFill/>
              <a:round/>
              <a:headEnd/>
              <a:tailEnd/>
            </a:ln>
            <a:effectLst/>
          </p:spPr>
          <p:txBody>
            <a:bodyPr wrap="none" anchor="ctr"/>
            <a:lstStyle/>
            <a:p>
              <a:pPr>
                <a:defRPr/>
              </a:pPr>
              <a:endParaRPr lang="en-US"/>
            </a:p>
          </p:txBody>
        </p:sp>
        <p:sp>
          <p:nvSpPr>
            <p:cNvPr id="4107" name="Oval 11"/>
            <p:cNvSpPr>
              <a:spLocks noChangeArrowheads="1"/>
            </p:cNvSpPr>
            <p:nvPr/>
          </p:nvSpPr>
          <p:spPr bwMode="auto">
            <a:xfrm>
              <a:off x="5360" y="960"/>
              <a:ext cx="79" cy="80"/>
            </a:xfrm>
            <a:prstGeom prst="ellipse">
              <a:avLst/>
            </a:prstGeom>
            <a:solidFill>
              <a:schemeClr val="tx2"/>
            </a:solidFill>
            <a:ln w="9525">
              <a:noFill/>
              <a:round/>
              <a:headEnd/>
              <a:tailEnd/>
            </a:ln>
            <a:effectLst/>
          </p:spPr>
          <p:txBody>
            <a:bodyPr wrap="none" anchor="ctr"/>
            <a:lstStyle/>
            <a:p>
              <a:pPr>
                <a:defRPr/>
              </a:pPr>
              <a:endParaRPr lang="en-US"/>
            </a:p>
          </p:txBody>
        </p:sp>
        <p:sp>
          <p:nvSpPr>
            <p:cNvPr id="4108" name="Oval 12"/>
            <p:cNvSpPr>
              <a:spLocks noChangeArrowheads="1"/>
            </p:cNvSpPr>
            <p:nvPr/>
          </p:nvSpPr>
          <p:spPr bwMode="auto">
            <a:xfrm>
              <a:off x="5136" y="1072"/>
              <a:ext cx="80" cy="79"/>
            </a:xfrm>
            <a:prstGeom prst="ellipse">
              <a:avLst/>
            </a:prstGeom>
            <a:solidFill>
              <a:schemeClr val="tx2"/>
            </a:solidFill>
            <a:ln w="9525">
              <a:noFill/>
              <a:round/>
              <a:headEnd/>
              <a:tailEnd/>
            </a:ln>
            <a:effectLst/>
          </p:spPr>
          <p:txBody>
            <a:bodyPr wrap="none" anchor="ctr"/>
            <a:lstStyle/>
            <a:p>
              <a:pPr>
                <a:defRPr/>
              </a:pPr>
              <a:endParaRPr lang="en-US"/>
            </a:p>
          </p:txBody>
        </p:sp>
        <p:sp>
          <p:nvSpPr>
            <p:cNvPr id="4109" name="Oval 13"/>
            <p:cNvSpPr>
              <a:spLocks noChangeArrowheads="1"/>
            </p:cNvSpPr>
            <p:nvPr/>
          </p:nvSpPr>
          <p:spPr bwMode="auto">
            <a:xfrm>
              <a:off x="5248" y="1072"/>
              <a:ext cx="79" cy="79"/>
            </a:xfrm>
            <a:prstGeom prst="ellipse">
              <a:avLst/>
            </a:prstGeom>
            <a:solidFill>
              <a:schemeClr val="tx2"/>
            </a:solidFill>
            <a:ln w="9525">
              <a:noFill/>
              <a:round/>
              <a:headEnd/>
              <a:tailEnd/>
            </a:ln>
            <a:effectLst/>
          </p:spPr>
          <p:txBody>
            <a:bodyPr wrap="none" anchor="ctr"/>
            <a:lstStyle/>
            <a:p>
              <a:pPr>
                <a:defRPr/>
              </a:pPr>
              <a:endParaRPr lang="en-US"/>
            </a:p>
          </p:txBody>
        </p:sp>
        <p:sp>
          <p:nvSpPr>
            <p:cNvPr id="4110" name="Oval 14"/>
            <p:cNvSpPr>
              <a:spLocks noChangeArrowheads="1"/>
            </p:cNvSpPr>
            <p:nvPr/>
          </p:nvSpPr>
          <p:spPr bwMode="auto">
            <a:xfrm>
              <a:off x="5360" y="1072"/>
              <a:ext cx="79" cy="79"/>
            </a:xfrm>
            <a:prstGeom prst="ellipse">
              <a:avLst/>
            </a:prstGeom>
            <a:solidFill>
              <a:schemeClr val="tx2"/>
            </a:solidFill>
            <a:ln w="9525">
              <a:noFill/>
              <a:round/>
              <a:headEnd/>
              <a:tailEnd/>
            </a:ln>
            <a:effectLst/>
          </p:spPr>
          <p:txBody>
            <a:bodyPr wrap="none" anchor="ctr"/>
            <a:lstStyle/>
            <a:p>
              <a:pPr>
                <a:defRPr/>
              </a:pPr>
              <a:endParaRPr lang="en-US"/>
            </a:p>
          </p:txBody>
        </p:sp>
        <p:sp>
          <p:nvSpPr>
            <p:cNvPr id="4111" name="Oval 15"/>
            <p:cNvSpPr>
              <a:spLocks noChangeArrowheads="1"/>
            </p:cNvSpPr>
            <p:nvPr/>
          </p:nvSpPr>
          <p:spPr bwMode="auto">
            <a:xfrm>
              <a:off x="5472" y="1072"/>
              <a:ext cx="79" cy="79"/>
            </a:xfrm>
            <a:prstGeom prst="ellipse">
              <a:avLst/>
            </a:prstGeom>
            <a:solidFill>
              <a:schemeClr val="accent2"/>
            </a:solidFill>
            <a:ln w="9525">
              <a:noFill/>
              <a:round/>
              <a:headEnd/>
              <a:tailEnd/>
            </a:ln>
            <a:effectLst/>
          </p:spPr>
          <p:txBody>
            <a:bodyPr wrap="none" anchor="ctr"/>
            <a:lstStyle/>
            <a:p>
              <a:pPr>
                <a:defRPr/>
              </a:pPr>
              <a:endParaRPr lang="en-US"/>
            </a:p>
          </p:txBody>
        </p:sp>
        <p:sp>
          <p:nvSpPr>
            <p:cNvPr id="4112" name="Oval 16"/>
            <p:cNvSpPr>
              <a:spLocks noChangeArrowheads="1"/>
            </p:cNvSpPr>
            <p:nvPr/>
          </p:nvSpPr>
          <p:spPr bwMode="auto">
            <a:xfrm>
              <a:off x="5136" y="1184"/>
              <a:ext cx="80" cy="79"/>
            </a:xfrm>
            <a:prstGeom prst="ellipse">
              <a:avLst/>
            </a:prstGeom>
            <a:solidFill>
              <a:schemeClr val="tx2"/>
            </a:solidFill>
            <a:ln w="9525">
              <a:noFill/>
              <a:round/>
              <a:headEnd/>
              <a:tailEnd/>
            </a:ln>
            <a:effectLst/>
          </p:spPr>
          <p:txBody>
            <a:bodyPr wrap="none" anchor="ctr"/>
            <a:lstStyle/>
            <a:p>
              <a:pPr>
                <a:defRPr/>
              </a:pPr>
              <a:endParaRPr lang="en-US"/>
            </a:p>
          </p:txBody>
        </p:sp>
        <p:sp>
          <p:nvSpPr>
            <p:cNvPr id="4113" name="Oval 17"/>
            <p:cNvSpPr>
              <a:spLocks noChangeArrowheads="1"/>
            </p:cNvSpPr>
            <p:nvPr/>
          </p:nvSpPr>
          <p:spPr bwMode="auto">
            <a:xfrm>
              <a:off x="5248" y="1184"/>
              <a:ext cx="79" cy="79"/>
            </a:xfrm>
            <a:prstGeom prst="ellipse">
              <a:avLst/>
            </a:prstGeom>
            <a:solidFill>
              <a:schemeClr val="tx2"/>
            </a:solidFill>
            <a:ln w="9525">
              <a:noFill/>
              <a:round/>
              <a:headEnd/>
              <a:tailEnd/>
            </a:ln>
            <a:effectLst/>
          </p:spPr>
          <p:txBody>
            <a:bodyPr wrap="none" anchor="ctr"/>
            <a:lstStyle/>
            <a:p>
              <a:pPr>
                <a:defRPr/>
              </a:pPr>
              <a:endParaRPr lang="en-US"/>
            </a:p>
          </p:txBody>
        </p:sp>
        <p:sp>
          <p:nvSpPr>
            <p:cNvPr id="4114" name="Oval 18"/>
            <p:cNvSpPr>
              <a:spLocks noChangeArrowheads="1"/>
            </p:cNvSpPr>
            <p:nvPr/>
          </p:nvSpPr>
          <p:spPr bwMode="auto">
            <a:xfrm>
              <a:off x="5360" y="1184"/>
              <a:ext cx="79" cy="79"/>
            </a:xfrm>
            <a:prstGeom prst="ellipse">
              <a:avLst/>
            </a:prstGeom>
            <a:solidFill>
              <a:schemeClr val="accent2"/>
            </a:solidFill>
            <a:ln w="9525">
              <a:noFill/>
              <a:round/>
              <a:headEnd/>
              <a:tailEnd/>
            </a:ln>
            <a:effectLst/>
          </p:spPr>
          <p:txBody>
            <a:bodyPr wrap="none" anchor="ctr"/>
            <a:lstStyle/>
            <a:p>
              <a:pPr>
                <a:defRPr/>
              </a:pPr>
              <a:endParaRPr lang="en-US"/>
            </a:p>
          </p:txBody>
        </p:sp>
        <p:sp>
          <p:nvSpPr>
            <p:cNvPr id="4115" name="Oval 19"/>
            <p:cNvSpPr>
              <a:spLocks noChangeArrowheads="1"/>
            </p:cNvSpPr>
            <p:nvPr/>
          </p:nvSpPr>
          <p:spPr bwMode="auto">
            <a:xfrm>
              <a:off x="5472" y="1184"/>
              <a:ext cx="79" cy="79"/>
            </a:xfrm>
            <a:prstGeom prst="ellipse">
              <a:avLst/>
            </a:prstGeom>
            <a:solidFill>
              <a:schemeClr val="accent2"/>
            </a:solidFill>
            <a:ln w="9525">
              <a:noFill/>
              <a:round/>
              <a:headEnd/>
              <a:tailEnd/>
            </a:ln>
            <a:effectLst/>
          </p:spPr>
          <p:txBody>
            <a:bodyPr wrap="none" anchor="ctr"/>
            <a:lstStyle/>
            <a:p>
              <a:pPr>
                <a:defRPr/>
              </a:pPr>
              <a:endParaRPr lang="en-US"/>
            </a:p>
          </p:txBody>
        </p:sp>
        <p:sp>
          <p:nvSpPr>
            <p:cNvPr id="4116" name="Oval 20"/>
            <p:cNvSpPr>
              <a:spLocks noChangeArrowheads="1"/>
            </p:cNvSpPr>
            <p:nvPr/>
          </p:nvSpPr>
          <p:spPr bwMode="auto">
            <a:xfrm>
              <a:off x="5584" y="1184"/>
              <a:ext cx="80" cy="79"/>
            </a:xfrm>
            <a:prstGeom prst="ellipse">
              <a:avLst/>
            </a:prstGeom>
            <a:solidFill>
              <a:schemeClr val="accent1"/>
            </a:solidFill>
            <a:ln w="9525">
              <a:noFill/>
              <a:round/>
              <a:headEnd/>
              <a:tailEnd/>
            </a:ln>
            <a:effectLst/>
          </p:spPr>
          <p:txBody>
            <a:bodyPr wrap="none" anchor="ctr"/>
            <a:lstStyle/>
            <a:p>
              <a:pPr>
                <a:defRPr/>
              </a:pPr>
              <a:endParaRPr lang="en-US"/>
            </a:p>
          </p:txBody>
        </p:sp>
        <p:sp>
          <p:nvSpPr>
            <p:cNvPr id="4117" name="Oval 21"/>
            <p:cNvSpPr>
              <a:spLocks noChangeArrowheads="1"/>
            </p:cNvSpPr>
            <p:nvPr/>
          </p:nvSpPr>
          <p:spPr bwMode="auto">
            <a:xfrm>
              <a:off x="5136" y="1296"/>
              <a:ext cx="80" cy="80"/>
            </a:xfrm>
            <a:prstGeom prst="ellipse">
              <a:avLst/>
            </a:prstGeom>
            <a:solidFill>
              <a:schemeClr val="tx2"/>
            </a:solidFill>
            <a:ln w="9525">
              <a:noFill/>
              <a:round/>
              <a:headEnd/>
              <a:tailEnd/>
            </a:ln>
            <a:effectLst/>
          </p:spPr>
          <p:txBody>
            <a:bodyPr wrap="none" anchor="ctr"/>
            <a:lstStyle/>
            <a:p>
              <a:pPr>
                <a:defRPr/>
              </a:pPr>
              <a:endParaRPr lang="en-US"/>
            </a:p>
          </p:txBody>
        </p:sp>
        <p:sp>
          <p:nvSpPr>
            <p:cNvPr id="4118" name="Oval 22"/>
            <p:cNvSpPr>
              <a:spLocks noChangeArrowheads="1"/>
            </p:cNvSpPr>
            <p:nvPr/>
          </p:nvSpPr>
          <p:spPr bwMode="auto">
            <a:xfrm>
              <a:off x="5248" y="1296"/>
              <a:ext cx="79" cy="80"/>
            </a:xfrm>
            <a:prstGeom prst="ellipse">
              <a:avLst/>
            </a:prstGeom>
            <a:solidFill>
              <a:schemeClr val="accent2"/>
            </a:solidFill>
            <a:ln w="9525">
              <a:noFill/>
              <a:round/>
              <a:headEnd/>
              <a:tailEnd/>
            </a:ln>
            <a:effectLst/>
          </p:spPr>
          <p:txBody>
            <a:bodyPr wrap="none" anchor="ctr"/>
            <a:lstStyle/>
            <a:p>
              <a:pPr>
                <a:defRPr/>
              </a:pPr>
              <a:endParaRPr lang="en-US"/>
            </a:p>
          </p:txBody>
        </p:sp>
        <p:sp>
          <p:nvSpPr>
            <p:cNvPr id="4119" name="Oval 23"/>
            <p:cNvSpPr>
              <a:spLocks noChangeArrowheads="1"/>
            </p:cNvSpPr>
            <p:nvPr/>
          </p:nvSpPr>
          <p:spPr bwMode="auto">
            <a:xfrm>
              <a:off x="5360" y="1296"/>
              <a:ext cx="79" cy="80"/>
            </a:xfrm>
            <a:prstGeom prst="ellipse">
              <a:avLst/>
            </a:prstGeom>
            <a:solidFill>
              <a:schemeClr val="accent2"/>
            </a:solidFill>
            <a:ln w="9525">
              <a:noFill/>
              <a:round/>
              <a:headEnd/>
              <a:tailEnd/>
            </a:ln>
            <a:effectLst/>
          </p:spPr>
          <p:txBody>
            <a:bodyPr wrap="none" anchor="ctr"/>
            <a:lstStyle/>
            <a:p>
              <a:pPr>
                <a:defRPr/>
              </a:pPr>
              <a:endParaRPr lang="en-US"/>
            </a:p>
          </p:txBody>
        </p:sp>
        <p:sp>
          <p:nvSpPr>
            <p:cNvPr id="4120" name="Oval 24"/>
            <p:cNvSpPr>
              <a:spLocks noChangeArrowheads="1"/>
            </p:cNvSpPr>
            <p:nvPr/>
          </p:nvSpPr>
          <p:spPr bwMode="auto">
            <a:xfrm>
              <a:off x="5472" y="1296"/>
              <a:ext cx="79" cy="80"/>
            </a:xfrm>
            <a:prstGeom prst="ellipse">
              <a:avLst/>
            </a:prstGeom>
            <a:solidFill>
              <a:schemeClr val="accent1"/>
            </a:solidFill>
            <a:ln w="9525">
              <a:noFill/>
              <a:round/>
              <a:headEnd/>
              <a:tailEnd/>
            </a:ln>
            <a:effectLst/>
          </p:spPr>
          <p:txBody>
            <a:bodyPr wrap="none" anchor="ctr"/>
            <a:lstStyle/>
            <a:p>
              <a:pPr>
                <a:defRPr/>
              </a:pPr>
              <a:endParaRPr lang="en-US"/>
            </a:p>
          </p:txBody>
        </p:sp>
        <p:sp>
          <p:nvSpPr>
            <p:cNvPr id="4121" name="Oval 25"/>
            <p:cNvSpPr>
              <a:spLocks noChangeArrowheads="1"/>
            </p:cNvSpPr>
            <p:nvPr/>
          </p:nvSpPr>
          <p:spPr bwMode="auto">
            <a:xfrm>
              <a:off x="5136" y="1408"/>
              <a:ext cx="80" cy="80"/>
            </a:xfrm>
            <a:prstGeom prst="ellipse">
              <a:avLst/>
            </a:prstGeom>
            <a:solidFill>
              <a:schemeClr val="accent2"/>
            </a:solidFill>
            <a:ln w="9525">
              <a:noFill/>
              <a:round/>
              <a:headEnd/>
              <a:tailEnd/>
            </a:ln>
            <a:effectLst/>
          </p:spPr>
          <p:txBody>
            <a:bodyPr wrap="none" anchor="ctr"/>
            <a:lstStyle/>
            <a:p>
              <a:pPr>
                <a:defRPr/>
              </a:pPr>
              <a:endParaRPr lang="en-US"/>
            </a:p>
          </p:txBody>
        </p:sp>
        <p:sp>
          <p:nvSpPr>
            <p:cNvPr id="4122" name="Oval 26"/>
            <p:cNvSpPr>
              <a:spLocks noChangeArrowheads="1"/>
            </p:cNvSpPr>
            <p:nvPr/>
          </p:nvSpPr>
          <p:spPr bwMode="auto">
            <a:xfrm>
              <a:off x="5248" y="1408"/>
              <a:ext cx="79" cy="80"/>
            </a:xfrm>
            <a:prstGeom prst="ellipse">
              <a:avLst/>
            </a:prstGeom>
            <a:solidFill>
              <a:schemeClr val="accent2"/>
            </a:solidFill>
            <a:ln w="9525">
              <a:noFill/>
              <a:round/>
              <a:headEnd/>
              <a:tailEnd/>
            </a:ln>
            <a:effectLst/>
          </p:spPr>
          <p:txBody>
            <a:bodyPr wrap="none" anchor="ctr"/>
            <a:lstStyle/>
            <a:p>
              <a:pPr>
                <a:defRPr/>
              </a:pPr>
              <a:endParaRPr lang="en-US"/>
            </a:p>
          </p:txBody>
        </p:sp>
        <p:sp>
          <p:nvSpPr>
            <p:cNvPr id="4123" name="Oval 27"/>
            <p:cNvSpPr>
              <a:spLocks noChangeArrowheads="1"/>
            </p:cNvSpPr>
            <p:nvPr/>
          </p:nvSpPr>
          <p:spPr bwMode="auto">
            <a:xfrm>
              <a:off x="5360" y="1408"/>
              <a:ext cx="79" cy="80"/>
            </a:xfrm>
            <a:prstGeom prst="ellipse">
              <a:avLst/>
            </a:prstGeom>
            <a:solidFill>
              <a:schemeClr val="accent1"/>
            </a:solidFill>
            <a:ln w="9525">
              <a:noFill/>
              <a:round/>
              <a:headEnd/>
              <a:tailEnd/>
            </a:ln>
            <a:effectLst/>
          </p:spPr>
          <p:txBody>
            <a:bodyPr wrap="none" anchor="ctr"/>
            <a:lstStyle/>
            <a:p>
              <a:pPr>
                <a:defRPr/>
              </a:pPr>
              <a:endParaRPr lang="en-US"/>
            </a:p>
          </p:txBody>
        </p:sp>
        <p:sp>
          <p:nvSpPr>
            <p:cNvPr id="4124" name="Oval 28"/>
            <p:cNvSpPr>
              <a:spLocks noChangeArrowheads="1"/>
            </p:cNvSpPr>
            <p:nvPr/>
          </p:nvSpPr>
          <p:spPr bwMode="auto">
            <a:xfrm>
              <a:off x="5472" y="1408"/>
              <a:ext cx="79" cy="80"/>
            </a:xfrm>
            <a:prstGeom prst="ellipse">
              <a:avLst/>
            </a:prstGeom>
            <a:solidFill>
              <a:schemeClr val="accent1"/>
            </a:solidFill>
            <a:ln w="9525">
              <a:noFill/>
              <a:round/>
              <a:headEnd/>
              <a:tailEnd/>
            </a:ln>
            <a:effectLst/>
          </p:spPr>
          <p:txBody>
            <a:bodyPr wrap="none" anchor="ctr"/>
            <a:lstStyle/>
            <a:p>
              <a:pPr>
                <a:defRPr/>
              </a:pPr>
              <a:endParaRPr lang="en-US"/>
            </a:p>
          </p:txBody>
        </p:sp>
        <p:sp>
          <p:nvSpPr>
            <p:cNvPr id="4125" name="Oval 29"/>
            <p:cNvSpPr>
              <a:spLocks noChangeArrowheads="1"/>
            </p:cNvSpPr>
            <p:nvPr/>
          </p:nvSpPr>
          <p:spPr bwMode="auto">
            <a:xfrm>
              <a:off x="5584" y="1408"/>
              <a:ext cx="80" cy="80"/>
            </a:xfrm>
            <a:prstGeom prst="ellipse">
              <a:avLst/>
            </a:prstGeom>
            <a:solidFill>
              <a:schemeClr val="folHlink"/>
            </a:solidFill>
            <a:ln w="9525">
              <a:noFill/>
              <a:round/>
              <a:headEnd/>
              <a:tailEnd/>
            </a:ln>
            <a:effectLst/>
          </p:spPr>
          <p:txBody>
            <a:bodyPr wrap="none" anchor="ctr"/>
            <a:lstStyle/>
            <a:p>
              <a:pPr>
                <a:defRPr/>
              </a:pPr>
              <a:endParaRPr lang="en-US"/>
            </a:p>
          </p:txBody>
        </p:sp>
        <p:sp>
          <p:nvSpPr>
            <p:cNvPr id="4126" name="Oval 30"/>
            <p:cNvSpPr>
              <a:spLocks noChangeArrowheads="1"/>
            </p:cNvSpPr>
            <p:nvPr/>
          </p:nvSpPr>
          <p:spPr bwMode="auto">
            <a:xfrm>
              <a:off x="5136" y="1520"/>
              <a:ext cx="80" cy="79"/>
            </a:xfrm>
            <a:prstGeom prst="ellipse">
              <a:avLst/>
            </a:prstGeom>
            <a:solidFill>
              <a:schemeClr val="accent2"/>
            </a:solidFill>
            <a:ln w="9525">
              <a:noFill/>
              <a:round/>
              <a:headEnd/>
              <a:tailEnd/>
            </a:ln>
            <a:effectLst/>
          </p:spPr>
          <p:txBody>
            <a:bodyPr wrap="none" anchor="ctr"/>
            <a:lstStyle/>
            <a:p>
              <a:pPr>
                <a:defRPr/>
              </a:pPr>
              <a:endParaRPr lang="en-US"/>
            </a:p>
          </p:txBody>
        </p:sp>
        <p:sp>
          <p:nvSpPr>
            <p:cNvPr id="4127" name="Oval 31"/>
            <p:cNvSpPr>
              <a:spLocks noChangeArrowheads="1"/>
            </p:cNvSpPr>
            <p:nvPr/>
          </p:nvSpPr>
          <p:spPr bwMode="auto">
            <a:xfrm>
              <a:off x="5248" y="1520"/>
              <a:ext cx="79" cy="79"/>
            </a:xfrm>
            <a:prstGeom prst="ellipse">
              <a:avLst/>
            </a:prstGeom>
            <a:solidFill>
              <a:schemeClr val="accent1"/>
            </a:solidFill>
            <a:ln w="9525">
              <a:noFill/>
              <a:round/>
              <a:headEnd/>
              <a:tailEnd/>
            </a:ln>
            <a:effectLst/>
          </p:spPr>
          <p:txBody>
            <a:bodyPr wrap="none" anchor="ctr"/>
            <a:lstStyle/>
            <a:p>
              <a:pPr>
                <a:defRPr/>
              </a:pPr>
              <a:endParaRPr lang="en-US"/>
            </a:p>
          </p:txBody>
        </p:sp>
        <p:sp>
          <p:nvSpPr>
            <p:cNvPr id="4128" name="Oval 32"/>
            <p:cNvSpPr>
              <a:spLocks noChangeArrowheads="1"/>
            </p:cNvSpPr>
            <p:nvPr/>
          </p:nvSpPr>
          <p:spPr bwMode="auto">
            <a:xfrm>
              <a:off x="5360" y="1520"/>
              <a:ext cx="79" cy="79"/>
            </a:xfrm>
            <a:prstGeom prst="ellipse">
              <a:avLst/>
            </a:prstGeom>
            <a:solidFill>
              <a:schemeClr val="accent1"/>
            </a:solidFill>
            <a:ln w="9525">
              <a:noFill/>
              <a:round/>
              <a:headEnd/>
              <a:tailEnd/>
            </a:ln>
            <a:effectLst/>
          </p:spPr>
          <p:txBody>
            <a:bodyPr wrap="none" anchor="ctr"/>
            <a:lstStyle/>
            <a:p>
              <a:pPr>
                <a:defRPr/>
              </a:pPr>
              <a:endParaRPr lang="en-US"/>
            </a:p>
          </p:txBody>
        </p:sp>
        <p:sp>
          <p:nvSpPr>
            <p:cNvPr id="4129" name="Oval 33"/>
            <p:cNvSpPr>
              <a:spLocks noChangeArrowheads="1"/>
            </p:cNvSpPr>
            <p:nvPr/>
          </p:nvSpPr>
          <p:spPr bwMode="auto">
            <a:xfrm>
              <a:off x="5472" y="1520"/>
              <a:ext cx="79" cy="79"/>
            </a:xfrm>
            <a:prstGeom prst="ellipse">
              <a:avLst/>
            </a:prstGeom>
            <a:solidFill>
              <a:schemeClr val="folHlink"/>
            </a:solidFill>
            <a:ln w="9525">
              <a:noFill/>
              <a:round/>
              <a:headEnd/>
              <a:tailEnd/>
            </a:ln>
            <a:effectLst/>
          </p:spPr>
          <p:txBody>
            <a:bodyPr wrap="none" anchor="ctr"/>
            <a:lstStyle/>
            <a:p>
              <a:pPr>
                <a:defRPr/>
              </a:pPr>
              <a:endParaRPr lang="en-US"/>
            </a:p>
          </p:txBody>
        </p:sp>
        <p:sp>
          <p:nvSpPr>
            <p:cNvPr id="4130" name="Oval 34"/>
            <p:cNvSpPr>
              <a:spLocks noChangeArrowheads="1"/>
            </p:cNvSpPr>
            <p:nvPr/>
          </p:nvSpPr>
          <p:spPr bwMode="auto">
            <a:xfrm>
              <a:off x="5136" y="1632"/>
              <a:ext cx="80" cy="79"/>
            </a:xfrm>
            <a:prstGeom prst="ellipse">
              <a:avLst/>
            </a:prstGeom>
            <a:solidFill>
              <a:schemeClr val="accent1"/>
            </a:solidFill>
            <a:ln w="9525">
              <a:noFill/>
              <a:round/>
              <a:headEnd/>
              <a:tailEnd/>
            </a:ln>
            <a:effectLst/>
          </p:spPr>
          <p:txBody>
            <a:bodyPr wrap="none" anchor="ctr"/>
            <a:lstStyle/>
            <a:p>
              <a:pPr>
                <a:defRPr/>
              </a:pPr>
              <a:endParaRPr lang="en-US"/>
            </a:p>
          </p:txBody>
        </p:sp>
        <p:sp>
          <p:nvSpPr>
            <p:cNvPr id="4131" name="Oval 35"/>
            <p:cNvSpPr>
              <a:spLocks noChangeArrowheads="1"/>
            </p:cNvSpPr>
            <p:nvPr/>
          </p:nvSpPr>
          <p:spPr bwMode="auto">
            <a:xfrm>
              <a:off x="5248" y="1632"/>
              <a:ext cx="79" cy="79"/>
            </a:xfrm>
            <a:prstGeom prst="ellipse">
              <a:avLst/>
            </a:prstGeom>
            <a:solidFill>
              <a:schemeClr val="accent1"/>
            </a:solidFill>
            <a:ln w="9525">
              <a:noFill/>
              <a:round/>
              <a:headEnd/>
              <a:tailEnd/>
            </a:ln>
            <a:effectLst/>
          </p:spPr>
          <p:txBody>
            <a:bodyPr wrap="none" anchor="ctr"/>
            <a:lstStyle/>
            <a:p>
              <a:pPr>
                <a:defRPr/>
              </a:pPr>
              <a:endParaRPr lang="en-US"/>
            </a:p>
          </p:txBody>
        </p:sp>
        <p:sp>
          <p:nvSpPr>
            <p:cNvPr id="4132" name="Oval 36"/>
            <p:cNvSpPr>
              <a:spLocks noChangeArrowheads="1"/>
            </p:cNvSpPr>
            <p:nvPr/>
          </p:nvSpPr>
          <p:spPr bwMode="auto">
            <a:xfrm>
              <a:off x="5360" y="1632"/>
              <a:ext cx="79" cy="79"/>
            </a:xfrm>
            <a:prstGeom prst="ellipse">
              <a:avLst/>
            </a:prstGeom>
            <a:solidFill>
              <a:schemeClr val="folHlink"/>
            </a:solidFill>
            <a:ln w="9525">
              <a:noFill/>
              <a:round/>
              <a:headEnd/>
              <a:tailEnd/>
            </a:ln>
            <a:effectLst/>
          </p:spPr>
          <p:txBody>
            <a:bodyPr wrap="none" anchor="ctr"/>
            <a:lstStyle/>
            <a:p>
              <a:pPr>
                <a:defRPr/>
              </a:pPr>
              <a:endParaRPr lang="en-US"/>
            </a:p>
          </p:txBody>
        </p:sp>
        <p:sp>
          <p:nvSpPr>
            <p:cNvPr id="4133" name="Oval 37"/>
            <p:cNvSpPr>
              <a:spLocks noChangeArrowheads="1"/>
            </p:cNvSpPr>
            <p:nvPr/>
          </p:nvSpPr>
          <p:spPr bwMode="auto">
            <a:xfrm>
              <a:off x="5472" y="1632"/>
              <a:ext cx="79" cy="79"/>
            </a:xfrm>
            <a:prstGeom prst="ellipse">
              <a:avLst/>
            </a:prstGeom>
            <a:solidFill>
              <a:schemeClr val="folHlink"/>
            </a:solidFill>
            <a:ln w="9525">
              <a:noFill/>
              <a:round/>
              <a:headEnd/>
              <a:tailEnd/>
            </a:ln>
            <a:effectLst/>
          </p:spPr>
          <p:txBody>
            <a:bodyPr wrap="none" anchor="ctr"/>
            <a:lstStyle/>
            <a:p>
              <a:pPr>
                <a:defRPr/>
              </a:pPr>
              <a:endParaRPr lang="en-US"/>
            </a:p>
          </p:txBody>
        </p:sp>
        <p:sp>
          <p:nvSpPr>
            <p:cNvPr id="4134" name="Oval 38"/>
            <p:cNvSpPr>
              <a:spLocks noChangeArrowheads="1"/>
            </p:cNvSpPr>
            <p:nvPr/>
          </p:nvSpPr>
          <p:spPr bwMode="auto">
            <a:xfrm>
              <a:off x="5248" y="1744"/>
              <a:ext cx="79" cy="80"/>
            </a:xfrm>
            <a:prstGeom prst="ellipse">
              <a:avLst/>
            </a:prstGeom>
            <a:solidFill>
              <a:schemeClr val="folHlink"/>
            </a:solidFill>
            <a:ln w="9525">
              <a:noFill/>
              <a:round/>
              <a:headEnd/>
              <a:tailEnd/>
            </a:ln>
            <a:effectLst/>
          </p:spPr>
          <p:txBody>
            <a:bodyPr wrap="none" anchor="ctr"/>
            <a:lstStyle/>
            <a:p>
              <a:pPr>
                <a:defRPr/>
              </a:pPr>
              <a:endParaRPr lang="en-US"/>
            </a:p>
          </p:txBody>
        </p:sp>
        <p:sp>
          <p:nvSpPr>
            <p:cNvPr id="4135" name="Oval 39"/>
            <p:cNvSpPr>
              <a:spLocks noChangeArrowheads="1"/>
            </p:cNvSpPr>
            <p:nvPr/>
          </p:nvSpPr>
          <p:spPr bwMode="auto">
            <a:xfrm>
              <a:off x="5472" y="1744"/>
              <a:ext cx="79" cy="80"/>
            </a:xfrm>
            <a:prstGeom prst="ellipse">
              <a:avLst/>
            </a:prstGeom>
            <a:solidFill>
              <a:schemeClr val="folHlink"/>
            </a:solidFill>
            <a:ln w="9525">
              <a:noFill/>
              <a:round/>
              <a:headEnd/>
              <a:tailEnd/>
            </a:ln>
            <a:effectLst/>
          </p:spPr>
          <p:txBody>
            <a:bodyPr wrap="none" anchor="ctr"/>
            <a:lstStyle/>
            <a:p>
              <a:pPr>
                <a:defRPr/>
              </a:pPr>
              <a:endParaRPr lang="en-US"/>
            </a:p>
          </p:txBody>
        </p:sp>
      </p:grpSp>
    </p:spTree>
  </p:cSld>
  <p:clrMap bg1="lt1" tx1="dk1" bg2="lt2" tx2="dk2" accent1="accent1" accent2="accent2" accent3="accent3" accent4="accent4" accent5="accent5" accent6="accent6" hlink="hlink" folHlink="folHlink"/>
  <p:sldLayoutIdLst>
    <p:sldLayoutId id="2147483665" r:id="rId1"/>
    <p:sldLayoutId id="2147483663" r:id="rId2"/>
    <p:sldLayoutId id="2147483662" r:id="rId3"/>
    <p:sldLayoutId id="2147483661" r:id="rId4"/>
    <p:sldLayoutId id="2147483660" r:id="rId5"/>
    <p:sldLayoutId id="2147483659" r:id="rId6"/>
    <p:sldLayoutId id="2147483658" r:id="rId7"/>
    <p:sldLayoutId id="2147483657" r:id="rId8"/>
    <p:sldLayoutId id="2147483656" r:id="rId9"/>
    <p:sldLayoutId id="2147483655" r:id="rId10"/>
    <p:sldLayoutId id="2147483654" r:id="rId11"/>
    <p:sldLayoutId id="2147483653" r:id="rId12"/>
    <p:sldLayoutId id="2147483652" r:id="rId13"/>
    <p:sldLayoutId id="2147483651" r:id="rId14"/>
    <p:sldLayoutId id="2147483664" r:id="rId15"/>
  </p:sldLayoutIdLst>
  <p:timing>
    <p:tnLst>
      <p:par>
        <p:cTn id="1" dur="indefinite" restart="never" nodeType="tmRoot"/>
      </p:par>
    </p:tnLst>
  </p:timing>
  <p:hf hdr="0" ftr="0" dt="0"/>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1"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1" charset="2"/>
        <a:buChar char="l"/>
        <a:defRPr sz="2600">
          <a:solidFill>
            <a:schemeClr val="tx1"/>
          </a:solidFill>
          <a:latin typeface="+mn-lt"/>
          <a:ea typeface="ＭＳ Ｐゴシック" charset="-128"/>
        </a:defRPr>
      </a:lvl2pPr>
      <a:lvl3pPr marL="987425" indent="-293688" algn="l" rtl="0" eaLnBrk="0" fontAlgn="base" hangingPunct="0">
        <a:spcBef>
          <a:spcPct val="20000"/>
        </a:spcBef>
        <a:spcAft>
          <a:spcPct val="0"/>
        </a:spcAft>
        <a:buClr>
          <a:schemeClr val="accent1"/>
        </a:buClr>
        <a:buSzPct val="70000"/>
        <a:buFont typeface="Wingdings" pitchFamily="1" charset="2"/>
        <a:buChar char="l"/>
        <a:defRPr sz="2300">
          <a:solidFill>
            <a:schemeClr val="tx1"/>
          </a:solidFill>
          <a:latin typeface="+mn-lt"/>
          <a:ea typeface="ＭＳ Ｐゴシック" charset="-128"/>
        </a:defRPr>
      </a:lvl3pPr>
      <a:lvl4pPr marL="1281113" indent="-292100" algn="l" rtl="0" eaLnBrk="0" fontAlgn="base" hangingPunct="0">
        <a:spcBef>
          <a:spcPct val="20000"/>
        </a:spcBef>
        <a:spcAft>
          <a:spcPct val="0"/>
        </a:spcAft>
        <a:buClr>
          <a:schemeClr val="tx2"/>
        </a:buClr>
        <a:buSzPct val="75000"/>
        <a:buFont typeface="Wingdings" pitchFamily="1" charset="2"/>
        <a:buChar char="§"/>
        <a:defRPr sz="2000">
          <a:solidFill>
            <a:schemeClr val="tx1"/>
          </a:solidFill>
          <a:latin typeface="+mn-lt"/>
          <a:ea typeface="ＭＳ Ｐゴシック" charset="-128"/>
        </a:defRPr>
      </a:lvl4pPr>
      <a:lvl5pPr marL="1598613" indent="-315913" algn="l" rtl="0" eaLnBrk="0" fontAlgn="base" hangingPunct="0">
        <a:spcBef>
          <a:spcPct val="20000"/>
        </a:spcBef>
        <a:spcAft>
          <a:spcPct val="0"/>
        </a:spcAft>
        <a:buClr>
          <a:schemeClr val="folHlink"/>
        </a:buClr>
        <a:buSzPct val="80000"/>
        <a:buFont typeface="Wingdings" pitchFamily="1" charset="2"/>
        <a:buChar char="§"/>
        <a:defRPr sz="2000">
          <a:solidFill>
            <a:schemeClr val="tx1"/>
          </a:solidFill>
          <a:latin typeface="+mn-lt"/>
          <a:ea typeface="ＭＳ Ｐゴシック" charset="-128"/>
        </a:defRPr>
      </a:lvl5pPr>
      <a:lvl6pPr marL="2055813" indent="-315913" algn="l" rtl="0" fontAlgn="base">
        <a:spcBef>
          <a:spcPct val="20000"/>
        </a:spcBef>
        <a:spcAft>
          <a:spcPct val="0"/>
        </a:spcAft>
        <a:buClr>
          <a:schemeClr val="folHlink"/>
        </a:buClr>
        <a:buSzPct val="80000"/>
        <a:buFont typeface="Wingdings" charset="2"/>
        <a:buChar char="§"/>
        <a:defRPr sz="2000">
          <a:solidFill>
            <a:schemeClr val="tx1"/>
          </a:solidFill>
          <a:latin typeface="+mn-lt"/>
          <a:ea typeface="ＭＳ Ｐゴシック" charset="-128"/>
        </a:defRPr>
      </a:lvl6pPr>
      <a:lvl7pPr marL="2513013" indent="-315913" algn="l" rtl="0" fontAlgn="base">
        <a:spcBef>
          <a:spcPct val="20000"/>
        </a:spcBef>
        <a:spcAft>
          <a:spcPct val="0"/>
        </a:spcAft>
        <a:buClr>
          <a:schemeClr val="folHlink"/>
        </a:buClr>
        <a:buSzPct val="80000"/>
        <a:buFont typeface="Wingdings" charset="2"/>
        <a:buChar char="§"/>
        <a:defRPr sz="2000">
          <a:solidFill>
            <a:schemeClr val="tx1"/>
          </a:solidFill>
          <a:latin typeface="+mn-lt"/>
          <a:ea typeface="ＭＳ Ｐゴシック" charset="-128"/>
        </a:defRPr>
      </a:lvl7pPr>
      <a:lvl8pPr marL="2970213" indent="-315913" algn="l" rtl="0" fontAlgn="base">
        <a:spcBef>
          <a:spcPct val="20000"/>
        </a:spcBef>
        <a:spcAft>
          <a:spcPct val="0"/>
        </a:spcAft>
        <a:buClr>
          <a:schemeClr val="folHlink"/>
        </a:buClr>
        <a:buSzPct val="80000"/>
        <a:buFont typeface="Wingdings" charset="2"/>
        <a:buChar char="§"/>
        <a:defRPr sz="2000">
          <a:solidFill>
            <a:schemeClr val="tx1"/>
          </a:solidFill>
          <a:latin typeface="+mn-lt"/>
          <a:ea typeface="ＭＳ Ｐゴシック" charset="-128"/>
        </a:defRPr>
      </a:lvl8pPr>
      <a:lvl9pPr marL="3427413" indent="-315913" algn="l" rtl="0" fontAlgn="base">
        <a:spcBef>
          <a:spcPct val="20000"/>
        </a:spcBef>
        <a:spcAft>
          <a:spcPct val="0"/>
        </a:spcAft>
        <a:buClr>
          <a:schemeClr val="folHlink"/>
        </a:buClr>
        <a:buSzPct val="80000"/>
        <a:buFont typeface="Wingdings" charset="2"/>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google.com/trends/explore#q=facebook%2C%20myspace&amp;geo=US&amp;cmpt=q"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1042" name="Rectangle 2"/>
          <p:cNvSpPr>
            <a:spLocks noGrp="1" noChangeArrowheads="1"/>
          </p:cNvSpPr>
          <p:nvPr>
            <p:ph type="ctrTitle" idx="4294967295"/>
          </p:nvPr>
        </p:nvSpPr>
        <p:spPr>
          <a:xfrm>
            <a:off x="315913" y="466725"/>
            <a:ext cx="6781800" cy="2133600"/>
          </a:xfrm>
        </p:spPr>
        <p:txBody>
          <a:bodyPr/>
          <a:lstStyle/>
          <a:p>
            <a:pPr algn="r" eaLnBrk="1" hangingPunct="1"/>
            <a:r>
              <a:rPr lang="en-US" sz="3600" dirty="0" smtClean="0"/>
              <a:t>Dynamics of Platforms</a:t>
            </a:r>
          </a:p>
        </p:txBody>
      </p:sp>
      <p:sp>
        <p:nvSpPr>
          <p:cNvPr id="1111043" name="Placeholder 3"/>
          <p:cNvSpPr>
            <a:spLocks noGrp="1" noChangeArrowheads="1"/>
          </p:cNvSpPr>
          <p:nvPr>
            <p:ph type="subTitle" idx="4294967295"/>
          </p:nvPr>
        </p:nvSpPr>
        <p:spPr>
          <a:xfrm>
            <a:off x="849313" y="3049588"/>
            <a:ext cx="6248400" cy="2362200"/>
          </a:xfrm>
        </p:spPr>
        <p:txBody>
          <a:bodyPr/>
          <a:lstStyle/>
          <a:p>
            <a:pPr marL="0" indent="0" algn="r" eaLnBrk="1" hangingPunct="1">
              <a:buFont typeface="Wingdings" pitchFamily="1" charset="2"/>
              <a:buNone/>
            </a:pPr>
            <a:endParaRPr lang="en-US" sz="3200" smtClean="0"/>
          </a:p>
        </p:txBody>
      </p:sp>
      <p:sp>
        <p:nvSpPr>
          <p:cNvPr id="2" name="Slide Number Placeholder 1"/>
          <p:cNvSpPr>
            <a:spLocks noGrp="1"/>
          </p:cNvSpPr>
          <p:nvPr>
            <p:ph type="sldNum" sz="quarter" idx="12"/>
          </p:nvPr>
        </p:nvSpPr>
        <p:spPr/>
        <p:txBody>
          <a:bodyPr/>
          <a:lstStyle/>
          <a:p>
            <a:pPr>
              <a:defRPr/>
            </a:pPr>
            <a:fld id="{ACB42A96-9D7B-4EC0-B9C8-C1CABAE6DB0B}" type="slidenum">
              <a:rPr lang="en-US" smtClean="0"/>
              <a:pPr>
                <a:defRPr/>
              </a:pPr>
              <a:t>1</a:t>
            </a:fld>
            <a:endParaRPr lang="en-US"/>
          </a:p>
        </p:txBody>
      </p:sp>
    </p:spTree>
    <p:extLst>
      <p:ext uri="{BB962C8B-B14F-4D97-AF65-F5344CB8AC3E}">
        <p14:creationId xmlns:p14="http://schemas.microsoft.com/office/powerpoint/2010/main" val="28001396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6882" name="Rectangle 2"/>
          <p:cNvSpPr>
            <a:spLocks noGrp="1" noChangeArrowheads="1"/>
          </p:cNvSpPr>
          <p:nvPr>
            <p:ph type="title"/>
          </p:nvPr>
        </p:nvSpPr>
        <p:spPr/>
        <p:txBody>
          <a:bodyPr/>
          <a:lstStyle/>
          <a:p>
            <a:r>
              <a:rPr lang="en-US" dirty="0" smtClean="0"/>
              <a:t>Introduction</a:t>
            </a:r>
          </a:p>
        </p:txBody>
      </p:sp>
      <p:sp>
        <p:nvSpPr>
          <p:cNvPr id="1786883" name="Rectangle 3"/>
          <p:cNvSpPr>
            <a:spLocks noGrp="1" noChangeArrowheads="1"/>
          </p:cNvSpPr>
          <p:nvPr>
            <p:ph type="body" idx="1"/>
          </p:nvPr>
        </p:nvSpPr>
        <p:spPr>
          <a:xfrm>
            <a:off x="457200" y="1676400"/>
            <a:ext cx="8229600" cy="4454525"/>
          </a:xfrm>
        </p:spPr>
        <p:txBody>
          <a:bodyPr/>
          <a:lstStyle/>
          <a:p>
            <a:pPr>
              <a:spcAft>
                <a:spcPts val="100"/>
              </a:spcAft>
            </a:pPr>
            <a:r>
              <a:rPr lang="en-US" sz="2600" dirty="0" smtClean="0"/>
              <a:t>Last time: introduced basic ideas about platforms, network effects, competition and platform pricing.</a:t>
            </a:r>
          </a:p>
          <a:p>
            <a:pPr lvl="4">
              <a:spcAft>
                <a:spcPts val="100"/>
              </a:spcAft>
            </a:pPr>
            <a:endParaRPr lang="en-US" sz="1600" dirty="0" smtClean="0"/>
          </a:p>
          <a:p>
            <a:pPr>
              <a:spcAft>
                <a:spcPts val="100"/>
              </a:spcAft>
            </a:pPr>
            <a:r>
              <a:rPr lang="en-US" sz="2600" dirty="0" smtClean="0"/>
              <a:t>Today: some case studies of platform competition and evolution to highlight:</a:t>
            </a:r>
          </a:p>
          <a:p>
            <a:pPr lvl="1">
              <a:spcAft>
                <a:spcPts val="100"/>
              </a:spcAft>
            </a:pPr>
            <a:r>
              <a:rPr lang="en-US" sz="2400" dirty="0" smtClean="0"/>
              <a:t>Adoption and platform growth </a:t>
            </a:r>
          </a:p>
          <a:p>
            <a:pPr lvl="1">
              <a:spcAft>
                <a:spcPts val="100"/>
              </a:spcAft>
            </a:pPr>
            <a:r>
              <a:rPr lang="en-US" sz="2400" dirty="0" smtClean="0"/>
              <a:t>Platform competition: tipping and co-existence </a:t>
            </a:r>
          </a:p>
          <a:p>
            <a:pPr lvl="1">
              <a:spcAft>
                <a:spcPts val="100"/>
              </a:spcAft>
            </a:pPr>
            <a:r>
              <a:rPr lang="en-US" sz="2400" dirty="0"/>
              <a:t>M</a:t>
            </a:r>
            <a:r>
              <a:rPr lang="en-US" sz="2400" dirty="0" smtClean="0"/>
              <a:t>aturation of platforms &amp; user life-cycle patterns</a:t>
            </a:r>
          </a:p>
          <a:p>
            <a:pPr lvl="3">
              <a:spcAft>
                <a:spcPts val="100"/>
              </a:spcAft>
            </a:pPr>
            <a:endParaRPr lang="en-US" sz="1600" dirty="0" smtClean="0">
              <a:ea typeface="ＭＳ Ｐゴシック" pitchFamily="1" charset="-128"/>
            </a:endParaRPr>
          </a:p>
          <a:p>
            <a:pPr>
              <a:spcAft>
                <a:spcPts val="100"/>
              </a:spcAft>
            </a:pPr>
            <a:r>
              <a:rPr lang="en-US" sz="2600" dirty="0" smtClean="0">
                <a:ea typeface="ＭＳ Ｐゴシック" pitchFamily="1" charset="-128"/>
              </a:rPr>
              <a:t>Focus on selected examples: </a:t>
            </a:r>
            <a:r>
              <a:rPr lang="en-US" sz="2600" dirty="0">
                <a:ea typeface="ＭＳ Ｐゴシック" pitchFamily="1" charset="-128"/>
              </a:rPr>
              <a:t>m</a:t>
            </a:r>
            <a:r>
              <a:rPr lang="en-US" sz="2600" dirty="0" smtClean="0">
                <a:ea typeface="ＭＳ Ｐゴシック" pitchFamily="1" charset="-128"/>
              </a:rPr>
              <a:t>ostly pictures!</a:t>
            </a:r>
          </a:p>
        </p:txBody>
      </p:sp>
      <p:sp>
        <p:nvSpPr>
          <p:cNvPr id="2" name="Slide Number Placeholder 1"/>
          <p:cNvSpPr>
            <a:spLocks noGrp="1"/>
          </p:cNvSpPr>
          <p:nvPr>
            <p:ph type="sldNum" sz="quarter" idx="12"/>
          </p:nvPr>
        </p:nvSpPr>
        <p:spPr/>
        <p:txBody>
          <a:bodyPr/>
          <a:lstStyle/>
          <a:p>
            <a:pPr>
              <a:defRPr/>
            </a:pPr>
            <a:fld id="{D52173E4-446A-463B-9939-A01673FAA02C}" type="slidenum">
              <a:rPr lang="en-US" smtClean="0"/>
              <a:pPr>
                <a:defRPr/>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3810" name="Rectangle 2"/>
          <p:cNvSpPr>
            <a:spLocks noGrp="1" noChangeArrowheads="1"/>
          </p:cNvSpPr>
          <p:nvPr>
            <p:ph type="title"/>
          </p:nvPr>
        </p:nvSpPr>
        <p:spPr/>
        <p:txBody>
          <a:bodyPr/>
          <a:lstStyle/>
          <a:p>
            <a:r>
              <a:rPr lang="en-US" dirty="0" smtClean="0"/>
              <a:t>Adoption and Growth</a:t>
            </a:r>
          </a:p>
        </p:txBody>
      </p:sp>
      <p:sp>
        <p:nvSpPr>
          <p:cNvPr id="1783811" name="Rectangle 3"/>
          <p:cNvSpPr>
            <a:spLocks noGrp="1" noChangeArrowheads="1"/>
          </p:cNvSpPr>
          <p:nvPr>
            <p:ph type="body" idx="1"/>
          </p:nvPr>
        </p:nvSpPr>
        <p:spPr/>
        <p:txBody>
          <a:bodyPr/>
          <a:lstStyle/>
          <a:p>
            <a:pPr>
              <a:lnSpc>
                <a:spcPct val="90000"/>
              </a:lnSpc>
            </a:pPr>
            <a:r>
              <a:rPr lang="en-US" sz="2600" dirty="0" smtClean="0">
                <a:ea typeface="ＭＳ Ｐゴシック" pitchFamily="1" charset="-128"/>
              </a:rPr>
              <a:t>Is there a typical pattern through which new products or technologies are adopted?</a:t>
            </a:r>
          </a:p>
          <a:p>
            <a:pPr>
              <a:lnSpc>
                <a:spcPct val="90000"/>
              </a:lnSpc>
            </a:pPr>
            <a:endParaRPr lang="en-US" sz="2600" dirty="0">
              <a:ea typeface="ＭＳ Ｐゴシック" pitchFamily="1" charset="-128"/>
            </a:endParaRPr>
          </a:p>
          <a:p>
            <a:pPr>
              <a:lnSpc>
                <a:spcPct val="90000"/>
              </a:lnSpc>
            </a:pPr>
            <a:r>
              <a:rPr lang="en-US" sz="2600" dirty="0" smtClean="0">
                <a:ea typeface="ＭＳ Ｐゴシック" pitchFamily="1" charset="-128"/>
              </a:rPr>
              <a:t>Classic study in economics is </a:t>
            </a:r>
            <a:r>
              <a:rPr lang="en-US" sz="2600" dirty="0" err="1" smtClean="0">
                <a:ea typeface="ＭＳ Ｐゴシック" pitchFamily="1" charset="-128"/>
              </a:rPr>
              <a:t>Zvi</a:t>
            </a:r>
            <a:r>
              <a:rPr lang="en-US" sz="2600" dirty="0" smtClean="0">
                <a:ea typeface="ＭＳ Ｐゴシック" pitchFamily="1" charset="-128"/>
              </a:rPr>
              <a:t> </a:t>
            </a:r>
            <a:r>
              <a:rPr lang="en-US" sz="2600" dirty="0" err="1" smtClean="0">
                <a:ea typeface="ＭＳ Ｐゴシック" pitchFamily="1" charset="-128"/>
              </a:rPr>
              <a:t>Griliches</a:t>
            </a:r>
            <a:r>
              <a:rPr lang="en-US" sz="2600" dirty="0" smtClean="0">
                <a:ea typeface="ＭＳ Ｐゴシック" pitchFamily="1" charset="-128"/>
              </a:rPr>
              <a:t>’ Ph.D. dissertation on the spread of hybrid corn, which introduced several useful ideas:</a:t>
            </a:r>
          </a:p>
          <a:p>
            <a:pPr lvl="1">
              <a:lnSpc>
                <a:spcPct val="90000"/>
              </a:lnSpc>
            </a:pPr>
            <a:r>
              <a:rPr lang="en-US" sz="2400" dirty="0" smtClean="0">
                <a:ea typeface="ＭＳ Ｐゴシック" pitchFamily="1" charset="-128"/>
              </a:rPr>
              <a:t>Logistic pattern of adoption</a:t>
            </a:r>
          </a:p>
          <a:p>
            <a:pPr lvl="1">
              <a:lnSpc>
                <a:spcPct val="90000"/>
              </a:lnSpc>
            </a:pPr>
            <a:r>
              <a:rPr lang="en-US" sz="2400" dirty="0" smtClean="0">
                <a:ea typeface="ＭＳ Ｐゴシック" pitchFamily="1" charset="-128"/>
              </a:rPr>
              <a:t>Network spread of technology</a:t>
            </a:r>
          </a:p>
        </p:txBody>
      </p:sp>
      <p:sp>
        <p:nvSpPr>
          <p:cNvPr id="2" name="Slide Number Placeholder 1"/>
          <p:cNvSpPr>
            <a:spLocks noGrp="1"/>
          </p:cNvSpPr>
          <p:nvPr>
            <p:ph type="sldNum" sz="quarter" idx="12"/>
          </p:nvPr>
        </p:nvSpPr>
        <p:spPr/>
        <p:txBody>
          <a:bodyPr/>
          <a:lstStyle/>
          <a:p>
            <a:pPr>
              <a:defRPr/>
            </a:pPr>
            <a:fld id="{D52173E4-446A-463B-9939-A01673FAA02C}" type="slidenum">
              <a:rPr lang="en-US" smtClean="0"/>
              <a:pPr>
                <a:defRPr/>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9957" name="Rectangle 5"/>
          <p:cNvSpPr>
            <a:spLocks noGrp="1" noChangeArrowheads="1"/>
          </p:cNvSpPr>
          <p:nvPr>
            <p:ph type="title"/>
          </p:nvPr>
        </p:nvSpPr>
        <p:spPr/>
        <p:txBody>
          <a:bodyPr/>
          <a:lstStyle/>
          <a:p>
            <a:r>
              <a:rPr lang="en-US" dirty="0" smtClean="0"/>
              <a:t>The </a:t>
            </a:r>
            <a:r>
              <a:rPr lang="en-US" dirty="0" err="1" smtClean="0"/>
              <a:t>Griliches</a:t>
            </a:r>
            <a:r>
              <a:rPr lang="en-US" dirty="0" smtClean="0"/>
              <a:t> “S-Curve”</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7000" y="1447800"/>
            <a:ext cx="6000750" cy="467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57200" y="6400800"/>
            <a:ext cx="8353569" cy="369332"/>
          </a:xfrm>
          <a:prstGeom prst="rect">
            <a:avLst/>
          </a:prstGeom>
          <a:noFill/>
        </p:spPr>
        <p:txBody>
          <a:bodyPr wrap="none" rtlCol="0">
            <a:spAutoFit/>
          </a:bodyPr>
          <a:lstStyle/>
          <a:p>
            <a:r>
              <a:rPr lang="en-US" dirty="0" smtClean="0"/>
              <a:t>Percentage of corn acreage planted to hybrid seed, from </a:t>
            </a:r>
            <a:r>
              <a:rPr lang="en-US" dirty="0" err="1" smtClean="0"/>
              <a:t>Griliches</a:t>
            </a:r>
            <a:r>
              <a:rPr lang="en-US" dirty="0" smtClean="0"/>
              <a:t> (1957, 1960).</a:t>
            </a:r>
            <a:endParaRPr lang="en-US" dirty="0"/>
          </a:p>
        </p:txBody>
      </p:sp>
      <p:sp>
        <p:nvSpPr>
          <p:cNvPr id="3" name="Slide Number Placeholder 2"/>
          <p:cNvSpPr>
            <a:spLocks noGrp="1"/>
          </p:cNvSpPr>
          <p:nvPr>
            <p:ph type="sldNum" sz="quarter" idx="12"/>
          </p:nvPr>
        </p:nvSpPr>
        <p:spPr/>
        <p:txBody>
          <a:bodyPr/>
          <a:lstStyle/>
          <a:p>
            <a:pPr>
              <a:defRPr/>
            </a:pPr>
            <a:fld id="{D52173E4-446A-463B-9939-A01673FAA02C}" type="slidenum">
              <a:rPr lang="en-US" smtClean="0"/>
              <a:pPr>
                <a:defRPr/>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9957" name="Rectangle 5"/>
          <p:cNvSpPr>
            <a:spLocks noGrp="1" noChangeArrowheads="1"/>
          </p:cNvSpPr>
          <p:nvPr>
            <p:ph type="title"/>
          </p:nvPr>
        </p:nvSpPr>
        <p:spPr/>
        <p:txBody>
          <a:bodyPr/>
          <a:lstStyle/>
          <a:p>
            <a:r>
              <a:rPr lang="en-US" dirty="0" smtClean="0"/>
              <a:t>Spread of Hybrid Corn</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76400"/>
            <a:ext cx="8258175" cy="4737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D52173E4-446A-463B-9939-A01673FAA02C}" type="slidenum">
              <a:rPr lang="en-US" smtClean="0"/>
              <a:pPr>
                <a:defRPr/>
              </a:pPr>
              <a:t>5</a:t>
            </a:fld>
            <a:endParaRPr lang="en-US"/>
          </a:p>
        </p:txBody>
      </p:sp>
    </p:spTree>
    <p:extLst>
      <p:ext uri="{BB962C8B-B14F-4D97-AF65-F5344CB8AC3E}">
        <p14:creationId xmlns:p14="http://schemas.microsoft.com/office/powerpoint/2010/main" val="1606550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9957" name="Rectangle 5"/>
          <p:cNvSpPr>
            <a:spLocks noGrp="1" noChangeArrowheads="1"/>
          </p:cNvSpPr>
          <p:nvPr>
            <p:ph type="title"/>
          </p:nvPr>
        </p:nvSpPr>
        <p:spPr/>
        <p:txBody>
          <a:bodyPr/>
          <a:lstStyle/>
          <a:p>
            <a:r>
              <a:rPr lang="en-US" dirty="0" smtClean="0"/>
              <a:t>The </a:t>
            </a:r>
            <a:r>
              <a:rPr lang="en-US" dirty="0" err="1" smtClean="0"/>
              <a:t>Griliches</a:t>
            </a:r>
            <a:r>
              <a:rPr lang="en-US" dirty="0" smtClean="0"/>
              <a:t> “S-Curve”</a:t>
            </a:r>
          </a:p>
        </p:txBody>
      </p:sp>
      <p:sp>
        <p:nvSpPr>
          <p:cNvPr id="2" name="TextBox 1"/>
          <p:cNvSpPr txBox="1"/>
          <p:nvPr/>
        </p:nvSpPr>
        <p:spPr>
          <a:xfrm>
            <a:off x="457200" y="6400800"/>
            <a:ext cx="8353569" cy="369332"/>
          </a:xfrm>
          <a:prstGeom prst="rect">
            <a:avLst/>
          </a:prstGeom>
          <a:noFill/>
        </p:spPr>
        <p:txBody>
          <a:bodyPr wrap="none" rtlCol="0">
            <a:spAutoFit/>
          </a:bodyPr>
          <a:lstStyle/>
          <a:p>
            <a:r>
              <a:rPr lang="en-US" dirty="0" smtClean="0"/>
              <a:t>Percentage of corn acreage planted to hybrid seed, from </a:t>
            </a:r>
            <a:r>
              <a:rPr lang="en-US" dirty="0" err="1" smtClean="0"/>
              <a:t>Griliches</a:t>
            </a:r>
            <a:r>
              <a:rPr lang="en-US" dirty="0" smtClean="0"/>
              <a:t> (1957, 1960).</a:t>
            </a:r>
            <a:endParaRPr lang="en-US" dirty="0"/>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671600"/>
            <a:ext cx="5496658" cy="461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pPr>
              <a:defRPr/>
            </a:pPr>
            <a:fld id="{D52173E4-446A-463B-9939-A01673FAA02C}" type="slidenum">
              <a:rPr lang="en-US" smtClean="0"/>
              <a:pPr>
                <a:defRPr/>
              </a:pPr>
              <a:t>6</a:t>
            </a:fld>
            <a:endParaRPr lang="en-US"/>
          </a:p>
        </p:txBody>
      </p:sp>
    </p:spTree>
    <p:extLst>
      <p:ext uri="{BB962C8B-B14F-4D97-AF65-F5344CB8AC3E}">
        <p14:creationId xmlns:p14="http://schemas.microsoft.com/office/powerpoint/2010/main" val="3179166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9957" name="Rectangle 5"/>
          <p:cNvSpPr>
            <a:spLocks noGrp="1" noChangeArrowheads="1"/>
          </p:cNvSpPr>
          <p:nvPr>
            <p:ph type="title"/>
          </p:nvPr>
        </p:nvSpPr>
        <p:spPr>
          <a:xfrm>
            <a:off x="457200" y="122238"/>
            <a:ext cx="7543800" cy="1096962"/>
          </a:xfrm>
        </p:spPr>
        <p:txBody>
          <a:bodyPr/>
          <a:lstStyle/>
          <a:p>
            <a:r>
              <a:rPr lang="en-US" dirty="0" smtClean="0"/>
              <a:t>Technology Adoption Curves</a:t>
            </a:r>
          </a:p>
        </p:txBody>
      </p:sp>
      <p:sp>
        <p:nvSpPr>
          <p:cNvPr id="2" name="Slide Number Placeholder 1"/>
          <p:cNvSpPr>
            <a:spLocks noGrp="1"/>
          </p:cNvSpPr>
          <p:nvPr>
            <p:ph type="sldNum" sz="quarter" idx="12"/>
          </p:nvPr>
        </p:nvSpPr>
        <p:spPr/>
        <p:txBody>
          <a:bodyPr/>
          <a:lstStyle/>
          <a:p>
            <a:pPr>
              <a:defRPr/>
            </a:pPr>
            <a:fld id="{D52173E4-446A-463B-9939-A01673FAA02C}" type="slidenum">
              <a:rPr lang="en-US" smtClean="0"/>
              <a:pPr>
                <a:defRPr/>
              </a:pPr>
              <a:t>7</a:t>
            </a:fld>
            <a:endParaRPr lang="en-US"/>
          </a:p>
        </p:txBody>
      </p:sp>
      <p:pic>
        <p:nvPicPr>
          <p:cNvPr id="3" name="Picture 2"/>
          <p:cNvPicPr>
            <a:picLocks noChangeAspect="1"/>
          </p:cNvPicPr>
          <p:nvPr/>
        </p:nvPicPr>
        <p:blipFill>
          <a:blip r:embed="rId2"/>
          <a:stretch>
            <a:fillRect/>
          </a:stretch>
        </p:blipFill>
        <p:spPr>
          <a:xfrm>
            <a:off x="-6615" y="1600200"/>
            <a:ext cx="9144000" cy="4694375"/>
          </a:xfrm>
          <a:prstGeom prst="rect">
            <a:avLst/>
          </a:prstGeom>
        </p:spPr>
      </p:pic>
    </p:spTree>
    <p:extLst>
      <p:ext uri="{BB962C8B-B14F-4D97-AF65-F5344CB8AC3E}">
        <p14:creationId xmlns:p14="http://schemas.microsoft.com/office/powerpoint/2010/main" val="1867608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5314" name="Rectangle 2"/>
          <p:cNvSpPr>
            <a:spLocks noGrp="1" noChangeArrowheads="1"/>
          </p:cNvSpPr>
          <p:nvPr>
            <p:ph type="title"/>
          </p:nvPr>
        </p:nvSpPr>
        <p:spPr/>
        <p:txBody>
          <a:bodyPr/>
          <a:lstStyle/>
          <a:p>
            <a:r>
              <a:rPr lang="en-US" dirty="0" smtClean="0"/>
              <a:t>Winner-Take-All?</a:t>
            </a:r>
          </a:p>
        </p:txBody>
      </p:sp>
      <p:sp>
        <p:nvSpPr>
          <p:cNvPr id="1805315" name="Rectangle 3"/>
          <p:cNvSpPr>
            <a:spLocks noGrp="1" noChangeArrowheads="1"/>
          </p:cNvSpPr>
          <p:nvPr>
            <p:ph type="body" idx="1"/>
          </p:nvPr>
        </p:nvSpPr>
        <p:spPr/>
        <p:txBody>
          <a:bodyPr/>
          <a:lstStyle/>
          <a:p>
            <a:r>
              <a:rPr lang="en-US" sz="2600" dirty="0" smtClean="0">
                <a:ea typeface="ＭＳ Ｐゴシック" pitchFamily="1" charset="-128"/>
              </a:rPr>
              <a:t>In the presence of relatively strong network effects, we argued last time that one may expect a single platform or marketplace to emerge as dominant.</a:t>
            </a:r>
          </a:p>
          <a:p>
            <a:r>
              <a:rPr lang="en-US" sz="2600" dirty="0" smtClean="0">
                <a:ea typeface="ＭＳ Ｐゴシック" pitchFamily="1" charset="-128"/>
              </a:rPr>
              <a:t>Not always the case</a:t>
            </a:r>
          </a:p>
          <a:p>
            <a:pPr lvl="1"/>
            <a:r>
              <a:rPr lang="en-US" sz="2200" dirty="0" smtClean="0">
                <a:ea typeface="ＭＳ Ｐゴシック" pitchFamily="1" charset="-128"/>
              </a:rPr>
              <a:t>Christies and Sotheby’s in auction markets</a:t>
            </a:r>
          </a:p>
          <a:p>
            <a:pPr lvl="1"/>
            <a:r>
              <a:rPr lang="en-US" sz="2200" dirty="0" smtClean="0">
                <a:ea typeface="ＭＳ Ｐゴシック" pitchFamily="1" charset="-128"/>
              </a:rPr>
              <a:t>NYSE and NASDAQ in public equities</a:t>
            </a:r>
          </a:p>
          <a:p>
            <a:pPr lvl="1"/>
            <a:r>
              <a:rPr lang="en-US" sz="2200" dirty="0" smtClean="0">
                <a:ea typeface="ＭＳ Ｐゴシック" pitchFamily="1" charset="-128"/>
              </a:rPr>
              <a:t>Craigslist and eBay in consumer-consumer selling</a:t>
            </a:r>
          </a:p>
          <a:p>
            <a:r>
              <a:rPr lang="en-US" sz="2800" dirty="0" smtClean="0">
                <a:ea typeface="ＭＳ Ｐゴシック" pitchFamily="1" charset="-128"/>
              </a:rPr>
              <a:t>Can we say more about when, why and how competition between platforms “tips”?</a:t>
            </a:r>
            <a:endParaRPr lang="en-US" sz="2200" dirty="0" smtClean="0">
              <a:ea typeface="ＭＳ Ｐゴシック" pitchFamily="1" charset="-128"/>
            </a:endParaRPr>
          </a:p>
        </p:txBody>
      </p:sp>
      <p:sp>
        <p:nvSpPr>
          <p:cNvPr id="2" name="Slide Number Placeholder 1"/>
          <p:cNvSpPr>
            <a:spLocks noGrp="1"/>
          </p:cNvSpPr>
          <p:nvPr>
            <p:ph type="sldNum" sz="quarter" idx="12"/>
          </p:nvPr>
        </p:nvSpPr>
        <p:spPr/>
        <p:txBody>
          <a:bodyPr/>
          <a:lstStyle/>
          <a:p>
            <a:pPr>
              <a:defRPr/>
            </a:pPr>
            <a:fld id="{D52173E4-446A-463B-9939-A01673FAA02C}" type="slidenum">
              <a:rPr lang="en-US" smtClean="0"/>
              <a:pPr>
                <a:defRPr/>
              </a:pPr>
              <a:t>8</a:t>
            </a:fld>
            <a:endParaRPr lang="en-US"/>
          </a:p>
        </p:txBody>
      </p:sp>
    </p:spTree>
    <p:extLst>
      <p:ext uri="{BB962C8B-B14F-4D97-AF65-F5344CB8AC3E}">
        <p14:creationId xmlns:p14="http://schemas.microsoft.com/office/powerpoint/2010/main" val="1591085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Tipping in Online Auctions</a:t>
            </a:r>
            <a:endParaRPr lang="en-US" dirty="0"/>
          </a:p>
        </p:txBody>
      </p:sp>
      <p:sp>
        <p:nvSpPr>
          <p:cNvPr id="3" name="Content Placeholder 2"/>
          <p:cNvSpPr>
            <a:spLocks noGrp="1"/>
          </p:cNvSpPr>
          <p:nvPr>
            <p:ph idx="1"/>
          </p:nvPr>
        </p:nvSpPr>
        <p:spPr/>
        <p:txBody>
          <a:bodyPr/>
          <a:lstStyle/>
          <a:p>
            <a:r>
              <a:rPr lang="en-US" sz="2600" dirty="0">
                <a:ea typeface="ＭＳ Ｐゴシック" pitchFamily="1" charset="-128"/>
              </a:rPr>
              <a:t>Online auctions as an example</a:t>
            </a:r>
          </a:p>
          <a:p>
            <a:pPr lvl="1">
              <a:lnSpc>
                <a:spcPct val="90000"/>
              </a:lnSpc>
            </a:pPr>
            <a:r>
              <a:rPr lang="en-US" sz="2400" dirty="0">
                <a:ea typeface="ＭＳ Ｐゴシック" pitchFamily="1" charset="-128"/>
              </a:rPr>
              <a:t>Many early entrants to online consumer auctions.</a:t>
            </a:r>
          </a:p>
          <a:p>
            <a:pPr lvl="1">
              <a:lnSpc>
                <a:spcPct val="90000"/>
              </a:lnSpc>
            </a:pPr>
            <a:r>
              <a:rPr lang="en-US" sz="2400" dirty="0">
                <a:ea typeface="ＭＳ Ｐゴシック" pitchFamily="1" charset="-128"/>
              </a:rPr>
              <a:t>Yet most countries tipped: by 2001, eBay had 65% US market share, and dominated in Europe.</a:t>
            </a:r>
          </a:p>
          <a:p>
            <a:pPr lvl="1">
              <a:lnSpc>
                <a:spcPct val="90000"/>
              </a:lnSpc>
            </a:pPr>
            <a:r>
              <a:rPr lang="en-US" sz="2400" dirty="0">
                <a:ea typeface="ＭＳ Ｐゴシック" pitchFamily="1" charset="-128"/>
              </a:rPr>
              <a:t>Yahoo! exited Europe in 2002, US in 2007, but quickly established a dominant position in Japan.</a:t>
            </a:r>
          </a:p>
          <a:p>
            <a:pPr lvl="3">
              <a:lnSpc>
                <a:spcPct val="90000"/>
              </a:lnSpc>
            </a:pPr>
            <a:endParaRPr lang="en-US" sz="1600" dirty="0" smtClean="0">
              <a:ea typeface="ＭＳ Ｐゴシック" pitchFamily="1" charset="-128"/>
            </a:endParaRPr>
          </a:p>
          <a:p>
            <a:pPr>
              <a:lnSpc>
                <a:spcPct val="90000"/>
              </a:lnSpc>
            </a:pPr>
            <a:r>
              <a:rPr lang="en-US" sz="2600" dirty="0" smtClean="0">
                <a:ea typeface="ＭＳ Ｐゴシック" pitchFamily="1" charset="-128"/>
              </a:rPr>
              <a:t>Why </a:t>
            </a:r>
            <a:r>
              <a:rPr lang="en-US" sz="2600" dirty="0">
                <a:ea typeface="ＭＳ Ｐゴシック" pitchFamily="1" charset="-128"/>
              </a:rPr>
              <a:t>couldn’t two markets reach sufficient scale</a:t>
            </a:r>
            <a:r>
              <a:rPr lang="en-US" sz="2600" dirty="0" smtClean="0">
                <a:ea typeface="ＭＳ Ｐゴシック" pitchFamily="1" charset="-128"/>
              </a:rPr>
              <a:t>?</a:t>
            </a:r>
            <a:endParaRPr lang="en-US" dirty="0"/>
          </a:p>
          <a:p>
            <a:pPr lvl="1">
              <a:lnSpc>
                <a:spcPct val="90000"/>
              </a:lnSpc>
            </a:pPr>
            <a:r>
              <a:rPr lang="en-US" sz="2400" dirty="0" smtClean="0">
                <a:ea typeface="ＭＳ Ｐゴシック" pitchFamily="1" charset="-128"/>
              </a:rPr>
              <a:t>Could imagine “co-existence” if sellers and buyers anticipate similar opportunities and prices in both markets (Brown-Morgan experiment to test).</a:t>
            </a:r>
          </a:p>
        </p:txBody>
      </p:sp>
      <p:sp>
        <p:nvSpPr>
          <p:cNvPr id="4" name="Slide Number Placeholder 3"/>
          <p:cNvSpPr>
            <a:spLocks noGrp="1"/>
          </p:cNvSpPr>
          <p:nvPr>
            <p:ph type="sldNum" sz="quarter" idx="12"/>
          </p:nvPr>
        </p:nvSpPr>
        <p:spPr/>
        <p:txBody>
          <a:bodyPr/>
          <a:lstStyle/>
          <a:p>
            <a:pPr>
              <a:defRPr/>
            </a:pPr>
            <a:fld id="{D52173E4-446A-463B-9939-A01673FAA02C}" type="slidenum">
              <a:rPr lang="en-US" smtClean="0"/>
              <a:pPr>
                <a:defRPr/>
              </a:pPr>
              <a:t>9</a:t>
            </a:fld>
            <a:endParaRPr lang="en-US"/>
          </a:p>
        </p:txBody>
      </p:sp>
    </p:spTree>
    <p:extLst>
      <p:ext uri="{BB962C8B-B14F-4D97-AF65-F5344CB8AC3E}">
        <p14:creationId xmlns:p14="http://schemas.microsoft.com/office/powerpoint/2010/main" val="2668834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Tipping in Online Auctions</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752600"/>
            <a:ext cx="8773297"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04800" y="6205639"/>
            <a:ext cx="7280711" cy="369332"/>
          </a:xfrm>
          <a:prstGeom prst="rect">
            <a:avLst/>
          </a:prstGeom>
          <a:noFill/>
        </p:spPr>
        <p:txBody>
          <a:bodyPr wrap="none" rtlCol="0">
            <a:spAutoFit/>
          </a:bodyPr>
          <a:lstStyle/>
          <a:p>
            <a:r>
              <a:rPr lang="en-US" dirty="0" smtClean="0"/>
              <a:t>Brown-Morgan (2009, JPE) sale of coins on eBay and Yahoo! in 2004.</a:t>
            </a:r>
            <a:endParaRPr lang="en-US" dirty="0"/>
          </a:p>
        </p:txBody>
      </p:sp>
      <p:sp>
        <p:nvSpPr>
          <p:cNvPr id="3" name="Slide Number Placeholder 2"/>
          <p:cNvSpPr>
            <a:spLocks noGrp="1"/>
          </p:cNvSpPr>
          <p:nvPr>
            <p:ph type="sldNum" sz="quarter" idx="12"/>
          </p:nvPr>
        </p:nvSpPr>
        <p:spPr/>
        <p:txBody>
          <a:bodyPr/>
          <a:lstStyle/>
          <a:p>
            <a:pPr>
              <a:defRPr/>
            </a:pPr>
            <a:fld id="{D52173E4-446A-463B-9939-A01673FAA02C}" type="slidenum">
              <a:rPr lang="en-US" smtClean="0"/>
              <a:pPr>
                <a:defRPr/>
              </a:pPr>
              <a:t>10</a:t>
            </a:fld>
            <a:endParaRPr lang="en-US"/>
          </a:p>
        </p:txBody>
      </p:sp>
    </p:spTree>
    <p:extLst>
      <p:ext uri="{BB962C8B-B14F-4D97-AF65-F5344CB8AC3E}">
        <p14:creationId xmlns:p14="http://schemas.microsoft.com/office/powerpoint/2010/main" val="811059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173162"/>
          </a:xfrm>
        </p:spPr>
        <p:txBody>
          <a:bodyPr/>
          <a:lstStyle/>
          <a:p>
            <a:r>
              <a:rPr lang="en-US" dirty="0" smtClean="0"/>
              <a:t>Co-existing marketplaces</a:t>
            </a:r>
            <a:endParaRPr lang="en-US" dirty="0"/>
          </a:p>
        </p:txBody>
      </p:sp>
      <p:sp>
        <p:nvSpPr>
          <p:cNvPr id="3" name="Content Placeholder 2"/>
          <p:cNvSpPr>
            <a:spLocks noGrp="1"/>
          </p:cNvSpPr>
          <p:nvPr>
            <p:ph idx="1"/>
          </p:nvPr>
        </p:nvSpPr>
        <p:spPr>
          <a:xfrm>
            <a:off x="457200" y="1524000"/>
            <a:ext cx="8229600" cy="4606925"/>
          </a:xfrm>
        </p:spPr>
        <p:txBody>
          <a:bodyPr/>
          <a:lstStyle/>
          <a:p>
            <a:r>
              <a:rPr lang="en-US" sz="2400" dirty="0" smtClean="0">
                <a:ea typeface="ＭＳ Ｐゴシック" pitchFamily="1" charset="-128"/>
              </a:rPr>
              <a:t>Of course, platforms did end up “co-existing” with eBay, but were differentiated in various ways.</a:t>
            </a:r>
            <a:endParaRPr lang="en-US" sz="1200" dirty="0" smtClean="0">
              <a:ea typeface="ＭＳ Ｐゴシック" pitchFamily="1" charset="-128"/>
            </a:endParaRPr>
          </a:p>
          <a:p>
            <a:pPr lvl="1"/>
            <a:r>
              <a:rPr lang="en-US" sz="2000" dirty="0" smtClean="0">
                <a:ea typeface="ＭＳ Ｐゴシック" pitchFamily="1" charset="-128"/>
              </a:rPr>
              <a:t>Amazon: more limited set of “standardized” products, smaller set of reputable sellers, posted prices, Amazon often manages shipping and order fulfillment.</a:t>
            </a:r>
            <a:endParaRPr lang="en-US" sz="1800" dirty="0" smtClean="0">
              <a:ea typeface="ＭＳ Ｐゴシック" pitchFamily="1" charset="-128"/>
            </a:endParaRPr>
          </a:p>
          <a:p>
            <a:pPr lvl="1"/>
            <a:r>
              <a:rPr lang="en-US" sz="2000" dirty="0" smtClean="0">
                <a:ea typeface="ＭＳ Ｐゴシック" pitchFamily="1" charset="-128"/>
              </a:rPr>
              <a:t>Craigslist: extremely low cost of posting something for sale, no fees, generally local so no need to ship things you sell.</a:t>
            </a:r>
            <a:endParaRPr lang="en-US" sz="1200" dirty="0" smtClean="0">
              <a:ea typeface="ＭＳ Ｐゴシック" pitchFamily="1" charset="-128"/>
            </a:endParaRPr>
          </a:p>
          <a:p>
            <a:pPr lvl="1"/>
            <a:r>
              <a:rPr lang="en-US" sz="2000" dirty="0" smtClean="0">
                <a:ea typeface="ＭＳ Ｐゴシック" pitchFamily="1" charset="-128"/>
              </a:rPr>
              <a:t>Specialized “vertical” e-commerce sites like </a:t>
            </a:r>
            <a:r>
              <a:rPr lang="en-US" sz="2000" dirty="0" err="1" smtClean="0">
                <a:ea typeface="ＭＳ Ｐゴシック" pitchFamily="1" charset="-128"/>
              </a:rPr>
              <a:t>Etsy</a:t>
            </a:r>
            <a:r>
              <a:rPr lang="en-US" sz="2000" dirty="0">
                <a:ea typeface="ＭＳ Ｐゴシック" pitchFamily="1" charset="-128"/>
              </a:rPr>
              <a:t> </a:t>
            </a:r>
            <a:r>
              <a:rPr lang="en-US" sz="2000" dirty="0" smtClean="0">
                <a:ea typeface="ＭＳ Ｐゴシック" pitchFamily="1" charset="-128"/>
              </a:rPr>
              <a:t>and One Kings Lane focus on a particular category of goods, and sites are designed specifically with these products in mind.</a:t>
            </a:r>
          </a:p>
          <a:p>
            <a:pPr lvl="5"/>
            <a:endParaRPr lang="en-US" sz="1400" dirty="0">
              <a:ea typeface="ＭＳ Ｐゴシック" pitchFamily="1" charset="-128"/>
            </a:endParaRPr>
          </a:p>
          <a:p>
            <a:r>
              <a:rPr lang="en-US" sz="2400" dirty="0" smtClean="0">
                <a:ea typeface="ＭＳ Ｐゴシック" pitchFamily="1" charset="-128"/>
              </a:rPr>
              <a:t>Model from last time suggested that differentiation (and “multi-homing”) would work in favor of co-existence. </a:t>
            </a:r>
          </a:p>
        </p:txBody>
      </p:sp>
      <p:sp>
        <p:nvSpPr>
          <p:cNvPr id="4" name="Slide Number Placeholder 3"/>
          <p:cNvSpPr>
            <a:spLocks noGrp="1"/>
          </p:cNvSpPr>
          <p:nvPr>
            <p:ph type="sldNum" sz="quarter" idx="12"/>
          </p:nvPr>
        </p:nvSpPr>
        <p:spPr/>
        <p:txBody>
          <a:bodyPr/>
          <a:lstStyle/>
          <a:p>
            <a:pPr>
              <a:defRPr/>
            </a:pPr>
            <a:fld id="{D52173E4-446A-463B-9939-A01673FAA02C}" type="slidenum">
              <a:rPr lang="en-US" smtClean="0"/>
              <a:pPr>
                <a:defRPr/>
              </a:pPr>
              <a:t>11</a:t>
            </a:fld>
            <a:endParaRPr lang="en-US"/>
          </a:p>
        </p:txBody>
      </p:sp>
    </p:spTree>
    <p:extLst>
      <p:ext uri="{BB962C8B-B14F-4D97-AF65-F5344CB8AC3E}">
        <p14:creationId xmlns:p14="http://schemas.microsoft.com/office/powerpoint/2010/main" val="2678154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9957" name="Rectangle 5"/>
          <p:cNvSpPr>
            <a:spLocks noGrp="1" noChangeArrowheads="1"/>
          </p:cNvSpPr>
          <p:nvPr>
            <p:ph type="title"/>
          </p:nvPr>
        </p:nvSpPr>
        <p:spPr/>
        <p:txBody>
          <a:bodyPr/>
          <a:lstStyle/>
          <a:p>
            <a:r>
              <a:rPr lang="en-US" dirty="0" smtClean="0"/>
              <a:t>Communication Networks</a:t>
            </a:r>
          </a:p>
        </p:txBody>
      </p:sp>
      <p:sp>
        <p:nvSpPr>
          <p:cNvPr id="1789958" name="Rectangle 6"/>
          <p:cNvSpPr>
            <a:spLocks noGrp="1" noChangeArrowheads="1"/>
          </p:cNvSpPr>
          <p:nvPr>
            <p:ph type="body" idx="1"/>
          </p:nvPr>
        </p:nvSpPr>
        <p:spPr/>
        <p:txBody>
          <a:bodyPr/>
          <a:lstStyle/>
          <a:p>
            <a:pPr>
              <a:lnSpc>
                <a:spcPct val="90000"/>
              </a:lnSpc>
            </a:pPr>
            <a:r>
              <a:rPr lang="en-US" sz="2600" dirty="0" smtClean="0">
                <a:ea typeface="ＭＳ Ｐゴシック" pitchFamily="1" charset="-128"/>
              </a:rPr>
              <a:t>Early telephone networks present a clear example of the power of network effects. </a:t>
            </a:r>
            <a:endParaRPr lang="en-US" sz="2400" dirty="0">
              <a:ea typeface="ＭＳ Ｐゴシック" pitchFamily="1" charset="-128"/>
            </a:endParaRPr>
          </a:p>
          <a:p>
            <a:pPr>
              <a:lnSpc>
                <a:spcPct val="90000"/>
              </a:lnSpc>
            </a:pPr>
            <a:endParaRPr lang="en-US" sz="1600" dirty="0" smtClean="0">
              <a:ea typeface="ＭＳ Ｐゴシック" pitchFamily="1" charset="-128"/>
            </a:endParaRPr>
          </a:p>
          <a:p>
            <a:pPr>
              <a:lnSpc>
                <a:spcPct val="90000"/>
              </a:lnSpc>
            </a:pPr>
            <a:r>
              <a:rPr lang="en-US" sz="2600" dirty="0" smtClean="0">
                <a:ea typeface="ＭＳ Ｐゴシック" pitchFamily="1" charset="-128"/>
              </a:rPr>
              <a:t>History of local telephone competition</a:t>
            </a:r>
          </a:p>
          <a:p>
            <a:pPr lvl="1">
              <a:lnSpc>
                <a:spcPct val="90000"/>
              </a:lnSpc>
            </a:pPr>
            <a:r>
              <a:rPr lang="en-US" sz="2200" dirty="0" smtClean="0">
                <a:ea typeface="ＭＳ Ｐゴシック" pitchFamily="1" charset="-128"/>
              </a:rPr>
              <a:t>AT&amp;T builds first networks, enjoys patent protection.</a:t>
            </a:r>
          </a:p>
          <a:p>
            <a:pPr lvl="1">
              <a:lnSpc>
                <a:spcPct val="90000"/>
              </a:lnSpc>
            </a:pPr>
            <a:r>
              <a:rPr lang="en-US" sz="2200" dirty="0" smtClean="0">
                <a:ea typeface="ＭＳ Ｐゴシック" pitchFamily="1" charset="-128"/>
              </a:rPr>
              <a:t>In 1893, patent expires, “independents” enter into uncontested rural markets, then challenge AT&amp;T in cities.</a:t>
            </a:r>
          </a:p>
          <a:p>
            <a:pPr lvl="1">
              <a:lnSpc>
                <a:spcPct val="90000"/>
              </a:lnSpc>
            </a:pPr>
            <a:r>
              <a:rPr lang="en-US" sz="2200" dirty="0" smtClean="0">
                <a:ea typeface="ＭＳ Ｐゴシック" pitchFamily="1" charset="-128"/>
              </a:rPr>
              <a:t>From 1893-1910s, telephone grows rapidly, and independents obtain 50% market share. </a:t>
            </a:r>
          </a:p>
          <a:p>
            <a:pPr lvl="1">
              <a:lnSpc>
                <a:spcPct val="90000"/>
              </a:lnSpc>
            </a:pPr>
            <a:r>
              <a:rPr lang="en-US" sz="2200" dirty="0" smtClean="0">
                <a:ea typeface="ＭＳ Ｐゴシック" pitchFamily="1" charset="-128"/>
              </a:rPr>
              <a:t>By the 1920s, however, AT&amp;T becomes completely dominant and remains so until break-up in 1982.</a:t>
            </a:r>
          </a:p>
        </p:txBody>
      </p:sp>
      <p:sp>
        <p:nvSpPr>
          <p:cNvPr id="2" name="Slide Number Placeholder 1"/>
          <p:cNvSpPr>
            <a:spLocks noGrp="1"/>
          </p:cNvSpPr>
          <p:nvPr>
            <p:ph type="sldNum" sz="quarter" idx="12"/>
          </p:nvPr>
        </p:nvSpPr>
        <p:spPr/>
        <p:txBody>
          <a:bodyPr/>
          <a:lstStyle/>
          <a:p>
            <a:pPr>
              <a:defRPr/>
            </a:pPr>
            <a:fld id="{D52173E4-446A-463B-9939-A01673FAA02C}" type="slidenum">
              <a:rPr lang="en-US" smtClean="0"/>
              <a:pPr>
                <a:defRPr/>
              </a:pPr>
              <a:t>12</a:t>
            </a:fld>
            <a:endParaRPr lang="en-US"/>
          </a:p>
        </p:txBody>
      </p:sp>
    </p:spTree>
    <p:extLst>
      <p:ext uri="{BB962C8B-B14F-4D97-AF65-F5344CB8AC3E}">
        <p14:creationId xmlns:p14="http://schemas.microsoft.com/office/powerpoint/2010/main" val="2748241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Bell versus Competitors</a:t>
            </a:r>
            <a:endParaRPr lang="en-US" dirty="0"/>
          </a:p>
        </p:txBody>
      </p:sp>
      <p:sp>
        <p:nvSpPr>
          <p:cNvPr id="4" name="Slide Number Placeholder 3"/>
          <p:cNvSpPr>
            <a:spLocks noGrp="1"/>
          </p:cNvSpPr>
          <p:nvPr>
            <p:ph type="sldNum" sz="quarter" idx="12"/>
          </p:nvPr>
        </p:nvSpPr>
        <p:spPr/>
        <p:txBody>
          <a:bodyPr/>
          <a:lstStyle/>
          <a:p>
            <a:pPr>
              <a:defRPr/>
            </a:pPr>
            <a:fld id="{D52173E4-446A-463B-9939-A01673FAA02C}" type="slidenum">
              <a:rPr lang="en-US" smtClean="0"/>
              <a:pPr>
                <a:defRPr/>
              </a:pPr>
              <a:t>13</a:t>
            </a:fld>
            <a:endParaRPr lang="en-US"/>
          </a:p>
        </p:txBody>
      </p:sp>
      <p:pic>
        <p:nvPicPr>
          <p:cNvPr id="5" name="Picture 4"/>
          <p:cNvPicPr>
            <a:picLocks noChangeAspect="1"/>
          </p:cNvPicPr>
          <p:nvPr/>
        </p:nvPicPr>
        <p:blipFill>
          <a:blip r:embed="rId2"/>
          <a:stretch>
            <a:fillRect/>
          </a:stretch>
        </p:blipFill>
        <p:spPr>
          <a:xfrm>
            <a:off x="0" y="1600200"/>
            <a:ext cx="9144000" cy="4193427"/>
          </a:xfrm>
          <a:prstGeom prst="rect">
            <a:avLst/>
          </a:prstGeom>
        </p:spPr>
      </p:pic>
      <p:sp>
        <p:nvSpPr>
          <p:cNvPr id="6" name="TextBox 5"/>
          <p:cNvSpPr txBox="1"/>
          <p:nvPr/>
        </p:nvSpPr>
        <p:spPr>
          <a:xfrm>
            <a:off x="228600" y="5943600"/>
            <a:ext cx="8610600" cy="646331"/>
          </a:xfrm>
          <a:prstGeom prst="rect">
            <a:avLst/>
          </a:prstGeom>
          <a:noFill/>
        </p:spPr>
        <p:txBody>
          <a:bodyPr wrap="square" rtlCol="0">
            <a:spAutoFit/>
          </a:bodyPr>
          <a:lstStyle/>
          <a:p>
            <a:r>
              <a:rPr lang="en-US" dirty="0" smtClean="0"/>
              <a:t>From Markus Mobius (2001): “Death Through Success: The Rise and Fall of Local Service Competition at the Turn of the Century </a:t>
            </a:r>
            <a:endParaRPr lang="en-US" dirty="0"/>
          </a:p>
        </p:txBody>
      </p:sp>
    </p:spTree>
    <p:extLst>
      <p:ext uri="{BB962C8B-B14F-4D97-AF65-F5344CB8AC3E}">
        <p14:creationId xmlns:p14="http://schemas.microsoft.com/office/powerpoint/2010/main" val="1105737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9957" name="Rectangle 5"/>
          <p:cNvSpPr>
            <a:spLocks noGrp="1" noChangeArrowheads="1"/>
          </p:cNvSpPr>
          <p:nvPr>
            <p:ph type="title"/>
          </p:nvPr>
        </p:nvSpPr>
        <p:spPr>
          <a:xfrm>
            <a:off x="457200" y="122238"/>
            <a:ext cx="7543800" cy="1249362"/>
          </a:xfrm>
        </p:spPr>
        <p:txBody>
          <a:bodyPr/>
          <a:lstStyle/>
          <a:p>
            <a:r>
              <a:rPr lang="en-US" sz="3500" dirty="0" smtClean="0"/>
              <a:t>Local and Global Network Effects</a:t>
            </a:r>
          </a:p>
        </p:txBody>
      </p:sp>
      <p:sp>
        <p:nvSpPr>
          <p:cNvPr id="1789958" name="Rectangle 6"/>
          <p:cNvSpPr>
            <a:spLocks noGrp="1" noChangeArrowheads="1"/>
          </p:cNvSpPr>
          <p:nvPr>
            <p:ph type="body" idx="1"/>
          </p:nvPr>
        </p:nvSpPr>
        <p:spPr>
          <a:xfrm>
            <a:off x="457200" y="1719262"/>
            <a:ext cx="8229600" cy="4605337"/>
          </a:xfrm>
        </p:spPr>
        <p:txBody>
          <a:bodyPr/>
          <a:lstStyle/>
          <a:p>
            <a:pPr>
              <a:lnSpc>
                <a:spcPct val="90000"/>
              </a:lnSpc>
            </a:pPr>
            <a:r>
              <a:rPr lang="en-US" sz="2400" dirty="0" smtClean="0">
                <a:ea typeface="ＭＳ Ｐゴシック" pitchFamily="1" charset="-128"/>
              </a:rPr>
              <a:t>AT&amp;T and independents adopted different strategies.</a:t>
            </a:r>
          </a:p>
          <a:p>
            <a:pPr lvl="1">
              <a:lnSpc>
                <a:spcPct val="90000"/>
              </a:lnSpc>
            </a:pPr>
            <a:r>
              <a:rPr lang="en-US" sz="2200" dirty="0" smtClean="0">
                <a:ea typeface="ＭＳ Ｐゴシック" pitchFamily="1" charset="-128"/>
              </a:rPr>
              <a:t>AT&amp;T developed its network with the aim of national interconnection: investment in “long lines”, uniform and high standards for local networks.</a:t>
            </a:r>
          </a:p>
          <a:p>
            <a:pPr lvl="1">
              <a:lnSpc>
                <a:spcPct val="90000"/>
              </a:lnSpc>
            </a:pPr>
            <a:r>
              <a:rPr lang="en-US" sz="2200" dirty="0" smtClean="0">
                <a:ea typeface="ＭＳ Ｐゴシック" pitchFamily="1" charset="-128"/>
              </a:rPr>
              <a:t>Independents </a:t>
            </a:r>
            <a:r>
              <a:rPr lang="en-US" sz="2200" dirty="0" smtClean="0">
                <a:ea typeface="ＭＳ Ｐゴシック" pitchFamily="1" charset="-128"/>
              </a:rPr>
              <a:t>focused </a:t>
            </a:r>
            <a:r>
              <a:rPr lang="en-US" sz="2200" dirty="0" smtClean="0">
                <a:ea typeface="ＭＳ Ｐゴシック" pitchFamily="1" charset="-128"/>
              </a:rPr>
              <a:t>on local interconnection, less investment in long lines, inter-city calls.</a:t>
            </a:r>
          </a:p>
          <a:p>
            <a:pPr lvl="4">
              <a:lnSpc>
                <a:spcPct val="90000"/>
              </a:lnSpc>
            </a:pPr>
            <a:endParaRPr lang="en-US" sz="1400" dirty="0" smtClean="0">
              <a:ea typeface="ＭＳ Ｐゴシック" pitchFamily="1" charset="-128"/>
            </a:endParaRPr>
          </a:p>
          <a:p>
            <a:pPr>
              <a:lnSpc>
                <a:spcPct val="90000"/>
              </a:lnSpc>
            </a:pPr>
            <a:r>
              <a:rPr lang="en-US" sz="2400" dirty="0" smtClean="0">
                <a:ea typeface="ＭＳ Ｐゴシック" pitchFamily="1" charset="-128"/>
              </a:rPr>
              <a:t>Nature of network effects</a:t>
            </a:r>
          </a:p>
          <a:p>
            <a:pPr lvl="1">
              <a:lnSpc>
                <a:spcPct val="90000"/>
              </a:lnSpc>
            </a:pPr>
            <a:r>
              <a:rPr lang="en-US" sz="2200" dirty="0" smtClean="0">
                <a:ea typeface="ＭＳ Ｐゴシック" pitchFamily="1" charset="-128"/>
              </a:rPr>
              <a:t>Most phone calls (50-75%) are social, and most calls by a given household are to a relatively limited set of </a:t>
            </a:r>
            <a:r>
              <a:rPr lang="en-US" sz="2200" dirty="0" smtClean="0">
                <a:ea typeface="ＭＳ Ｐゴシック" pitchFamily="1" charset="-128"/>
              </a:rPr>
              <a:t>households.</a:t>
            </a:r>
            <a:endParaRPr lang="en-US" sz="2200" dirty="0" smtClean="0">
              <a:ea typeface="ＭＳ Ｐゴシック" pitchFamily="1" charset="-128"/>
            </a:endParaRPr>
          </a:p>
          <a:p>
            <a:pPr lvl="1">
              <a:lnSpc>
                <a:spcPct val="90000"/>
              </a:lnSpc>
            </a:pPr>
            <a:r>
              <a:rPr lang="en-US" sz="2200" dirty="0" smtClean="0">
                <a:ea typeface="ＭＳ Ｐゴシック" pitchFamily="1" charset="-128"/>
              </a:rPr>
              <a:t>From 1902-1912, 97% of calls were local, but over time the demand for inter-city calls increased, giving AT&amp;T an advantage that helped the market to tip (Mobius, 2001).</a:t>
            </a:r>
          </a:p>
        </p:txBody>
      </p:sp>
      <p:sp>
        <p:nvSpPr>
          <p:cNvPr id="2" name="Slide Number Placeholder 1"/>
          <p:cNvSpPr>
            <a:spLocks noGrp="1"/>
          </p:cNvSpPr>
          <p:nvPr>
            <p:ph type="sldNum" sz="quarter" idx="12"/>
          </p:nvPr>
        </p:nvSpPr>
        <p:spPr/>
        <p:txBody>
          <a:bodyPr/>
          <a:lstStyle/>
          <a:p>
            <a:pPr>
              <a:defRPr/>
            </a:pPr>
            <a:fld id="{D52173E4-446A-463B-9939-A01673FAA02C}" type="slidenum">
              <a:rPr lang="en-US" smtClean="0"/>
              <a:pPr>
                <a:defRPr/>
              </a:pPr>
              <a:t>14</a:t>
            </a:fld>
            <a:endParaRPr lang="en-US"/>
          </a:p>
        </p:txBody>
      </p:sp>
    </p:spTree>
    <p:extLst>
      <p:ext uri="{BB962C8B-B14F-4D97-AF65-F5344CB8AC3E}">
        <p14:creationId xmlns:p14="http://schemas.microsoft.com/office/powerpoint/2010/main" val="38123998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9957" name="Rectangle 5"/>
          <p:cNvSpPr>
            <a:spLocks noGrp="1" noChangeArrowheads="1"/>
          </p:cNvSpPr>
          <p:nvPr>
            <p:ph type="title"/>
          </p:nvPr>
        </p:nvSpPr>
        <p:spPr/>
        <p:txBody>
          <a:bodyPr/>
          <a:lstStyle/>
          <a:p>
            <a:r>
              <a:rPr lang="en-US" dirty="0" smtClean="0"/>
              <a:t>Social Networks</a:t>
            </a:r>
          </a:p>
        </p:txBody>
      </p:sp>
      <p:sp>
        <p:nvSpPr>
          <p:cNvPr id="1789958" name="Rectangle 6"/>
          <p:cNvSpPr>
            <a:spLocks noGrp="1" noChangeArrowheads="1"/>
          </p:cNvSpPr>
          <p:nvPr>
            <p:ph type="body" idx="1"/>
          </p:nvPr>
        </p:nvSpPr>
        <p:spPr/>
        <p:txBody>
          <a:bodyPr/>
          <a:lstStyle/>
          <a:p>
            <a:pPr>
              <a:lnSpc>
                <a:spcPct val="90000"/>
              </a:lnSpc>
            </a:pPr>
            <a:r>
              <a:rPr lang="en-US" sz="2600" dirty="0" smtClean="0">
                <a:ea typeface="ＭＳ Ｐゴシック" pitchFamily="1" charset="-128"/>
              </a:rPr>
              <a:t>Several plausible early entrants</a:t>
            </a:r>
          </a:p>
          <a:p>
            <a:pPr lvl="1">
              <a:lnSpc>
                <a:spcPct val="90000"/>
              </a:lnSpc>
            </a:pPr>
            <a:r>
              <a:rPr lang="en-US" sz="2400" dirty="0" smtClean="0">
                <a:ea typeface="ＭＳ Ｐゴシック" pitchFamily="1" charset="-128"/>
              </a:rPr>
              <a:t>Friendster, MySpace, </a:t>
            </a:r>
            <a:r>
              <a:rPr lang="en-US" sz="2400" dirty="0" err="1" smtClean="0">
                <a:ea typeface="ＭＳ Ｐゴシック" pitchFamily="1" charset="-128"/>
              </a:rPr>
              <a:t>Orkut</a:t>
            </a:r>
            <a:r>
              <a:rPr lang="en-US" sz="2400" dirty="0" smtClean="0">
                <a:ea typeface="ＭＳ Ｐゴシック" pitchFamily="1" charset="-128"/>
              </a:rPr>
              <a:t>, Facebook, etc.</a:t>
            </a:r>
          </a:p>
          <a:p>
            <a:pPr lvl="1">
              <a:lnSpc>
                <a:spcPct val="90000"/>
              </a:lnSpc>
            </a:pPr>
            <a:r>
              <a:rPr lang="en-US" sz="2400" dirty="0" smtClean="0">
                <a:ea typeface="ＭＳ Ｐゴシック" pitchFamily="1" charset="-128"/>
              </a:rPr>
              <a:t>Even focusing on colleges, Facebook was adopted at some but not all, and more generally was way behind MySpace in users. (</a:t>
            </a:r>
            <a:r>
              <a:rPr lang="en-US" sz="2400" dirty="0" smtClean="0">
                <a:ea typeface="ＭＳ Ｐゴシック" pitchFamily="1" charset="-128"/>
                <a:hlinkClick r:id="rId2"/>
              </a:rPr>
              <a:t>Link</a:t>
            </a:r>
            <a:r>
              <a:rPr lang="en-US" sz="2400" dirty="0" smtClean="0">
                <a:ea typeface="ＭＳ Ｐゴシック" pitchFamily="1" charset="-128"/>
              </a:rPr>
              <a:t>)</a:t>
            </a:r>
          </a:p>
          <a:p>
            <a:pPr lvl="1">
              <a:lnSpc>
                <a:spcPct val="90000"/>
              </a:lnSpc>
            </a:pPr>
            <a:endParaRPr lang="en-US" sz="2400" dirty="0" smtClean="0">
              <a:ea typeface="ＭＳ Ｐゴシック" pitchFamily="1" charset="-128"/>
            </a:endParaRPr>
          </a:p>
          <a:p>
            <a:pPr lvl="3">
              <a:lnSpc>
                <a:spcPct val="90000"/>
              </a:lnSpc>
            </a:pPr>
            <a:endParaRPr lang="en-US" sz="1600" dirty="0" smtClean="0">
              <a:ea typeface="ＭＳ Ｐゴシック" pitchFamily="1" charset="-128"/>
            </a:endParaRPr>
          </a:p>
          <a:p>
            <a:pPr>
              <a:lnSpc>
                <a:spcPct val="90000"/>
              </a:lnSpc>
            </a:pPr>
            <a:r>
              <a:rPr lang="en-US" sz="2600" dirty="0" smtClean="0">
                <a:ea typeface="ＭＳ Ｐゴシック" pitchFamily="1" charset="-128"/>
              </a:rPr>
              <a:t>Why did market tip toward Facebook?</a:t>
            </a:r>
          </a:p>
          <a:p>
            <a:pPr lvl="1">
              <a:lnSpc>
                <a:spcPct val="90000"/>
              </a:lnSpc>
            </a:pPr>
            <a:r>
              <a:rPr lang="en-US" sz="2400" dirty="0" smtClean="0">
                <a:ea typeface="ＭＳ Ｐゴシック" pitchFamily="1" charset="-128"/>
              </a:rPr>
              <a:t>Better intrinsic experience (</a:t>
            </a:r>
            <a:r>
              <a:rPr lang="en-US" sz="2400" dirty="0" err="1" smtClean="0">
                <a:ea typeface="ＭＳ Ｐゴシック" pitchFamily="1" charset="-128"/>
              </a:rPr>
              <a:t>eg</a:t>
            </a:r>
            <a:r>
              <a:rPr lang="en-US" sz="2400" dirty="0" smtClean="0">
                <a:ea typeface="ＭＳ Ｐゴシック" pitchFamily="1" charset="-128"/>
              </a:rPr>
              <a:t> clean design)?</a:t>
            </a:r>
          </a:p>
          <a:p>
            <a:pPr lvl="1">
              <a:lnSpc>
                <a:spcPct val="90000"/>
              </a:lnSpc>
            </a:pPr>
            <a:r>
              <a:rPr lang="en-US" sz="2400" dirty="0" smtClean="0">
                <a:ea typeface="ＭＳ Ｐゴシック" pitchFamily="1" charset="-128"/>
              </a:rPr>
              <a:t>More “desirable” set of users (exclusivity)?</a:t>
            </a:r>
          </a:p>
          <a:p>
            <a:pPr lvl="1">
              <a:lnSpc>
                <a:spcPct val="90000"/>
              </a:lnSpc>
            </a:pPr>
            <a:r>
              <a:rPr lang="en-US" sz="2400" dirty="0" smtClean="0">
                <a:ea typeface="ＭＳ Ｐゴシック" pitchFamily="1" charset="-128"/>
              </a:rPr>
              <a:t>Cross-college network effects (Bell analogy)?</a:t>
            </a:r>
          </a:p>
        </p:txBody>
      </p:sp>
      <p:sp>
        <p:nvSpPr>
          <p:cNvPr id="2" name="Slide Number Placeholder 1"/>
          <p:cNvSpPr>
            <a:spLocks noGrp="1"/>
          </p:cNvSpPr>
          <p:nvPr>
            <p:ph type="sldNum" sz="quarter" idx="12"/>
          </p:nvPr>
        </p:nvSpPr>
        <p:spPr/>
        <p:txBody>
          <a:bodyPr/>
          <a:lstStyle/>
          <a:p>
            <a:pPr>
              <a:defRPr/>
            </a:pPr>
            <a:fld id="{D52173E4-446A-463B-9939-A01673FAA02C}" type="slidenum">
              <a:rPr lang="en-US" smtClean="0"/>
              <a:pPr>
                <a:defRPr/>
              </a:pPr>
              <a:t>15</a:t>
            </a:fld>
            <a:endParaRPr lang="en-US"/>
          </a:p>
        </p:txBody>
      </p:sp>
    </p:spTree>
    <p:extLst>
      <p:ext uri="{BB962C8B-B14F-4D97-AF65-F5344CB8AC3E}">
        <p14:creationId xmlns:p14="http://schemas.microsoft.com/office/powerpoint/2010/main" val="12980782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p:txBody>
          <a:bodyPr/>
          <a:lstStyle/>
          <a:p>
            <a:r>
              <a:rPr lang="en-US" dirty="0" smtClean="0"/>
              <a:t>Paul Butler’s Facebook Map</a:t>
            </a:r>
          </a:p>
        </p:txBody>
      </p:sp>
      <p:sp>
        <p:nvSpPr>
          <p:cNvPr id="2" name="Slide Number Placeholder 1"/>
          <p:cNvSpPr>
            <a:spLocks noGrp="1"/>
          </p:cNvSpPr>
          <p:nvPr>
            <p:ph type="sldNum" sz="quarter" idx="12"/>
          </p:nvPr>
        </p:nvSpPr>
        <p:spPr/>
        <p:txBody>
          <a:bodyPr/>
          <a:lstStyle/>
          <a:p>
            <a:pPr>
              <a:defRPr/>
            </a:pPr>
            <a:fld id="{D52173E4-446A-463B-9939-A01673FAA02C}" type="slidenum">
              <a:rPr lang="en-US" smtClean="0"/>
              <a:pPr>
                <a:defRPr/>
              </a:pPr>
              <a:t>16</a:t>
            </a:fld>
            <a:endParaRPr lang="en-US"/>
          </a:p>
        </p:txBody>
      </p:sp>
      <p:pic>
        <p:nvPicPr>
          <p:cNvPr id="4" name="Picture 3"/>
          <p:cNvPicPr>
            <a:picLocks noChangeAspect="1"/>
          </p:cNvPicPr>
          <p:nvPr/>
        </p:nvPicPr>
        <p:blipFill>
          <a:blip r:embed="rId2"/>
          <a:stretch>
            <a:fillRect/>
          </a:stretch>
        </p:blipFill>
        <p:spPr>
          <a:xfrm>
            <a:off x="23205" y="1600200"/>
            <a:ext cx="9044595" cy="44958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Entry and Dominant Platforms</a:t>
            </a:r>
            <a:endParaRPr lang="en-US" dirty="0"/>
          </a:p>
        </p:txBody>
      </p:sp>
      <p:sp>
        <p:nvSpPr>
          <p:cNvPr id="3" name="Content Placeholder 2"/>
          <p:cNvSpPr>
            <a:spLocks noGrp="1"/>
          </p:cNvSpPr>
          <p:nvPr>
            <p:ph idx="1"/>
          </p:nvPr>
        </p:nvSpPr>
        <p:spPr/>
        <p:txBody>
          <a:bodyPr/>
          <a:lstStyle/>
          <a:p>
            <a:r>
              <a:rPr lang="en-US" sz="2600" dirty="0"/>
              <a:t>Network effects can make it hard to directly compete with a dominant platform. </a:t>
            </a:r>
            <a:r>
              <a:rPr lang="en-US" sz="2600" dirty="0" smtClean="0"/>
              <a:t>When can there be successful entry?</a:t>
            </a:r>
            <a:endParaRPr lang="en-US" sz="2200" dirty="0" smtClean="0"/>
          </a:p>
          <a:p>
            <a:pPr lvl="1"/>
            <a:r>
              <a:rPr lang="en-US" sz="2200" dirty="0" smtClean="0"/>
              <a:t>“Niche” </a:t>
            </a:r>
            <a:r>
              <a:rPr lang="en-US" sz="2200" dirty="0" smtClean="0"/>
              <a:t>entry: picks </a:t>
            </a:r>
            <a:r>
              <a:rPr lang="en-US" sz="2200" dirty="0" smtClean="0"/>
              <a:t>off specialized users or sub-market. </a:t>
            </a:r>
          </a:p>
          <a:p>
            <a:pPr lvl="1"/>
            <a:r>
              <a:rPr lang="en-US" sz="2200" dirty="0" smtClean="0"/>
              <a:t>Disruptive </a:t>
            </a:r>
            <a:r>
              <a:rPr lang="en-US" sz="2200" dirty="0"/>
              <a:t>entry might come in from a different angle.</a:t>
            </a:r>
          </a:p>
          <a:p>
            <a:pPr lvl="1"/>
            <a:r>
              <a:rPr lang="en-US" sz="2200" dirty="0"/>
              <a:t>Disruptive entry can follow a technological shift.</a:t>
            </a:r>
          </a:p>
          <a:p>
            <a:pPr lvl="4"/>
            <a:endParaRPr lang="en-US" sz="1600" dirty="0"/>
          </a:p>
          <a:p>
            <a:r>
              <a:rPr lang="en-US" sz="2600" dirty="0"/>
              <a:t>Examples</a:t>
            </a:r>
            <a:r>
              <a:rPr lang="en-US" sz="2600" dirty="0" smtClean="0"/>
              <a:t>?</a:t>
            </a:r>
            <a:endParaRPr lang="en-US" sz="1600" dirty="0"/>
          </a:p>
          <a:p>
            <a:r>
              <a:rPr lang="en-US" sz="2600" dirty="0"/>
              <a:t>Consider as a case study the evolution of financial markets for public equities after introduction of electronic trading</a:t>
            </a:r>
            <a:r>
              <a:rPr lang="en-US" sz="2600" dirty="0" smtClean="0"/>
              <a:t>.</a:t>
            </a:r>
            <a:endParaRPr lang="en-US" sz="2600" dirty="0"/>
          </a:p>
        </p:txBody>
      </p:sp>
      <p:sp>
        <p:nvSpPr>
          <p:cNvPr id="4" name="Slide Number Placeholder 3"/>
          <p:cNvSpPr>
            <a:spLocks noGrp="1"/>
          </p:cNvSpPr>
          <p:nvPr>
            <p:ph type="sldNum" sz="quarter" idx="12"/>
          </p:nvPr>
        </p:nvSpPr>
        <p:spPr/>
        <p:txBody>
          <a:bodyPr/>
          <a:lstStyle/>
          <a:p>
            <a:pPr>
              <a:defRPr/>
            </a:pPr>
            <a:fld id="{D52173E4-446A-463B-9939-A01673FAA02C}" type="slidenum">
              <a:rPr lang="en-US" smtClean="0"/>
              <a:pPr>
                <a:defRPr/>
              </a:pPr>
              <a:t>17</a:t>
            </a:fld>
            <a:endParaRPr lang="en-US"/>
          </a:p>
        </p:txBody>
      </p:sp>
    </p:spTree>
    <p:extLst>
      <p:ext uri="{BB962C8B-B14F-4D97-AF65-F5344CB8AC3E}">
        <p14:creationId xmlns:p14="http://schemas.microsoft.com/office/powerpoint/2010/main" val="30640044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9170" name="Rectangle 2"/>
          <p:cNvSpPr>
            <a:spLocks noGrp="1" noChangeArrowheads="1"/>
          </p:cNvSpPr>
          <p:nvPr>
            <p:ph type="title"/>
          </p:nvPr>
        </p:nvSpPr>
        <p:spPr/>
        <p:txBody>
          <a:bodyPr/>
          <a:lstStyle/>
          <a:p>
            <a:r>
              <a:rPr lang="en-US" dirty="0" smtClean="0"/>
              <a:t>Financial Exchanges</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9788" y="1447800"/>
            <a:ext cx="7086599" cy="5061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52400" y="6444734"/>
            <a:ext cx="5224507" cy="369332"/>
          </a:xfrm>
          <a:prstGeom prst="rect">
            <a:avLst/>
          </a:prstGeom>
          <a:noFill/>
        </p:spPr>
        <p:txBody>
          <a:bodyPr wrap="none" rtlCol="0">
            <a:spAutoFit/>
          </a:bodyPr>
          <a:lstStyle/>
          <a:p>
            <a:r>
              <a:rPr lang="en-US" dirty="0" smtClean="0"/>
              <a:t>SEC Concept Release on Market Structure, 2010</a:t>
            </a:r>
            <a:endParaRPr lang="en-US" dirty="0"/>
          </a:p>
        </p:txBody>
      </p:sp>
      <p:sp>
        <p:nvSpPr>
          <p:cNvPr id="3" name="Slide Number Placeholder 2"/>
          <p:cNvSpPr>
            <a:spLocks noGrp="1"/>
          </p:cNvSpPr>
          <p:nvPr>
            <p:ph type="sldNum" sz="quarter" idx="12"/>
          </p:nvPr>
        </p:nvSpPr>
        <p:spPr/>
        <p:txBody>
          <a:bodyPr/>
          <a:lstStyle/>
          <a:p>
            <a:pPr>
              <a:defRPr/>
            </a:pPr>
            <a:fld id="{D52173E4-446A-463B-9939-A01673FAA02C}" type="slidenum">
              <a:rPr lang="en-US" smtClean="0"/>
              <a:pPr>
                <a:defRPr/>
              </a:pPr>
              <a:t>18</a:t>
            </a:fld>
            <a:endParaRPr lang="en-US"/>
          </a:p>
        </p:txBody>
      </p:sp>
    </p:spTree>
    <p:extLst>
      <p:ext uri="{BB962C8B-B14F-4D97-AF65-F5344CB8AC3E}">
        <p14:creationId xmlns:p14="http://schemas.microsoft.com/office/powerpoint/2010/main" val="12850382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9170" name="Rectangle 2"/>
          <p:cNvSpPr>
            <a:spLocks noGrp="1" noChangeArrowheads="1"/>
          </p:cNvSpPr>
          <p:nvPr>
            <p:ph type="title"/>
          </p:nvPr>
        </p:nvSpPr>
        <p:spPr/>
        <p:txBody>
          <a:bodyPr/>
          <a:lstStyle/>
          <a:p>
            <a:r>
              <a:rPr lang="en-US" dirty="0" smtClean="0"/>
              <a:t>Financial Exchanges</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6430" y="1719942"/>
            <a:ext cx="7660470" cy="4552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04800" y="6314105"/>
            <a:ext cx="6750566" cy="369332"/>
          </a:xfrm>
          <a:prstGeom prst="rect">
            <a:avLst/>
          </a:prstGeom>
          <a:noFill/>
        </p:spPr>
        <p:txBody>
          <a:bodyPr wrap="none" rtlCol="0">
            <a:spAutoFit/>
          </a:bodyPr>
          <a:lstStyle/>
          <a:p>
            <a:r>
              <a:rPr lang="en-US" dirty="0" smtClean="0"/>
              <a:t>Current fragmented market structure in trading of public equities</a:t>
            </a:r>
            <a:endParaRPr lang="en-US" dirty="0"/>
          </a:p>
        </p:txBody>
      </p:sp>
      <p:sp>
        <p:nvSpPr>
          <p:cNvPr id="3" name="Slide Number Placeholder 2"/>
          <p:cNvSpPr>
            <a:spLocks noGrp="1"/>
          </p:cNvSpPr>
          <p:nvPr>
            <p:ph type="sldNum" sz="quarter" idx="12"/>
          </p:nvPr>
        </p:nvSpPr>
        <p:spPr/>
        <p:txBody>
          <a:bodyPr/>
          <a:lstStyle/>
          <a:p>
            <a:pPr>
              <a:defRPr/>
            </a:pPr>
            <a:fld id="{D52173E4-446A-463B-9939-A01673FAA02C}" type="slidenum">
              <a:rPr lang="en-US" smtClean="0"/>
              <a:pPr>
                <a:defRPr/>
              </a:pPr>
              <a:t>19</a:t>
            </a:fld>
            <a:endParaRPr lang="en-US"/>
          </a:p>
        </p:txBody>
      </p:sp>
    </p:spTree>
    <p:extLst>
      <p:ext uri="{BB962C8B-B14F-4D97-AF65-F5344CB8AC3E}">
        <p14:creationId xmlns:p14="http://schemas.microsoft.com/office/powerpoint/2010/main" val="1285038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9170" name="Rectangle 2"/>
          <p:cNvSpPr>
            <a:spLocks noGrp="1" noChangeArrowheads="1"/>
          </p:cNvSpPr>
          <p:nvPr>
            <p:ph type="title"/>
          </p:nvPr>
        </p:nvSpPr>
        <p:spPr/>
        <p:txBody>
          <a:bodyPr/>
          <a:lstStyle/>
          <a:p>
            <a:r>
              <a:rPr lang="en-US" dirty="0" smtClean="0"/>
              <a:t>Financial Exchanges</a:t>
            </a:r>
          </a:p>
        </p:txBody>
      </p:sp>
      <p:sp>
        <p:nvSpPr>
          <p:cNvPr id="1799171" name="Rectangle 3"/>
          <p:cNvSpPr>
            <a:spLocks noGrp="1" noChangeArrowheads="1"/>
          </p:cNvSpPr>
          <p:nvPr>
            <p:ph type="body" idx="1"/>
          </p:nvPr>
        </p:nvSpPr>
        <p:spPr/>
        <p:txBody>
          <a:bodyPr/>
          <a:lstStyle/>
          <a:p>
            <a:r>
              <a:rPr lang="en-US" sz="2600" dirty="0" smtClean="0"/>
              <a:t>Electronic marketplaces facilitate</a:t>
            </a:r>
          </a:p>
          <a:p>
            <a:pPr lvl="1"/>
            <a:r>
              <a:rPr lang="en-US" sz="2400" dirty="0" smtClean="0"/>
              <a:t>Faster, smaller, larger number of trades</a:t>
            </a:r>
          </a:p>
          <a:p>
            <a:pPr lvl="1"/>
            <a:r>
              <a:rPr lang="en-US" sz="2400" dirty="0" smtClean="0"/>
              <a:t>New entry and fragmented market structure</a:t>
            </a:r>
          </a:p>
          <a:p>
            <a:r>
              <a:rPr lang="en-US" sz="2600" dirty="0" smtClean="0"/>
              <a:t>Should we expect/hope for market to “tip”?</a:t>
            </a:r>
          </a:p>
          <a:p>
            <a:pPr lvl="1"/>
            <a:r>
              <a:rPr lang="en-US" sz="2400" dirty="0" smtClean="0"/>
              <a:t>Competing: lower fees, more innovation</a:t>
            </a:r>
          </a:p>
          <a:p>
            <a:pPr lvl="1"/>
            <a:r>
              <a:rPr lang="en-US" sz="2400" dirty="0" smtClean="0"/>
              <a:t>Consolidated: better coordination, matching of offers.</a:t>
            </a:r>
          </a:p>
          <a:p>
            <a:r>
              <a:rPr lang="en-US" sz="2600" dirty="0" smtClean="0"/>
              <a:t>In this setting, regulatory decisions can have substantial effect, e.g. force orders to be displayed in all markets, etc.</a:t>
            </a:r>
          </a:p>
        </p:txBody>
      </p:sp>
      <p:sp>
        <p:nvSpPr>
          <p:cNvPr id="2" name="Slide Number Placeholder 1"/>
          <p:cNvSpPr>
            <a:spLocks noGrp="1"/>
          </p:cNvSpPr>
          <p:nvPr>
            <p:ph type="sldNum" sz="quarter" idx="12"/>
          </p:nvPr>
        </p:nvSpPr>
        <p:spPr/>
        <p:txBody>
          <a:bodyPr/>
          <a:lstStyle/>
          <a:p>
            <a:pPr>
              <a:defRPr/>
            </a:pPr>
            <a:fld id="{D52173E4-446A-463B-9939-A01673FAA02C}" type="slidenum">
              <a:rPr lang="en-US" smtClean="0"/>
              <a:pPr>
                <a:defRPr/>
              </a:pPr>
              <a:t>20</a:t>
            </a:fld>
            <a:endParaRPr lang="en-US"/>
          </a:p>
        </p:txBody>
      </p:sp>
    </p:spTree>
    <p:extLst>
      <p:ext uri="{BB962C8B-B14F-4D97-AF65-F5344CB8AC3E}">
        <p14:creationId xmlns:p14="http://schemas.microsoft.com/office/powerpoint/2010/main" val="12850382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Maturation of Platforms</a:t>
            </a:r>
            <a:endParaRPr lang="en-US" dirty="0"/>
          </a:p>
        </p:txBody>
      </p:sp>
      <p:sp>
        <p:nvSpPr>
          <p:cNvPr id="3" name="Content Placeholder 2"/>
          <p:cNvSpPr>
            <a:spLocks noGrp="1"/>
          </p:cNvSpPr>
          <p:nvPr>
            <p:ph idx="1"/>
          </p:nvPr>
        </p:nvSpPr>
        <p:spPr>
          <a:xfrm>
            <a:off x="457200" y="1676400"/>
            <a:ext cx="8229600" cy="4952999"/>
          </a:xfrm>
        </p:spPr>
        <p:txBody>
          <a:bodyPr/>
          <a:lstStyle/>
          <a:p>
            <a:r>
              <a:rPr lang="en-US" sz="2600" dirty="0" smtClean="0"/>
              <a:t>S-curve logic suggests user base and usage eventually will reach saturation or growth limit.</a:t>
            </a:r>
          </a:p>
          <a:p>
            <a:r>
              <a:rPr lang="en-US" sz="2600" dirty="0" smtClean="0"/>
              <a:t>Platform users exit as well as join</a:t>
            </a:r>
          </a:p>
          <a:p>
            <a:pPr lvl="1"/>
            <a:r>
              <a:rPr lang="en-US" sz="2400" dirty="0" smtClean="0"/>
              <a:t>Should really think of user growth as having more adopters than </a:t>
            </a:r>
            <a:r>
              <a:rPr lang="en-US" sz="2400" dirty="0" err="1" smtClean="0"/>
              <a:t>exiters</a:t>
            </a:r>
            <a:r>
              <a:rPr lang="en-US" sz="2400" dirty="0" smtClean="0"/>
              <a:t>; subsequently this may reverse.</a:t>
            </a:r>
          </a:p>
          <a:p>
            <a:r>
              <a:rPr lang="en-US" sz="2600" dirty="0"/>
              <a:t>Q</a:t>
            </a:r>
            <a:r>
              <a:rPr lang="en-US" sz="2600" dirty="0" smtClean="0"/>
              <a:t>uestions</a:t>
            </a:r>
          </a:p>
          <a:p>
            <a:pPr lvl="1"/>
            <a:r>
              <a:rPr lang="en-US" sz="2400" dirty="0" smtClean="0"/>
              <a:t>Can we identify patterns of how platforms/markets change as they mature?</a:t>
            </a:r>
          </a:p>
          <a:p>
            <a:pPr lvl="1"/>
            <a:r>
              <a:rPr lang="en-US" sz="2400" dirty="0" smtClean="0"/>
              <a:t>Which users persist and become more active (early adopters, late adopters?), and which users exit?</a:t>
            </a:r>
          </a:p>
          <a:p>
            <a:r>
              <a:rPr lang="en-US" sz="2800" dirty="0" smtClean="0"/>
              <a:t>Two case studies: Wikipedia and eBay.</a:t>
            </a:r>
          </a:p>
          <a:p>
            <a:pPr lvl="1"/>
            <a:endParaRPr lang="en-US" dirty="0" smtClean="0"/>
          </a:p>
        </p:txBody>
      </p:sp>
      <p:sp>
        <p:nvSpPr>
          <p:cNvPr id="4" name="Slide Number Placeholder 3"/>
          <p:cNvSpPr>
            <a:spLocks noGrp="1"/>
          </p:cNvSpPr>
          <p:nvPr>
            <p:ph type="sldNum" sz="quarter" idx="12"/>
          </p:nvPr>
        </p:nvSpPr>
        <p:spPr/>
        <p:txBody>
          <a:bodyPr/>
          <a:lstStyle/>
          <a:p>
            <a:pPr>
              <a:defRPr/>
            </a:pPr>
            <a:fld id="{D52173E4-446A-463B-9939-A01673FAA02C}" type="slidenum">
              <a:rPr lang="en-US" smtClean="0"/>
              <a:pPr>
                <a:defRPr/>
              </a:pPr>
              <a:t>21</a:t>
            </a:fld>
            <a:endParaRPr lang="en-US"/>
          </a:p>
        </p:txBody>
      </p:sp>
    </p:spTree>
    <p:extLst>
      <p:ext uri="{BB962C8B-B14F-4D97-AF65-F5344CB8AC3E}">
        <p14:creationId xmlns:p14="http://schemas.microsoft.com/office/powerpoint/2010/main" val="14350182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Articles on Wikipedia</a:t>
            </a:r>
            <a:endParaRPr lang="en-US" dirty="0"/>
          </a:p>
        </p:txBody>
      </p:sp>
      <p:pic>
        <p:nvPicPr>
          <p:cNvPr id="13314" name="Picture 2" descr="EnwikipediaGom.PNG (731×54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524000"/>
            <a:ext cx="6962775" cy="5181601"/>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pPr>
              <a:defRPr/>
            </a:pPr>
            <a:fld id="{D52173E4-446A-463B-9939-A01673FAA02C}" type="slidenum">
              <a:rPr lang="en-US" smtClean="0"/>
              <a:pPr>
                <a:defRPr/>
              </a:pPr>
              <a:t>22</a:t>
            </a:fld>
            <a:endParaRPr lang="en-US"/>
          </a:p>
        </p:txBody>
      </p:sp>
      <p:pic>
        <p:nvPicPr>
          <p:cNvPr id="1026" name="Picture 2" descr="File:EnwikipediaAr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524000"/>
            <a:ext cx="6962775" cy="5181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2848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8386" name="Rectangle 2"/>
          <p:cNvSpPr>
            <a:spLocks noGrp="1" noChangeArrowheads="1"/>
          </p:cNvSpPr>
          <p:nvPr>
            <p:ph type="title"/>
          </p:nvPr>
        </p:nvSpPr>
        <p:spPr/>
        <p:txBody>
          <a:bodyPr/>
          <a:lstStyle/>
          <a:p>
            <a:r>
              <a:rPr lang="en-US" dirty="0" smtClean="0"/>
              <a:t>Article Growth on Wikipedia</a:t>
            </a:r>
          </a:p>
        </p:txBody>
      </p:sp>
      <p:pic>
        <p:nvPicPr>
          <p:cNvPr id="14338" name="Picture 2" descr="EnwikipediagrowthGom.PNG (676×43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578428"/>
            <a:ext cx="7577651" cy="4898571"/>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a:defRPr/>
            </a:pPr>
            <a:fld id="{D52173E4-446A-463B-9939-A01673FAA02C}" type="slidenum">
              <a:rPr lang="en-US" smtClean="0"/>
              <a:pPr>
                <a:defRPr/>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7362" name="Rectangle 2"/>
          <p:cNvSpPr>
            <a:spLocks noGrp="1" noChangeArrowheads="1"/>
          </p:cNvSpPr>
          <p:nvPr>
            <p:ph type="title"/>
          </p:nvPr>
        </p:nvSpPr>
        <p:spPr/>
        <p:txBody>
          <a:bodyPr/>
          <a:lstStyle/>
          <a:p>
            <a:r>
              <a:rPr lang="en-US" dirty="0" smtClean="0"/>
              <a:t>Active Editors on Wikipedia</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81200"/>
            <a:ext cx="8402179" cy="4251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D52173E4-446A-463B-9939-A01673FAA02C}" type="slidenum">
              <a:rPr lang="en-US" smtClean="0"/>
              <a:pPr>
                <a:defRPr/>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Editors on Wikipedia</a:t>
            </a:r>
            <a:endParaRPr lang="en-US" dirty="0"/>
          </a:p>
        </p:txBody>
      </p:sp>
      <p:pic>
        <p:nvPicPr>
          <p:cNvPr id="6146" name="Picture 2" descr="Enwp_new_wikipedians.jpg (519×39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524000"/>
            <a:ext cx="6858000" cy="5166625"/>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pPr>
              <a:defRPr/>
            </a:pPr>
            <a:fld id="{D52173E4-446A-463B-9939-A01673FAA02C}" type="slidenum">
              <a:rPr lang="en-US" smtClean="0"/>
              <a:pPr>
                <a:defRPr/>
              </a:pPr>
              <a:t>25</a:t>
            </a:fld>
            <a:endParaRPr lang="en-US"/>
          </a:p>
        </p:txBody>
      </p:sp>
    </p:spTree>
    <p:extLst>
      <p:ext uri="{BB962C8B-B14F-4D97-AF65-F5344CB8AC3E}">
        <p14:creationId xmlns:p14="http://schemas.microsoft.com/office/powerpoint/2010/main" val="20835216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Declining Rates of Survival</a:t>
            </a:r>
            <a:endParaRPr lang="en-US" dirty="0"/>
          </a:p>
        </p:txBody>
      </p:sp>
      <p:pic>
        <p:nvPicPr>
          <p:cNvPr id="7170" name="Picture 2" descr="Enwp_retention.png (1842×145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0086" y="1506838"/>
            <a:ext cx="6705600" cy="528584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pPr>
              <a:defRPr/>
            </a:pPr>
            <a:fld id="{D52173E4-446A-463B-9939-A01673FAA02C}" type="slidenum">
              <a:rPr lang="en-US" smtClean="0"/>
              <a:pPr>
                <a:defRPr/>
              </a:pPr>
              <a:t>26</a:t>
            </a:fld>
            <a:endParaRPr lang="en-US"/>
          </a:p>
        </p:txBody>
      </p:sp>
    </p:spTree>
    <p:extLst>
      <p:ext uri="{BB962C8B-B14F-4D97-AF65-F5344CB8AC3E}">
        <p14:creationId xmlns:p14="http://schemas.microsoft.com/office/powerpoint/2010/main" val="17482214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Edits and “Reverts”</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05000"/>
            <a:ext cx="8832925"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pPr>
              <a:defRPr/>
            </a:pPr>
            <a:fld id="{D52173E4-446A-463B-9939-A01673FAA02C}" type="slidenum">
              <a:rPr lang="en-US" smtClean="0"/>
              <a:pPr>
                <a:defRPr/>
              </a:pPr>
              <a:t>27</a:t>
            </a:fld>
            <a:endParaRPr lang="en-US"/>
          </a:p>
        </p:txBody>
      </p:sp>
    </p:spTree>
    <p:extLst>
      <p:ext uri="{BB962C8B-B14F-4D97-AF65-F5344CB8AC3E}">
        <p14:creationId xmlns:p14="http://schemas.microsoft.com/office/powerpoint/2010/main" val="21370853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5074" name="Rectangle 2"/>
          <p:cNvSpPr>
            <a:spLocks noGrp="1" noChangeArrowheads="1"/>
          </p:cNvSpPr>
          <p:nvPr>
            <p:ph type="title"/>
          </p:nvPr>
        </p:nvSpPr>
        <p:spPr/>
        <p:txBody>
          <a:bodyPr/>
          <a:lstStyle/>
          <a:p>
            <a:r>
              <a:rPr lang="en-US" dirty="0" smtClean="0"/>
              <a:t>Wikipedia</a:t>
            </a:r>
          </a:p>
        </p:txBody>
      </p:sp>
      <p:sp>
        <p:nvSpPr>
          <p:cNvPr id="1795075" name="Rectangle 3"/>
          <p:cNvSpPr>
            <a:spLocks noGrp="1" noChangeArrowheads="1"/>
          </p:cNvSpPr>
          <p:nvPr>
            <p:ph type="body" idx="1"/>
          </p:nvPr>
        </p:nvSpPr>
        <p:spPr/>
        <p:txBody>
          <a:bodyPr/>
          <a:lstStyle/>
          <a:p>
            <a:r>
              <a:rPr lang="en-US" sz="2400" dirty="0" smtClean="0"/>
              <a:t>Why slowing growth (</a:t>
            </a:r>
            <a:r>
              <a:rPr lang="en-US" sz="2400" dirty="0" err="1" smtClean="0"/>
              <a:t>Suh</a:t>
            </a:r>
            <a:r>
              <a:rPr lang="en-US" sz="2400" dirty="0" smtClean="0"/>
              <a:t> et al., 2009)</a:t>
            </a:r>
          </a:p>
          <a:p>
            <a:pPr marL="349250" lvl="1" indent="0">
              <a:buNone/>
            </a:pPr>
            <a:r>
              <a:rPr lang="en-US" sz="1600" dirty="0" smtClean="0"/>
              <a:t>“Among </a:t>
            </a:r>
            <a:r>
              <a:rPr lang="en-US" sz="1600" dirty="0"/>
              <a:t>various factors, our study suggests that the followings may have affected the growth of Wikipedia: (a) the growing resistance to new content especially when this is coming from occasional editors, (b) the greater overhead imposed by the costs for coordination and bureaucracy, and (c) editors are running out of easy topics</a:t>
            </a:r>
            <a:r>
              <a:rPr lang="en-US" sz="1600" dirty="0" smtClean="0"/>
              <a:t>.”</a:t>
            </a:r>
            <a:endParaRPr lang="en-US" sz="1600" dirty="0"/>
          </a:p>
          <a:p>
            <a:pPr marL="349250" lvl="1" indent="0">
              <a:buNone/>
            </a:pPr>
            <a:endParaRPr lang="en-US" sz="1600" dirty="0" smtClean="0"/>
          </a:p>
          <a:p>
            <a:r>
              <a:rPr lang="en-US" sz="2400" dirty="0" smtClean="0"/>
              <a:t>Why declining rates of survival: several hypotheses</a:t>
            </a:r>
          </a:p>
          <a:p>
            <a:pPr lvl="1"/>
            <a:r>
              <a:rPr lang="en-US" sz="2000" dirty="0" smtClean="0">
                <a:solidFill>
                  <a:srgbClr val="00B0F0"/>
                </a:solidFill>
              </a:rPr>
              <a:t>Selection: </a:t>
            </a:r>
            <a:r>
              <a:rPr lang="en-US" sz="2000" dirty="0" smtClean="0"/>
              <a:t>early editors were enthusiasts for online writing and editing; they adopted early and have stayed on.</a:t>
            </a:r>
          </a:p>
          <a:p>
            <a:pPr lvl="1"/>
            <a:r>
              <a:rPr lang="en-US" sz="2000" dirty="0" smtClean="0">
                <a:solidFill>
                  <a:srgbClr val="00B0F0"/>
                </a:solidFill>
              </a:rPr>
              <a:t>Timing:</a:t>
            </a:r>
            <a:r>
              <a:rPr lang="en-US" sz="2000" dirty="0" smtClean="0"/>
              <a:t> early editors arrived at a good time, when there were plenty of interesting topics to write about, and no reason to leave.</a:t>
            </a:r>
          </a:p>
          <a:p>
            <a:pPr lvl="1"/>
            <a:r>
              <a:rPr lang="en-US" sz="2000" dirty="0" smtClean="0">
                <a:solidFill>
                  <a:srgbClr val="00B0F0"/>
                </a:solidFill>
              </a:rPr>
              <a:t>First-mover advantage: </a:t>
            </a:r>
            <a:r>
              <a:rPr lang="en-US" sz="2000" dirty="0" smtClean="0"/>
              <a:t>early editors set up the rules and it is harder for late arrivals to break in.</a:t>
            </a:r>
            <a:endParaRPr lang="en-US" sz="2400" dirty="0" smtClean="0"/>
          </a:p>
          <a:p>
            <a:pPr lvl="1"/>
            <a:endParaRPr lang="en-US" sz="2000" dirty="0" smtClean="0"/>
          </a:p>
          <a:p>
            <a:pPr lvl="1"/>
            <a:endParaRPr lang="en-US" sz="2000" dirty="0"/>
          </a:p>
        </p:txBody>
      </p:sp>
      <p:sp>
        <p:nvSpPr>
          <p:cNvPr id="2" name="Slide Number Placeholder 1"/>
          <p:cNvSpPr>
            <a:spLocks noGrp="1"/>
          </p:cNvSpPr>
          <p:nvPr>
            <p:ph type="sldNum" sz="quarter" idx="12"/>
          </p:nvPr>
        </p:nvSpPr>
        <p:spPr/>
        <p:txBody>
          <a:bodyPr/>
          <a:lstStyle/>
          <a:p>
            <a:pPr>
              <a:defRPr/>
            </a:pPr>
            <a:fld id="{D52173E4-446A-463B-9939-A01673FAA02C}" type="slidenum">
              <a:rPr lang="en-US" smtClean="0"/>
              <a:pPr>
                <a:defRPr/>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5074" name="Rectangle 2"/>
          <p:cNvSpPr>
            <a:spLocks noGrp="1" noChangeArrowheads="1"/>
          </p:cNvSpPr>
          <p:nvPr>
            <p:ph type="title"/>
          </p:nvPr>
        </p:nvSpPr>
        <p:spPr/>
        <p:txBody>
          <a:bodyPr/>
          <a:lstStyle/>
          <a:p>
            <a:r>
              <a:rPr lang="en-US" dirty="0" smtClean="0"/>
              <a:t>Stock </a:t>
            </a:r>
            <a:r>
              <a:rPr lang="en-US" dirty="0" err="1" smtClean="0"/>
              <a:t>vs</a:t>
            </a:r>
            <a:r>
              <a:rPr lang="en-US" dirty="0" smtClean="0"/>
              <a:t> Flow Network Effects</a:t>
            </a:r>
          </a:p>
        </p:txBody>
      </p:sp>
      <p:sp>
        <p:nvSpPr>
          <p:cNvPr id="1795075" name="Rectangle 3"/>
          <p:cNvSpPr>
            <a:spLocks noGrp="1" noChangeArrowheads="1"/>
          </p:cNvSpPr>
          <p:nvPr>
            <p:ph type="body" idx="1"/>
          </p:nvPr>
        </p:nvSpPr>
        <p:spPr/>
        <p:txBody>
          <a:bodyPr/>
          <a:lstStyle/>
          <a:p>
            <a:r>
              <a:rPr lang="en-US" sz="2400" dirty="0" smtClean="0"/>
              <a:t>Wikipedia: users today benefit from having good editors today, but also from having good editors in the past.</a:t>
            </a:r>
          </a:p>
          <a:p>
            <a:endParaRPr lang="en-US" sz="2400" dirty="0" smtClean="0"/>
          </a:p>
          <a:p>
            <a:r>
              <a:rPr lang="en-US" sz="2400" dirty="0" smtClean="0"/>
              <a:t>Very different from, say, newspapers where readers today benefit from having good writers today.</a:t>
            </a:r>
          </a:p>
          <a:p>
            <a:endParaRPr lang="en-US" sz="2400" dirty="0"/>
          </a:p>
          <a:p>
            <a:r>
              <a:rPr lang="en-US" sz="2400" dirty="0" smtClean="0"/>
              <a:t>Won’t necessarily expect a direct relationship between number of active writers and number of active readers.</a:t>
            </a:r>
          </a:p>
          <a:p>
            <a:pPr marL="0" indent="0">
              <a:buNone/>
            </a:pPr>
            <a:endParaRPr lang="en-US" sz="2400" dirty="0" smtClean="0"/>
          </a:p>
          <a:p>
            <a:pPr marL="0" indent="0">
              <a:buNone/>
            </a:pPr>
            <a:endParaRPr lang="en-US" sz="2400" dirty="0"/>
          </a:p>
        </p:txBody>
      </p:sp>
      <p:sp>
        <p:nvSpPr>
          <p:cNvPr id="2" name="Slide Number Placeholder 1"/>
          <p:cNvSpPr>
            <a:spLocks noGrp="1"/>
          </p:cNvSpPr>
          <p:nvPr>
            <p:ph type="sldNum" sz="quarter" idx="12"/>
          </p:nvPr>
        </p:nvSpPr>
        <p:spPr/>
        <p:txBody>
          <a:bodyPr/>
          <a:lstStyle/>
          <a:p>
            <a:pPr>
              <a:defRPr/>
            </a:pPr>
            <a:fld id="{D52173E4-446A-463B-9939-A01673FAA02C}" type="slidenum">
              <a:rPr lang="en-US" smtClean="0"/>
              <a:pPr>
                <a:defRPr/>
              </a:pPr>
              <a:t>29</a:t>
            </a:fld>
            <a:endParaRPr lang="en-US"/>
          </a:p>
        </p:txBody>
      </p:sp>
    </p:spTree>
    <p:extLst>
      <p:ext uri="{BB962C8B-B14F-4D97-AF65-F5344CB8AC3E}">
        <p14:creationId xmlns:p14="http://schemas.microsoft.com/office/powerpoint/2010/main" val="26474279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Wikipedia Readers</a:t>
            </a:r>
            <a:endParaRPr lang="en-US" dirty="0"/>
          </a:p>
        </p:txBody>
      </p:sp>
      <p:pic>
        <p:nvPicPr>
          <p:cNvPr id="15362" name="Picture 2" descr="Wikipedia.org_audience_trend.jpg (2022×138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571" y="1524000"/>
            <a:ext cx="7659417" cy="52578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pPr>
              <a:defRPr/>
            </a:pPr>
            <a:fld id="{D52173E4-446A-463B-9939-A01673FAA02C}" type="slidenum">
              <a:rPr lang="en-US" smtClean="0"/>
              <a:pPr>
                <a:defRPr/>
              </a:pPr>
              <a:t>30</a:t>
            </a:fld>
            <a:endParaRPr lang="en-US"/>
          </a:p>
        </p:txBody>
      </p:sp>
    </p:spTree>
    <p:extLst>
      <p:ext uri="{BB962C8B-B14F-4D97-AF65-F5344CB8AC3E}">
        <p14:creationId xmlns:p14="http://schemas.microsoft.com/office/powerpoint/2010/main" val="33580184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6098" name="Rectangle 2"/>
          <p:cNvSpPr>
            <a:spLocks noGrp="1" noChangeArrowheads="1"/>
          </p:cNvSpPr>
          <p:nvPr>
            <p:ph type="title"/>
          </p:nvPr>
        </p:nvSpPr>
        <p:spPr/>
        <p:txBody>
          <a:bodyPr/>
          <a:lstStyle/>
          <a:p>
            <a:r>
              <a:rPr lang="en-US" dirty="0" smtClean="0"/>
              <a:t>Active Sellers on eBay</a:t>
            </a:r>
          </a:p>
        </p:txBody>
      </p:sp>
      <p:graphicFrame>
        <p:nvGraphicFramePr>
          <p:cNvPr id="4" name="Chart 3"/>
          <p:cNvGraphicFramePr>
            <a:graphicFrameLocks noGrp="1"/>
          </p:cNvGraphicFramePr>
          <p:nvPr>
            <p:extLst>
              <p:ext uri="{D42A27DB-BD31-4B8C-83A1-F6EECF244321}">
                <p14:modId xmlns:p14="http://schemas.microsoft.com/office/powerpoint/2010/main" val="590008441"/>
              </p:ext>
            </p:extLst>
          </p:nvPr>
        </p:nvGraphicFramePr>
        <p:xfrm>
          <a:off x="304800" y="1752600"/>
          <a:ext cx="8610600" cy="4953000"/>
        </p:xfrm>
        <a:graphic>
          <a:graphicData uri="http://schemas.openxmlformats.org/drawingml/2006/chart">
            <c:chart xmlns:c="http://schemas.openxmlformats.org/drawingml/2006/chart" xmlns:r="http://schemas.openxmlformats.org/officeDocument/2006/relationships" r:id="rId2"/>
          </a:graphicData>
        </a:graphic>
      </p:graphicFrame>
      <p:sp>
        <p:nvSpPr>
          <p:cNvPr id="2" name="Slide Number Placeholder 1"/>
          <p:cNvSpPr>
            <a:spLocks noGrp="1"/>
          </p:cNvSpPr>
          <p:nvPr>
            <p:ph type="sldNum" sz="quarter" idx="12"/>
          </p:nvPr>
        </p:nvSpPr>
        <p:spPr/>
        <p:txBody>
          <a:bodyPr/>
          <a:lstStyle/>
          <a:p>
            <a:pPr>
              <a:defRPr/>
            </a:pPr>
            <a:fld id="{D52173E4-446A-463B-9939-A01673FAA02C}" type="slidenum">
              <a:rPr lang="en-US" smtClean="0"/>
              <a:pPr>
                <a:defRPr/>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7122" name="Rectangle 2"/>
          <p:cNvSpPr>
            <a:spLocks noGrp="1" noChangeArrowheads="1"/>
          </p:cNvSpPr>
          <p:nvPr>
            <p:ph type="title"/>
          </p:nvPr>
        </p:nvSpPr>
        <p:spPr/>
        <p:txBody>
          <a:bodyPr/>
          <a:lstStyle/>
          <a:p>
            <a:r>
              <a:rPr lang="en-US" dirty="0" smtClean="0"/>
              <a:t>Maturation of eBay</a:t>
            </a:r>
          </a:p>
        </p:txBody>
      </p:sp>
      <p:sp>
        <p:nvSpPr>
          <p:cNvPr id="1797123" name="Rectangle 3"/>
          <p:cNvSpPr>
            <a:spLocks noGrp="1" noChangeArrowheads="1"/>
          </p:cNvSpPr>
          <p:nvPr>
            <p:ph type="body" idx="1"/>
          </p:nvPr>
        </p:nvSpPr>
        <p:spPr/>
        <p:txBody>
          <a:bodyPr/>
          <a:lstStyle/>
          <a:p>
            <a:pPr>
              <a:lnSpc>
                <a:spcPct val="90000"/>
              </a:lnSpc>
            </a:pPr>
            <a:r>
              <a:rPr lang="en-US" sz="2600" dirty="0" smtClean="0">
                <a:ea typeface="ＭＳ Ｐゴシック" pitchFamily="1" charset="-128"/>
              </a:rPr>
              <a:t>Typical pattern of rapid growth followed by declining entry and leveling off of activity.</a:t>
            </a:r>
          </a:p>
          <a:p>
            <a:pPr lvl="2">
              <a:lnSpc>
                <a:spcPct val="90000"/>
              </a:lnSpc>
            </a:pPr>
            <a:endParaRPr lang="en-US" sz="1900" dirty="0" smtClean="0">
              <a:ea typeface="ＭＳ Ｐゴシック" pitchFamily="1" charset="-128"/>
            </a:endParaRPr>
          </a:p>
          <a:p>
            <a:pPr>
              <a:lnSpc>
                <a:spcPct val="90000"/>
              </a:lnSpc>
            </a:pPr>
            <a:r>
              <a:rPr lang="en-US" sz="2600" dirty="0" smtClean="0">
                <a:ea typeface="ＭＳ Ｐゴシック" pitchFamily="1" charset="-128"/>
              </a:rPr>
              <a:t>Why did activity level off?</a:t>
            </a:r>
          </a:p>
          <a:p>
            <a:pPr lvl="1">
              <a:lnSpc>
                <a:spcPct val="90000"/>
              </a:lnSpc>
            </a:pPr>
            <a:r>
              <a:rPr lang="en-US" sz="2400" dirty="0" smtClean="0">
                <a:ea typeface="ＭＳ Ｐゴシック" pitchFamily="1" charset="-128"/>
              </a:rPr>
              <a:t>Exhausted set of potential users (sellers)</a:t>
            </a:r>
          </a:p>
          <a:p>
            <a:pPr lvl="1">
              <a:lnSpc>
                <a:spcPct val="90000"/>
              </a:lnSpc>
            </a:pPr>
            <a:r>
              <a:rPr lang="en-US" sz="2400" dirty="0" smtClean="0">
                <a:ea typeface="ＭＳ Ｐゴシック" pitchFamily="1" charset="-128"/>
              </a:rPr>
              <a:t>Site become less attractive</a:t>
            </a:r>
          </a:p>
          <a:p>
            <a:pPr lvl="1">
              <a:lnSpc>
                <a:spcPct val="90000"/>
              </a:lnSpc>
            </a:pPr>
            <a:r>
              <a:rPr lang="en-US" sz="2400" dirty="0" smtClean="0">
                <a:ea typeface="ＭＳ Ｐゴシック" pitchFamily="1" charset="-128"/>
              </a:rPr>
              <a:t>External competition (from Amazon, etc.)</a:t>
            </a:r>
          </a:p>
          <a:p>
            <a:pPr lvl="2">
              <a:lnSpc>
                <a:spcPct val="90000"/>
              </a:lnSpc>
            </a:pPr>
            <a:endParaRPr lang="en-US" sz="1900" dirty="0" smtClean="0">
              <a:ea typeface="ＭＳ Ｐゴシック" pitchFamily="1" charset="-128"/>
            </a:endParaRPr>
          </a:p>
          <a:p>
            <a:pPr>
              <a:lnSpc>
                <a:spcPct val="90000"/>
              </a:lnSpc>
            </a:pPr>
            <a:r>
              <a:rPr lang="en-US" sz="2600" dirty="0" smtClean="0">
                <a:ea typeface="ＭＳ Ｐゴシック" pitchFamily="1" charset="-128"/>
              </a:rPr>
              <a:t>Pattern of seller survival and performance is remarkably similar across countries and to editor patterns on Wikipedia.</a:t>
            </a:r>
          </a:p>
        </p:txBody>
      </p:sp>
      <p:sp>
        <p:nvSpPr>
          <p:cNvPr id="2" name="Slide Number Placeholder 1"/>
          <p:cNvSpPr>
            <a:spLocks noGrp="1"/>
          </p:cNvSpPr>
          <p:nvPr>
            <p:ph type="sldNum" sz="quarter" idx="12"/>
          </p:nvPr>
        </p:nvSpPr>
        <p:spPr/>
        <p:txBody>
          <a:bodyPr/>
          <a:lstStyle/>
          <a:p>
            <a:pPr>
              <a:defRPr/>
            </a:pPr>
            <a:fld id="{D52173E4-446A-463B-9939-A01673FAA02C}" type="slidenum">
              <a:rPr lang="en-US" smtClean="0"/>
              <a:pPr>
                <a:defRPr/>
              </a:pPr>
              <a:t>32</a:t>
            </a:fld>
            <a:endParaRPr lang="en-US"/>
          </a:p>
        </p:txBody>
      </p:sp>
    </p:spTree>
    <p:extLst>
      <p:ext uri="{BB962C8B-B14F-4D97-AF65-F5344CB8AC3E}">
        <p14:creationId xmlns:p14="http://schemas.microsoft.com/office/powerpoint/2010/main" val="6622316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7122" name="Rectangle 2"/>
          <p:cNvSpPr>
            <a:spLocks noGrp="1" noChangeArrowheads="1"/>
          </p:cNvSpPr>
          <p:nvPr>
            <p:ph type="title"/>
          </p:nvPr>
        </p:nvSpPr>
        <p:spPr/>
        <p:txBody>
          <a:bodyPr/>
          <a:lstStyle/>
          <a:p>
            <a:r>
              <a:rPr lang="en-US" dirty="0" smtClean="0"/>
              <a:t>New Sellers on eBay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47550504"/>
              </p:ext>
            </p:extLst>
          </p:nvPr>
        </p:nvGraphicFramePr>
        <p:xfrm>
          <a:off x="457200" y="18288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2" name="Slide Number Placeholder 1"/>
          <p:cNvSpPr>
            <a:spLocks noGrp="1"/>
          </p:cNvSpPr>
          <p:nvPr>
            <p:ph type="sldNum" sz="quarter" idx="12"/>
          </p:nvPr>
        </p:nvSpPr>
        <p:spPr/>
        <p:txBody>
          <a:bodyPr/>
          <a:lstStyle/>
          <a:p>
            <a:pPr>
              <a:defRPr/>
            </a:pPr>
            <a:fld id="{D52173E4-446A-463B-9939-A01673FAA02C}" type="slidenum">
              <a:rPr lang="en-US" smtClean="0"/>
              <a:pPr>
                <a:defRPr/>
              </a:pPr>
              <a:t>33</a:t>
            </a:fld>
            <a:endParaRPr lang="en-US"/>
          </a:p>
        </p:txBody>
      </p:sp>
    </p:spTree>
    <p:extLst>
      <p:ext uri="{BB962C8B-B14F-4D97-AF65-F5344CB8AC3E}">
        <p14:creationId xmlns:p14="http://schemas.microsoft.com/office/powerpoint/2010/main" val="6622316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8146" name="Rectangle 2"/>
          <p:cNvSpPr>
            <a:spLocks noGrp="1" noChangeArrowheads="1"/>
          </p:cNvSpPr>
          <p:nvPr>
            <p:ph type="title"/>
          </p:nvPr>
        </p:nvSpPr>
        <p:spPr/>
        <p:txBody>
          <a:bodyPr/>
          <a:lstStyle/>
          <a:p>
            <a:r>
              <a:rPr lang="en-US" dirty="0" smtClean="0"/>
              <a:t>Survival of Sellers on eBay</a:t>
            </a:r>
          </a:p>
        </p:txBody>
      </p:sp>
      <p:graphicFrame>
        <p:nvGraphicFramePr>
          <p:cNvPr id="4" name="Chart 3"/>
          <p:cNvGraphicFramePr>
            <a:graphicFrameLocks noGrp="1"/>
          </p:cNvGraphicFramePr>
          <p:nvPr>
            <p:extLst>
              <p:ext uri="{D42A27DB-BD31-4B8C-83A1-F6EECF244321}">
                <p14:modId xmlns:p14="http://schemas.microsoft.com/office/powerpoint/2010/main" val="3651741967"/>
              </p:ext>
            </p:extLst>
          </p:nvPr>
        </p:nvGraphicFramePr>
        <p:xfrm>
          <a:off x="457200" y="1676400"/>
          <a:ext cx="8215213" cy="4846693"/>
        </p:xfrm>
        <a:graphic>
          <a:graphicData uri="http://schemas.openxmlformats.org/drawingml/2006/chart">
            <c:chart xmlns:c="http://schemas.openxmlformats.org/drawingml/2006/chart" xmlns:r="http://schemas.openxmlformats.org/officeDocument/2006/relationships" r:id="rId2"/>
          </a:graphicData>
        </a:graphic>
      </p:graphicFrame>
      <p:sp>
        <p:nvSpPr>
          <p:cNvPr id="2" name="Slide Number Placeholder 1"/>
          <p:cNvSpPr>
            <a:spLocks noGrp="1"/>
          </p:cNvSpPr>
          <p:nvPr>
            <p:ph type="sldNum" sz="quarter" idx="12"/>
          </p:nvPr>
        </p:nvSpPr>
        <p:spPr/>
        <p:txBody>
          <a:bodyPr/>
          <a:lstStyle/>
          <a:p>
            <a:pPr>
              <a:defRPr/>
            </a:pPr>
            <a:fld id="{D52173E4-446A-463B-9939-A01673FAA02C}" type="slidenum">
              <a:rPr lang="en-US" smtClean="0"/>
              <a:pPr>
                <a:defRPr/>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Seller Performance on eBay</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val="2912342717"/>
              </p:ext>
            </p:extLst>
          </p:nvPr>
        </p:nvGraphicFramePr>
        <p:xfrm>
          <a:off x="876300" y="1748134"/>
          <a:ext cx="7315200" cy="464820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152400" y="6396334"/>
            <a:ext cx="8763000" cy="369332"/>
          </a:xfrm>
          <a:prstGeom prst="rect">
            <a:avLst/>
          </a:prstGeom>
        </p:spPr>
        <p:txBody>
          <a:bodyPr wrap="square">
            <a:spAutoFit/>
          </a:bodyPr>
          <a:lstStyle/>
          <a:p>
            <a:r>
              <a:rPr lang="en-US" dirty="0" smtClean="0"/>
              <a:t>Sale probability of different eBay cohorts relative to other listings in the same quarter</a:t>
            </a:r>
            <a:endParaRPr lang="en-US" dirty="0"/>
          </a:p>
        </p:txBody>
      </p:sp>
      <p:sp>
        <p:nvSpPr>
          <p:cNvPr id="3" name="Slide Number Placeholder 2"/>
          <p:cNvSpPr>
            <a:spLocks noGrp="1"/>
          </p:cNvSpPr>
          <p:nvPr>
            <p:ph type="sldNum" sz="quarter" idx="12"/>
          </p:nvPr>
        </p:nvSpPr>
        <p:spPr/>
        <p:txBody>
          <a:bodyPr/>
          <a:lstStyle/>
          <a:p>
            <a:pPr>
              <a:defRPr/>
            </a:pPr>
            <a:fld id="{D52173E4-446A-463B-9939-A01673FAA02C}" type="slidenum">
              <a:rPr lang="en-US" smtClean="0"/>
              <a:pPr>
                <a:defRPr/>
              </a:pPr>
              <a:t>35</a:t>
            </a:fld>
            <a:endParaRPr lang="en-US"/>
          </a:p>
        </p:txBody>
      </p:sp>
    </p:spTree>
    <p:extLst>
      <p:ext uri="{BB962C8B-B14F-4D97-AF65-F5344CB8AC3E}">
        <p14:creationId xmlns:p14="http://schemas.microsoft.com/office/powerpoint/2010/main" val="31877878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7122" name="Rectangle 2"/>
          <p:cNvSpPr>
            <a:spLocks noGrp="1" noChangeArrowheads="1"/>
          </p:cNvSpPr>
          <p:nvPr>
            <p:ph type="title"/>
          </p:nvPr>
        </p:nvSpPr>
        <p:spPr/>
        <p:txBody>
          <a:bodyPr/>
          <a:lstStyle/>
          <a:p>
            <a:r>
              <a:rPr lang="en-US" dirty="0" smtClean="0"/>
              <a:t>Performance of eBay Sellers</a:t>
            </a:r>
          </a:p>
        </p:txBody>
      </p:sp>
      <p:graphicFrame>
        <p:nvGraphicFramePr>
          <p:cNvPr id="4" name="Chart 3"/>
          <p:cNvGraphicFramePr>
            <a:graphicFrameLocks noGrp="1"/>
          </p:cNvGraphicFramePr>
          <p:nvPr>
            <p:extLst>
              <p:ext uri="{D42A27DB-BD31-4B8C-83A1-F6EECF244321}">
                <p14:modId xmlns:p14="http://schemas.microsoft.com/office/powerpoint/2010/main" val="3924579576"/>
              </p:ext>
            </p:extLst>
          </p:nvPr>
        </p:nvGraphicFramePr>
        <p:xfrm>
          <a:off x="152400" y="1524000"/>
          <a:ext cx="8753956" cy="5051136"/>
        </p:xfrm>
        <a:graphic>
          <a:graphicData uri="http://schemas.openxmlformats.org/drawingml/2006/chart">
            <c:chart xmlns:c="http://schemas.openxmlformats.org/drawingml/2006/chart" xmlns:r="http://schemas.openxmlformats.org/officeDocument/2006/relationships" r:id="rId2"/>
          </a:graphicData>
        </a:graphic>
      </p:graphicFrame>
      <p:sp>
        <p:nvSpPr>
          <p:cNvPr id="2" name="Slide Number Placeholder 1"/>
          <p:cNvSpPr>
            <a:spLocks noGrp="1"/>
          </p:cNvSpPr>
          <p:nvPr>
            <p:ph type="sldNum" sz="quarter" idx="12"/>
          </p:nvPr>
        </p:nvSpPr>
        <p:spPr/>
        <p:txBody>
          <a:bodyPr/>
          <a:lstStyle/>
          <a:p>
            <a:pPr>
              <a:defRPr/>
            </a:pPr>
            <a:fld id="{D52173E4-446A-463B-9939-A01673FAA02C}" type="slidenum">
              <a:rPr lang="en-US" smtClean="0"/>
              <a:pPr>
                <a:defRPr/>
              </a:pPr>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
            </a:r>
            <a:r>
              <a:rPr lang="en-US" dirty="0" smtClean="0"/>
              <a:t>ountry comparisons (eBay)</a:t>
            </a:r>
            <a:endParaRPr lang="en-US" dirty="0"/>
          </a:p>
        </p:txBody>
      </p:sp>
      <p:graphicFrame>
        <p:nvGraphicFramePr>
          <p:cNvPr id="4" name="Content Placeholder 10"/>
          <p:cNvGraphicFramePr>
            <a:graphicFrameLocks noGrp="1"/>
          </p:cNvGraphicFramePr>
          <p:nvPr>
            <p:ph sz="half" idx="1"/>
            <p:extLst>
              <p:ext uri="{D42A27DB-BD31-4B8C-83A1-F6EECF244321}">
                <p14:modId xmlns:p14="http://schemas.microsoft.com/office/powerpoint/2010/main" val="3586266676"/>
              </p:ext>
            </p:extLst>
          </p:nvPr>
        </p:nvGraphicFramePr>
        <p:xfrm>
          <a:off x="228600" y="1600200"/>
          <a:ext cx="4267200" cy="5029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ontent Placeholder 5"/>
          <p:cNvGraphicFramePr>
            <a:graphicFrameLocks/>
          </p:cNvGraphicFramePr>
          <p:nvPr>
            <p:extLst>
              <p:ext uri="{D42A27DB-BD31-4B8C-83A1-F6EECF244321}">
                <p14:modId xmlns:p14="http://schemas.microsoft.com/office/powerpoint/2010/main" val="4030644033"/>
              </p:ext>
            </p:extLst>
          </p:nvPr>
        </p:nvGraphicFramePr>
        <p:xfrm>
          <a:off x="4572000" y="1600200"/>
          <a:ext cx="4267200" cy="4906963"/>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p:cNvSpPr>
            <a:spLocks noGrp="1"/>
          </p:cNvSpPr>
          <p:nvPr>
            <p:ph type="sldNum" sz="quarter" idx="12"/>
          </p:nvPr>
        </p:nvSpPr>
        <p:spPr/>
        <p:txBody>
          <a:bodyPr/>
          <a:lstStyle/>
          <a:p>
            <a:pPr>
              <a:defRPr/>
            </a:pPr>
            <a:fld id="{D52173E4-446A-463B-9939-A01673FAA02C}" type="slidenum">
              <a:rPr lang="en-US" smtClean="0"/>
              <a:pPr>
                <a:defRPr/>
              </a:pPr>
              <a:t>37</a:t>
            </a:fld>
            <a:endParaRPr lang="en-US"/>
          </a:p>
        </p:txBody>
      </p:sp>
    </p:spTree>
    <p:extLst>
      <p:ext uri="{BB962C8B-B14F-4D97-AF65-F5344CB8AC3E}">
        <p14:creationId xmlns:p14="http://schemas.microsoft.com/office/powerpoint/2010/main" val="17076605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457200" y="1719262"/>
            <a:ext cx="8229600" cy="4833937"/>
          </a:xfrm>
        </p:spPr>
        <p:txBody>
          <a:bodyPr/>
          <a:lstStyle/>
          <a:p>
            <a:r>
              <a:rPr lang="en-US" sz="2600" dirty="0" smtClean="0"/>
              <a:t>Platform/marketplace </a:t>
            </a:r>
            <a:r>
              <a:rPr lang="en-US" sz="2600" dirty="0" smtClean="0"/>
              <a:t>growth and maturation often exhibits a set of empirical regularities, such as</a:t>
            </a:r>
          </a:p>
          <a:p>
            <a:pPr lvl="1"/>
            <a:r>
              <a:rPr lang="en-US" sz="2200" dirty="0" smtClean="0"/>
              <a:t>Rapid “snowball” adoption and subsequent maturation.</a:t>
            </a:r>
          </a:p>
          <a:p>
            <a:pPr lvl="1"/>
            <a:r>
              <a:rPr lang="en-US" sz="2200" dirty="0" smtClean="0"/>
              <a:t>Differences in the survival and performance of early and later cohorts of adopters (explanations perhaps less clear).</a:t>
            </a:r>
          </a:p>
          <a:p>
            <a:pPr lvl="1"/>
            <a:r>
              <a:rPr lang="en-US" sz="2200" dirty="0" smtClean="0"/>
              <a:t>Distinction between flow and stock interactions useful for thinking about participation of different user groups.</a:t>
            </a:r>
          </a:p>
          <a:p>
            <a:r>
              <a:rPr lang="en-US" sz="2600" dirty="0" smtClean="0"/>
              <a:t>Platform/marketplace competition</a:t>
            </a:r>
          </a:p>
          <a:p>
            <a:pPr lvl="1"/>
            <a:r>
              <a:rPr lang="en-US" sz="2200" dirty="0" smtClean="0"/>
              <a:t>Dynamics of tipping are not necessarily that well understood, but some suggestive evidence.</a:t>
            </a:r>
          </a:p>
          <a:p>
            <a:pPr lvl="1"/>
            <a:r>
              <a:rPr lang="en-US" sz="2200" dirty="0" smtClean="0"/>
              <a:t>Entry against a dominant platform tends to be either niche, or come about indirectly or following a technological shift.</a:t>
            </a:r>
          </a:p>
        </p:txBody>
      </p:sp>
      <p:sp>
        <p:nvSpPr>
          <p:cNvPr id="4" name="Slide Number Placeholder 3"/>
          <p:cNvSpPr>
            <a:spLocks noGrp="1"/>
          </p:cNvSpPr>
          <p:nvPr>
            <p:ph type="sldNum" sz="quarter" idx="12"/>
          </p:nvPr>
        </p:nvSpPr>
        <p:spPr/>
        <p:txBody>
          <a:bodyPr/>
          <a:lstStyle/>
          <a:p>
            <a:pPr>
              <a:defRPr/>
            </a:pPr>
            <a:fld id="{D52173E4-446A-463B-9939-A01673FAA02C}" type="slidenum">
              <a:rPr lang="en-US" smtClean="0"/>
              <a:pPr>
                <a:defRPr/>
              </a:pPr>
              <a:t>38</a:t>
            </a:fld>
            <a:endParaRPr lang="en-US"/>
          </a:p>
        </p:txBody>
      </p:sp>
    </p:spTree>
    <p:extLst>
      <p:ext uri="{BB962C8B-B14F-4D97-AF65-F5344CB8AC3E}">
        <p14:creationId xmlns:p14="http://schemas.microsoft.com/office/powerpoint/2010/main" val="2210741114"/>
      </p:ext>
    </p:extLst>
  </p:cSld>
  <p:clrMapOvr>
    <a:masterClrMapping/>
  </p:clrMapOvr>
</p:sld>
</file>

<file path=ppt/theme/theme1.xml><?xml version="1.0" encoding="utf-8"?>
<a:theme xmlns:a="http://schemas.openxmlformats.org/drawingml/2006/main" name="Network">
  <a:themeElements>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Network</Template>
  <TotalTime>20318</TotalTime>
  <Words>1504</Words>
  <Application>Microsoft Office PowerPoint</Application>
  <PresentationFormat>On-screen Show (4:3)</PresentationFormat>
  <Paragraphs>191</Paragraphs>
  <Slides>38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ＭＳ Ｐゴシック</vt:lpstr>
      <vt:lpstr>Arial</vt:lpstr>
      <vt:lpstr>Wingdings</vt:lpstr>
      <vt:lpstr>Network</vt:lpstr>
      <vt:lpstr>Dynamics of Platforms</vt:lpstr>
      <vt:lpstr>Introduction</vt:lpstr>
      <vt:lpstr>Adoption and Growth</vt:lpstr>
      <vt:lpstr>The Griliches “S-Curve”</vt:lpstr>
      <vt:lpstr>Spread of Hybrid Corn</vt:lpstr>
      <vt:lpstr>The Griliches “S-Curve”</vt:lpstr>
      <vt:lpstr>Technology Adoption Curves</vt:lpstr>
      <vt:lpstr>Winner-Take-All?</vt:lpstr>
      <vt:lpstr>Tipping in Online Auctions</vt:lpstr>
      <vt:lpstr>Tipping in Online Auctions</vt:lpstr>
      <vt:lpstr>Co-existing marketplaces</vt:lpstr>
      <vt:lpstr>Communication Networks</vt:lpstr>
      <vt:lpstr>Bell versus Competitors</vt:lpstr>
      <vt:lpstr>Local and Global Network Effects</vt:lpstr>
      <vt:lpstr>Social Networks</vt:lpstr>
      <vt:lpstr>Paul Butler’s Facebook Map</vt:lpstr>
      <vt:lpstr>Entry and Dominant Platforms</vt:lpstr>
      <vt:lpstr>Financial Exchanges</vt:lpstr>
      <vt:lpstr>Financial Exchanges</vt:lpstr>
      <vt:lpstr>Financial Exchanges</vt:lpstr>
      <vt:lpstr>Maturation of Platforms</vt:lpstr>
      <vt:lpstr>Articles on Wikipedia</vt:lpstr>
      <vt:lpstr>Article Growth on Wikipedia</vt:lpstr>
      <vt:lpstr>Active Editors on Wikipedia</vt:lpstr>
      <vt:lpstr>New Editors on Wikipedia</vt:lpstr>
      <vt:lpstr>Declining Rates of Survival</vt:lpstr>
      <vt:lpstr>Edits and “Reverts”</vt:lpstr>
      <vt:lpstr>Wikipedia</vt:lpstr>
      <vt:lpstr>Stock vs Flow Network Effects</vt:lpstr>
      <vt:lpstr>Wikipedia Readers</vt:lpstr>
      <vt:lpstr>Active Sellers on eBay</vt:lpstr>
      <vt:lpstr>Maturation of eBay</vt:lpstr>
      <vt:lpstr>New Sellers on eBay</vt:lpstr>
      <vt:lpstr>Survival of Sellers on eBay</vt:lpstr>
      <vt:lpstr>Seller Performance on eBay</vt:lpstr>
      <vt:lpstr>Performance of eBay Sellers</vt:lpstr>
      <vt:lpstr>Country comparisons (eBay)</vt:lpstr>
      <vt:lpstr>Summary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Internet Platforms and e-Commerce</dc:title>
  <dc:creator>jdlevin</dc:creator>
  <cp:lastModifiedBy>Jonathan Levin</cp:lastModifiedBy>
  <cp:revision>198</cp:revision>
  <cp:lastPrinted>2014-05-22T20:08:00Z</cp:lastPrinted>
  <dcterms:created xsi:type="dcterms:W3CDTF">2009-03-20T18:03:54Z</dcterms:created>
  <dcterms:modified xsi:type="dcterms:W3CDTF">2014-05-22T20:08:22Z</dcterms:modified>
</cp:coreProperties>
</file>