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drawings/drawing1.xml" ContentType="application/vnd.openxmlformats-officedocument.drawingml.chartshapes+xml"/>
  <Override PartName="/ppt/notesSlides/notesSlide2.xml" ContentType="application/vnd.openxmlformats-officedocument.presentationml.notesSlide+xml"/>
  <Override PartName="/ppt/charts/chart2.xml" ContentType="application/vnd.openxmlformats-officedocument.drawingml.chart+xml"/>
  <Override PartName="/ppt/notesSlides/notesSlide3.xml" ContentType="application/vnd.openxmlformats-officedocument.presentationml.notesSlide+xml"/>
  <Override PartName="/ppt/charts/chart3.xml" ContentType="application/vnd.openxmlformats-officedocument.drawingml.chart+xml"/>
  <Override PartName="/ppt/notesSlides/notesSlide4.xml" ContentType="application/vnd.openxmlformats-officedocument.presentationml.notesSlide+xml"/>
  <Override PartName="/ppt/charts/chart4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9" r:id="rId1"/>
  </p:sldMasterIdLst>
  <p:notesMasterIdLst>
    <p:notesMasterId r:id="rId41"/>
  </p:notesMasterIdLst>
  <p:handoutMasterIdLst>
    <p:handoutMasterId r:id="rId42"/>
  </p:handoutMasterIdLst>
  <p:sldIdLst>
    <p:sldId id="1018" r:id="rId2"/>
    <p:sldId id="986" r:id="rId3"/>
    <p:sldId id="987" r:id="rId4"/>
    <p:sldId id="990" r:id="rId5"/>
    <p:sldId id="1001" r:id="rId6"/>
    <p:sldId id="1008" r:id="rId7"/>
    <p:sldId id="963" r:id="rId8"/>
    <p:sldId id="969" r:id="rId9"/>
    <p:sldId id="1009" r:id="rId10"/>
    <p:sldId id="966" r:id="rId11"/>
    <p:sldId id="1010" r:id="rId12"/>
    <p:sldId id="1011" r:id="rId13"/>
    <p:sldId id="1012" r:id="rId14"/>
    <p:sldId id="967" r:id="rId15"/>
    <p:sldId id="988" r:id="rId16"/>
    <p:sldId id="1013" r:id="rId17"/>
    <p:sldId id="995" r:id="rId18"/>
    <p:sldId id="974" r:id="rId19"/>
    <p:sldId id="976" r:id="rId20"/>
    <p:sldId id="996" r:id="rId21"/>
    <p:sldId id="1015" r:id="rId22"/>
    <p:sldId id="1016" r:id="rId23"/>
    <p:sldId id="1017" r:id="rId24"/>
    <p:sldId id="998" r:id="rId25"/>
    <p:sldId id="992" r:id="rId26"/>
    <p:sldId id="1005" r:id="rId27"/>
    <p:sldId id="971" r:id="rId28"/>
    <p:sldId id="999" r:id="rId29"/>
    <p:sldId id="1003" r:id="rId30"/>
    <p:sldId id="972" r:id="rId31"/>
    <p:sldId id="1004" r:id="rId32"/>
    <p:sldId id="1007" r:id="rId33"/>
    <p:sldId id="993" r:id="rId34"/>
    <p:sldId id="1019" r:id="rId35"/>
    <p:sldId id="1020" r:id="rId36"/>
    <p:sldId id="1022" r:id="rId37"/>
    <p:sldId id="1023" r:id="rId38"/>
    <p:sldId id="1024" r:id="rId39"/>
    <p:sldId id="989" r:id="rId40"/>
  </p:sldIdLst>
  <p:sldSz cx="9144000" cy="6858000" type="screen4x3"/>
  <p:notesSz cx="7315200" cy="96012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prnWhat="handouts2" frameSlides="1"/>
  <p:showPr showNarration="1" useTimings="0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7B076D"/>
    <a:srgbClr val="F434DD"/>
    <a:srgbClr val="33CC33"/>
    <a:srgbClr val="FF3300"/>
    <a:srgbClr val="5F3EE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611" autoAdjust="0"/>
    <p:restoredTop sz="94660"/>
  </p:normalViewPr>
  <p:slideViewPr>
    <p:cSldViewPr>
      <p:cViewPr varScale="1">
        <p:scale>
          <a:sx n="125" d="100"/>
          <a:sy n="125" d="100"/>
        </p:scale>
        <p:origin x="1026" y="1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oleObject" Target="file:///C:\Users\jdlevin\Downloads\T&amp;Fcf_20120618.xlsx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leinav\Desktop\Dropbox\Ebay%20-%20Data\Auctions%20vs%20Posted%20Prices\Tables%20and%20Figures\auctionPrices&amp;BidsWithLargeExperiments_20120716.xlsx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leinav\Desktop\Dropbox\Ebay%20-%20Data\Auctions%20vs%20Posted%20Prices\Tables%20and%20Figures\auctionPrices&amp;BidsWithLargeExperiments_20120716.xlsx" TargetMode="Externa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leinav\Desktop\Dropbox\Ebay%20-%20Data\Auctions%20vs%20Posted%20Prices\Tables%20and%20Figures\T&amp;Fle_20120710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v>Share of active listings</c:v>
          </c:tx>
          <c:spPr>
            <a:ln w="38100">
              <a:solidFill>
                <a:srgbClr val="3366FF"/>
              </a:solidFill>
            </a:ln>
          </c:spPr>
          <c:marker>
            <c:symbol val="none"/>
          </c:marker>
          <c:cat>
            <c:numRef>
              <c:f>'[T&amp;Fcf_20120618.xlsx]Fig1aData'!$J$14:$J$115</c:f>
              <c:numCache>
                <c:formatCode>m/d/yyyy</c:formatCode>
                <c:ptCount val="102"/>
                <c:pt idx="0">
                  <c:v>37636</c:v>
                </c:pt>
                <c:pt idx="1">
                  <c:v>37667</c:v>
                </c:pt>
                <c:pt idx="2">
                  <c:v>37695</c:v>
                </c:pt>
                <c:pt idx="3">
                  <c:v>37726</c:v>
                </c:pt>
                <c:pt idx="4">
                  <c:v>37756</c:v>
                </c:pt>
                <c:pt idx="5">
                  <c:v>37787</c:v>
                </c:pt>
                <c:pt idx="6">
                  <c:v>37817</c:v>
                </c:pt>
                <c:pt idx="7">
                  <c:v>37848</c:v>
                </c:pt>
                <c:pt idx="8">
                  <c:v>37879</c:v>
                </c:pt>
                <c:pt idx="9">
                  <c:v>37909</c:v>
                </c:pt>
                <c:pt idx="10">
                  <c:v>37940</c:v>
                </c:pt>
                <c:pt idx="11">
                  <c:v>37970</c:v>
                </c:pt>
                <c:pt idx="12">
                  <c:v>38001</c:v>
                </c:pt>
                <c:pt idx="13">
                  <c:v>38032</c:v>
                </c:pt>
                <c:pt idx="14">
                  <c:v>38061</c:v>
                </c:pt>
                <c:pt idx="15">
                  <c:v>38092</c:v>
                </c:pt>
                <c:pt idx="16">
                  <c:v>38122</c:v>
                </c:pt>
                <c:pt idx="17">
                  <c:v>38153</c:v>
                </c:pt>
                <c:pt idx="18">
                  <c:v>38183</c:v>
                </c:pt>
                <c:pt idx="19">
                  <c:v>38214</c:v>
                </c:pt>
                <c:pt idx="20">
                  <c:v>38245</c:v>
                </c:pt>
                <c:pt idx="21">
                  <c:v>38275</c:v>
                </c:pt>
                <c:pt idx="22">
                  <c:v>38306</c:v>
                </c:pt>
                <c:pt idx="23">
                  <c:v>38336</c:v>
                </c:pt>
                <c:pt idx="24">
                  <c:v>38367</c:v>
                </c:pt>
                <c:pt idx="25">
                  <c:v>38398</c:v>
                </c:pt>
                <c:pt idx="26">
                  <c:v>38426</c:v>
                </c:pt>
                <c:pt idx="27">
                  <c:v>38457</c:v>
                </c:pt>
                <c:pt idx="28">
                  <c:v>38487</c:v>
                </c:pt>
                <c:pt idx="29">
                  <c:v>38518</c:v>
                </c:pt>
                <c:pt idx="30">
                  <c:v>38548</c:v>
                </c:pt>
                <c:pt idx="31">
                  <c:v>38579</c:v>
                </c:pt>
                <c:pt idx="32">
                  <c:v>38610</c:v>
                </c:pt>
                <c:pt idx="33">
                  <c:v>38640</c:v>
                </c:pt>
                <c:pt idx="34">
                  <c:v>38671</c:v>
                </c:pt>
                <c:pt idx="35">
                  <c:v>38701</c:v>
                </c:pt>
                <c:pt idx="36">
                  <c:v>38732</c:v>
                </c:pt>
                <c:pt idx="37">
                  <c:v>38763</c:v>
                </c:pt>
                <c:pt idx="38">
                  <c:v>38791</c:v>
                </c:pt>
                <c:pt idx="39">
                  <c:v>38822</c:v>
                </c:pt>
                <c:pt idx="40">
                  <c:v>38852</c:v>
                </c:pt>
                <c:pt idx="41">
                  <c:v>38883</c:v>
                </c:pt>
                <c:pt idx="42">
                  <c:v>38913</c:v>
                </c:pt>
                <c:pt idx="43">
                  <c:v>38944</c:v>
                </c:pt>
                <c:pt idx="44">
                  <c:v>38975</c:v>
                </c:pt>
                <c:pt idx="45">
                  <c:v>39005</c:v>
                </c:pt>
                <c:pt idx="46">
                  <c:v>39036</c:v>
                </c:pt>
                <c:pt idx="47">
                  <c:v>39066</c:v>
                </c:pt>
                <c:pt idx="48">
                  <c:v>39097</c:v>
                </c:pt>
                <c:pt idx="49">
                  <c:v>39128</c:v>
                </c:pt>
                <c:pt idx="50">
                  <c:v>39156</c:v>
                </c:pt>
                <c:pt idx="51">
                  <c:v>39187</c:v>
                </c:pt>
                <c:pt idx="52">
                  <c:v>39217</c:v>
                </c:pt>
                <c:pt idx="53">
                  <c:v>39248</c:v>
                </c:pt>
                <c:pt idx="54">
                  <c:v>39278</c:v>
                </c:pt>
                <c:pt idx="55">
                  <c:v>39309</c:v>
                </c:pt>
                <c:pt idx="56">
                  <c:v>39340</c:v>
                </c:pt>
                <c:pt idx="57">
                  <c:v>39370</c:v>
                </c:pt>
                <c:pt idx="58">
                  <c:v>39401</c:v>
                </c:pt>
                <c:pt idx="59">
                  <c:v>39431</c:v>
                </c:pt>
                <c:pt idx="60">
                  <c:v>39462</c:v>
                </c:pt>
                <c:pt idx="61">
                  <c:v>39493</c:v>
                </c:pt>
                <c:pt idx="62">
                  <c:v>39522</c:v>
                </c:pt>
                <c:pt idx="63">
                  <c:v>39553</c:v>
                </c:pt>
                <c:pt idx="64">
                  <c:v>39583</c:v>
                </c:pt>
                <c:pt idx="65">
                  <c:v>39614</c:v>
                </c:pt>
                <c:pt idx="66">
                  <c:v>39644</c:v>
                </c:pt>
                <c:pt idx="67">
                  <c:v>39675</c:v>
                </c:pt>
                <c:pt idx="68">
                  <c:v>39706</c:v>
                </c:pt>
                <c:pt idx="69">
                  <c:v>39736</c:v>
                </c:pt>
                <c:pt idx="70">
                  <c:v>39767</c:v>
                </c:pt>
                <c:pt idx="71">
                  <c:v>39797</c:v>
                </c:pt>
                <c:pt idx="72">
                  <c:v>39828</c:v>
                </c:pt>
                <c:pt idx="73">
                  <c:v>39859</c:v>
                </c:pt>
                <c:pt idx="74">
                  <c:v>39887</c:v>
                </c:pt>
                <c:pt idx="75">
                  <c:v>39918</c:v>
                </c:pt>
                <c:pt idx="76">
                  <c:v>39948</c:v>
                </c:pt>
                <c:pt idx="77">
                  <c:v>39979</c:v>
                </c:pt>
                <c:pt idx="78">
                  <c:v>40009</c:v>
                </c:pt>
                <c:pt idx="79">
                  <c:v>40040</c:v>
                </c:pt>
                <c:pt idx="80">
                  <c:v>40071</c:v>
                </c:pt>
                <c:pt idx="81">
                  <c:v>40101</c:v>
                </c:pt>
                <c:pt idx="82">
                  <c:v>40132</c:v>
                </c:pt>
                <c:pt idx="83">
                  <c:v>40162</c:v>
                </c:pt>
                <c:pt idx="84">
                  <c:v>40193</c:v>
                </c:pt>
                <c:pt idx="85">
                  <c:v>40224</c:v>
                </c:pt>
                <c:pt idx="86">
                  <c:v>40252</c:v>
                </c:pt>
                <c:pt idx="87">
                  <c:v>40283</c:v>
                </c:pt>
                <c:pt idx="88">
                  <c:v>40313</c:v>
                </c:pt>
                <c:pt idx="89">
                  <c:v>40344</c:v>
                </c:pt>
                <c:pt idx="90">
                  <c:v>40374</c:v>
                </c:pt>
                <c:pt idx="91">
                  <c:v>40405</c:v>
                </c:pt>
                <c:pt idx="92">
                  <c:v>40436</c:v>
                </c:pt>
                <c:pt idx="93">
                  <c:v>40466</c:v>
                </c:pt>
                <c:pt idx="94">
                  <c:v>40497</c:v>
                </c:pt>
                <c:pt idx="95">
                  <c:v>40527</c:v>
                </c:pt>
                <c:pt idx="96">
                  <c:v>40558</c:v>
                </c:pt>
                <c:pt idx="97">
                  <c:v>40589</c:v>
                </c:pt>
                <c:pt idx="98">
                  <c:v>40617</c:v>
                </c:pt>
                <c:pt idx="99">
                  <c:v>40648</c:v>
                </c:pt>
                <c:pt idx="100">
                  <c:v>40678</c:v>
                </c:pt>
                <c:pt idx="101">
                  <c:v>40709</c:v>
                </c:pt>
              </c:numCache>
            </c:numRef>
          </c:cat>
          <c:val>
            <c:numRef>
              <c:f>'[T&amp;Fcf_20120618.xlsx]Fig1bData'!$K$14:$K$115</c:f>
              <c:numCache>
                <c:formatCode>General</c:formatCode>
                <c:ptCount val="102"/>
                <c:pt idx="0">
                  <c:v>0.95979879999999995</c:v>
                </c:pt>
                <c:pt idx="1">
                  <c:v>0.86326150000000001</c:v>
                </c:pt>
                <c:pt idx="2">
                  <c:v>0.94270200000000004</c:v>
                </c:pt>
                <c:pt idx="3">
                  <c:v>0.9260022</c:v>
                </c:pt>
                <c:pt idx="4">
                  <c:v>0.93591579999999996</c:v>
                </c:pt>
                <c:pt idx="5">
                  <c:v>0.92003140000000005</c:v>
                </c:pt>
                <c:pt idx="6">
                  <c:v>0.92875529999999995</c:v>
                </c:pt>
                <c:pt idx="7">
                  <c:v>0.9277803</c:v>
                </c:pt>
                <c:pt idx="8">
                  <c:v>0.93040849999999997</c:v>
                </c:pt>
                <c:pt idx="9">
                  <c:v>0.93032879999999996</c:v>
                </c:pt>
                <c:pt idx="10">
                  <c:v>0.90771809999999997</c:v>
                </c:pt>
                <c:pt idx="11">
                  <c:v>0.88186379999999998</c:v>
                </c:pt>
                <c:pt idx="12">
                  <c:v>0.91778850000000001</c:v>
                </c:pt>
                <c:pt idx="13">
                  <c:v>0.92707850000000003</c:v>
                </c:pt>
                <c:pt idx="14">
                  <c:v>0.92398860000000005</c:v>
                </c:pt>
                <c:pt idx="15">
                  <c:v>0.92198720000000001</c:v>
                </c:pt>
                <c:pt idx="16">
                  <c:v>0.92081829999999998</c:v>
                </c:pt>
                <c:pt idx="17">
                  <c:v>0.88027599999999995</c:v>
                </c:pt>
                <c:pt idx="18">
                  <c:v>0.86666069999999995</c:v>
                </c:pt>
                <c:pt idx="19">
                  <c:v>0.90297419999999995</c:v>
                </c:pt>
                <c:pt idx="20">
                  <c:v>0.9101205</c:v>
                </c:pt>
                <c:pt idx="21">
                  <c:v>0.90925509999999998</c:v>
                </c:pt>
                <c:pt idx="22">
                  <c:v>0.89208690000000002</c:v>
                </c:pt>
                <c:pt idx="23">
                  <c:v>0.84722620000000004</c:v>
                </c:pt>
                <c:pt idx="24">
                  <c:v>0.89413920000000002</c:v>
                </c:pt>
                <c:pt idx="25">
                  <c:v>0.86668029999999996</c:v>
                </c:pt>
                <c:pt idx="26">
                  <c:v>0.86355400000000004</c:v>
                </c:pt>
                <c:pt idx="27">
                  <c:v>0.88945810000000003</c:v>
                </c:pt>
                <c:pt idx="28">
                  <c:v>0.85057020000000005</c:v>
                </c:pt>
                <c:pt idx="29">
                  <c:v>0.87854489999999996</c:v>
                </c:pt>
                <c:pt idx="30">
                  <c:v>0.88006090000000003</c:v>
                </c:pt>
                <c:pt idx="31">
                  <c:v>0.88015379999999999</c:v>
                </c:pt>
                <c:pt idx="32">
                  <c:v>0.88023680000000004</c:v>
                </c:pt>
                <c:pt idx="33">
                  <c:v>0.87947439999999999</c:v>
                </c:pt>
                <c:pt idx="34">
                  <c:v>0.79862449999999996</c:v>
                </c:pt>
                <c:pt idx="35">
                  <c:v>0.81575940000000002</c:v>
                </c:pt>
                <c:pt idx="36">
                  <c:v>0.85499579999999997</c:v>
                </c:pt>
                <c:pt idx="37">
                  <c:v>0.85477259999999999</c:v>
                </c:pt>
                <c:pt idx="38">
                  <c:v>0.75450779999999995</c:v>
                </c:pt>
                <c:pt idx="39">
                  <c:v>0.84431020000000001</c:v>
                </c:pt>
                <c:pt idx="40">
                  <c:v>0.81108449999999999</c:v>
                </c:pt>
                <c:pt idx="41">
                  <c:v>0.8134112</c:v>
                </c:pt>
                <c:pt idx="42">
                  <c:v>0.81167219999999995</c:v>
                </c:pt>
                <c:pt idx="43">
                  <c:v>0.82465330000000003</c:v>
                </c:pt>
                <c:pt idx="44">
                  <c:v>0.83149139999999999</c:v>
                </c:pt>
                <c:pt idx="45">
                  <c:v>0.81455449999999996</c:v>
                </c:pt>
                <c:pt idx="46">
                  <c:v>0.74041760000000001</c:v>
                </c:pt>
                <c:pt idx="47">
                  <c:v>0.76247019999999999</c:v>
                </c:pt>
                <c:pt idx="48">
                  <c:v>0.78410460000000004</c:v>
                </c:pt>
                <c:pt idx="49">
                  <c:v>0.82226619999999895</c:v>
                </c:pt>
                <c:pt idx="50">
                  <c:v>0.82321009999999994</c:v>
                </c:pt>
                <c:pt idx="51">
                  <c:v>0.81495010000000001</c:v>
                </c:pt>
                <c:pt idx="52">
                  <c:v>0.80698689999999995</c:v>
                </c:pt>
                <c:pt idx="53">
                  <c:v>0.79274869999999997</c:v>
                </c:pt>
                <c:pt idx="54">
                  <c:v>0.78904459999999998</c:v>
                </c:pt>
                <c:pt idx="55">
                  <c:v>0.78844979999999998</c:v>
                </c:pt>
                <c:pt idx="56">
                  <c:v>0.78778150000000002</c:v>
                </c:pt>
                <c:pt idx="57">
                  <c:v>0.77997950000000005</c:v>
                </c:pt>
                <c:pt idx="58">
                  <c:v>0.77484379999999997</c:v>
                </c:pt>
                <c:pt idx="59">
                  <c:v>0.70010859999999997</c:v>
                </c:pt>
                <c:pt idx="60">
                  <c:v>0.74527750000000004</c:v>
                </c:pt>
                <c:pt idx="61">
                  <c:v>0.75410140000000003</c:v>
                </c:pt>
                <c:pt idx="62">
                  <c:v>0.77310630000000002</c:v>
                </c:pt>
                <c:pt idx="63">
                  <c:v>0.74875769999999997</c:v>
                </c:pt>
                <c:pt idx="64">
                  <c:v>0.69189230000000002</c:v>
                </c:pt>
                <c:pt idx="65">
                  <c:v>0.6973644</c:v>
                </c:pt>
                <c:pt idx="66">
                  <c:v>0.64241550000000003</c:v>
                </c:pt>
                <c:pt idx="67">
                  <c:v>0.6544645</c:v>
                </c:pt>
                <c:pt idx="68">
                  <c:v>0.60961010000000004</c:v>
                </c:pt>
                <c:pt idx="69">
                  <c:v>0.43126059999999999</c:v>
                </c:pt>
                <c:pt idx="70">
                  <c:v>0.38506869999999999</c:v>
                </c:pt>
                <c:pt idx="71">
                  <c:v>0.33500039999999998</c:v>
                </c:pt>
                <c:pt idx="72">
                  <c:v>0.34927380000000002</c:v>
                </c:pt>
                <c:pt idx="73">
                  <c:v>0.34086080000000002</c:v>
                </c:pt>
                <c:pt idx="74">
                  <c:v>0.32732899999999998</c:v>
                </c:pt>
                <c:pt idx="75">
                  <c:v>0.31598219999999999</c:v>
                </c:pt>
                <c:pt idx="76">
                  <c:v>0.29391600000000001</c:v>
                </c:pt>
                <c:pt idx="77">
                  <c:v>0.2890993</c:v>
                </c:pt>
                <c:pt idx="78">
                  <c:v>0.27875230000000001</c:v>
                </c:pt>
                <c:pt idx="79">
                  <c:v>0.2768292</c:v>
                </c:pt>
                <c:pt idx="80">
                  <c:v>0.27454149999999999</c:v>
                </c:pt>
                <c:pt idx="81">
                  <c:v>0.28405900000000001</c:v>
                </c:pt>
                <c:pt idx="82">
                  <c:v>0.28643239999999998</c:v>
                </c:pt>
                <c:pt idx="83">
                  <c:v>0.26941189999999998</c:v>
                </c:pt>
                <c:pt idx="84">
                  <c:v>0.2729068</c:v>
                </c:pt>
                <c:pt idx="85">
                  <c:v>0.2693488</c:v>
                </c:pt>
                <c:pt idx="86">
                  <c:v>0.25767469999999998</c:v>
                </c:pt>
                <c:pt idx="87">
                  <c:v>0.2314842</c:v>
                </c:pt>
                <c:pt idx="88">
                  <c:v>0.22468050000000001</c:v>
                </c:pt>
                <c:pt idx="89">
                  <c:v>0.2198678</c:v>
                </c:pt>
                <c:pt idx="90">
                  <c:v>0.2259224</c:v>
                </c:pt>
                <c:pt idx="91">
                  <c:v>0.23089999999999999</c:v>
                </c:pt>
                <c:pt idx="92">
                  <c:v>0.22450870000000001</c:v>
                </c:pt>
                <c:pt idx="93">
                  <c:v>0.23137269999999999</c:v>
                </c:pt>
                <c:pt idx="94">
                  <c:v>0.27014909999999998</c:v>
                </c:pt>
                <c:pt idx="95">
                  <c:v>0.24781510000000001</c:v>
                </c:pt>
                <c:pt idx="96">
                  <c:v>0.26523330000000001</c:v>
                </c:pt>
                <c:pt idx="97">
                  <c:v>0.27406360000000002</c:v>
                </c:pt>
                <c:pt idx="98">
                  <c:v>0.25517820000000002</c:v>
                </c:pt>
                <c:pt idx="99">
                  <c:v>0.24543519999999999</c:v>
                </c:pt>
                <c:pt idx="100">
                  <c:v>0.2426586</c:v>
                </c:pt>
                <c:pt idx="101">
                  <c:v>0.2433205</c:v>
                </c:pt>
              </c:numCache>
            </c:numRef>
          </c:val>
          <c:smooth val="0"/>
        </c:ser>
        <c:ser>
          <c:idx val="1"/>
          <c:order val="1"/>
          <c:tx>
            <c:v>Share of revenues</c:v>
          </c:tx>
          <c:spPr>
            <a:ln w="38100">
              <a:solidFill>
                <a:srgbClr val="49AAB1"/>
              </a:solidFill>
            </a:ln>
          </c:spPr>
          <c:marker>
            <c:symbol val="none"/>
          </c:marker>
          <c:cat>
            <c:numRef>
              <c:f>'[T&amp;Fcf_20120618.xlsx]Fig1aData'!$J$14:$J$115</c:f>
              <c:numCache>
                <c:formatCode>m/d/yyyy</c:formatCode>
                <c:ptCount val="102"/>
                <c:pt idx="0">
                  <c:v>37636</c:v>
                </c:pt>
                <c:pt idx="1">
                  <c:v>37667</c:v>
                </c:pt>
                <c:pt idx="2">
                  <c:v>37695</c:v>
                </c:pt>
                <c:pt idx="3">
                  <c:v>37726</c:v>
                </c:pt>
                <c:pt idx="4">
                  <c:v>37756</c:v>
                </c:pt>
                <c:pt idx="5">
                  <c:v>37787</c:v>
                </c:pt>
                <c:pt idx="6">
                  <c:v>37817</c:v>
                </c:pt>
                <c:pt idx="7">
                  <c:v>37848</c:v>
                </c:pt>
                <c:pt idx="8">
                  <c:v>37879</c:v>
                </c:pt>
                <c:pt idx="9">
                  <c:v>37909</c:v>
                </c:pt>
                <c:pt idx="10">
                  <c:v>37940</c:v>
                </c:pt>
                <c:pt idx="11">
                  <c:v>37970</c:v>
                </c:pt>
                <c:pt idx="12">
                  <c:v>38001</c:v>
                </c:pt>
                <c:pt idx="13">
                  <c:v>38032</c:v>
                </c:pt>
                <c:pt idx="14">
                  <c:v>38061</c:v>
                </c:pt>
                <c:pt idx="15">
                  <c:v>38092</c:v>
                </c:pt>
                <c:pt idx="16">
                  <c:v>38122</c:v>
                </c:pt>
                <c:pt idx="17">
                  <c:v>38153</c:v>
                </c:pt>
                <c:pt idx="18">
                  <c:v>38183</c:v>
                </c:pt>
                <c:pt idx="19">
                  <c:v>38214</c:v>
                </c:pt>
                <c:pt idx="20">
                  <c:v>38245</c:v>
                </c:pt>
                <c:pt idx="21">
                  <c:v>38275</c:v>
                </c:pt>
                <c:pt idx="22">
                  <c:v>38306</c:v>
                </c:pt>
                <c:pt idx="23">
                  <c:v>38336</c:v>
                </c:pt>
                <c:pt idx="24">
                  <c:v>38367</c:v>
                </c:pt>
                <c:pt idx="25">
                  <c:v>38398</c:v>
                </c:pt>
                <c:pt idx="26">
                  <c:v>38426</c:v>
                </c:pt>
                <c:pt idx="27">
                  <c:v>38457</c:v>
                </c:pt>
                <c:pt idx="28">
                  <c:v>38487</c:v>
                </c:pt>
                <c:pt idx="29">
                  <c:v>38518</c:v>
                </c:pt>
                <c:pt idx="30">
                  <c:v>38548</c:v>
                </c:pt>
                <c:pt idx="31">
                  <c:v>38579</c:v>
                </c:pt>
                <c:pt idx="32">
                  <c:v>38610</c:v>
                </c:pt>
                <c:pt idx="33">
                  <c:v>38640</c:v>
                </c:pt>
                <c:pt idx="34">
                  <c:v>38671</c:v>
                </c:pt>
                <c:pt idx="35">
                  <c:v>38701</c:v>
                </c:pt>
                <c:pt idx="36">
                  <c:v>38732</c:v>
                </c:pt>
                <c:pt idx="37">
                  <c:v>38763</c:v>
                </c:pt>
                <c:pt idx="38">
                  <c:v>38791</c:v>
                </c:pt>
                <c:pt idx="39">
                  <c:v>38822</c:v>
                </c:pt>
                <c:pt idx="40">
                  <c:v>38852</c:v>
                </c:pt>
                <c:pt idx="41">
                  <c:v>38883</c:v>
                </c:pt>
                <c:pt idx="42">
                  <c:v>38913</c:v>
                </c:pt>
                <c:pt idx="43">
                  <c:v>38944</c:v>
                </c:pt>
                <c:pt idx="44">
                  <c:v>38975</c:v>
                </c:pt>
                <c:pt idx="45">
                  <c:v>39005</c:v>
                </c:pt>
                <c:pt idx="46">
                  <c:v>39036</c:v>
                </c:pt>
                <c:pt idx="47">
                  <c:v>39066</c:v>
                </c:pt>
                <c:pt idx="48">
                  <c:v>39097</c:v>
                </c:pt>
                <c:pt idx="49">
                  <c:v>39128</c:v>
                </c:pt>
                <c:pt idx="50">
                  <c:v>39156</c:v>
                </c:pt>
                <c:pt idx="51">
                  <c:v>39187</c:v>
                </c:pt>
                <c:pt idx="52">
                  <c:v>39217</c:v>
                </c:pt>
                <c:pt idx="53">
                  <c:v>39248</c:v>
                </c:pt>
                <c:pt idx="54">
                  <c:v>39278</c:v>
                </c:pt>
                <c:pt idx="55">
                  <c:v>39309</c:v>
                </c:pt>
                <c:pt idx="56">
                  <c:v>39340</c:v>
                </c:pt>
                <c:pt idx="57">
                  <c:v>39370</c:v>
                </c:pt>
                <c:pt idx="58">
                  <c:v>39401</c:v>
                </c:pt>
                <c:pt idx="59">
                  <c:v>39431</c:v>
                </c:pt>
                <c:pt idx="60">
                  <c:v>39462</c:v>
                </c:pt>
                <c:pt idx="61">
                  <c:v>39493</c:v>
                </c:pt>
                <c:pt idx="62">
                  <c:v>39522</c:v>
                </c:pt>
                <c:pt idx="63">
                  <c:v>39553</c:v>
                </c:pt>
                <c:pt idx="64">
                  <c:v>39583</c:v>
                </c:pt>
                <c:pt idx="65">
                  <c:v>39614</c:v>
                </c:pt>
                <c:pt idx="66">
                  <c:v>39644</c:v>
                </c:pt>
                <c:pt idx="67">
                  <c:v>39675</c:v>
                </c:pt>
                <c:pt idx="68">
                  <c:v>39706</c:v>
                </c:pt>
                <c:pt idx="69">
                  <c:v>39736</c:v>
                </c:pt>
                <c:pt idx="70">
                  <c:v>39767</c:v>
                </c:pt>
                <c:pt idx="71">
                  <c:v>39797</c:v>
                </c:pt>
                <c:pt idx="72">
                  <c:v>39828</c:v>
                </c:pt>
                <c:pt idx="73">
                  <c:v>39859</c:v>
                </c:pt>
                <c:pt idx="74">
                  <c:v>39887</c:v>
                </c:pt>
                <c:pt idx="75">
                  <c:v>39918</c:v>
                </c:pt>
                <c:pt idx="76">
                  <c:v>39948</c:v>
                </c:pt>
                <c:pt idx="77">
                  <c:v>39979</c:v>
                </c:pt>
                <c:pt idx="78">
                  <c:v>40009</c:v>
                </c:pt>
                <c:pt idx="79">
                  <c:v>40040</c:v>
                </c:pt>
                <c:pt idx="80">
                  <c:v>40071</c:v>
                </c:pt>
                <c:pt idx="81">
                  <c:v>40101</c:v>
                </c:pt>
                <c:pt idx="82">
                  <c:v>40132</c:v>
                </c:pt>
                <c:pt idx="83">
                  <c:v>40162</c:v>
                </c:pt>
                <c:pt idx="84">
                  <c:v>40193</c:v>
                </c:pt>
                <c:pt idx="85">
                  <c:v>40224</c:v>
                </c:pt>
                <c:pt idx="86">
                  <c:v>40252</c:v>
                </c:pt>
                <c:pt idx="87">
                  <c:v>40283</c:v>
                </c:pt>
                <c:pt idx="88">
                  <c:v>40313</c:v>
                </c:pt>
                <c:pt idx="89">
                  <c:v>40344</c:v>
                </c:pt>
                <c:pt idx="90">
                  <c:v>40374</c:v>
                </c:pt>
                <c:pt idx="91">
                  <c:v>40405</c:v>
                </c:pt>
                <c:pt idx="92">
                  <c:v>40436</c:v>
                </c:pt>
                <c:pt idx="93">
                  <c:v>40466</c:v>
                </c:pt>
                <c:pt idx="94">
                  <c:v>40497</c:v>
                </c:pt>
                <c:pt idx="95">
                  <c:v>40527</c:v>
                </c:pt>
                <c:pt idx="96">
                  <c:v>40558</c:v>
                </c:pt>
                <c:pt idx="97">
                  <c:v>40589</c:v>
                </c:pt>
                <c:pt idx="98">
                  <c:v>40617</c:v>
                </c:pt>
                <c:pt idx="99">
                  <c:v>40648</c:v>
                </c:pt>
                <c:pt idx="100">
                  <c:v>40678</c:v>
                </c:pt>
                <c:pt idx="101">
                  <c:v>40709</c:v>
                </c:pt>
              </c:numCache>
            </c:numRef>
          </c:cat>
          <c:val>
            <c:numRef>
              <c:f>'[T&amp;Fcf_20120618.xlsx]Fig1aData'!$K$14:$K$115</c:f>
              <c:numCache>
                <c:formatCode>General</c:formatCode>
                <c:ptCount val="102"/>
                <c:pt idx="0">
                  <c:v>0.92284639999999996</c:v>
                </c:pt>
                <c:pt idx="1">
                  <c:v>0.88437520000000003</c:v>
                </c:pt>
                <c:pt idx="2">
                  <c:v>0.90149140000000005</c:v>
                </c:pt>
                <c:pt idx="3">
                  <c:v>0.87971429999999995</c:v>
                </c:pt>
                <c:pt idx="4">
                  <c:v>0.88920779999999999</c:v>
                </c:pt>
                <c:pt idx="5">
                  <c:v>0.88276209999999999</c:v>
                </c:pt>
                <c:pt idx="6">
                  <c:v>0.90167459999999999</c:v>
                </c:pt>
                <c:pt idx="7">
                  <c:v>0.89711649999999998</c:v>
                </c:pt>
                <c:pt idx="8">
                  <c:v>0.87948009999999999</c:v>
                </c:pt>
                <c:pt idx="9">
                  <c:v>0.88221340000000004</c:v>
                </c:pt>
                <c:pt idx="10">
                  <c:v>0.87961690000000003</c:v>
                </c:pt>
                <c:pt idx="11">
                  <c:v>0.84776810000000002</c:v>
                </c:pt>
                <c:pt idx="12">
                  <c:v>0.84208530000000004</c:v>
                </c:pt>
                <c:pt idx="13">
                  <c:v>0.85510929999999996</c:v>
                </c:pt>
                <c:pt idx="14">
                  <c:v>0.85507420000000001</c:v>
                </c:pt>
                <c:pt idx="15">
                  <c:v>0.85030019999999995</c:v>
                </c:pt>
                <c:pt idx="16">
                  <c:v>0.84907869999999996</c:v>
                </c:pt>
                <c:pt idx="17">
                  <c:v>0.8165867</c:v>
                </c:pt>
                <c:pt idx="18">
                  <c:v>0.80209260000000004</c:v>
                </c:pt>
                <c:pt idx="19">
                  <c:v>0.82314189999999998</c:v>
                </c:pt>
                <c:pt idx="20">
                  <c:v>0.82182060000000001</c:v>
                </c:pt>
                <c:pt idx="21">
                  <c:v>0.82767930000000001</c:v>
                </c:pt>
                <c:pt idx="22">
                  <c:v>0.80779409999999996</c:v>
                </c:pt>
                <c:pt idx="23">
                  <c:v>0.76991050000000005</c:v>
                </c:pt>
                <c:pt idx="24">
                  <c:v>0.81163059999999998</c:v>
                </c:pt>
                <c:pt idx="25">
                  <c:v>0.80363969999999996</c:v>
                </c:pt>
                <c:pt idx="26">
                  <c:v>0.80528849999999996</c:v>
                </c:pt>
                <c:pt idx="27">
                  <c:v>0.81041059999999998</c:v>
                </c:pt>
                <c:pt idx="28">
                  <c:v>0.79850719999999997</c:v>
                </c:pt>
                <c:pt idx="29">
                  <c:v>0.79639890000000002</c:v>
                </c:pt>
                <c:pt idx="30">
                  <c:v>0.79678300000000002</c:v>
                </c:pt>
                <c:pt idx="31">
                  <c:v>0.79320049999999998</c:v>
                </c:pt>
                <c:pt idx="32">
                  <c:v>0.79449990000000004</c:v>
                </c:pt>
                <c:pt idx="33">
                  <c:v>0.80386979999999997</c:v>
                </c:pt>
                <c:pt idx="34">
                  <c:v>0.76195299999999999</c:v>
                </c:pt>
                <c:pt idx="35">
                  <c:v>0.73901709999999998</c:v>
                </c:pt>
                <c:pt idx="36">
                  <c:v>0.77860680000000004</c:v>
                </c:pt>
                <c:pt idx="37">
                  <c:v>0.78508880000000003</c:v>
                </c:pt>
                <c:pt idx="38">
                  <c:v>0.74129529999999999</c:v>
                </c:pt>
                <c:pt idx="39">
                  <c:v>0.77151550000000002</c:v>
                </c:pt>
                <c:pt idx="40">
                  <c:v>0.75034040000000002</c:v>
                </c:pt>
                <c:pt idx="41">
                  <c:v>0.74319109999999999</c:v>
                </c:pt>
                <c:pt idx="42">
                  <c:v>0.74343190000000003</c:v>
                </c:pt>
                <c:pt idx="43">
                  <c:v>0.74249790000000004</c:v>
                </c:pt>
                <c:pt idx="44">
                  <c:v>0.74901850000000003</c:v>
                </c:pt>
                <c:pt idx="45">
                  <c:v>0.74656960000000006</c:v>
                </c:pt>
                <c:pt idx="46">
                  <c:v>0.71591450000000001</c:v>
                </c:pt>
                <c:pt idx="47">
                  <c:v>0.69757159999999996</c:v>
                </c:pt>
                <c:pt idx="48">
                  <c:v>0.71493890000000004</c:v>
                </c:pt>
                <c:pt idx="49">
                  <c:v>0.72911919999999997</c:v>
                </c:pt>
                <c:pt idx="50">
                  <c:v>0.7242208</c:v>
                </c:pt>
                <c:pt idx="51">
                  <c:v>0.71881289999999998</c:v>
                </c:pt>
                <c:pt idx="52">
                  <c:v>0.7187211</c:v>
                </c:pt>
                <c:pt idx="53">
                  <c:v>0.70026580000000005</c:v>
                </c:pt>
                <c:pt idx="54">
                  <c:v>0.69923599999999997</c:v>
                </c:pt>
                <c:pt idx="55">
                  <c:v>0.69516210000000001</c:v>
                </c:pt>
                <c:pt idx="56">
                  <c:v>0.70182940000000005</c:v>
                </c:pt>
                <c:pt idx="57">
                  <c:v>0.70390730000000001</c:v>
                </c:pt>
                <c:pt idx="58">
                  <c:v>0.68675339999999996</c:v>
                </c:pt>
                <c:pt idx="59">
                  <c:v>0.65502499999999997</c:v>
                </c:pt>
                <c:pt idx="60">
                  <c:v>0.67298559999999996</c:v>
                </c:pt>
                <c:pt idx="61">
                  <c:v>0.68000249999999995</c:v>
                </c:pt>
                <c:pt idx="62">
                  <c:v>0.68551090000000003</c:v>
                </c:pt>
                <c:pt idx="63">
                  <c:v>0.66802890000000004</c:v>
                </c:pt>
                <c:pt idx="64">
                  <c:v>0.62651389999999996</c:v>
                </c:pt>
                <c:pt idx="65">
                  <c:v>0.63575029999999999</c:v>
                </c:pt>
                <c:pt idx="66">
                  <c:v>0.60583129999999996</c:v>
                </c:pt>
                <c:pt idx="67">
                  <c:v>0.62397659999999999</c:v>
                </c:pt>
                <c:pt idx="68">
                  <c:v>0.61587539999999996</c:v>
                </c:pt>
                <c:pt idx="69">
                  <c:v>0.55025109999999999</c:v>
                </c:pt>
                <c:pt idx="70">
                  <c:v>0.52430659999999996</c:v>
                </c:pt>
                <c:pt idx="71">
                  <c:v>0.49288149999999997</c:v>
                </c:pt>
                <c:pt idx="72">
                  <c:v>0.5150129</c:v>
                </c:pt>
                <c:pt idx="73">
                  <c:v>0.51259390000000005</c:v>
                </c:pt>
                <c:pt idx="74">
                  <c:v>0.51296010000000003</c:v>
                </c:pt>
                <c:pt idx="75">
                  <c:v>0.50276030000000005</c:v>
                </c:pt>
                <c:pt idx="76">
                  <c:v>0.48765049999999999</c:v>
                </c:pt>
                <c:pt idx="77">
                  <c:v>0.47564230000000002</c:v>
                </c:pt>
                <c:pt idx="78">
                  <c:v>0.4725897</c:v>
                </c:pt>
                <c:pt idx="79">
                  <c:v>0.47733150000000002</c:v>
                </c:pt>
                <c:pt idx="80">
                  <c:v>0.47427930000000001</c:v>
                </c:pt>
                <c:pt idx="81">
                  <c:v>0.48826779999999997</c:v>
                </c:pt>
                <c:pt idx="82">
                  <c:v>0.48164980000000002</c:v>
                </c:pt>
                <c:pt idx="83">
                  <c:v>0.44045020000000001</c:v>
                </c:pt>
                <c:pt idx="84">
                  <c:v>0.46361530000000001</c:v>
                </c:pt>
                <c:pt idx="85">
                  <c:v>0.4622617</c:v>
                </c:pt>
                <c:pt idx="86">
                  <c:v>0.46444760000000002</c:v>
                </c:pt>
                <c:pt idx="87">
                  <c:v>0.47753859999999998</c:v>
                </c:pt>
                <c:pt idx="88">
                  <c:v>0.50537569999999998</c:v>
                </c:pt>
                <c:pt idx="89">
                  <c:v>0.50541999999999998</c:v>
                </c:pt>
                <c:pt idx="90">
                  <c:v>0.50518540000000001</c:v>
                </c:pt>
                <c:pt idx="91">
                  <c:v>0.51603030000000005</c:v>
                </c:pt>
                <c:pt idx="92">
                  <c:v>0.51263199999999998</c:v>
                </c:pt>
                <c:pt idx="93">
                  <c:v>0.51677030000000002</c:v>
                </c:pt>
                <c:pt idx="94">
                  <c:v>0.51071549999999999</c:v>
                </c:pt>
                <c:pt idx="95">
                  <c:v>0.48696469999999997</c:v>
                </c:pt>
                <c:pt idx="96">
                  <c:v>0.51580789999999999</c:v>
                </c:pt>
                <c:pt idx="97">
                  <c:v>0.51573539999999995</c:v>
                </c:pt>
                <c:pt idx="98">
                  <c:v>0.50383690000000003</c:v>
                </c:pt>
                <c:pt idx="99">
                  <c:v>0.50658899999999996</c:v>
                </c:pt>
                <c:pt idx="100">
                  <c:v>0.50619990000000004</c:v>
                </c:pt>
                <c:pt idx="101">
                  <c:v>0.48961189999999999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30993152"/>
        <c:axId val="130993544"/>
      </c:lineChart>
      <c:dateAx>
        <c:axId val="130993152"/>
        <c:scaling>
          <c:orientation val="minMax"/>
        </c:scaling>
        <c:delete val="0"/>
        <c:axPos val="b"/>
        <c:numFmt formatCode="[$-409]mmm\-yy;@" sourceLinked="0"/>
        <c:majorTickMark val="out"/>
        <c:minorTickMark val="none"/>
        <c:tickLblPos val="nextTo"/>
        <c:txPr>
          <a:bodyPr/>
          <a:lstStyle/>
          <a:p>
            <a:pPr>
              <a:defRPr sz="1400">
                <a:latin typeface="Calibri" pitchFamily="34" charset="0"/>
                <a:cs typeface="Calibri" pitchFamily="34" charset="0"/>
              </a:defRPr>
            </a:pPr>
            <a:endParaRPr lang="en-US"/>
          </a:p>
        </c:txPr>
        <c:crossAx val="130993544"/>
        <c:crosses val="autoZero"/>
        <c:auto val="1"/>
        <c:lblOffset val="100"/>
        <c:baseTimeUnit val="months"/>
        <c:majorUnit val="12"/>
        <c:majorTimeUnit val="months"/>
      </c:dateAx>
      <c:valAx>
        <c:axId val="130993544"/>
        <c:scaling>
          <c:orientation val="minMax"/>
          <c:max val="1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400">
                <a:latin typeface="Calibri" pitchFamily="34" charset="0"/>
                <a:cs typeface="Calibri" pitchFamily="34" charset="0"/>
              </a:defRPr>
            </a:pPr>
            <a:endParaRPr lang="en-US"/>
          </a:p>
        </c:txPr>
        <c:crossAx val="130993152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7.5820855812879298E-2"/>
          <c:y val="0.68972006808596897"/>
          <c:w val="0.34128341257560502"/>
          <c:h val="0.109639959529336"/>
        </c:manualLayout>
      </c:layout>
      <c:overlay val="1"/>
      <c:spPr>
        <a:solidFill>
          <a:schemeClr val="bg1"/>
        </a:solidFill>
      </c:spPr>
      <c:txPr>
        <a:bodyPr/>
        <a:lstStyle/>
        <a:p>
          <a:pPr>
            <a:defRPr sz="1400">
              <a:latin typeface="Calibri" pitchFamily="34" charset="0"/>
              <a:cs typeface="Calibri" pitchFamily="34" charset="0"/>
            </a:defRPr>
          </a:pPr>
          <a:endParaRPr lang="en-US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  <c:userShapes r:id="rId2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rgbClr val="00B050"/>
            </a:solidFill>
          </c:spPr>
          <c:invertIfNegative val="0"/>
          <c:cat>
            <c:strRef>
              <c:f>auctionFinalPriceHistogram!$A$3:$A$23</c:f>
              <c:strCache>
                <c:ptCount val="21"/>
                <c:pt idx="0">
                  <c:v>[0-0.1]</c:v>
                </c:pt>
                <c:pt idx="1">
                  <c:v>(0.1-0.2]</c:v>
                </c:pt>
                <c:pt idx="2">
                  <c:v>(0.2-0.3]</c:v>
                </c:pt>
                <c:pt idx="3">
                  <c:v>(0.3-0.4]</c:v>
                </c:pt>
                <c:pt idx="4">
                  <c:v>(0.4-0.5]</c:v>
                </c:pt>
                <c:pt idx="5">
                  <c:v>(0.5-0.6]</c:v>
                </c:pt>
                <c:pt idx="6">
                  <c:v>(0.6-0.7]</c:v>
                </c:pt>
                <c:pt idx="7">
                  <c:v>(0.7-0.8]</c:v>
                </c:pt>
                <c:pt idx="8">
                  <c:v>(0.8-0.9]</c:v>
                </c:pt>
                <c:pt idx="9">
                  <c:v>(0.9-1]</c:v>
                </c:pt>
                <c:pt idx="10">
                  <c:v>(1-1.1]</c:v>
                </c:pt>
                <c:pt idx="11">
                  <c:v>(1.1-1.2]</c:v>
                </c:pt>
                <c:pt idx="12">
                  <c:v>(1.2-1.3]</c:v>
                </c:pt>
                <c:pt idx="13">
                  <c:v>(1.3-1.4]</c:v>
                </c:pt>
                <c:pt idx="14">
                  <c:v>(1.4-1.5]</c:v>
                </c:pt>
                <c:pt idx="15">
                  <c:v>(1.5-1.6]</c:v>
                </c:pt>
                <c:pt idx="16">
                  <c:v>(1.6-1.7]</c:v>
                </c:pt>
                <c:pt idx="17">
                  <c:v>(1.7-1.8]</c:v>
                </c:pt>
                <c:pt idx="18">
                  <c:v>(1.8-1.9]</c:v>
                </c:pt>
                <c:pt idx="19">
                  <c:v>(1.9-2]</c:v>
                </c:pt>
                <c:pt idx="20">
                  <c:v>&gt;2</c:v>
                </c:pt>
              </c:strCache>
            </c:strRef>
          </c:cat>
          <c:val>
            <c:numRef>
              <c:f>auctionFinalPriceHistogram!$D$3:$D$23</c:f>
              <c:numCache>
                <c:formatCode>General</c:formatCode>
                <c:ptCount val="21"/>
                <c:pt idx="0">
                  <c:v>6.4665202893234002E-3</c:v>
                </c:pt>
                <c:pt idx="1">
                  <c:v>1.04334923042386E-2</c:v>
                </c:pt>
                <c:pt idx="2">
                  <c:v>1.467149967421E-2</c:v>
                </c:pt>
                <c:pt idx="3">
                  <c:v>2.9893283251110198E-2</c:v>
                </c:pt>
                <c:pt idx="4">
                  <c:v>3.4435178746447803E-2</c:v>
                </c:pt>
                <c:pt idx="5">
                  <c:v>4.4865933319827203E-2</c:v>
                </c:pt>
                <c:pt idx="6">
                  <c:v>6.8686929525332202E-2</c:v>
                </c:pt>
                <c:pt idx="7">
                  <c:v>0.108780997957653</c:v>
                </c:pt>
                <c:pt idx="8">
                  <c:v>0.16197784628188799</c:v>
                </c:pt>
                <c:pt idx="9">
                  <c:v>0.24906780264245801</c:v>
                </c:pt>
                <c:pt idx="10">
                  <c:v>0.12355926913537001</c:v>
                </c:pt>
                <c:pt idx="11">
                  <c:v>5.4420614018277101E-2</c:v>
                </c:pt>
                <c:pt idx="12">
                  <c:v>2.9217063728898901E-2</c:v>
                </c:pt>
                <c:pt idx="13">
                  <c:v>1.6823356129505598E-2</c:v>
                </c:pt>
                <c:pt idx="14">
                  <c:v>1.22212305552666E-2</c:v>
                </c:pt>
                <c:pt idx="15">
                  <c:v>7.8901403360838399E-3</c:v>
                </c:pt>
                <c:pt idx="16">
                  <c:v>5.3084601359009598E-3</c:v>
                </c:pt>
                <c:pt idx="17">
                  <c:v>3.5426237317461801E-3</c:v>
                </c:pt>
                <c:pt idx="18">
                  <c:v>2.5050237361265498E-3</c:v>
                </c:pt>
                <c:pt idx="19">
                  <c:v>6.6225709482952101E-3</c:v>
                </c:pt>
                <c:pt idx="20">
                  <c:v>8.6101635520415293E-3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30994328"/>
        <c:axId val="130994720"/>
      </c:barChart>
      <c:catAx>
        <c:axId val="130994328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 sz="1200">
                    <a:latin typeface="Calibri" pitchFamily="34" charset="0"/>
                    <a:cs typeface="Calibri" pitchFamily="34" charset="0"/>
                  </a:defRPr>
                </a:pPr>
                <a:r>
                  <a:rPr lang="en-US" sz="1200" dirty="0" smtClean="0">
                    <a:latin typeface="Calibri" pitchFamily="34" charset="0"/>
                    <a:cs typeface="Calibri" pitchFamily="34" charset="0"/>
                  </a:rPr>
                  <a:t>Auction Sale </a:t>
                </a:r>
                <a:r>
                  <a:rPr lang="en-US" sz="1200" dirty="0">
                    <a:latin typeface="Calibri" pitchFamily="34" charset="0"/>
                    <a:cs typeface="Calibri" pitchFamily="34" charset="0"/>
                  </a:rPr>
                  <a:t>price / </a:t>
                </a:r>
                <a:r>
                  <a:rPr lang="en-US" sz="1200" dirty="0" smtClean="0">
                    <a:latin typeface="Calibri" pitchFamily="34" charset="0"/>
                    <a:cs typeface="Calibri" pitchFamily="34" charset="0"/>
                  </a:rPr>
                  <a:t>Average posted sale price</a:t>
                </a:r>
                <a:endParaRPr lang="en-US" sz="1200" dirty="0">
                  <a:latin typeface="Calibri" pitchFamily="34" charset="0"/>
                  <a:cs typeface="Calibri" pitchFamily="34" charset="0"/>
                </a:endParaRPr>
              </a:p>
            </c:rich>
          </c:tx>
          <c:layout/>
          <c:overlay val="0"/>
        </c:title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200">
                <a:latin typeface="Calibri" pitchFamily="34" charset="0"/>
                <a:cs typeface="Calibri" pitchFamily="34" charset="0"/>
              </a:defRPr>
            </a:pPr>
            <a:endParaRPr lang="en-US"/>
          </a:p>
        </c:txPr>
        <c:crossAx val="130994720"/>
        <c:crosses val="autoZero"/>
        <c:auto val="1"/>
        <c:lblAlgn val="ctr"/>
        <c:lblOffset val="100"/>
        <c:noMultiLvlLbl val="0"/>
      </c:catAx>
      <c:valAx>
        <c:axId val="130994720"/>
        <c:scaling>
          <c:orientation val="minMax"/>
          <c:max val="0.25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400">
                <a:latin typeface="Calibri" pitchFamily="34" charset="0"/>
                <a:cs typeface="Calibri" pitchFamily="34" charset="0"/>
              </a:defRPr>
            </a:pPr>
            <a:endParaRPr lang="en-US"/>
          </a:p>
        </c:txPr>
        <c:crossAx val="130994328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accent1">
                <a:lumMod val="75000"/>
              </a:schemeClr>
            </a:solidFill>
          </c:spPr>
          <c:invertIfNegative val="0"/>
          <c:cat>
            <c:strRef>
              <c:f>auctionFinalPriceHistogram!$A$3:$A$22</c:f>
              <c:strCache>
                <c:ptCount val="20"/>
                <c:pt idx="0">
                  <c:v>[0-0.1]</c:v>
                </c:pt>
                <c:pt idx="1">
                  <c:v>(0.1-0.2]</c:v>
                </c:pt>
                <c:pt idx="2">
                  <c:v>(0.2-0.3]</c:v>
                </c:pt>
                <c:pt idx="3">
                  <c:v>(0.3-0.4]</c:v>
                </c:pt>
                <c:pt idx="4">
                  <c:v>(0.4-0.5]</c:v>
                </c:pt>
                <c:pt idx="5">
                  <c:v>(0.5-0.6]</c:v>
                </c:pt>
                <c:pt idx="6">
                  <c:v>(0.6-0.7]</c:v>
                </c:pt>
                <c:pt idx="7">
                  <c:v>(0.7-0.8]</c:v>
                </c:pt>
                <c:pt idx="8">
                  <c:v>(0.8-0.9]</c:v>
                </c:pt>
                <c:pt idx="9">
                  <c:v>(0.9-1]</c:v>
                </c:pt>
                <c:pt idx="10">
                  <c:v>(1-1.1]</c:v>
                </c:pt>
                <c:pt idx="11">
                  <c:v>(1.1-1.2]</c:v>
                </c:pt>
                <c:pt idx="12">
                  <c:v>(1.2-1.3]</c:v>
                </c:pt>
                <c:pt idx="13">
                  <c:v>(1.3-1.4]</c:v>
                </c:pt>
                <c:pt idx="14">
                  <c:v>(1.4-1.5]</c:v>
                </c:pt>
                <c:pt idx="15">
                  <c:v>(1.5-1.6]</c:v>
                </c:pt>
                <c:pt idx="16">
                  <c:v>(1.6-1.7]</c:v>
                </c:pt>
                <c:pt idx="17">
                  <c:v>(1.7-1.8]</c:v>
                </c:pt>
                <c:pt idx="18">
                  <c:v>(1.8-1.9]</c:v>
                </c:pt>
                <c:pt idx="19">
                  <c:v>(1.9-2]</c:v>
                </c:pt>
              </c:strCache>
            </c:strRef>
          </c:cat>
          <c:val>
            <c:numRef>
              <c:f>auctionFinalPriceHistogram!$E$3:$E$23</c:f>
              <c:numCache>
                <c:formatCode>General</c:formatCode>
                <c:ptCount val="21"/>
                <c:pt idx="0">
                  <c:v>3.3217926154861101E-3</c:v>
                </c:pt>
                <c:pt idx="1">
                  <c:v>7.5338124044943304E-3</c:v>
                </c:pt>
                <c:pt idx="2">
                  <c:v>1.6539414079499101E-2</c:v>
                </c:pt>
                <c:pt idx="3">
                  <c:v>2.7210879847813601E-2</c:v>
                </c:pt>
                <c:pt idx="4">
                  <c:v>4.0466918853541103E-2</c:v>
                </c:pt>
                <c:pt idx="5">
                  <c:v>7.0437237990709597E-2</c:v>
                </c:pt>
                <c:pt idx="6">
                  <c:v>0.109032957614191</c:v>
                </c:pt>
                <c:pt idx="7">
                  <c:v>0.15511347415791099</c:v>
                </c:pt>
                <c:pt idx="8">
                  <c:v>0.187871052183607</c:v>
                </c:pt>
                <c:pt idx="9">
                  <c:v>0.21374526652831899</c:v>
                </c:pt>
                <c:pt idx="10">
                  <c:v>9.3703033727289803E-2</c:v>
                </c:pt>
                <c:pt idx="11">
                  <c:v>3.4398934376877403E-2</c:v>
                </c:pt>
                <c:pt idx="12">
                  <c:v>1.6268504173271098E-2</c:v>
                </c:pt>
                <c:pt idx="13">
                  <c:v>8.8903490498613395E-3</c:v>
                </c:pt>
                <c:pt idx="14">
                  <c:v>5.2115382449939599E-3</c:v>
                </c:pt>
                <c:pt idx="15">
                  <c:v>3.09261210801688E-3</c:v>
                </c:pt>
                <c:pt idx="16">
                  <c:v>1.9718796842078099E-3</c:v>
                </c:pt>
                <c:pt idx="17">
                  <c:v>1.34395158859847E-3</c:v>
                </c:pt>
                <c:pt idx="18">
                  <c:v>9.3990502918739696E-4</c:v>
                </c:pt>
                <c:pt idx="19">
                  <c:v>7.0145132199397604E-4</c:v>
                </c:pt>
                <c:pt idx="20">
                  <c:v>2.2050344201302598E-3</c:v>
                </c:pt>
              </c:numCache>
            </c:numRef>
          </c:val>
        </c:ser>
        <c:ser>
          <c:idx val="1"/>
          <c:order val="1"/>
          <c:spPr>
            <a:solidFill>
              <a:srgbClr val="00B050"/>
            </a:solidFill>
          </c:spPr>
          <c:invertIfNegative val="0"/>
          <c:dPt>
            <c:idx val="9"/>
            <c:invertIfNegative val="0"/>
            <c:bubble3D val="0"/>
          </c:dPt>
          <c:val>
            <c:numRef>
              <c:f>auctionFinalPriceHistogram!$D$3:$D$23</c:f>
              <c:numCache>
                <c:formatCode>General</c:formatCode>
                <c:ptCount val="21"/>
                <c:pt idx="0">
                  <c:v>6.4665202893234002E-3</c:v>
                </c:pt>
                <c:pt idx="1">
                  <c:v>1.04334923042386E-2</c:v>
                </c:pt>
                <c:pt idx="2">
                  <c:v>1.467149967421E-2</c:v>
                </c:pt>
                <c:pt idx="3">
                  <c:v>2.9893283251110198E-2</c:v>
                </c:pt>
                <c:pt idx="4">
                  <c:v>3.4435178746447803E-2</c:v>
                </c:pt>
                <c:pt idx="5">
                  <c:v>4.4865933319827203E-2</c:v>
                </c:pt>
                <c:pt idx="6">
                  <c:v>6.8686929525332202E-2</c:v>
                </c:pt>
                <c:pt idx="7">
                  <c:v>0.108780997957653</c:v>
                </c:pt>
                <c:pt idx="8">
                  <c:v>0.16197784628188799</c:v>
                </c:pt>
                <c:pt idx="9">
                  <c:v>0.24906780264245801</c:v>
                </c:pt>
                <c:pt idx="10">
                  <c:v>0.12355926913537001</c:v>
                </c:pt>
                <c:pt idx="11">
                  <c:v>5.4420614018277101E-2</c:v>
                </c:pt>
                <c:pt idx="12">
                  <c:v>2.9217063728898901E-2</c:v>
                </c:pt>
                <c:pt idx="13">
                  <c:v>1.6823356129505598E-2</c:v>
                </c:pt>
                <c:pt idx="14">
                  <c:v>1.22212305552666E-2</c:v>
                </c:pt>
                <c:pt idx="15">
                  <c:v>7.8901403360838399E-3</c:v>
                </c:pt>
                <c:pt idx="16">
                  <c:v>5.3084601359009598E-3</c:v>
                </c:pt>
                <c:pt idx="17">
                  <c:v>3.5426237317461801E-3</c:v>
                </c:pt>
                <c:pt idx="18">
                  <c:v>2.5050237361265498E-3</c:v>
                </c:pt>
                <c:pt idx="19">
                  <c:v>6.6225709482952101E-3</c:v>
                </c:pt>
                <c:pt idx="20">
                  <c:v>8.6101635520415293E-3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30995504"/>
        <c:axId val="130995896"/>
      </c:barChart>
      <c:catAx>
        <c:axId val="130995504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 sz="1200">
                    <a:latin typeface="Calibri" pitchFamily="34" charset="0"/>
                    <a:cs typeface="Calibri" pitchFamily="34" charset="0"/>
                  </a:defRPr>
                </a:pPr>
                <a:r>
                  <a:rPr lang="en-US" sz="1200" dirty="0" smtClean="0">
                    <a:latin typeface="Calibri" pitchFamily="34" charset="0"/>
                    <a:cs typeface="Calibri" pitchFamily="34" charset="0"/>
                  </a:rPr>
                  <a:t>Auction sale </a:t>
                </a:r>
                <a:r>
                  <a:rPr lang="en-US" sz="1200" dirty="0">
                    <a:latin typeface="Calibri" pitchFamily="34" charset="0"/>
                    <a:cs typeface="Calibri" pitchFamily="34" charset="0"/>
                  </a:rPr>
                  <a:t>price / </a:t>
                </a:r>
                <a:r>
                  <a:rPr lang="en-US" sz="1200" dirty="0" smtClean="0">
                    <a:latin typeface="Calibri" pitchFamily="34" charset="0"/>
                    <a:cs typeface="Calibri" pitchFamily="34" charset="0"/>
                  </a:rPr>
                  <a:t>Average</a:t>
                </a:r>
                <a:r>
                  <a:rPr lang="en-US" sz="1200" baseline="0" dirty="0" smtClean="0">
                    <a:latin typeface="Calibri" pitchFamily="34" charset="0"/>
                    <a:cs typeface="Calibri" pitchFamily="34" charset="0"/>
                  </a:rPr>
                  <a:t> posted sale price</a:t>
                </a:r>
                <a:endParaRPr lang="en-US" sz="1200" dirty="0">
                  <a:latin typeface="Calibri" pitchFamily="34" charset="0"/>
                  <a:cs typeface="Calibri" pitchFamily="34" charset="0"/>
                </a:endParaRPr>
              </a:p>
            </c:rich>
          </c:tx>
          <c:layout/>
          <c:overlay val="0"/>
        </c:title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200">
                <a:latin typeface="Calibri" pitchFamily="34" charset="0"/>
                <a:cs typeface="Calibri" pitchFamily="34" charset="0"/>
              </a:defRPr>
            </a:pPr>
            <a:endParaRPr lang="en-US"/>
          </a:p>
        </c:txPr>
        <c:crossAx val="130995896"/>
        <c:crosses val="autoZero"/>
        <c:auto val="1"/>
        <c:lblAlgn val="ctr"/>
        <c:lblOffset val="100"/>
        <c:noMultiLvlLbl val="0"/>
      </c:catAx>
      <c:valAx>
        <c:axId val="130995896"/>
        <c:scaling>
          <c:orientation val="minMax"/>
          <c:max val="0.25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400">
                <a:latin typeface="Calibri" pitchFamily="34" charset="0"/>
                <a:cs typeface="Calibri" pitchFamily="34" charset="0"/>
              </a:defRPr>
            </a:pPr>
            <a:endParaRPr lang="en-US"/>
          </a:p>
        </c:txPr>
        <c:crossAx val="130995504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7"/>
    </mc:Choice>
    <mc:Fallback>
      <c:style val="17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2"/>
          <c:order val="2"/>
          <c:tx>
            <c:v>Auction Discount</c:v>
          </c:tx>
          <c:spPr>
            <a:solidFill>
              <a:srgbClr val="C00000"/>
            </a:solidFill>
          </c:spPr>
          <c:invertIfNegative val="0"/>
          <c:dLbls>
            <c:numFmt formatCode="0.0%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600">
                    <a:latin typeface="Calibri" pitchFamily="34" charset="0"/>
                    <a:cs typeface="Calibri" pitchFamily="34" charset="0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val>
            <c:numRef>
              <c:f>Fig7abData!$W$2:$W$5</c:f>
              <c:numCache>
                <c:formatCode>General</c:formatCode>
                <c:ptCount val="4"/>
                <c:pt idx="0">
                  <c:v>3.5129700000000097E-2</c:v>
                </c:pt>
                <c:pt idx="1">
                  <c:v>0.13840479999999999</c:v>
                </c:pt>
                <c:pt idx="2">
                  <c:v>0.14372779999999999</c:v>
                </c:pt>
                <c:pt idx="3">
                  <c:v>0.16494210000000001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30997856"/>
        <c:axId val="130997464"/>
      </c:barChart>
      <c:lineChart>
        <c:grouping val="standard"/>
        <c:varyColors val="0"/>
        <c:ser>
          <c:idx val="0"/>
          <c:order val="0"/>
          <c:tx>
            <c:v>Auction</c:v>
          </c:tx>
          <c:spPr>
            <a:ln>
              <a:solidFill>
                <a:schemeClr val="bg1">
                  <a:lumMod val="65000"/>
                </a:schemeClr>
              </a:solidFill>
            </a:ln>
          </c:spPr>
          <c:cat>
            <c:numRef>
              <c:f>Fig7abData!$H$2:$H$5</c:f>
              <c:numCache>
                <c:formatCode>General</c:formatCode>
                <c:ptCount val="4"/>
                <c:pt idx="0">
                  <c:v>2003</c:v>
                </c:pt>
                <c:pt idx="1">
                  <c:v>2005</c:v>
                </c:pt>
                <c:pt idx="2">
                  <c:v>2007</c:v>
                </c:pt>
                <c:pt idx="3">
                  <c:v>2009</c:v>
                </c:pt>
              </c:numCache>
            </c:numRef>
          </c:cat>
          <c:val>
            <c:numRef>
              <c:f>Fig7abData!$V$2:$V$5</c:f>
              <c:numCache>
                <c:formatCode>General</c:formatCode>
                <c:ptCount val="4"/>
                <c:pt idx="0">
                  <c:v>2.8018642999999992</c:v>
                </c:pt>
                <c:pt idx="1">
                  <c:v>2.939492199999997</c:v>
                </c:pt>
                <c:pt idx="2">
                  <c:v>3.198808199999998</c:v>
                </c:pt>
                <c:pt idx="3">
                  <c:v>2.8333908999999999</c:v>
                </c:pt>
              </c:numCache>
            </c:numRef>
          </c:val>
          <c:smooth val="0"/>
        </c:ser>
        <c:ser>
          <c:idx val="1"/>
          <c:order val="1"/>
          <c:tx>
            <c:v>Posted price</c:v>
          </c:tx>
          <c:spPr>
            <a:ln>
              <a:solidFill>
                <a:schemeClr val="tx1"/>
              </a:solidFill>
            </a:ln>
          </c:spPr>
          <c:cat>
            <c:numRef>
              <c:f>Fig7abData!$H$2:$H$5</c:f>
              <c:numCache>
                <c:formatCode>General</c:formatCode>
                <c:ptCount val="4"/>
                <c:pt idx="0">
                  <c:v>2003</c:v>
                </c:pt>
                <c:pt idx="1">
                  <c:v>2005</c:v>
                </c:pt>
                <c:pt idx="2">
                  <c:v>2007</c:v>
                </c:pt>
                <c:pt idx="3">
                  <c:v>2009</c:v>
                </c:pt>
              </c:numCache>
            </c:numRef>
          </c:cat>
          <c:val>
            <c:numRef>
              <c:f>Fig7abData!$U$2:$U$5</c:f>
              <c:numCache>
                <c:formatCode>General</c:formatCode>
                <c:ptCount val="4"/>
                <c:pt idx="0">
                  <c:v>2.836993999999998</c:v>
                </c:pt>
                <c:pt idx="1">
                  <c:v>3.0778970000000001</c:v>
                </c:pt>
                <c:pt idx="2">
                  <c:v>3.342536</c:v>
                </c:pt>
                <c:pt idx="3">
                  <c:v>2.9983330000000001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30996680"/>
        <c:axId val="130997072"/>
      </c:lineChart>
      <c:catAx>
        <c:axId val="13099668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400">
                <a:latin typeface="Calibri" pitchFamily="34" charset="0"/>
                <a:cs typeface="Calibri" pitchFamily="34" charset="0"/>
              </a:defRPr>
            </a:pPr>
            <a:endParaRPr lang="en-US"/>
          </a:p>
        </c:txPr>
        <c:crossAx val="130997072"/>
        <c:crosses val="autoZero"/>
        <c:auto val="1"/>
        <c:lblAlgn val="ctr"/>
        <c:lblOffset val="100"/>
        <c:noMultiLvlLbl val="0"/>
      </c:catAx>
      <c:valAx>
        <c:axId val="130997072"/>
        <c:scaling>
          <c:orientation val="minMax"/>
          <c:max val="3.4"/>
          <c:min val="1.9"/>
        </c:scaling>
        <c:delete val="0"/>
        <c:axPos val="l"/>
        <c:majorGridlines/>
        <c:title>
          <c:tx>
            <c:rich>
              <a:bodyPr rot="-5400000" vert="horz"/>
              <a:lstStyle/>
              <a:p>
                <a:pPr>
                  <a:defRPr sz="1400">
                    <a:latin typeface="Calibri" pitchFamily="34" charset="0"/>
                    <a:cs typeface="Calibri" pitchFamily="34" charset="0"/>
                  </a:defRPr>
                </a:pPr>
                <a:r>
                  <a:rPr lang="en-US" sz="1400">
                    <a:latin typeface="Calibri" pitchFamily="34" charset="0"/>
                    <a:cs typeface="Calibri" pitchFamily="34" charset="0"/>
                  </a:rPr>
                  <a:t>Log(sale price)</a:t>
                </a:r>
              </a:p>
            </c:rich>
          </c:tx>
          <c:layout/>
          <c:overlay val="0"/>
        </c:title>
        <c:numFmt formatCode="0.0" sourceLinked="0"/>
        <c:majorTickMark val="out"/>
        <c:minorTickMark val="none"/>
        <c:tickLblPos val="nextTo"/>
        <c:txPr>
          <a:bodyPr/>
          <a:lstStyle/>
          <a:p>
            <a:pPr>
              <a:defRPr sz="1400">
                <a:latin typeface="Calibri" pitchFamily="34" charset="0"/>
                <a:cs typeface="Calibri" pitchFamily="34" charset="0"/>
              </a:defRPr>
            </a:pPr>
            <a:endParaRPr lang="en-US"/>
          </a:p>
        </c:txPr>
        <c:crossAx val="130996680"/>
        <c:crosses val="autoZero"/>
        <c:crossBetween val="between"/>
        <c:majorUnit val="0.3"/>
      </c:valAx>
      <c:valAx>
        <c:axId val="130997464"/>
        <c:scaling>
          <c:orientation val="minMax"/>
          <c:max val="0.25"/>
          <c:min val="0"/>
        </c:scaling>
        <c:delete val="0"/>
        <c:axPos val="r"/>
        <c:numFmt formatCode="General" sourceLinked="1"/>
        <c:majorTickMark val="none"/>
        <c:minorTickMark val="none"/>
        <c:tickLblPos val="none"/>
        <c:crossAx val="130997856"/>
        <c:crosses val="max"/>
        <c:crossBetween val="between"/>
      </c:valAx>
      <c:catAx>
        <c:axId val="130997856"/>
        <c:scaling>
          <c:orientation val="minMax"/>
        </c:scaling>
        <c:delete val="1"/>
        <c:axPos val="b"/>
        <c:majorTickMark val="out"/>
        <c:minorTickMark val="none"/>
        <c:tickLblPos val="none"/>
        <c:crossAx val="130997464"/>
        <c:crosses val="autoZero"/>
        <c:auto val="1"/>
        <c:lblAlgn val="ctr"/>
        <c:lblOffset val="100"/>
        <c:noMultiLvlLbl val="0"/>
      </c:catAx>
    </c:plotArea>
    <c:legend>
      <c:legendPos val="r"/>
      <c:layout>
        <c:manualLayout>
          <c:xMode val="edge"/>
          <c:yMode val="edge"/>
          <c:x val="0.158946076396002"/>
          <c:y val="5.6230284839643999E-2"/>
          <c:w val="0.215864539101326"/>
          <c:h val="0.13393651905201201"/>
        </c:manualLayout>
      </c:layout>
      <c:overlay val="1"/>
      <c:txPr>
        <a:bodyPr/>
        <a:lstStyle/>
        <a:p>
          <a:pPr>
            <a:defRPr sz="1400">
              <a:latin typeface="Calibri" pitchFamily="34" charset="0"/>
              <a:cs typeface="Calibri" pitchFamily="34" charset="0"/>
            </a:defRPr>
          </a:pPr>
          <a:endParaRPr lang="en-US"/>
        </a:p>
      </c:txPr>
    </c:legend>
    <c:plotVisOnly val="1"/>
    <c:dispBlanksAs val="gap"/>
    <c:showDLblsOverMax val="0"/>
  </c:chart>
  <c:externalData r:id="rId1">
    <c:autoUpdate val="0"/>
  </c:externalData>
</c:chartSpac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0.34174</cdr:x>
      <cdr:y>0.4884</cdr:y>
    </cdr:from>
    <cdr:to>
      <cdr:x>0.56656</cdr:x>
      <cdr:y>0.61365</cdr:y>
    </cdr:to>
    <cdr:sp macro="" textlink="">
      <cdr:nvSpPr>
        <cdr:cNvPr id="2" name="TextBox 13"/>
        <cdr:cNvSpPr txBox="1"/>
      </cdr:nvSpPr>
      <cdr:spPr>
        <a:xfrm xmlns:a="http://schemas.openxmlformats.org/drawingml/2006/main">
          <a:off x="2736304" y="2520280"/>
          <a:ext cx="1800200" cy="646331"/>
        </a:xfrm>
        <a:prstGeom xmlns:a="http://schemas.openxmlformats.org/drawingml/2006/main" prst="rect">
          <a:avLst/>
        </a:prstGeom>
        <a:solidFill xmlns:a="http://schemas.openxmlformats.org/drawingml/2006/main">
          <a:schemeClr val="bg1"/>
        </a:solidFill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defPPr>
            <a:defRPr lang="en-US"/>
          </a:defPPr>
          <a:lvl1pPr algn="l" rtl="0" fontAlgn="base">
            <a:spcBef>
              <a:spcPct val="0"/>
            </a:spcBef>
            <a:spcAft>
              <a:spcPct val="0"/>
            </a:spcAft>
            <a:defRPr sz="2400" kern="1200">
              <a:solidFill>
                <a:schemeClr val="tx1"/>
              </a:solidFill>
              <a:latin typeface="Arial" pitchFamily="84" charset="0"/>
              <a:ea typeface="ＭＳ Ｐゴシック" pitchFamily="84" charset="-128"/>
              <a:cs typeface="ＭＳ Ｐゴシック" pitchFamily="84" charset="-128"/>
            </a:defRPr>
          </a:lvl1pPr>
          <a:lvl2pPr marL="457200" algn="l" rtl="0" fontAlgn="base">
            <a:spcBef>
              <a:spcPct val="0"/>
            </a:spcBef>
            <a:spcAft>
              <a:spcPct val="0"/>
            </a:spcAft>
            <a:defRPr sz="2400" kern="1200">
              <a:solidFill>
                <a:schemeClr val="tx1"/>
              </a:solidFill>
              <a:latin typeface="Arial" pitchFamily="84" charset="0"/>
              <a:ea typeface="ＭＳ Ｐゴシック" pitchFamily="84" charset="-128"/>
              <a:cs typeface="ＭＳ Ｐゴシック" pitchFamily="84" charset="-128"/>
            </a:defRPr>
          </a:lvl2pPr>
          <a:lvl3pPr marL="914400" algn="l" rtl="0" fontAlgn="base">
            <a:spcBef>
              <a:spcPct val="0"/>
            </a:spcBef>
            <a:spcAft>
              <a:spcPct val="0"/>
            </a:spcAft>
            <a:defRPr sz="2400" kern="1200">
              <a:solidFill>
                <a:schemeClr val="tx1"/>
              </a:solidFill>
              <a:latin typeface="Arial" pitchFamily="84" charset="0"/>
              <a:ea typeface="ＭＳ Ｐゴシック" pitchFamily="84" charset="-128"/>
              <a:cs typeface="ＭＳ Ｐゴシック" pitchFamily="84" charset="-128"/>
            </a:defRPr>
          </a:lvl3pPr>
          <a:lvl4pPr marL="1371600" algn="l" rtl="0" fontAlgn="base">
            <a:spcBef>
              <a:spcPct val="0"/>
            </a:spcBef>
            <a:spcAft>
              <a:spcPct val="0"/>
            </a:spcAft>
            <a:defRPr sz="2400" kern="1200">
              <a:solidFill>
                <a:schemeClr val="tx1"/>
              </a:solidFill>
              <a:latin typeface="Arial" pitchFamily="84" charset="0"/>
              <a:ea typeface="ＭＳ Ｐゴシック" pitchFamily="84" charset="-128"/>
              <a:cs typeface="ＭＳ Ｐゴシック" pitchFamily="84" charset="-128"/>
            </a:defRPr>
          </a:lvl4pPr>
          <a:lvl5pPr marL="1828800" algn="l" rtl="0" fontAlgn="base">
            <a:spcBef>
              <a:spcPct val="0"/>
            </a:spcBef>
            <a:spcAft>
              <a:spcPct val="0"/>
            </a:spcAft>
            <a:defRPr sz="2400" kern="1200">
              <a:solidFill>
                <a:schemeClr val="tx1"/>
              </a:solidFill>
              <a:latin typeface="Arial" pitchFamily="84" charset="0"/>
              <a:ea typeface="ＭＳ Ｐゴシック" pitchFamily="84" charset="-128"/>
              <a:cs typeface="ＭＳ Ｐゴシック" pitchFamily="84" charset="-128"/>
            </a:defRPr>
          </a:lvl5pPr>
          <a:lvl6pPr marL="2286000" algn="l" defTabSz="457200" rtl="0" eaLnBrk="1" latinLnBrk="0" hangingPunct="1">
            <a:defRPr sz="2400" kern="1200">
              <a:solidFill>
                <a:schemeClr val="tx1"/>
              </a:solidFill>
              <a:latin typeface="Arial" pitchFamily="84" charset="0"/>
              <a:ea typeface="ＭＳ Ｐゴシック" pitchFamily="84" charset="-128"/>
              <a:cs typeface="ＭＳ Ｐゴシック" pitchFamily="84" charset="-128"/>
            </a:defRPr>
          </a:lvl6pPr>
          <a:lvl7pPr marL="2743200" algn="l" defTabSz="457200" rtl="0" eaLnBrk="1" latinLnBrk="0" hangingPunct="1">
            <a:defRPr sz="2400" kern="1200">
              <a:solidFill>
                <a:schemeClr val="tx1"/>
              </a:solidFill>
              <a:latin typeface="Arial" pitchFamily="84" charset="0"/>
              <a:ea typeface="ＭＳ Ｐゴシック" pitchFamily="84" charset="-128"/>
              <a:cs typeface="ＭＳ Ｐゴシック" pitchFamily="84" charset="-128"/>
            </a:defRPr>
          </a:lvl7pPr>
          <a:lvl8pPr marL="3200400" algn="l" defTabSz="457200" rtl="0" eaLnBrk="1" latinLnBrk="0" hangingPunct="1">
            <a:defRPr sz="2400" kern="1200">
              <a:solidFill>
                <a:schemeClr val="tx1"/>
              </a:solidFill>
              <a:latin typeface="Arial" pitchFamily="84" charset="0"/>
              <a:ea typeface="ＭＳ Ｐゴシック" pitchFamily="84" charset="-128"/>
              <a:cs typeface="ＭＳ Ｐゴシック" pitchFamily="84" charset="-128"/>
            </a:defRPr>
          </a:lvl8pPr>
          <a:lvl9pPr marL="3657600" algn="l" defTabSz="457200" rtl="0" eaLnBrk="1" latinLnBrk="0" hangingPunct="1">
            <a:defRPr sz="2400" kern="1200">
              <a:solidFill>
                <a:schemeClr val="tx1"/>
              </a:solidFill>
              <a:latin typeface="Arial" pitchFamily="84" charset="0"/>
              <a:ea typeface="ＭＳ Ｐゴシック" pitchFamily="84" charset="-128"/>
              <a:cs typeface="ＭＳ Ｐゴシック" pitchFamily="84" charset="-128"/>
            </a:defRPr>
          </a:lvl9pPr>
        </a:lstStyle>
        <a:p xmlns:a="http://schemas.openxmlformats.org/drawingml/2006/main">
          <a:r>
            <a:rPr lang="en-US" sz="1200" dirty="0" smtClean="0">
              <a:latin typeface="Calibri" pitchFamily="34" charset="0"/>
              <a:cs typeface="Calibri" pitchFamily="34" charset="0"/>
            </a:rPr>
            <a:t>In Sept. ‘08 eBay allowed “good till canceled” posted price listings</a:t>
          </a:r>
          <a:endParaRPr lang="en-US" sz="1200" dirty="0">
            <a:latin typeface="Calibri" pitchFamily="34" charset="0"/>
            <a:cs typeface="Calibri" pitchFamily="34" charset="0"/>
          </a:endParaRPr>
        </a:p>
      </cdr:txBody>
    </cdr:sp>
  </cdr:relSizeAnchor>
  <cdr:relSizeAnchor xmlns:cdr="http://schemas.openxmlformats.org/drawingml/2006/chartDrawing">
    <cdr:from>
      <cdr:x>0.55757</cdr:x>
      <cdr:y>0.4884</cdr:y>
    </cdr:from>
    <cdr:to>
      <cdr:x>0.68347</cdr:x>
      <cdr:y>0.53026</cdr:y>
    </cdr:to>
    <cdr:cxnSp macro="">
      <cdr:nvCxnSpPr>
        <cdr:cNvPr id="3" name="Straight Arrow Connector 2"/>
        <cdr:cNvCxnSpPr/>
      </cdr:nvCxnSpPr>
      <cdr:spPr>
        <a:xfrm xmlns:a="http://schemas.openxmlformats.org/drawingml/2006/main" flipV="1">
          <a:off x="4464496" y="2520280"/>
          <a:ext cx="1008112" cy="216024"/>
        </a:xfrm>
        <a:prstGeom xmlns:a="http://schemas.openxmlformats.org/drawingml/2006/main" prst="straightConnector1">
          <a:avLst/>
        </a:prstGeom>
        <a:ln xmlns:a="http://schemas.openxmlformats.org/drawingml/2006/main" w="19050">
          <a:solidFill>
            <a:schemeClr val="tx1"/>
          </a:solidFill>
          <a:tailEnd type="arrow"/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000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70420" cy="4800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15" tIns="45708" rIns="91415" bIns="45708" numCol="1" anchor="t" anchorCtr="0" compatLnSpc="1">
            <a:prstTxWarp prst="textNoShape">
              <a:avLst/>
            </a:prstTxWarp>
          </a:bodyPr>
          <a:lstStyle>
            <a:lvl1pPr defTabSz="914115">
              <a:defRPr sz="1200"/>
            </a:lvl1pPr>
          </a:lstStyle>
          <a:p>
            <a:endParaRPr lang="en-US"/>
          </a:p>
        </p:txBody>
      </p:sp>
      <p:sp>
        <p:nvSpPr>
          <p:cNvPr id="128000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143533" y="0"/>
            <a:ext cx="3170420" cy="4800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15" tIns="45708" rIns="91415" bIns="45708" numCol="1" anchor="t" anchorCtr="0" compatLnSpc="1">
            <a:prstTxWarp prst="textNoShape">
              <a:avLst/>
            </a:prstTxWarp>
          </a:bodyPr>
          <a:lstStyle>
            <a:lvl1pPr algn="r" defTabSz="914115">
              <a:defRPr sz="1200"/>
            </a:lvl1pPr>
          </a:lstStyle>
          <a:p>
            <a:fld id="{05333D86-3842-4D95-8FC8-BE59BD99A9A5}" type="datetimeFigureOut">
              <a:rPr lang="en-US"/>
              <a:pPr/>
              <a:t>5/29/2014</a:t>
            </a:fld>
            <a:endParaRPr lang="en-US"/>
          </a:p>
        </p:txBody>
      </p:sp>
      <p:sp>
        <p:nvSpPr>
          <p:cNvPr id="128000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118918"/>
            <a:ext cx="3170420" cy="4800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15" tIns="45708" rIns="91415" bIns="45708" numCol="1" anchor="b" anchorCtr="0" compatLnSpc="1">
            <a:prstTxWarp prst="textNoShape">
              <a:avLst/>
            </a:prstTxWarp>
          </a:bodyPr>
          <a:lstStyle>
            <a:lvl1pPr defTabSz="914115">
              <a:defRPr sz="1200"/>
            </a:lvl1pPr>
          </a:lstStyle>
          <a:p>
            <a:endParaRPr lang="en-US"/>
          </a:p>
        </p:txBody>
      </p:sp>
      <p:sp>
        <p:nvSpPr>
          <p:cNvPr id="128000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143533" y="9118918"/>
            <a:ext cx="3170420" cy="4800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15" tIns="45708" rIns="91415" bIns="45708" numCol="1" anchor="b" anchorCtr="0" compatLnSpc="1">
            <a:prstTxWarp prst="textNoShape">
              <a:avLst/>
            </a:prstTxWarp>
          </a:bodyPr>
          <a:lstStyle>
            <a:lvl1pPr algn="r" defTabSz="914115">
              <a:defRPr sz="1200"/>
            </a:lvl1pPr>
          </a:lstStyle>
          <a:p>
            <a:fld id="{440115C5-69AC-48DD-A982-89413D4E8496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71915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70420" cy="4800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6635" tIns="48317" rIns="96635" bIns="48317" numCol="1" anchor="t" anchorCtr="0" compatLnSpc="1">
            <a:prstTxWarp prst="textNoShape">
              <a:avLst/>
            </a:prstTxWarp>
          </a:bodyPr>
          <a:lstStyle>
            <a:lvl1pPr defTabSz="967300">
              <a:defRPr sz="1300"/>
            </a:lvl1pPr>
          </a:lstStyle>
          <a:p>
            <a:endParaRPr lang="en-US"/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143533" y="0"/>
            <a:ext cx="3170420" cy="4800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6635" tIns="48317" rIns="96635" bIns="48317" numCol="1" anchor="t" anchorCtr="0" compatLnSpc="1">
            <a:prstTxWarp prst="textNoShape">
              <a:avLst/>
            </a:prstTxWarp>
          </a:bodyPr>
          <a:lstStyle>
            <a:lvl1pPr algn="r" defTabSz="967300">
              <a:defRPr sz="1300"/>
            </a:lvl1pPr>
          </a:lstStyle>
          <a:p>
            <a:endParaRPr lang="en-US"/>
          </a:p>
        </p:txBody>
      </p:sp>
      <p:sp>
        <p:nvSpPr>
          <p:cNvPr id="16388" name="Placeholder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257300" y="720725"/>
            <a:ext cx="4800600" cy="36004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36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32020" y="4560570"/>
            <a:ext cx="5851160" cy="43205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6635" tIns="48317" rIns="96635" bIns="48317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1536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118918"/>
            <a:ext cx="3170420" cy="4800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6635" tIns="48317" rIns="96635" bIns="48317" numCol="1" anchor="b" anchorCtr="0" compatLnSpc="1">
            <a:prstTxWarp prst="textNoShape">
              <a:avLst/>
            </a:prstTxWarp>
          </a:bodyPr>
          <a:lstStyle>
            <a:lvl1pPr defTabSz="967300">
              <a:defRPr sz="1300"/>
            </a:lvl1pPr>
          </a:lstStyle>
          <a:p>
            <a:endParaRPr lang="en-US"/>
          </a:p>
        </p:txBody>
      </p:sp>
      <p:sp>
        <p:nvSpPr>
          <p:cNvPr id="1536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143533" y="9118918"/>
            <a:ext cx="3170420" cy="4800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6635" tIns="48317" rIns="96635" bIns="48317" numCol="1" anchor="b" anchorCtr="0" compatLnSpc="1">
            <a:prstTxWarp prst="textNoShape">
              <a:avLst/>
            </a:prstTxWarp>
          </a:bodyPr>
          <a:lstStyle>
            <a:lvl1pPr algn="r" defTabSz="967300">
              <a:defRPr sz="1300"/>
            </a:lvl1pPr>
          </a:lstStyle>
          <a:p>
            <a:fld id="{2A930BC6-E35C-44E2-90FB-4C6B3737F24E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138308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80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80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128042661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913" name="Placeholder 2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66914" name="Placeholder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419145964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913" name="Placeholder 2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66914" name="Placeholder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167125542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913" name="Placeholder 2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66914" name="Placeholder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defTabSz="948368">
              <a:defRPr/>
            </a:pPr>
            <a:r>
              <a:rPr lang="en-US" dirty="0">
                <a:latin typeface="Calibri" pitchFamily="34" charset="0"/>
                <a:cs typeface="Calibri" pitchFamily="34" charset="0"/>
              </a:rPr>
              <a:t>Can construct a similar figure for comparative sale rates, but less of a clear trend.</a:t>
            </a:r>
          </a:p>
          <a:p>
            <a:pPr defTabSz="948368">
              <a:defRPr/>
            </a:pPr>
            <a:r>
              <a:rPr lang="en-US" dirty="0">
                <a:latin typeface="Calibri" pitchFamily="34" charset="0"/>
                <a:cs typeface="Calibri" pitchFamily="34" charset="0"/>
              </a:rPr>
              <a:t>Can construct a similar figure for comparative sale rates, but less of a clear trend.</a:t>
            </a:r>
          </a:p>
        </p:txBody>
      </p:sp>
    </p:spTree>
    <p:extLst>
      <p:ext uri="{BB962C8B-B14F-4D97-AF65-F5344CB8AC3E}">
        <p14:creationId xmlns:p14="http://schemas.microsoft.com/office/powerpoint/2010/main" val="311568294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Line 2"/>
          <p:cNvSpPr>
            <a:spLocks noChangeShapeType="1"/>
          </p:cNvSpPr>
          <p:nvPr/>
        </p:nvSpPr>
        <p:spPr bwMode="auto">
          <a:xfrm>
            <a:off x="7315200" y="1066800"/>
            <a:ext cx="0" cy="449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grpSp>
        <p:nvGrpSpPr>
          <p:cNvPr id="5" name="Group 8"/>
          <p:cNvGrpSpPr>
            <a:grpSpLocks/>
          </p:cNvGrpSpPr>
          <p:nvPr/>
        </p:nvGrpSpPr>
        <p:grpSpPr bwMode="auto">
          <a:xfrm>
            <a:off x="7493000" y="2992438"/>
            <a:ext cx="1338263" cy="2189162"/>
            <a:chOff x="4704" y="1885"/>
            <a:chExt cx="843" cy="1379"/>
          </a:xfrm>
        </p:grpSpPr>
        <p:sp>
          <p:nvSpPr>
            <p:cNvPr id="6" name="Oval 9"/>
            <p:cNvSpPr>
              <a:spLocks noChangeArrowheads="1"/>
            </p:cNvSpPr>
            <p:nvPr/>
          </p:nvSpPr>
          <p:spPr bwMode="auto">
            <a:xfrm>
              <a:off x="4704" y="1885"/>
              <a:ext cx="127" cy="127"/>
            </a:xfrm>
            <a:prstGeom prst="ellipse">
              <a:avLst/>
            </a:prstGeom>
            <a:solidFill>
              <a:schemeClr val="tx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7" name="Oval 10"/>
            <p:cNvSpPr>
              <a:spLocks noChangeArrowheads="1"/>
            </p:cNvSpPr>
            <p:nvPr/>
          </p:nvSpPr>
          <p:spPr bwMode="auto">
            <a:xfrm>
              <a:off x="4883" y="1885"/>
              <a:ext cx="127" cy="127"/>
            </a:xfrm>
            <a:prstGeom prst="ellipse">
              <a:avLst/>
            </a:prstGeom>
            <a:solidFill>
              <a:schemeClr val="tx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8" name="Oval 11"/>
            <p:cNvSpPr>
              <a:spLocks noChangeArrowheads="1"/>
            </p:cNvSpPr>
            <p:nvPr/>
          </p:nvSpPr>
          <p:spPr bwMode="auto">
            <a:xfrm>
              <a:off x="5062" y="1885"/>
              <a:ext cx="127" cy="127"/>
            </a:xfrm>
            <a:prstGeom prst="ellipse">
              <a:avLst/>
            </a:prstGeom>
            <a:solidFill>
              <a:schemeClr val="tx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9" name="Oval 12"/>
            <p:cNvSpPr>
              <a:spLocks noChangeArrowheads="1"/>
            </p:cNvSpPr>
            <p:nvPr/>
          </p:nvSpPr>
          <p:spPr bwMode="auto">
            <a:xfrm>
              <a:off x="4704" y="2064"/>
              <a:ext cx="127" cy="127"/>
            </a:xfrm>
            <a:prstGeom prst="ellipse">
              <a:avLst/>
            </a:prstGeom>
            <a:solidFill>
              <a:schemeClr val="tx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0" name="Oval 13"/>
            <p:cNvSpPr>
              <a:spLocks noChangeArrowheads="1"/>
            </p:cNvSpPr>
            <p:nvPr/>
          </p:nvSpPr>
          <p:spPr bwMode="auto">
            <a:xfrm>
              <a:off x="4883" y="2064"/>
              <a:ext cx="127" cy="127"/>
            </a:xfrm>
            <a:prstGeom prst="ellipse">
              <a:avLst/>
            </a:prstGeom>
            <a:solidFill>
              <a:schemeClr val="tx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1" name="Oval 14"/>
            <p:cNvSpPr>
              <a:spLocks noChangeArrowheads="1"/>
            </p:cNvSpPr>
            <p:nvPr/>
          </p:nvSpPr>
          <p:spPr bwMode="auto">
            <a:xfrm>
              <a:off x="5062" y="2064"/>
              <a:ext cx="127" cy="127"/>
            </a:xfrm>
            <a:prstGeom prst="ellipse">
              <a:avLst/>
            </a:prstGeom>
            <a:solidFill>
              <a:schemeClr val="tx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2" name="Oval 15"/>
            <p:cNvSpPr>
              <a:spLocks noChangeArrowheads="1"/>
            </p:cNvSpPr>
            <p:nvPr/>
          </p:nvSpPr>
          <p:spPr bwMode="auto">
            <a:xfrm>
              <a:off x="5241" y="2064"/>
              <a:ext cx="127" cy="127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3" name="Oval 16"/>
            <p:cNvSpPr>
              <a:spLocks noChangeArrowheads="1"/>
            </p:cNvSpPr>
            <p:nvPr/>
          </p:nvSpPr>
          <p:spPr bwMode="auto">
            <a:xfrm>
              <a:off x="4704" y="2243"/>
              <a:ext cx="127" cy="127"/>
            </a:xfrm>
            <a:prstGeom prst="ellipse">
              <a:avLst/>
            </a:prstGeom>
            <a:solidFill>
              <a:schemeClr val="tx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4" name="Oval 17"/>
            <p:cNvSpPr>
              <a:spLocks noChangeArrowheads="1"/>
            </p:cNvSpPr>
            <p:nvPr/>
          </p:nvSpPr>
          <p:spPr bwMode="auto">
            <a:xfrm>
              <a:off x="4883" y="2243"/>
              <a:ext cx="127" cy="127"/>
            </a:xfrm>
            <a:prstGeom prst="ellipse">
              <a:avLst/>
            </a:prstGeom>
            <a:solidFill>
              <a:schemeClr val="tx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5" name="Oval 18"/>
            <p:cNvSpPr>
              <a:spLocks noChangeArrowheads="1"/>
            </p:cNvSpPr>
            <p:nvPr/>
          </p:nvSpPr>
          <p:spPr bwMode="auto">
            <a:xfrm>
              <a:off x="5062" y="2243"/>
              <a:ext cx="127" cy="127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6" name="Oval 19"/>
            <p:cNvSpPr>
              <a:spLocks noChangeArrowheads="1"/>
            </p:cNvSpPr>
            <p:nvPr/>
          </p:nvSpPr>
          <p:spPr bwMode="auto">
            <a:xfrm>
              <a:off x="5241" y="2243"/>
              <a:ext cx="127" cy="127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7" name="Oval 20"/>
            <p:cNvSpPr>
              <a:spLocks noChangeArrowheads="1"/>
            </p:cNvSpPr>
            <p:nvPr/>
          </p:nvSpPr>
          <p:spPr bwMode="auto">
            <a:xfrm>
              <a:off x="5420" y="2243"/>
              <a:ext cx="127" cy="127"/>
            </a:xfrm>
            <a:prstGeom prst="ellipse">
              <a:avLst/>
            </a:prstGeom>
            <a:solidFill>
              <a:schemeClr val="accent1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8" name="Oval 21"/>
            <p:cNvSpPr>
              <a:spLocks noChangeArrowheads="1"/>
            </p:cNvSpPr>
            <p:nvPr/>
          </p:nvSpPr>
          <p:spPr bwMode="auto">
            <a:xfrm>
              <a:off x="4704" y="2421"/>
              <a:ext cx="127" cy="128"/>
            </a:xfrm>
            <a:prstGeom prst="ellipse">
              <a:avLst/>
            </a:prstGeom>
            <a:solidFill>
              <a:schemeClr val="tx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9" name="Oval 22"/>
            <p:cNvSpPr>
              <a:spLocks noChangeArrowheads="1"/>
            </p:cNvSpPr>
            <p:nvPr/>
          </p:nvSpPr>
          <p:spPr bwMode="auto">
            <a:xfrm>
              <a:off x="4883" y="2421"/>
              <a:ext cx="127" cy="128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0" name="Oval 23"/>
            <p:cNvSpPr>
              <a:spLocks noChangeArrowheads="1"/>
            </p:cNvSpPr>
            <p:nvPr/>
          </p:nvSpPr>
          <p:spPr bwMode="auto">
            <a:xfrm>
              <a:off x="5062" y="2421"/>
              <a:ext cx="127" cy="128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1" name="Oval 24"/>
            <p:cNvSpPr>
              <a:spLocks noChangeArrowheads="1"/>
            </p:cNvSpPr>
            <p:nvPr/>
          </p:nvSpPr>
          <p:spPr bwMode="auto">
            <a:xfrm>
              <a:off x="5241" y="2421"/>
              <a:ext cx="127" cy="128"/>
            </a:xfrm>
            <a:prstGeom prst="ellipse">
              <a:avLst/>
            </a:prstGeom>
            <a:solidFill>
              <a:schemeClr val="accent1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2" name="Oval 25"/>
            <p:cNvSpPr>
              <a:spLocks noChangeArrowheads="1"/>
            </p:cNvSpPr>
            <p:nvPr/>
          </p:nvSpPr>
          <p:spPr bwMode="auto">
            <a:xfrm>
              <a:off x="4704" y="2600"/>
              <a:ext cx="127" cy="128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3" name="Oval 26"/>
            <p:cNvSpPr>
              <a:spLocks noChangeArrowheads="1"/>
            </p:cNvSpPr>
            <p:nvPr/>
          </p:nvSpPr>
          <p:spPr bwMode="auto">
            <a:xfrm>
              <a:off x="4883" y="2600"/>
              <a:ext cx="127" cy="128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4" name="Oval 27"/>
            <p:cNvSpPr>
              <a:spLocks noChangeArrowheads="1"/>
            </p:cNvSpPr>
            <p:nvPr/>
          </p:nvSpPr>
          <p:spPr bwMode="auto">
            <a:xfrm>
              <a:off x="5062" y="2600"/>
              <a:ext cx="127" cy="128"/>
            </a:xfrm>
            <a:prstGeom prst="ellipse">
              <a:avLst/>
            </a:prstGeom>
            <a:solidFill>
              <a:schemeClr val="accent1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5" name="Oval 28"/>
            <p:cNvSpPr>
              <a:spLocks noChangeArrowheads="1"/>
            </p:cNvSpPr>
            <p:nvPr/>
          </p:nvSpPr>
          <p:spPr bwMode="auto">
            <a:xfrm>
              <a:off x="5241" y="2600"/>
              <a:ext cx="127" cy="128"/>
            </a:xfrm>
            <a:prstGeom prst="ellipse">
              <a:avLst/>
            </a:prstGeom>
            <a:solidFill>
              <a:schemeClr val="accent1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6" name="Oval 29"/>
            <p:cNvSpPr>
              <a:spLocks noChangeArrowheads="1"/>
            </p:cNvSpPr>
            <p:nvPr/>
          </p:nvSpPr>
          <p:spPr bwMode="auto">
            <a:xfrm>
              <a:off x="5420" y="2600"/>
              <a:ext cx="127" cy="128"/>
            </a:xfrm>
            <a:prstGeom prst="ellipse">
              <a:avLst/>
            </a:prstGeom>
            <a:solidFill>
              <a:schemeClr val="folHlink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7" name="Oval 30"/>
            <p:cNvSpPr>
              <a:spLocks noChangeArrowheads="1"/>
            </p:cNvSpPr>
            <p:nvPr/>
          </p:nvSpPr>
          <p:spPr bwMode="auto">
            <a:xfrm>
              <a:off x="4704" y="2779"/>
              <a:ext cx="127" cy="127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8" name="Oval 31"/>
            <p:cNvSpPr>
              <a:spLocks noChangeArrowheads="1"/>
            </p:cNvSpPr>
            <p:nvPr/>
          </p:nvSpPr>
          <p:spPr bwMode="auto">
            <a:xfrm>
              <a:off x="4883" y="2779"/>
              <a:ext cx="127" cy="127"/>
            </a:xfrm>
            <a:prstGeom prst="ellipse">
              <a:avLst/>
            </a:prstGeom>
            <a:solidFill>
              <a:schemeClr val="accent1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9" name="Oval 32"/>
            <p:cNvSpPr>
              <a:spLocks noChangeArrowheads="1"/>
            </p:cNvSpPr>
            <p:nvPr/>
          </p:nvSpPr>
          <p:spPr bwMode="auto">
            <a:xfrm>
              <a:off x="5062" y="2779"/>
              <a:ext cx="127" cy="127"/>
            </a:xfrm>
            <a:prstGeom prst="ellipse">
              <a:avLst/>
            </a:prstGeom>
            <a:solidFill>
              <a:schemeClr val="accent1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30" name="Oval 33"/>
            <p:cNvSpPr>
              <a:spLocks noChangeArrowheads="1"/>
            </p:cNvSpPr>
            <p:nvPr/>
          </p:nvSpPr>
          <p:spPr bwMode="auto">
            <a:xfrm>
              <a:off x="5241" y="2779"/>
              <a:ext cx="127" cy="127"/>
            </a:xfrm>
            <a:prstGeom prst="ellipse">
              <a:avLst/>
            </a:prstGeom>
            <a:solidFill>
              <a:schemeClr val="folHlink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31" name="Oval 34"/>
            <p:cNvSpPr>
              <a:spLocks noChangeArrowheads="1"/>
            </p:cNvSpPr>
            <p:nvPr/>
          </p:nvSpPr>
          <p:spPr bwMode="auto">
            <a:xfrm>
              <a:off x="4704" y="2958"/>
              <a:ext cx="127" cy="127"/>
            </a:xfrm>
            <a:prstGeom prst="ellipse">
              <a:avLst/>
            </a:prstGeom>
            <a:solidFill>
              <a:schemeClr val="accent1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32" name="Oval 35"/>
            <p:cNvSpPr>
              <a:spLocks noChangeArrowheads="1"/>
            </p:cNvSpPr>
            <p:nvPr/>
          </p:nvSpPr>
          <p:spPr bwMode="auto">
            <a:xfrm>
              <a:off x="4883" y="2958"/>
              <a:ext cx="127" cy="127"/>
            </a:xfrm>
            <a:prstGeom prst="ellipse">
              <a:avLst/>
            </a:prstGeom>
            <a:solidFill>
              <a:schemeClr val="accent1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33" name="Oval 36"/>
            <p:cNvSpPr>
              <a:spLocks noChangeArrowheads="1"/>
            </p:cNvSpPr>
            <p:nvPr/>
          </p:nvSpPr>
          <p:spPr bwMode="auto">
            <a:xfrm>
              <a:off x="5062" y="2958"/>
              <a:ext cx="127" cy="127"/>
            </a:xfrm>
            <a:prstGeom prst="ellipse">
              <a:avLst/>
            </a:prstGeom>
            <a:solidFill>
              <a:schemeClr val="folHlink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34" name="Oval 37"/>
            <p:cNvSpPr>
              <a:spLocks noChangeArrowheads="1"/>
            </p:cNvSpPr>
            <p:nvPr/>
          </p:nvSpPr>
          <p:spPr bwMode="auto">
            <a:xfrm>
              <a:off x="5241" y="2958"/>
              <a:ext cx="127" cy="127"/>
            </a:xfrm>
            <a:prstGeom prst="ellipse">
              <a:avLst/>
            </a:prstGeom>
            <a:solidFill>
              <a:schemeClr val="folHlink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35" name="Oval 38"/>
            <p:cNvSpPr>
              <a:spLocks noChangeArrowheads="1"/>
            </p:cNvSpPr>
            <p:nvPr/>
          </p:nvSpPr>
          <p:spPr bwMode="auto">
            <a:xfrm>
              <a:off x="4883" y="3137"/>
              <a:ext cx="127" cy="127"/>
            </a:xfrm>
            <a:prstGeom prst="ellipse">
              <a:avLst/>
            </a:prstGeom>
            <a:solidFill>
              <a:schemeClr val="folHlink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36" name="Oval 39"/>
            <p:cNvSpPr>
              <a:spLocks noChangeArrowheads="1"/>
            </p:cNvSpPr>
            <p:nvPr/>
          </p:nvSpPr>
          <p:spPr bwMode="auto">
            <a:xfrm>
              <a:off x="5241" y="3137"/>
              <a:ext cx="127" cy="127"/>
            </a:xfrm>
            <a:prstGeom prst="ellipse">
              <a:avLst/>
            </a:prstGeom>
            <a:solidFill>
              <a:schemeClr val="folHlink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</p:grpSp>
      <p:sp>
        <p:nvSpPr>
          <p:cNvPr id="37" name="Line 40"/>
          <p:cNvSpPr>
            <a:spLocks noChangeShapeType="1"/>
          </p:cNvSpPr>
          <p:nvPr/>
        </p:nvSpPr>
        <p:spPr bwMode="auto">
          <a:xfrm>
            <a:off x="304800" y="2819400"/>
            <a:ext cx="8229600" cy="0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ctrTitle"/>
          </p:nvPr>
        </p:nvSpPr>
        <p:spPr>
          <a:xfrm>
            <a:off x="315913" y="466725"/>
            <a:ext cx="6781800" cy="2133600"/>
          </a:xfrm>
        </p:spPr>
        <p:txBody>
          <a:bodyPr/>
          <a:lstStyle>
            <a:lvl1pPr algn="r">
              <a:defRPr sz="48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124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849313" y="3049588"/>
            <a:ext cx="6248400" cy="2362200"/>
          </a:xfrm>
        </p:spPr>
        <p:txBody>
          <a:bodyPr/>
          <a:lstStyle>
            <a:lvl1pPr marL="0" indent="0" algn="r">
              <a:buFont typeface="Wingdings" charset="2"/>
              <a:buNone/>
              <a:defRPr sz="3200"/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38" name="Rectangle 5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9" name="Rectangle 6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0" name="Rectangle 7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C549FC2-723A-41A6-89EE-C70B7B1A314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27241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52173E4-446A-463B-9939-A01673FAA02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08039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850114C-B369-4AD1-8C30-82DDE6B476E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60190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719263"/>
            <a:ext cx="4038600" cy="441166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19263"/>
            <a:ext cx="4038600" cy="441166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828B4E6-F1D7-4F5C-8302-3FD32DA5288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02135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CBC6E27-3DE7-4CD0-88A7-22037B2E367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05054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4128DF2-2A6B-45AA-9E1C-437DCC752BF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35217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10AFE88-4FBD-49BA-B40D-CDB02210F76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5765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8C0EBA3-4D0C-47F8-9317-77DD977B059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88374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B419DBE-6DFE-4818-83EF-AA48034393B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30732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45D9DBD-150C-42C2-BA0C-EB7AF3FEA79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410811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22238"/>
            <a:ext cx="2057400" cy="6008687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22238"/>
            <a:ext cx="6019800" cy="600868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B1006C7-77FA-4C11-9B42-E5FF19CA951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540412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22238"/>
            <a:ext cx="7543800" cy="12954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719263"/>
            <a:ext cx="4038600" cy="44116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19263"/>
            <a:ext cx="4038600" cy="44116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BE7F1E2-6A73-4602-BA98-FBEF9A55E34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139620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22238"/>
            <a:ext cx="7543800" cy="12954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719263"/>
            <a:ext cx="4038600" cy="44116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719263"/>
            <a:ext cx="4038600" cy="212883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48200" y="4000500"/>
            <a:ext cx="4038600" cy="21304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BBCDBBC-C7D4-4423-990F-0E8598367F4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211690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OverObj" preserve="1">
  <p:cSld name="Title and Tex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22238"/>
            <a:ext cx="7543800" cy="12954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719263"/>
            <a:ext cx="8229600" cy="212883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4000500"/>
            <a:ext cx="8229600" cy="21304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5DC6803-E315-4C32-8F98-7472AC209F3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78146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248400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2133600" cy="4572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00E28FB9-BCD6-4446-8DB8-CE3FCDE376C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841977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pPr lvl="0"/>
            <a:endParaRPr lang="en-US" noProof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F4417BB-09BF-4888-A421-447E097BF79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30305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Line 2"/>
          <p:cNvSpPr>
            <a:spLocks noChangeShapeType="1"/>
          </p:cNvSpPr>
          <p:nvPr/>
        </p:nvSpPr>
        <p:spPr bwMode="auto">
          <a:xfrm>
            <a:off x="7962900" y="152400"/>
            <a:ext cx="0" cy="1524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122238"/>
            <a:ext cx="7543800" cy="129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719263"/>
            <a:ext cx="8229600" cy="4411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101" name="Rectangle 5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8400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0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102" name="Rectangle 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0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103" name="Rectangle 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00"/>
            </a:lvl1pPr>
          </a:lstStyle>
          <a:p>
            <a:pPr>
              <a:defRPr/>
            </a:pPr>
            <a:fld id="{48172306-7D88-4D12-B4BD-FE668B7E6DD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grpSp>
        <p:nvGrpSpPr>
          <p:cNvPr id="1032" name="Group 8"/>
          <p:cNvGrpSpPr>
            <a:grpSpLocks/>
          </p:cNvGrpSpPr>
          <p:nvPr/>
        </p:nvGrpSpPr>
        <p:grpSpPr bwMode="auto">
          <a:xfrm>
            <a:off x="8153400" y="152400"/>
            <a:ext cx="792163" cy="1295400"/>
            <a:chOff x="5136" y="960"/>
            <a:chExt cx="528" cy="864"/>
          </a:xfrm>
        </p:grpSpPr>
        <p:sp>
          <p:nvSpPr>
            <p:cNvPr id="4105" name="Oval 9"/>
            <p:cNvSpPr>
              <a:spLocks noChangeArrowheads="1"/>
            </p:cNvSpPr>
            <p:nvPr/>
          </p:nvSpPr>
          <p:spPr bwMode="auto">
            <a:xfrm>
              <a:off x="5136" y="960"/>
              <a:ext cx="80" cy="80"/>
            </a:xfrm>
            <a:prstGeom prst="ellipse">
              <a:avLst/>
            </a:prstGeom>
            <a:solidFill>
              <a:schemeClr val="tx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4106" name="Oval 10"/>
            <p:cNvSpPr>
              <a:spLocks noChangeArrowheads="1"/>
            </p:cNvSpPr>
            <p:nvPr/>
          </p:nvSpPr>
          <p:spPr bwMode="auto">
            <a:xfrm>
              <a:off x="5248" y="960"/>
              <a:ext cx="79" cy="80"/>
            </a:xfrm>
            <a:prstGeom prst="ellipse">
              <a:avLst/>
            </a:prstGeom>
            <a:solidFill>
              <a:schemeClr val="tx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4107" name="Oval 11"/>
            <p:cNvSpPr>
              <a:spLocks noChangeArrowheads="1"/>
            </p:cNvSpPr>
            <p:nvPr/>
          </p:nvSpPr>
          <p:spPr bwMode="auto">
            <a:xfrm>
              <a:off x="5360" y="960"/>
              <a:ext cx="79" cy="80"/>
            </a:xfrm>
            <a:prstGeom prst="ellipse">
              <a:avLst/>
            </a:prstGeom>
            <a:solidFill>
              <a:schemeClr val="tx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4108" name="Oval 12"/>
            <p:cNvSpPr>
              <a:spLocks noChangeArrowheads="1"/>
            </p:cNvSpPr>
            <p:nvPr/>
          </p:nvSpPr>
          <p:spPr bwMode="auto">
            <a:xfrm>
              <a:off x="5136" y="1072"/>
              <a:ext cx="80" cy="79"/>
            </a:xfrm>
            <a:prstGeom prst="ellipse">
              <a:avLst/>
            </a:prstGeom>
            <a:solidFill>
              <a:schemeClr val="tx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4109" name="Oval 13"/>
            <p:cNvSpPr>
              <a:spLocks noChangeArrowheads="1"/>
            </p:cNvSpPr>
            <p:nvPr/>
          </p:nvSpPr>
          <p:spPr bwMode="auto">
            <a:xfrm>
              <a:off x="5248" y="1072"/>
              <a:ext cx="79" cy="79"/>
            </a:xfrm>
            <a:prstGeom prst="ellipse">
              <a:avLst/>
            </a:prstGeom>
            <a:solidFill>
              <a:schemeClr val="tx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4110" name="Oval 14"/>
            <p:cNvSpPr>
              <a:spLocks noChangeArrowheads="1"/>
            </p:cNvSpPr>
            <p:nvPr/>
          </p:nvSpPr>
          <p:spPr bwMode="auto">
            <a:xfrm>
              <a:off x="5360" y="1072"/>
              <a:ext cx="79" cy="79"/>
            </a:xfrm>
            <a:prstGeom prst="ellipse">
              <a:avLst/>
            </a:prstGeom>
            <a:solidFill>
              <a:schemeClr val="tx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4111" name="Oval 15"/>
            <p:cNvSpPr>
              <a:spLocks noChangeArrowheads="1"/>
            </p:cNvSpPr>
            <p:nvPr/>
          </p:nvSpPr>
          <p:spPr bwMode="auto">
            <a:xfrm>
              <a:off x="5472" y="1072"/>
              <a:ext cx="79" cy="79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4112" name="Oval 16"/>
            <p:cNvSpPr>
              <a:spLocks noChangeArrowheads="1"/>
            </p:cNvSpPr>
            <p:nvPr/>
          </p:nvSpPr>
          <p:spPr bwMode="auto">
            <a:xfrm>
              <a:off x="5136" y="1184"/>
              <a:ext cx="80" cy="79"/>
            </a:xfrm>
            <a:prstGeom prst="ellipse">
              <a:avLst/>
            </a:prstGeom>
            <a:solidFill>
              <a:schemeClr val="tx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4113" name="Oval 17"/>
            <p:cNvSpPr>
              <a:spLocks noChangeArrowheads="1"/>
            </p:cNvSpPr>
            <p:nvPr/>
          </p:nvSpPr>
          <p:spPr bwMode="auto">
            <a:xfrm>
              <a:off x="5248" y="1184"/>
              <a:ext cx="79" cy="79"/>
            </a:xfrm>
            <a:prstGeom prst="ellipse">
              <a:avLst/>
            </a:prstGeom>
            <a:solidFill>
              <a:schemeClr val="tx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4114" name="Oval 18"/>
            <p:cNvSpPr>
              <a:spLocks noChangeArrowheads="1"/>
            </p:cNvSpPr>
            <p:nvPr/>
          </p:nvSpPr>
          <p:spPr bwMode="auto">
            <a:xfrm>
              <a:off x="5360" y="1184"/>
              <a:ext cx="79" cy="79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4115" name="Oval 19"/>
            <p:cNvSpPr>
              <a:spLocks noChangeArrowheads="1"/>
            </p:cNvSpPr>
            <p:nvPr/>
          </p:nvSpPr>
          <p:spPr bwMode="auto">
            <a:xfrm>
              <a:off x="5472" y="1184"/>
              <a:ext cx="79" cy="79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4116" name="Oval 20"/>
            <p:cNvSpPr>
              <a:spLocks noChangeArrowheads="1"/>
            </p:cNvSpPr>
            <p:nvPr/>
          </p:nvSpPr>
          <p:spPr bwMode="auto">
            <a:xfrm>
              <a:off x="5584" y="1184"/>
              <a:ext cx="80" cy="79"/>
            </a:xfrm>
            <a:prstGeom prst="ellipse">
              <a:avLst/>
            </a:prstGeom>
            <a:solidFill>
              <a:schemeClr val="accent1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4117" name="Oval 21"/>
            <p:cNvSpPr>
              <a:spLocks noChangeArrowheads="1"/>
            </p:cNvSpPr>
            <p:nvPr/>
          </p:nvSpPr>
          <p:spPr bwMode="auto">
            <a:xfrm>
              <a:off x="5136" y="1296"/>
              <a:ext cx="80" cy="80"/>
            </a:xfrm>
            <a:prstGeom prst="ellipse">
              <a:avLst/>
            </a:prstGeom>
            <a:solidFill>
              <a:schemeClr val="tx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4118" name="Oval 22"/>
            <p:cNvSpPr>
              <a:spLocks noChangeArrowheads="1"/>
            </p:cNvSpPr>
            <p:nvPr/>
          </p:nvSpPr>
          <p:spPr bwMode="auto">
            <a:xfrm>
              <a:off x="5248" y="1296"/>
              <a:ext cx="79" cy="80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4119" name="Oval 23"/>
            <p:cNvSpPr>
              <a:spLocks noChangeArrowheads="1"/>
            </p:cNvSpPr>
            <p:nvPr/>
          </p:nvSpPr>
          <p:spPr bwMode="auto">
            <a:xfrm>
              <a:off x="5360" y="1296"/>
              <a:ext cx="79" cy="80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4120" name="Oval 24"/>
            <p:cNvSpPr>
              <a:spLocks noChangeArrowheads="1"/>
            </p:cNvSpPr>
            <p:nvPr/>
          </p:nvSpPr>
          <p:spPr bwMode="auto">
            <a:xfrm>
              <a:off x="5472" y="1296"/>
              <a:ext cx="79" cy="80"/>
            </a:xfrm>
            <a:prstGeom prst="ellipse">
              <a:avLst/>
            </a:prstGeom>
            <a:solidFill>
              <a:schemeClr val="accent1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4121" name="Oval 25"/>
            <p:cNvSpPr>
              <a:spLocks noChangeArrowheads="1"/>
            </p:cNvSpPr>
            <p:nvPr/>
          </p:nvSpPr>
          <p:spPr bwMode="auto">
            <a:xfrm>
              <a:off x="5136" y="1408"/>
              <a:ext cx="80" cy="80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4122" name="Oval 26"/>
            <p:cNvSpPr>
              <a:spLocks noChangeArrowheads="1"/>
            </p:cNvSpPr>
            <p:nvPr/>
          </p:nvSpPr>
          <p:spPr bwMode="auto">
            <a:xfrm>
              <a:off x="5248" y="1408"/>
              <a:ext cx="79" cy="80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4123" name="Oval 27"/>
            <p:cNvSpPr>
              <a:spLocks noChangeArrowheads="1"/>
            </p:cNvSpPr>
            <p:nvPr/>
          </p:nvSpPr>
          <p:spPr bwMode="auto">
            <a:xfrm>
              <a:off x="5360" y="1408"/>
              <a:ext cx="79" cy="80"/>
            </a:xfrm>
            <a:prstGeom prst="ellipse">
              <a:avLst/>
            </a:prstGeom>
            <a:solidFill>
              <a:schemeClr val="accent1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4124" name="Oval 28"/>
            <p:cNvSpPr>
              <a:spLocks noChangeArrowheads="1"/>
            </p:cNvSpPr>
            <p:nvPr/>
          </p:nvSpPr>
          <p:spPr bwMode="auto">
            <a:xfrm>
              <a:off x="5472" y="1408"/>
              <a:ext cx="79" cy="80"/>
            </a:xfrm>
            <a:prstGeom prst="ellipse">
              <a:avLst/>
            </a:prstGeom>
            <a:solidFill>
              <a:schemeClr val="accent1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4125" name="Oval 29"/>
            <p:cNvSpPr>
              <a:spLocks noChangeArrowheads="1"/>
            </p:cNvSpPr>
            <p:nvPr/>
          </p:nvSpPr>
          <p:spPr bwMode="auto">
            <a:xfrm>
              <a:off x="5584" y="1408"/>
              <a:ext cx="80" cy="80"/>
            </a:xfrm>
            <a:prstGeom prst="ellipse">
              <a:avLst/>
            </a:prstGeom>
            <a:solidFill>
              <a:schemeClr val="folHlink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4126" name="Oval 30"/>
            <p:cNvSpPr>
              <a:spLocks noChangeArrowheads="1"/>
            </p:cNvSpPr>
            <p:nvPr/>
          </p:nvSpPr>
          <p:spPr bwMode="auto">
            <a:xfrm>
              <a:off x="5136" y="1520"/>
              <a:ext cx="80" cy="79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4127" name="Oval 31"/>
            <p:cNvSpPr>
              <a:spLocks noChangeArrowheads="1"/>
            </p:cNvSpPr>
            <p:nvPr/>
          </p:nvSpPr>
          <p:spPr bwMode="auto">
            <a:xfrm>
              <a:off x="5248" y="1520"/>
              <a:ext cx="79" cy="79"/>
            </a:xfrm>
            <a:prstGeom prst="ellipse">
              <a:avLst/>
            </a:prstGeom>
            <a:solidFill>
              <a:schemeClr val="accent1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4128" name="Oval 32"/>
            <p:cNvSpPr>
              <a:spLocks noChangeArrowheads="1"/>
            </p:cNvSpPr>
            <p:nvPr/>
          </p:nvSpPr>
          <p:spPr bwMode="auto">
            <a:xfrm>
              <a:off x="5360" y="1520"/>
              <a:ext cx="79" cy="79"/>
            </a:xfrm>
            <a:prstGeom prst="ellipse">
              <a:avLst/>
            </a:prstGeom>
            <a:solidFill>
              <a:schemeClr val="accent1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4129" name="Oval 33"/>
            <p:cNvSpPr>
              <a:spLocks noChangeArrowheads="1"/>
            </p:cNvSpPr>
            <p:nvPr/>
          </p:nvSpPr>
          <p:spPr bwMode="auto">
            <a:xfrm>
              <a:off x="5472" y="1520"/>
              <a:ext cx="79" cy="79"/>
            </a:xfrm>
            <a:prstGeom prst="ellipse">
              <a:avLst/>
            </a:prstGeom>
            <a:solidFill>
              <a:schemeClr val="folHlink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4130" name="Oval 34"/>
            <p:cNvSpPr>
              <a:spLocks noChangeArrowheads="1"/>
            </p:cNvSpPr>
            <p:nvPr/>
          </p:nvSpPr>
          <p:spPr bwMode="auto">
            <a:xfrm>
              <a:off x="5136" y="1632"/>
              <a:ext cx="80" cy="79"/>
            </a:xfrm>
            <a:prstGeom prst="ellipse">
              <a:avLst/>
            </a:prstGeom>
            <a:solidFill>
              <a:schemeClr val="accent1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4131" name="Oval 35"/>
            <p:cNvSpPr>
              <a:spLocks noChangeArrowheads="1"/>
            </p:cNvSpPr>
            <p:nvPr/>
          </p:nvSpPr>
          <p:spPr bwMode="auto">
            <a:xfrm>
              <a:off x="5248" y="1632"/>
              <a:ext cx="79" cy="79"/>
            </a:xfrm>
            <a:prstGeom prst="ellipse">
              <a:avLst/>
            </a:prstGeom>
            <a:solidFill>
              <a:schemeClr val="accent1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4132" name="Oval 36"/>
            <p:cNvSpPr>
              <a:spLocks noChangeArrowheads="1"/>
            </p:cNvSpPr>
            <p:nvPr/>
          </p:nvSpPr>
          <p:spPr bwMode="auto">
            <a:xfrm>
              <a:off x="5360" y="1632"/>
              <a:ext cx="79" cy="79"/>
            </a:xfrm>
            <a:prstGeom prst="ellipse">
              <a:avLst/>
            </a:prstGeom>
            <a:solidFill>
              <a:schemeClr val="folHlink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4133" name="Oval 37"/>
            <p:cNvSpPr>
              <a:spLocks noChangeArrowheads="1"/>
            </p:cNvSpPr>
            <p:nvPr/>
          </p:nvSpPr>
          <p:spPr bwMode="auto">
            <a:xfrm>
              <a:off x="5472" y="1632"/>
              <a:ext cx="79" cy="79"/>
            </a:xfrm>
            <a:prstGeom prst="ellipse">
              <a:avLst/>
            </a:prstGeom>
            <a:solidFill>
              <a:schemeClr val="folHlink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4134" name="Oval 38"/>
            <p:cNvSpPr>
              <a:spLocks noChangeArrowheads="1"/>
            </p:cNvSpPr>
            <p:nvPr/>
          </p:nvSpPr>
          <p:spPr bwMode="auto">
            <a:xfrm>
              <a:off x="5248" y="1744"/>
              <a:ext cx="79" cy="80"/>
            </a:xfrm>
            <a:prstGeom prst="ellipse">
              <a:avLst/>
            </a:prstGeom>
            <a:solidFill>
              <a:schemeClr val="folHlink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4135" name="Oval 39"/>
            <p:cNvSpPr>
              <a:spLocks noChangeArrowheads="1"/>
            </p:cNvSpPr>
            <p:nvPr/>
          </p:nvSpPr>
          <p:spPr bwMode="auto">
            <a:xfrm>
              <a:off x="5472" y="1744"/>
              <a:ext cx="79" cy="80"/>
            </a:xfrm>
            <a:prstGeom prst="ellipse">
              <a:avLst/>
            </a:prstGeom>
            <a:solidFill>
              <a:schemeClr val="folHlink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5" r:id="rId1"/>
    <p:sldLayoutId id="2147483663" r:id="rId2"/>
    <p:sldLayoutId id="2147483662" r:id="rId3"/>
    <p:sldLayoutId id="2147483661" r:id="rId4"/>
    <p:sldLayoutId id="2147483660" r:id="rId5"/>
    <p:sldLayoutId id="2147483659" r:id="rId6"/>
    <p:sldLayoutId id="2147483658" r:id="rId7"/>
    <p:sldLayoutId id="2147483657" r:id="rId8"/>
    <p:sldLayoutId id="2147483656" r:id="rId9"/>
    <p:sldLayoutId id="2147483655" r:id="rId10"/>
    <p:sldLayoutId id="2147483654" r:id="rId11"/>
    <p:sldLayoutId id="2147483653" r:id="rId12"/>
    <p:sldLayoutId id="2147483652" r:id="rId13"/>
    <p:sldLayoutId id="2147483651" r:id="rId14"/>
    <p:sldLayoutId id="2147483664" r:id="rId15"/>
    <p:sldLayoutId id="2147483666" r:id="rId16"/>
  </p:sldLayoutIdLst>
  <p:timing>
    <p:tnLst>
      <p:par>
        <p:cTn id="1" dur="indefinite" restart="never" nodeType="tmRoot"/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39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900" b="1">
          <a:solidFill>
            <a:schemeClr val="tx2"/>
          </a:solidFill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900" b="1">
          <a:solidFill>
            <a:schemeClr val="tx2"/>
          </a:solidFill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900" b="1">
          <a:solidFill>
            <a:schemeClr val="tx2"/>
          </a:solidFill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900" b="1">
          <a:solidFill>
            <a:schemeClr val="tx2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900" b="1">
          <a:solidFill>
            <a:schemeClr val="tx2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900" b="1">
          <a:solidFill>
            <a:schemeClr val="tx2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900" b="1">
          <a:solidFill>
            <a:schemeClr val="tx2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900" b="1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70000"/>
        <a:buFont typeface="Wingdings" pitchFamily="1" charset="2"/>
        <a:buChar char="l"/>
        <a:defRPr sz="3000">
          <a:solidFill>
            <a:schemeClr val="tx1"/>
          </a:solidFill>
          <a:latin typeface="+mn-lt"/>
          <a:ea typeface="+mn-ea"/>
          <a:cs typeface="+mn-cs"/>
        </a:defRPr>
      </a:lvl1pPr>
      <a:lvl2pPr marL="692150" indent="-34766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1" charset="2"/>
        <a:buChar char="l"/>
        <a:defRPr sz="2600">
          <a:solidFill>
            <a:schemeClr val="tx1"/>
          </a:solidFill>
          <a:latin typeface="+mn-lt"/>
          <a:ea typeface="ＭＳ Ｐゴシック" charset="-128"/>
        </a:defRPr>
      </a:lvl2pPr>
      <a:lvl3pPr marL="987425" indent="-29368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" pitchFamily="1" charset="2"/>
        <a:buChar char="l"/>
        <a:defRPr sz="2300">
          <a:solidFill>
            <a:schemeClr val="tx1"/>
          </a:solidFill>
          <a:latin typeface="+mn-lt"/>
          <a:ea typeface="ＭＳ Ｐゴシック" charset="-128"/>
        </a:defRPr>
      </a:lvl3pPr>
      <a:lvl4pPr marL="1281113" indent="-2921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75000"/>
        <a:buFont typeface="Wingdings" pitchFamily="1" charset="2"/>
        <a:buChar char="§"/>
        <a:defRPr sz="2000">
          <a:solidFill>
            <a:schemeClr val="tx1"/>
          </a:solidFill>
          <a:latin typeface="+mn-lt"/>
          <a:ea typeface="ＭＳ Ｐゴシック" charset="-128"/>
        </a:defRPr>
      </a:lvl4pPr>
      <a:lvl5pPr marL="1598613" indent="-315913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80000"/>
        <a:buFont typeface="Wingdings" pitchFamily="1" charset="2"/>
        <a:buChar char="§"/>
        <a:defRPr sz="2000">
          <a:solidFill>
            <a:schemeClr val="tx1"/>
          </a:solidFill>
          <a:latin typeface="+mn-lt"/>
          <a:ea typeface="ＭＳ Ｐゴシック" charset="-128"/>
        </a:defRPr>
      </a:lvl5pPr>
      <a:lvl6pPr marL="2055813" indent="-315913" algn="l" rtl="0" fontAlgn="base">
        <a:spcBef>
          <a:spcPct val="20000"/>
        </a:spcBef>
        <a:spcAft>
          <a:spcPct val="0"/>
        </a:spcAft>
        <a:buClr>
          <a:schemeClr val="folHlink"/>
        </a:buClr>
        <a:buSzPct val="80000"/>
        <a:buFont typeface="Wingdings" charset="2"/>
        <a:buChar char="§"/>
        <a:defRPr sz="2000">
          <a:solidFill>
            <a:schemeClr val="tx1"/>
          </a:solidFill>
          <a:latin typeface="+mn-lt"/>
          <a:ea typeface="ＭＳ Ｐゴシック" charset="-128"/>
        </a:defRPr>
      </a:lvl6pPr>
      <a:lvl7pPr marL="2513013" indent="-315913" algn="l" rtl="0" fontAlgn="base">
        <a:spcBef>
          <a:spcPct val="20000"/>
        </a:spcBef>
        <a:spcAft>
          <a:spcPct val="0"/>
        </a:spcAft>
        <a:buClr>
          <a:schemeClr val="folHlink"/>
        </a:buClr>
        <a:buSzPct val="80000"/>
        <a:buFont typeface="Wingdings" charset="2"/>
        <a:buChar char="§"/>
        <a:defRPr sz="2000">
          <a:solidFill>
            <a:schemeClr val="tx1"/>
          </a:solidFill>
          <a:latin typeface="+mn-lt"/>
          <a:ea typeface="ＭＳ Ｐゴシック" charset="-128"/>
        </a:defRPr>
      </a:lvl7pPr>
      <a:lvl8pPr marL="2970213" indent="-315913" algn="l" rtl="0" fontAlgn="base">
        <a:spcBef>
          <a:spcPct val="20000"/>
        </a:spcBef>
        <a:spcAft>
          <a:spcPct val="0"/>
        </a:spcAft>
        <a:buClr>
          <a:schemeClr val="folHlink"/>
        </a:buClr>
        <a:buSzPct val="80000"/>
        <a:buFont typeface="Wingdings" charset="2"/>
        <a:buChar char="§"/>
        <a:defRPr sz="2000">
          <a:solidFill>
            <a:schemeClr val="tx1"/>
          </a:solidFill>
          <a:latin typeface="+mn-lt"/>
          <a:ea typeface="ＭＳ Ｐゴシック" charset="-128"/>
        </a:defRPr>
      </a:lvl8pPr>
      <a:lvl9pPr marL="3427413" indent="-315913" algn="l" rtl="0" fontAlgn="base">
        <a:spcBef>
          <a:spcPct val="20000"/>
        </a:spcBef>
        <a:spcAft>
          <a:spcPct val="0"/>
        </a:spcAft>
        <a:buClr>
          <a:schemeClr val="folHlink"/>
        </a:buClr>
        <a:buSzPct val="80000"/>
        <a:buFont typeface="Wingdings" charset="2"/>
        <a:buChar char="§"/>
        <a:defRPr sz="2000">
          <a:solidFill>
            <a:schemeClr val="tx1"/>
          </a:solidFill>
          <a:latin typeface="+mn-lt"/>
          <a:ea typeface="ＭＳ Ｐゴシック" charset="-128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6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6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6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1042" name="Rectangle 2"/>
          <p:cNvSpPr>
            <a:spLocks noGrp="1" noChangeArrowheads="1"/>
          </p:cNvSpPr>
          <p:nvPr>
            <p:ph type="ctrTitle" idx="4294967295"/>
          </p:nvPr>
        </p:nvSpPr>
        <p:spPr>
          <a:xfrm>
            <a:off x="315913" y="466725"/>
            <a:ext cx="6781800" cy="2133600"/>
          </a:xfrm>
        </p:spPr>
        <p:txBody>
          <a:bodyPr/>
          <a:lstStyle/>
          <a:p>
            <a:pPr algn="r" eaLnBrk="1" hangingPunct="1"/>
            <a:r>
              <a:rPr lang="en-US" sz="3600" dirty="0" smtClean="0"/>
              <a:t>Internet Marketplace Design</a:t>
            </a:r>
          </a:p>
        </p:txBody>
      </p:sp>
      <p:sp>
        <p:nvSpPr>
          <p:cNvPr id="1111043" name="Placeholder 3"/>
          <p:cNvSpPr>
            <a:spLocks noGrp="1" noChangeArrowheads="1"/>
          </p:cNvSpPr>
          <p:nvPr>
            <p:ph type="subTitle" idx="4294967295"/>
          </p:nvPr>
        </p:nvSpPr>
        <p:spPr>
          <a:xfrm>
            <a:off x="849313" y="3049588"/>
            <a:ext cx="6248400" cy="2362200"/>
          </a:xfrm>
        </p:spPr>
        <p:txBody>
          <a:bodyPr/>
          <a:lstStyle/>
          <a:p>
            <a:pPr marL="0" indent="0" algn="r" eaLnBrk="1" hangingPunct="1">
              <a:buFont typeface="Wingdings" pitchFamily="1" charset="2"/>
              <a:buNone/>
            </a:pPr>
            <a:endParaRPr lang="en-US" sz="3200" dirty="0" smtClean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CB42A96-9D7B-4EC0-B9C8-C1CABAE6DB0B}" type="slidenum">
              <a:rPr lang="en-US" smtClean="0"/>
              <a:pPr>
                <a:defRPr/>
              </a:pPr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23048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68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Internet Marketplace </a:t>
            </a:r>
            <a:r>
              <a:rPr lang="en-US" dirty="0"/>
              <a:t>D</a:t>
            </a:r>
            <a:r>
              <a:rPr lang="en-US" dirty="0" smtClean="0"/>
              <a:t>esign</a:t>
            </a:r>
          </a:p>
        </p:txBody>
      </p:sp>
      <p:sp>
        <p:nvSpPr>
          <p:cNvPr id="17868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2400" dirty="0" smtClean="0"/>
              <a:t>Today’s class: design of online marketplaces, focusing on e-commerce (e.g. eBay, Amazon, Craigslist, etc.) plus a bit of material at the end on peer-to-peer markets.</a:t>
            </a:r>
          </a:p>
          <a:p>
            <a:pPr lvl="5"/>
            <a:endParaRPr lang="en-US" sz="1400" dirty="0" smtClean="0"/>
          </a:p>
          <a:p>
            <a:r>
              <a:rPr lang="en-US" sz="2400" dirty="0" smtClean="0"/>
              <a:t>Emphasize three main issues</a:t>
            </a:r>
          </a:p>
          <a:p>
            <a:pPr lvl="1"/>
            <a:r>
              <a:rPr lang="en-US" sz="2200" dirty="0" smtClean="0"/>
              <a:t>Search, matching and price competition</a:t>
            </a:r>
          </a:p>
          <a:p>
            <a:pPr lvl="1"/>
            <a:r>
              <a:rPr lang="en-US" sz="2200" dirty="0"/>
              <a:t>S</a:t>
            </a:r>
            <a:r>
              <a:rPr lang="en-US" sz="2200" dirty="0" smtClean="0"/>
              <a:t>ales mechanisms: auctions and “creative” pricing</a:t>
            </a:r>
          </a:p>
          <a:p>
            <a:pPr lvl="1"/>
            <a:r>
              <a:rPr lang="en-US" sz="2200" dirty="0" smtClean="0"/>
              <a:t>Ensuring quality and trust: reputation mechanisms. </a:t>
            </a:r>
          </a:p>
          <a:p>
            <a:pPr lvl="8"/>
            <a:endParaRPr lang="en-US" sz="1600" dirty="0" smtClean="0">
              <a:ea typeface="ＭＳ Ｐゴシック" pitchFamily="1" charset="-128"/>
            </a:endParaRPr>
          </a:p>
          <a:p>
            <a:r>
              <a:rPr lang="en-US" sz="2400" dirty="0" smtClean="0"/>
              <a:t>Bring together our discussion of platforms and  mechanism design to address these issues.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52173E4-446A-463B-9939-A01673FAA02C}" type="slidenum">
              <a:rPr lang="en-US" smtClean="0"/>
              <a:pPr>
                <a:defRPr/>
              </a:pPr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83782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Consumer Search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 smtClean="0"/>
              <a:t>Finding the right products for consumers</a:t>
            </a:r>
          </a:p>
          <a:p>
            <a:pPr lvl="1"/>
            <a:r>
              <a:rPr lang="en-US" sz="2200" dirty="0" smtClean="0"/>
              <a:t>Internet has allowed products and retailers to proliferate; consumers have to search to find what interests them.</a:t>
            </a:r>
          </a:p>
          <a:p>
            <a:pPr lvl="6"/>
            <a:endParaRPr lang="en-US" sz="1400" dirty="0" smtClean="0"/>
          </a:p>
          <a:p>
            <a:r>
              <a:rPr lang="en-US" sz="2400" dirty="0" smtClean="0"/>
              <a:t>Finding the best deal on a given product</a:t>
            </a:r>
          </a:p>
          <a:p>
            <a:pPr lvl="1"/>
            <a:r>
              <a:rPr lang="en-US" sz="2200" dirty="0" smtClean="0"/>
              <a:t>Simplest case would be to search across similar retailers carrying the same product and competing on price.</a:t>
            </a:r>
          </a:p>
          <a:p>
            <a:pPr lvl="1"/>
            <a:r>
              <a:rPr lang="en-US" sz="2200" dirty="0" smtClean="0"/>
              <a:t>In economics, this “price search” problem is the one that has received the most attention (Stigler, 1960).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52173E4-446A-463B-9939-A01673FAA02C}" type="slidenum">
              <a:rPr lang="en-US" smtClean="0"/>
              <a:pPr>
                <a:defRPr/>
              </a:pPr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145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Economics of price search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19262"/>
            <a:ext cx="8229600" cy="4681537"/>
          </a:xfrm>
        </p:spPr>
        <p:txBody>
          <a:bodyPr/>
          <a:lstStyle/>
          <a:p>
            <a:r>
              <a:rPr lang="en-US" sz="2400" dirty="0" smtClean="0"/>
              <a:t>Standard model: firms set prices, consumers search for these prices and decide from whom to purchase.</a:t>
            </a:r>
          </a:p>
          <a:p>
            <a:pPr lvl="1"/>
            <a:r>
              <a:rPr lang="en-US" sz="2200" dirty="0" smtClean="0"/>
              <a:t>Natural to think of some consumers doing very little search, and others doing more search (why does this matter?).</a:t>
            </a:r>
            <a:endParaRPr lang="en-US" sz="2200" dirty="0"/>
          </a:p>
          <a:p>
            <a:pPr lvl="1"/>
            <a:r>
              <a:rPr lang="en-US" sz="2200" dirty="0" smtClean="0"/>
              <a:t>High search consumers force sellers to compete, push prices down toward marginal cost.</a:t>
            </a:r>
          </a:p>
          <a:p>
            <a:pPr lvl="1"/>
            <a:r>
              <a:rPr lang="en-US" sz="2200" dirty="0" smtClean="0"/>
              <a:t>Low search consumers allow sellers to get away with higher prices, even as high as monopoly.</a:t>
            </a:r>
          </a:p>
          <a:p>
            <a:pPr lvl="6"/>
            <a:endParaRPr lang="en-US" sz="1400" dirty="0" smtClean="0"/>
          </a:p>
          <a:p>
            <a:r>
              <a:rPr lang="en-US" sz="2400" dirty="0" smtClean="0"/>
              <a:t>Equilibrium can involve </a:t>
            </a:r>
            <a:r>
              <a:rPr lang="en-US" sz="2400" i="1" dirty="0" smtClean="0"/>
              <a:t>price dispersion</a:t>
            </a:r>
            <a:r>
              <a:rPr lang="en-US" sz="2400" dirty="0" smtClean="0"/>
              <a:t>: different sellers might quote different prices for the same good. Note that this is what provides an incentive to search!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52173E4-446A-463B-9939-A01673FAA02C}" type="slidenum">
              <a:rPr lang="en-US" smtClean="0"/>
              <a:pPr>
                <a:defRPr/>
              </a:pPr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19478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Internet and Price Search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19263"/>
            <a:ext cx="8229600" cy="4833937"/>
          </a:xfrm>
        </p:spPr>
        <p:txBody>
          <a:bodyPr/>
          <a:lstStyle/>
          <a:p>
            <a:r>
              <a:rPr lang="en-US" sz="2400" dirty="0" smtClean="0"/>
              <a:t>Hypothesis: reduction </a:t>
            </a:r>
            <a:r>
              <a:rPr lang="en-US" sz="2400" dirty="0"/>
              <a:t>in search costs should </a:t>
            </a:r>
            <a:r>
              <a:rPr lang="en-US" sz="2400" dirty="0" smtClean="0"/>
              <a:t>intensify competition </a:t>
            </a:r>
            <a:r>
              <a:rPr lang="en-US" sz="2400" dirty="0"/>
              <a:t>and reduce price </a:t>
            </a:r>
            <a:r>
              <a:rPr lang="en-US" sz="2400" dirty="0" smtClean="0"/>
              <a:t>dispersion.</a:t>
            </a:r>
          </a:p>
          <a:p>
            <a:pPr lvl="1"/>
            <a:r>
              <a:rPr lang="en-US" sz="2200" dirty="0" smtClean="0"/>
              <a:t>Evidence </a:t>
            </a:r>
            <a:r>
              <a:rPr lang="en-US" sz="2200" dirty="0"/>
              <a:t>suggests </a:t>
            </a:r>
            <a:r>
              <a:rPr lang="en-US" sz="2200" dirty="0" smtClean="0"/>
              <a:t>internet did lead to greater competition, but still substantial price dispersion.</a:t>
            </a:r>
          </a:p>
          <a:p>
            <a:pPr lvl="1"/>
            <a:r>
              <a:rPr lang="en-US" sz="2200" dirty="0" smtClean="0"/>
              <a:t>But platforms based on strict price comparisons have not been that successful, despite many early entrants.</a:t>
            </a:r>
          </a:p>
          <a:p>
            <a:pPr lvl="7"/>
            <a:endParaRPr lang="en-US" sz="1600" dirty="0" smtClean="0"/>
          </a:p>
          <a:p>
            <a:r>
              <a:rPr lang="en-US" sz="2400" dirty="0" smtClean="0"/>
              <a:t>What went wrong with price comparison engines?</a:t>
            </a:r>
          </a:p>
          <a:p>
            <a:pPr lvl="1"/>
            <a:r>
              <a:rPr lang="en-US" sz="2200" dirty="0" smtClean="0"/>
              <a:t>Buyers very likely to click on the top-ranked (i.e. low-price) item, which creates intense competition to quote low price.</a:t>
            </a:r>
          </a:p>
          <a:p>
            <a:pPr lvl="1"/>
            <a:r>
              <a:rPr lang="en-US" sz="2200" dirty="0" smtClean="0"/>
              <a:t>But sellers then compensate by not selling what they’ve advertised, obfuscation strategies such as add-ons, up-sells or bait and switch (Ellison and Ellison, 2009).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52173E4-446A-463B-9939-A01673FAA02C}" type="slidenum">
              <a:rPr lang="en-US" smtClean="0"/>
              <a:pPr>
                <a:defRPr/>
              </a:pPr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79178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Bait and Switch Tactics</a:t>
            </a:r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524000"/>
            <a:ext cx="8382000" cy="49315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304800" y="6477000"/>
            <a:ext cx="77123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Source: Ellison and Ellison, “Search, Obfuscation … on the Internet” 2009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52173E4-446A-463B-9939-A01673FAA02C}" type="slidenum">
              <a:rPr lang="en-US" smtClean="0"/>
              <a:pPr>
                <a:defRPr/>
              </a:pPr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72987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38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Platforms and Search</a:t>
            </a:r>
          </a:p>
        </p:txBody>
      </p:sp>
      <p:sp>
        <p:nvSpPr>
          <p:cNvPr id="17838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sz="2400" dirty="0" smtClean="0"/>
              <a:t>More general problem for e-commerce platforms is that retailers and products are </a:t>
            </a:r>
            <a:r>
              <a:rPr lang="en-US" sz="2400" dirty="0" err="1" smtClean="0"/>
              <a:t>heterogenous</a:t>
            </a:r>
            <a:r>
              <a:rPr lang="en-US" sz="2400" dirty="0" smtClean="0"/>
              <a:t>.</a:t>
            </a:r>
          </a:p>
          <a:p>
            <a:pPr lvl="1">
              <a:lnSpc>
                <a:spcPct val="90000"/>
              </a:lnSpc>
            </a:pPr>
            <a:r>
              <a:rPr lang="en-US" sz="2200" dirty="0" smtClean="0"/>
              <a:t>Depending on type of good, search problem can be relatively structured (e.g. looking for a new </a:t>
            </a:r>
            <a:r>
              <a:rPr lang="en-US" sz="2200" dirty="0" err="1" smtClean="0"/>
              <a:t>iPad</a:t>
            </a:r>
            <a:r>
              <a:rPr lang="en-US" sz="2200" dirty="0" smtClean="0"/>
              <a:t>), to quite unstructured (looking for SF Giants memorabilia).</a:t>
            </a:r>
          </a:p>
          <a:p>
            <a:pPr lvl="1">
              <a:lnSpc>
                <a:spcPct val="90000"/>
              </a:lnSpc>
            </a:pPr>
            <a:r>
              <a:rPr lang="en-US" sz="2200" dirty="0" smtClean="0"/>
              <a:t>Sellers can also be heterogeneous: highly so on eBay or Craigslist, significantly less so on Amazon.</a:t>
            </a:r>
          </a:p>
          <a:p>
            <a:pPr lvl="5">
              <a:lnSpc>
                <a:spcPct val="90000"/>
              </a:lnSpc>
            </a:pPr>
            <a:endParaRPr lang="en-US" sz="1400" dirty="0" smtClean="0"/>
          </a:p>
          <a:p>
            <a:pPr>
              <a:lnSpc>
                <a:spcPct val="90000"/>
              </a:lnSpc>
            </a:pPr>
            <a:r>
              <a:rPr lang="en-US" sz="2400" dirty="0" smtClean="0"/>
              <a:t>Platform faces several interesting problems</a:t>
            </a:r>
          </a:p>
          <a:p>
            <a:pPr lvl="1">
              <a:lnSpc>
                <a:spcPct val="90000"/>
              </a:lnSpc>
            </a:pPr>
            <a:r>
              <a:rPr lang="en-US" sz="2200" dirty="0" smtClean="0"/>
              <a:t>How to structure the search process</a:t>
            </a:r>
          </a:p>
          <a:p>
            <a:pPr lvl="1">
              <a:lnSpc>
                <a:spcPct val="90000"/>
              </a:lnSpc>
            </a:pPr>
            <a:r>
              <a:rPr lang="en-US" sz="2200" dirty="0" smtClean="0"/>
              <a:t>How to provide relevant information to buyers</a:t>
            </a:r>
          </a:p>
          <a:p>
            <a:pPr lvl="1">
              <a:lnSpc>
                <a:spcPct val="90000"/>
              </a:lnSpc>
            </a:pPr>
            <a:r>
              <a:rPr lang="en-US" sz="2200" dirty="0" smtClean="0"/>
              <a:t>How to charge buyers and sellers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52173E4-446A-463B-9939-A01673FAA02C}" type="slidenum">
              <a:rPr lang="en-US" smtClean="0"/>
              <a:pPr>
                <a:defRPr/>
              </a:pPr>
              <a:t>7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3039" name="Rectangle 15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Structuring the search process</a:t>
            </a:r>
          </a:p>
        </p:txBody>
      </p:sp>
      <p:sp>
        <p:nvSpPr>
          <p:cNvPr id="1793040" name="Rectangle 16"/>
          <p:cNvSpPr>
            <a:spLocks noGrp="1" noChangeArrowheads="1"/>
          </p:cNvSpPr>
          <p:nvPr>
            <p:ph type="body" idx="1"/>
          </p:nvPr>
        </p:nvSpPr>
        <p:spPr>
          <a:xfrm>
            <a:off x="457200" y="1760538"/>
            <a:ext cx="8229600" cy="4411662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z="2600" dirty="0" smtClean="0"/>
              <a:t>Emphasize diversity (a la Craigslist, old eBay)</a:t>
            </a:r>
          </a:p>
          <a:p>
            <a:pPr lvl="1">
              <a:lnSpc>
                <a:spcPct val="90000"/>
              </a:lnSpc>
            </a:pPr>
            <a:r>
              <a:rPr lang="en-US" sz="2200" dirty="0" smtClean="0">
                <a:ea typeface="ＭＳ Ｐゴシック" pitchFamily="1" charset="-128"/>
              </a:rPr>
              <a:t>Traditional eBay search brought up page of listings, organized by auction ending time.</a:t>
            </a:r>
          </a:p>
          <a:p>
            <a:pPr lvl="1">
              <a:lnSpc>
                <a:spcPct val="90000"/>
              </a:lnSpc>
            </a:pPr>
            <a:r>
              <a:rPr lang="en-US" sz="2200" dirty="0" smtClean="0">
                <a:ea typeface="ＭＳ Ｐゴシック" pitchFamily="1" charset="-128"/>
              </a:rPr>
              <a:t>Similar items might look very different – sellers have an incentive to emphasize diversity!</a:t>
            </a:r>
          </a:p>
          <a:p>
            <a:pPr lvl="7">
              <a:lnSpc>
                <a:spcPct val="90000"/>
              </a:lnSpc>
            </a:pPr>
            <a:endParaRPr lang="en-US" sz="1600" dirty="0" smtClean="0">
              <a:ea typeface="ＭＳ Ｐゴシック" pitchFamily="1" charset="-128"/>
            </a:endParaRPr>
          </a:p>
          <a:p>
            <a:pPr>
              <a:lnSpc>
                <a:spcPct val="90000"/>
              </a:lnSpc>
            </a:pPr>
            <a:r>
              <a:rPr lang="en-US" sz="2600" dirty="0" smtClean="0"/>
              <a:t>“Conflation” (a la Amazon, eBay more recently)</a:t>
            </a:r>
          </a:p>
          <a:p>
            <a:pPr lvl="1">
              <a:lnSpc>
                <a:spcPct val="90000"/>
              </a:lnSpc>
            </a:pPr>
            <a:r>
              <a:rPr lang="en-US" sz="2200" dirty="0" smtClean="0">
                <a:ea typeface="ＭＳ Ｐゴシック" pitchFamily="1" charset="-128"/>
              </a:rPr>
              <a:t>Search for product, product is displayed</a:t>
            </a:r>
          </a:p>
          <a:p>
            <a:pPr lvl="1">
              <a:lnSpc>
                <a:spcPct val="90000"/>
              </a:lnSpc>
            </a:pPr>
            <a:r>
              <a:rPr lang="en-US" sz="2200" dirty="0" smtClean="0">
                <a:ea typeface="ＭＳ Ｐゴシック" pitchFamily="1" charset="-128"/>
              </a:rPr>
              <a:t>Sellers, and seller distinctions revealed later.</a:t>
            </a:r>
          </a:p>
          <a:p>
            <a:pPr lvl="8">
              <a:lnSpc>
                <a:spcPct val="90000"/>
              </a:lnSpc>
            </a:pPr>
            <a:endParaRPr lang="en-US" dirty="0" smtClean="0"/>
          </a:p>
          <a:p>
            <a:r>
              <a:rPr lang="en-US" sz="2600" dirty="0" smtClean="0"/>
              <a:t>What are the trade-offs? Do they depend on the nature of the item and perhaps buyer?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52173E4-446A-463B-9939-A01673FAA02C}" type="slidenum">
              <a:rPr lang="en-US" smtClean="0"/>
              <a:pPr>
                <a:defRPr/>
              </a:pPr>
              <a:t>8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70" name="Picture 2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1" y="31820"/>
            <a:ext cx="8627392" cy="68261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52173E4-446A-463B-9939-A01673FAA02C}" type="slidenum">
              <a:rPr lang="en-US" smtClean="0"/>
              <a:pPr>
                <a:defRPr/>
              </a:pPr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75227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9476" y="76201"/>
            <a:ext cx="8581468" cy="6781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10AFE88-4FBD-49BA-B40D-CDB02210F764}" type="slidenum">
              <a:rPr lang="en-US" smtClean="0"/>
              <a:pPr>
                <a:defRPr/>
              </a:pPr>
              <a:t>10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8794"/>
            <a:ext cx="9122229" cy="65907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10AFE88-4FBD-49BA-B40D-CDB02210F764}" type="slidenum">
              <a:rPr lang="en-US" smtClean="0"/>
              <a:pPr>
                <a:defRPr/>
              </a:pPr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07999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2730" y="0"/>
            <a:ext cx="795854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10AFE88-4FBD-49BA-B40D-CDB02210F764}" type="slidenum">
              <a:rPr lang="en-US" smtClean="0"/>
              <a:pPr>
                <a:defRPr/>
              </a:pPr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06143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9606" y="0"/>
            <a:ext cx="8564787" cy="6857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10AFE88-4FBD-49BA-B40D-CDB02210F764}" type="slidenum">
              <a:rPr lang="en-US" smtClean="0"/>
              <a:pPr>
                <a:defRPr/>
              </a:pPr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88430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89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Listings and Information</a:t>
            </a:r>
          </a:p>
        </p:txBody>
      </p:sp>
      <p:sp>
        <p:nvSpPr>
          <p:cNvPr id="178893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719262"/>
            <a:ext cx="8229600" cy="4910137"/>
          </a:xfrm>
        </p:spPr>
        <p:txBody>
          <a:bodyPr/>
          <a:lstStyle/>
          <a:p>
            <a:r>
              <a:rPr lang="en-US" sz="2600" dirty="0"/>
              <a:t>B</a:t>
            </a:r>
            <a:r>
              <a:rPr lang="en-US" sz="2600" dirty="0" smtClean="0"/>
              <a:t>uyers </a:t>
            </a:r>
            <a:r>
              <a:rPr lang="en-US" sz="2600" dirty="0"/>
              <a:t>and sellers may have </a:t>
            </a:r>
            <a:r>
              <a:rPr lang="en-US" sz="2600" i="1" dirty="0"/>
              <a:t>very different </a:t>
            </a:r>
            <a:r>
              <a:rPr lang="en-US" sz="2600" dirty="0"/>
              <a:t>preferences about how search is structured</a:t>
            </a:r>
          </a:p>
          <a:p>
            <a:pPr lvl="1"/>
            <a:r>
              <a:rPr lang="en-US" sz="2200" dirty="0" smtClean="0"/>
              <a:t>Buyers want queries to generate relevant listings, organized to facilitate quick and accurate comparisons.</a:t>
            </a:r>
          </a:p>
          <a:p>
            <a:pPr lvl="1"/>
            <a:r>
              <a:rPr lang="en-US" sz="2200" dirty="0" smtClean="0"/>
              <a:t>Often this means eliciting from sellers an accurate description of exactly what they are selling.</a:t>
            </a:r>
          </a:p>
          <a:p>
            <a:pPr lvl="1"/>
            <a:r>
              <a:rPr lang="en-US" sz="2200" dirty="0" smtClean="0"/>
              <a:t>Sellers might prefer listing products to be easy (not time-consuming), and to have buyers steered toward them rather than to a head-to-head seller comparison.</a:t>
            </a:r>
          </a:p>
          <a:p>
            <a:pPr lvl="4"/>
            <a:endParaRPr lang="en-US" sz="1600" dirty="0" smtClean="0"/>
          </a:p>
          <a:p>
            <a:r>
              <a:rPr lang="en-US" sz="2600" dirty="0" smtClean="0"/>
              <a:t>Different platforms take very different approaches!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52173E4-446A-463B-9939-A01673FAA02C}" type="slidenum">
              <a:rPr lang="en-US" smtClean="0"/>
              <a:pPr>
                <a:defRPr/>
              </a:pPr>
              <a:t>14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Providing Information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19262"/>
            <a:ext cx="8229600" cy="4910137"/>
          </a:xfrm>
        </p:spPr>
        <p:txBody>
          <a:bodyPr/>
          <a:lstStyle/>
          <a:p>
            <a:r>
              <a:rPr lang="en-US" sz="2400" dirty="0" smtClean="0"/>
              <a:t>Broader dimension of consumer search</a:t>
            </a:r>
            <a:r>
              <a:rPr lang="en-US" sz="2400" dirty="0"/>
              <a:t> </a:t>
            </a:r>
            <a:r>
              <a:rPr lang="en-US" sz="2400" dirty="0" smtClean="0"/>
              <a:t>would include other types of information to steer buyers.</a:t>
            </a:r>
            <a:endParaRPr lang="en-US" sz="2400" dirty="0"/>
          </a:p>
          <a:p>
            <a:pPr lvl="1"/>
            <a:r>
              <a:rPr lang="en-US" sz="2000" dirty="0" smtClean="0"/>
              <a:t>Recommendations: “people </a:t>
            </a:r>
            <a:r>
              <a:rPr lang="en-US" sz="2000" dirty="0"/>
              <a:t>who bought this </a:t>
            </a:r>
            <a:r>
              <a:rPr lang="en-US" sz="2000" dirty="0" smtClean="0"/>
              <a:t>also …” </a:t>
            </a:r>
          </a:p>
          <a:p>
            <a:pPr lvl="1"/>
            <a:r>
              <a:rPr lang="en-US" sz="2000" dirty="0" smtClean="0"/>
              <a:t>Product reviews: by experts or by other </a:t>
            </a:r>
            <a:r>
              <a:rPr lang="en-US" sz="2000" dirty="0"/>
              <a:t>users</a:t>
            </a:r>
            <a:r>
              <a:rPr lang="en-US" sz="2000" dirty="0" smtClean="0"/>
              <a:t>.</a:t>
            </a:r>
            <a:endParaRPr lang="en-US" sz="1400" dirty="0" smtClean="0"/>
          </a:p>
          <a:p>
            <a:r>
              <a:rPr lang="en-US" sz="2400" dirty="0" smtClean="0"/>
              <a:t>Mechanism design perspective (more on this later)</a:t>
            </a:r>
          </a:p>
          <a:p>
            <a:pPr lvl="1"/>
            <a:r>
              <a:rPr lang="en-US" sz="2000" dirty="0" smtClean="0"/>
              <a:t>How to provide incentives for users to supply relevant information for other users, and do so accurately?</a:t>
            </a:r>
          </a:p>
          <a:p>
            <a:r>
              <a:rPr lang="en-US" sz="2400" dirty="0" smtClean="0"/>
              <a:t>Platform competition perspective</a:t>
            </a:r>
          </a:p>
          <a:p>
            <a:pPr lvl="1"/>
            <a:r>
              <a:rPr lang="en-US" sz="2000" dirty="0" smtClean="0"/>
              <a:t>Platforms get competitive advantage from being able to use data they collect from today’s users tomorrow.</a:t>
            </a:r>
          </a:p>
          <a:p>
            <a:pPr lvl="1"/>
            <a:r>
              <a:rPr lang="en-US" sz="2000" dirty="0" smtClean="0"/>
              <a:t>Often try to facilitate this “passive” data collective with active experimentation (something that isn’t easy offline).</a:t>
            </a:r>
            <a:endParaRPr lang="en-US" sz="2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52173E4-446A-463B-9939-A01673FAA02C}" type="slidenum">
              <a:rPr lang="en-US" smtClean="0"/>
              <a:pPr>
                <a:defRPr/>
              </a:pPr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86158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Platform Fees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 smtClean="0"/>
              <a:t>What is the optimal way for platforms to charge buyers and sellers for facilitating trades?</a:t>
            </a:r>
          </a:p>
          <a:p>
            <a:pPr lvl="1"/>
            <a:r>
              <a:rPr lang="en-US" sz="2200" dirty="0" smtClean="0"/>
              <a:t>Platform pricing model says to charge users who: (1) create negative network effects; (2) are more price inelastic. Platforms typically charge sellers.</a:t>
            </a:r>
          </a:p>
          <a:p>
            <a:pPr lvl="6"/>
            <a:endParaRPr lang="en-US" sz="1600" dirty="0" smtClean="0"/>
          </a:p>
          <a:p>
            <a:r>
              <a:rPr lang="en-US" sz="2400" dirty="0" smtClean="0"/>
              <a:t>What is the optimal fee structure?</a:t>
            </a:r>
          </a:p>
          <a:p>
            <a:pPr lvl="1"/>
            <a:r>
              <a:rPr lang="en-US" sz="2200" dirty="0" smtClean="0"/>
              <a:t>Many are possible: </a:t>
            </a:r>
            <a:r>
              <a:rPr lang="en-US" sz="2200" dirty="0"/>
              <a:t>p</a:t>
            </a:r>
            <a:r>
              <a:rPr lang="en-US" sz="2200" dirty="0" smtClean="0"/>
              <a:t>rice per listing, per click, or per sale. All are used to some extent. Why?</a:t>
            </a:r>
          </a:p>
          <a:p>
            <a:pPr lvl="1"/>
            <a:r>
              <a:rPr lang="en-US" sz="2200" dirty="0" smtClean="0"/>
              <a:t>Examples: eBay Motors has price per listing, price comparison engines charge per click, Amazon and most of eBay charge per sale (commissions).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52173E4-446A-463B-9939-A01673FAA02C}" type="slidenum">
              <a:rPr lang="en-US" smtClean="0"/>
              <a:pPr>
                <a:defRPr/>
              </a:pPr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169582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Sales Mechanisms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19262"/>
            <a:ext cx="8229600" cy="4833937"/>
          </a:xfrm>
        </p:spPr>
        <p:txBody>
          <a:bodyPr/>
          <a:lstStyle/>
          <a:p>
            <a:r>
              <a:rPr lang="en-US" sz="2400" dirty="0"/>
              <a:t>I</a:t>
            </a:r>
            <a:r>
              <a:rPr lang="en-US" sz="2400" dirty="0" smtClean="0"/>
              <a:t>nternet commerce has allowed a variety of creative selling mechanisms to flourish, e.g. consumer auctions, group buying mechanisms, etc.</a:t>
            </a:r>
          </a:p>
          <a:p>
            <a:r>
              <a:rPr lang="en-US" sz="2400" dirty="0" smtClean="0"/>
              <a:t>Why might the internet favor auctions? Generally,</a:t>
            </a:r>
            <a:endParaRPr lang="en-US" sz="2400" dirty="0"/>
          </a:p>
          <a:p>
            <a:pPr lvl="1"/>
            <a:r>
              <a:rPr lang="en-US" sz="2200" dirty="0" smtClean="0">
                <a:ea typeface="ＭＳ Ｐゴシック" pitchFamily="1" charset="-128"/>
              </a:rPr>
              <a:t>Auctions are good </a:t>
            </a:r>
            <a:r>
              <a:rPr lang="en-US" sz="2200" dirty="0">
                <a:ea typeface="ＭＳ Ｐゴシック" pitchFamily="1" charset="-128"/>
              </a:rPr>
              <a:t>for price </a:t>
            </a:r>
            <a:r>
              <a:rPr lang="en-US" sz="2200" dirty="0" smtClean="0">
                <a:ea typeface="ＭＳ Ｐゴシック" pitchFamily="1" charset="-128"/>
              </a:rPr>
              <a:t>discovery and they force buyers to compete for unique or idiosyncratic items.</a:t>
            </a:r>
          </a:p>
          <a:p>
            <a:pPr lvl="1"/>
            <a:r>
              <a:rPr lang="en-US" sz="2200" dirty="0" smtClean="0"/>
              <a:t>But not particularly convenient: auctions take time, lack “immediacy” for buyers, plus might not win if you bid.</a:t>
            </a:r>
          </a:p>
          <a:p>
            <a:r>
              <a:rPr lang="en-US" sz="2400" dirty="0"/>
              <a:t>I</a:t>
            </a:r>
            <a:r>
              <a:rPr lang="en-US" sz="2400" dirty="0" smtClean="0"/>
              <a:t>nternet reduces some of these “transaction costs”, making auctions easier for both sellers and buyers.</a:t>
            </a:r>
          </a:p>
          <a:p>
            <a:pPr lvl="1"/>
            <a:r>
              <a:rPr lang="en-US" sz="2200" dirty="0" smtClean="0">
                <a:ea typeface="ＭＳ Ｐゴシック" pitchFamily="1" charset="-128"/>
              </a:rPr>
              <a:t>A similar “transaction cost” story helps explain why the internet might facilitate services like </a:t>
            </a:r>
            <a:r>
              <a:rPr lang="en-US" sz="2200" dirty="0" err="1" smtClean="0">
                <a:ea typeface="ＭＳ Ｐゴシック" pitchFamily="1" charset="-128"/>
              </a:rPr>
              <a:t>Groupon</a:t>
            </a:r>
            <a:r>
              <a:rPr lang="en-US" sz="2200" dirty="0" smtClean="0">
                <a:ea typeface="ＭＳ Ｐゴシック" pitchFamily="1" charset="-128"/>
              </a:rPr>
              <a:t>, others.</a:t>
            </a:r>
            <a:endParaRPr lang="en-US" sz="2200" dirty="0">
              <a:ea typeface="ＭＳ Ｐゴシック" pitchFamily="1" charset="-128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52173E4-446A-463B-9939-A01673FAA02C}" type="slidenum">
              <a:rPr lang="en-US" smtClean="0"/>
              <a:pPr>
                <a:defRPr/>
              </a:pPr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69454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81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Internet Auctions</a:t>
            </a:r>
          </a:p>
        </p:txBody>
      </p:sp>
      <p:sp>
        <p:nvSpPr>
          <p:cNvPr id="17981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719262"/>
            <a:ext cx="8229600" cy="4757737"/>
          </a:xfrm>
        </p:spPr>
        <p:txBody>
          <a:bodyPr/>
          <a:lstStyle/>
          <a:p>
            <a:r>
              <a:rPr lang="en-US" sz="2400" dirty="0" smtClean="0"/>
              <a:t>Key innovation: internet proxy bidding (as on eBay)</a:t>
            </a:r>
          </a:p>
          <a:p>
            <a:pPr lvl="1"/>
            <a:r>
              <a:rPr lang="en-US" sz="2200" dirty="0" smtClean="0">
                <a:ea typeface="ＭＳ Ｐゴシック" pitchFamily="1" charset="-128"/>
              </a:rPr>
              <a:t>Seller starts auction at a minimum price, with the intention of taking bids up to some time.</a:t>
            </a:r>
          </a:p>
          <a:p>
            <a:pPr lvl="1"/>
            <a:r>
              <a:rPr lang="en-US" sz="2200" dirty="0" smtClean="0">
                <a:ea typeface="ＭＳ Ｐゴシック" pitchFamily="1" charset="-128"/>
              </a:rPr>
              <a:t>Bidders can sequentially raise the price by bidding, and can submit a “maximum bid”, and let a “proxy” raise bid as necessary to stay in the lead. </a:t>
            </a:r>
          </a:p>
          <a:p>
            <a:pPr lvl="1"/>
            <a:r>
              <a:rPr lang="en-US" sz="2200" dirty="0" smtClean="0">
                <a:ea typeface="ＭＳ Ｐゴシック" pitchFamily="1" charset="-128"/>
              </a:rPr>
              <a:t>Object awarded to standing high bidder at close.</a:t>
            </a:r>
          </a:p>
          <a:p>
            <a:pPr lvl="3"/>
            <a:endParaRPr lang="en-US" sz="1400" dirty="0" smtClean="0">
              <a:ea typeface="ＭＳ Ｐゴシック" pitchFamily="1" charset="-128"/>
            </a:endParaRPr>
          </a:p>
          <a:p>
            <a:r>
              <a:rPr lang="en-US" sz="2400" dirty="0" smtClean="0">
                <a:ea typeface="ＭＳ Ｐゴシック" pitchFamily="1" charset="-128"/>
              </a:rPr>
              <a:t>Auction close can be “hard” or “soft”: hard auction close (eBay) tends to promote “sniping” relative to a soft close (old Amazon auctions, most offline auctions).</a:t>
            </a:r>
          </a:p>
          <a:p>
            <a:pPr lvl="1"/>
            <a:r>
              <a:rPr lang="en-US" sz="2000" dirty="0" smtClean="0">
                <a:ea typeface="ＭＳ Ｐゴシック" pitchFamily="1" charset="-128"/>
              </a:rPr>
              <a:t>Pierre </a:t>
            </a:r>
            <a:r>
              <a:rPr lang="en-US" sz="2000" dirty="0" err="1" smtClean="0">
                <a:ea typeface="ＭＳ Ｐゴシック" pitchFamily="1" charset="-128"/>
              </a:rPr>
              <a:t>Omidyar’s</a:t>
            </a:r>
            <a:r>
              <a:rPr lang="en-US" sz="2000" dirty="0" smtClean="0">
                <a:ea typeface="ＭＳ Ｐゴシック" pitchFamily="1" charset="-128"/>
              </a:rPr>
              <a:t> </a:t>
            </a:r>
            <a:r>
              <a:rPr lang="en-US" sz="2000" dirty="0" err="1" smtClean="0">
                <a:ea typeface="ＭＳ Ｐゴシック" pitchFamily="1" charset="-128"/>
              </a:rPr>
              <a:t>Quora</a:t>
            </a:r>
            <a:r>
              <a:rPr lang="en-US" sz="2000" dirty="0" smtClean="0">
                <a:ea typeface="ＭＳ Ｐゴシック" pitchFamily="1" charset="-128"/>
              </a:rPr>
              <a:t> post about eBay’s rules.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52173E4-446A-463B-9939-A01673FAA02C}" type="slidenum">
              <a:rPr lang="en-US" smtClean="0"/>
              <a:pPr>
                <a:defRPr/>
              </a:pPr>
              <a:t>18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019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22238"/>
            <a:ext cx="7543800" cy="944562"/>
          </a:xfrm>
        </p:spPr>
        <p:txBody>
          <a:bodyPr/>
          <a:lstStyle/>
          <a:p>
            <a:r>
              <a:rPr lang="en-US" sz="3400" dirty="0" smtClean="0"/>
              <a:t>Decline of Auctions on eBay</a:t>
            </a:r>
          </a:p>
        </p:txBody>
      </p:sp>
      <p:sp>
        <p:nvSpPr>
          <p:cNvPr id="6" name="Content Placeholder 1"/>
          <p:cNvSpPr>
            <a:spLocks noGrp="1"/>
          </p:cNvSpPr>
          <p:nvPr>
            <p:ph idx="1"/>
          </p:nvPr>
        </p:nvSpPr>
        <p:spPr>
          <a:xfrm>
            <a:off x="423592" y="5943600"/>
            <a:ext cx="8229600" cy="762000"/>
          </a:xfrm>
        </p:spPr>
        <p:txBody>
          <a:bodyPr/>
          <a:lstStyle/>
          <a:p>
            <a:r>
              <a:rPr lang="en-US" sz="2400" dirty="0" smtClean="0"/>
              <a:t>For online consumer retail sales, posted prices have become dominant – e.g. Amazon, and now even eBay. 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52173E4-446A-463B-9939-A01673FAA02C}" type="slidenum">
              <a:rPr lang="en-US" smtClean="0"/>
              <a:pPr>
                <a:defRPr/>
              </a:pPr>
              <a:t>19</a:t>
            </a:fld>
            <a:endParaRPr lang="en-US"/>
          </a:p>
        </p:txBody>
      </p:sp>
      <p:graphicFrame>
        <p:nvGraphicFramePr>
          <p:cNvPr id="7" name="Chart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1782554"/>
              </p:ext>
            </p:extLst>
          </p:nvPr>
        </p:nvGraphicFramePr>
        <p:xfrm>
          <a:off x="609600" y="1295400"/>
          <a:ext cx="7793026" cy="464820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01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 smtClean="0"/>
              <a:t>What Killed the Internet Auction?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1719262"/>
            <a:ext cx="8229600" cy="4757737"/>
          </a:xfrm>
        </p:spPr>
        <p:txBody>
          <a:bodyPr/>
          <a:lstStyle/>
          <a:p>
            <a:r>
              <a:rPr lang="en-US" sz="2600" dirty="0" smtClean="0"/>
              <a:t>Changes in consumer preferences?</a:t>
            </a:r>
          </a:p>
          <a:p>
            <a:pPr lvl="1"/>
            <a:r>
              <a:rPr lang="en-US" sz="2200" dirty="0"/>
              <a:t>B</a:t>
            </a:r>
            <a:r>
              <a:rPr lang="en-US" sz="2200" dirty="0" smtClean="0"/>
              <a:t>idding in online auctions used to be highly entertaining compared to other internet activity!</a:t>
            </a:r>
          </a:p>
          <a:p>
            <a:pPr lvl="1"/>
            <a:r>
              <a:rPr lang="en-US" sz="2200" dirty="0" smtClean="0"/>
              <a:t>Recall the popularity and demise of “penny auctions”</a:t>
            </a:r>
          </a:p>
          <a:p>
            <a:pPr lvl="6"/>
            <a:endParaRPr lang="en-US" sz="600" dirty="0" smtClean="0"/>
          </a:p>
          <a:p>
            <a:r>
              <a:rPr lang="en-US" sz="2600" dirty="0" smtClean="0"/>
              <a:t>Changes in markets?</a:t>
            </a:r>
          </a:p>
          <a:p>
            <a:pPr lvl="1"/>
            <a:r>
              <a:rPr lang="en-US" sz="2200" dirty="0" smtClean="0"/>
              <a:t>Internet reduces cost of auctions, but also easy to find prices of comparable goods; less need for “price discovery”</a:t>
            </a:r>
          </a:p>
          <a:p>
            <a:pPr lvl="1"/>
            <a:r>
              <a:rPr lang="en-US" sz="2200" dirty="0" smtClean="0"/>
              <a:t>Also possible that goods being </a:t>
            </a:r>
            <a:r>
              <a:rPr lang="en-US" sz="2200" dirty="0"/>
              <a:t>sold are more standard and higher fraction of professional </a:t>
            </a:r>
            <a:r>
              <a:rPr lang="en-US" sz="2200" dirty="0" smtClean="0"/>
              <a:t>sellers.</a:t>
            </a:r>
          </a:p>
          <a:p>
            <a:pPr lvl="7"/>
            <a:endParaRPr lang="en-US" sz="600" dirty="0" smtClean="0"/>
          </a:p>
          <a:p>
            <a:r>
              <a:rPr lang="en-US" sz="2600" dirty="0" smtClean="0"/>
              <a:t>Choice of sales mechanism is seller decision, so interesting to look at which works better. </a:t>
            </a:r>
            <a:endParaRPr lang="en-US" sz="2600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52173E4-446A-463B-9939-A01673FAA02C}" type="slidenum">
              <a:rPr lang="en-US" smtClean="0"/>
              <a:pPr>
                <a:defRPr/>
              </a:pPr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48776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889" name="Rectangle 2"/>
          <p:cNvSpPr>
            <a:spLocks noGrp="1" noChangeArrowheads="1"/>
          </p:cNvSpPr>
          <p:nvPr>
            <p:ph type="title"/>
          </p:nvPr>
        </p:nvSpPr>
        <p:spPr>
          <a:xfrm>
            <a:off x="468313" y="0"/>
            <a:ext cx="8229600" cy="765175"/>
          </a:xfrm>
        </p:spPr>
        <p:txBody>
          <a:bodyPr/>
          <a:lstStyle/>
          <a:p>
            <a:pPr eaLnBrk="1" hangingPunct="1"/>
            <a:r>
              <a:rPr lang="en-US" sz="3200" dirty="0" smtClean="0">
                <a:solidFill>
                  <a:srgbClr val="0070C0"/>
                </a:solidFill>
                <a:latin typeface="Calibri" pitchFamily="84" charset="0"/>
              </a:rPr>
              <a:t>Distribution of Auction Prices (2003)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F4417BB-09BF-4888-A421-447E097BF797}" type="slidenum">
              <a:rPr lang="en-US" smtClean="0"/>
              <a:pPr>
                <a:defRPr/>
              </a:pPr>
              <a:t>21</a:t>
            </a:fld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1230766" y="6245083"/>
            <a:ext cx="67976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 smtClean="0">
                <a:latin typeface="Calibri" pitchFamily="34" charset="0"/>
                <a:cs typeface="Calibri" pitchFamily="34" charset="0"/>
              </a:rPr>
              <a:t>Auction prices were not that much lower than posted prices in 2003.</a:t>
            </a:r>
            <a:endParaRPr lang="en-US" sz="1800" dirty="0">
              <a:latin typeface="Calibri" pitchFamily="34" charset="0"/>
              <a:cs typeface="Calibri" pitchFamily="34" charset="0"/>
            </a:endParaRPr>
          </a:p>
        </p:txBody>
      </p:sp>
      <p:graphicFrame>
        <p:nvGraphicFramePr>
          <p:cNvPr id="8" name="Chart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581121319"/>
              </p:ext>
            </p:extLst>
          </p:nvPr>
        </p:nvGraphicFramePr>
        <p:xfrm>
          <a:off x="501070" y="855865"/>
          <a:ext cx="8372290" cy="529989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2488974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889" name="Rectangle 2"/>
          <p:cNvSpPr>
            <a:spLocks noGrp="1" noChangeArrowheads="1"/>
          </p:cNvSpPr>
          <p:nvPr>
            <p:ph type="title"/>
          </p:nvPr>
        </p:nvSpPr>
        <p:spPr>
          <a:xfrm>
            <a:off x="468313" y="0"/>
            <a:ext cx="8229600" cy="765175"/>
          </a:xfrm>
        </p:spPr>
        <p:txBody>
          <a:bodyPr/>
          <a:lstStyle/>
          <a:p>
            <a:pPr eaLnBrk="1" hangingPunct="1"/>
            <a:r>
              <a:rPr lang="en-US" sz="3200" dirty="0" smtClean="0">
                <a:solidFill>
                  <a:srgbClr val="0070C0"/>
                </a:solidFill>
                <a:latin typeface="Calibri" pitchFamily="84" charset="0"/>
              </a:rPr>
              <a:t>Decline in Distribution of Auction Prices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F4417BB-09BF-4888-A421-447E097BF797}" type="slidenum">
              <a:rPr lang="en-US" smtClean="0"/>
              <a:pPr>
                <a:defRPr/>
              </a:pPr>
              <a:t>22</a:t>
            </a:fld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923525" y="6245083"/>
            <a:ext cx="69897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 smtClean="0">
                <a:latin typeface="Calibri" pitchFamily="34" charset="0"/>
                <a:cs typeface="Calibri" pitchFamily="34" charset="0"/>
              </a:rPr>
              <a:t>Auction prices were significantly lower relative to posted prices in 2009.</a:t>
            </a:r>
            <a:endParaRPr lang="en-US" sz="1800" dirty="0">
              <a:latin typeface="Calibri" pitchFamily="34" charset="0"/>
              <a:cs typeface="Calibri" pitchFamily="34" charset="0"/>
            </a:endParaRPr>
          </a:p>
        </p:txBody>
      </p:sp>
      <p:graphicFrame>
        <p:nvGraphicFramePr>
          <p:cNvPr id="6" name="Chart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292216235"/>
              </p:ext>
            </p:extLst>
          </p:nvPr>
        </p:nvGraphicFramePr>
        <p:xfrm>
          <a:off x="501070" y="855865"/>
          <a:ext cx="8525909" cy="529988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4888578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889" name="Rectangle 2"/>
          <p:cNvSpPr>
            <a:spLocks noGrp="1" noChangeArrowheads="1"/>
          </p:cNvSpPr>
          <p:nvPr>
            <p:ph type="title"/>
          </p:nvPr>
        </p:nvSpPr>
        <p:spPr>
          <a:xfrm>
            <a:off x="468313" y="0"/>
            <a:ext cx="8229600" cy="765175"/>
          </a:xfrm>
        </p:spPr>
        <p:txBody>
          <a:bodyPr/>
          <a:lstStyle/>
          <a:p>
            <a:pPr eaLnBrk="1" hangingPunct="1"/>
            <a:r>
              <a:rPr lang="en-US" sz="3200" dirty="0" smtClean="0">
                <a:solidFill>
                  <a:srgbClr val="0070C0"/>
                </a:solidFill>
                <a:latin typeface="Calibri" pitchFamily="84" charset="0"/>
              </a:rPr>
              <a:t>Growth of the Auction Discount 2003-2009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F4417BB-09BF-4888-A421-447E097BF797}" type="slidenum">
              <a:rPr lang="en-US" smtClean="0"/>
              <a:pPr>
                <a:defRPr/>
              </a:pPr>
              <a:t>23</a:t>
            </a:fld>
            <a:endParaRPr lang="en-US"/>
          </a:p>
        </p:txBody>
      </p:sp>
      <p:graphicFrame>
        <p:nvGraphicFramePr>
          <p:cNvPr id="6" name="Chart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84298045"/>
              </p:ext>
            </p:extLst>
          </p:nvPr>
        </p:nvGraphicFramePr>
        <p:xfrm>
          <a:off x="232235" y="663840"/>
          <a:ext cx="8717935" cy="583236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40607455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01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500" dirty="0" smtClean="0"/>
              <a:t>Will Consumer </a:t>
            </a:r>
            <a:r>
              <a:rPr lang="en-US" sz="3500" dirty="0"/>
              <a:t>A</a:t>
            </a:r>
            <a:r>
              <a:rPr lang="en-US" sz="3500" dirty="0" smtClean="0"/>
              <a:t>uctions </a:t>
            </a:r>
            <a:r>
              <a:rPr lang="en-US" sz="3500" dirty="0"/>
              <a:t>P</a:t>
            </a:r>
            <a:r>
              <a:rPr lang="en-US" sz="3500" dirty="0" smtClean="0"/>
              <a:t>ersist? 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1719262"/>
            <a:ext cx="8229600" cy="4757737"/>
          </a:xfrm>
        </p:spPr>
        <p:txBody>
          <a:bodyPr/>
          <a:lstStyle/>
          <a:p>
            <a:r>
              <a:rPr lang="en-US" sz="2600" dirty="0" smtClean="0"/>
              <a:t>For certain types of products or sellers</a:t>
            </a:r>
          </a:p>
          <a:p>
            <a:pPr lvl="1"/>
            <a:r>
              <a:rPr lang="en-US" sz="2200" dirty="0" smtClean="0"/>
              <a:t>On eBay, auctions still account for a significant majority of sales by “consumer sellers”, for sales of collectibles or “idiosyncratic” categories.</a:t>
            </a:r>
          </a:p>
          <a:p>
            <a:r>
              <a:rPr lang="en-US" sz="2600" dirty="0" smtClean="0"/>
              <a:t>To clear a market when a deadline approaches</a:t>
            </a:r>
          </a:p>
          <a:p>
            <a:pPr lvl="1"/>
            <a:r>
              <a:rPr lang="en-US" sz="2200" dirty="0" smtClean="0"/>
              <a:t>In ticket markets, most sales occur at posted prices in weeks leading up to an event, but then market switches to auctions as the event date gets closer (Sweeting, 2010).</a:t>
            </a:r>
          </a:p>
          <a:p>
            <a:r>
              <a:rPr lang="en-US" sz="2600" dirty="0" smtClean="0"/>
              <a:t>More surprisingly … for price discrimination?</a:t>
            </a:r>
          </a:p>
          <a:p>
            <a:pPr lvl="1"/>
            <a:r>
              <a:rPr lang="en-US" sz="2200" dirty="0"/>
              <a:t>S</a:t>
            </a:r>
            <a:r>
              <a:rPr lang="en-US" sz="2200" dirty="0" smtClean="0"/>
              <a:t>ellers often use posted prices and auctions for the same product. Why? Maybe offer convenience to some buyers, and discounts to others willing to spend a week bidding.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52173E4-446A-463B-9939-A01673FAA02C}" type="slidenum">
              <a:rPr lang="en-US" smtClean="0"/>
              <a:pPr>
                <a:defRPr/>
              </a:pPr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57801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Trust in Online Markets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600" dirty="0" smtClean="0"/>
              <a:t>Problem </a:t>
            </a:r>
            <a:r>
              <a:rPr lang="en-US" sz="2600" dirty="0"/>
              <a:t>in internet markets: What am I buying? Can I </a:t>
            </a:r>
            <a:r>
              <a:rPr lang="en-US" sz="2600" dirty="0" smtClean="0"/>
              <a:t>trust the </a:t>
            </a:r>
            <a:r>
              <a:rPr lang="en-US" sz="2600" dirty="0"/>
              <a:t>person with whom </a:t>
            </a:r>
            <a:r>
              <a:rPr lang="en-US" sz="2600" dirty="0" smtClean="0"/>
              <a:t>I’m </a:t>
            </a:r>
            <a:r>
              <a:rPr lang="en-US" sz="2600" dirty="0"/>
              <a:t>trading</a:t>
            </a:r>
            <a:r>
              <a:rPr lang="en-US" sz="2600" dirty="0" smtClean="0"/>
              <a:t>? </a:t>
            </a:r>
            <a:endParaRPr lang="en-US" sz="2600" dirty="0"/>
          </a:p>
          <a:p>
            <a:r>
              <a:rPr lang="en-US" sz="2600" dirty="0" smtClean="0"/>
              <a:t>Is this problem worse online than offline?</a:t>
            </a:r>
          </a:p>
          <a:p>
            <a:pPr lvl="1"/>
            <a:r>
              <a:rPr lang="en-US" sz="2200" dirty="0" smtClean="0"/>
              <a:t>Offline it can often be easier to inspect goods, and trade might be more likely to be face-to-face.</a:t>
            </a:r>
          </a:p>
          <a:p>
            <a:pPr lvl="1"/>
            <a:r>
              <a:rPr lang="en-US" sz="2200" dirty="0" smtClean="0"/>
              <a:t>Online trade can be long-distance (eBay, online “task” markets), or initially anonymous (Craigslist, dating sites), and often trades are “pay first, take delivery later”. </a:t>
            </a:r>
          </a:p>
          <a:p>
            <a:r>
              <a:rPr lang="en-US" sz="2600" dirty="0" smtClean="0"/>
              <a:t>Jin-Kato </a:t>
            </a:r>
            <a:r>
              <a:rPr lang="en-US" sz="2600" dirty="0"/>
              <a:t>(2007) </a:t>
            </a:r>
            <a:r>
              <a:rPr lang="en-US" sz="2600" dirty="0" smtClean="0"/>
              <a:t>experiment: buy baseball cards online and offline and have them graded; compare the degree of misrepresentation by sellers.</a:t>
            </a:r>
            <a:endParaRPr lang="en-US" sz="2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52173E4-446A-463B-9939-A01673FAA02C}" type="slidenum">
              <a:rPr lang="en-US" smtClean="0"/>
              <a:pPr>
                <a:defRPr/>
              </a:pPr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5466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 smtClean="0"/>
              <a:t>Jin-Kato Baseball Card Experiment</a:t>
            </a:r>
            <a:endParaRPr lang="en-US" sz="3200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600" y="1783892"/>
            <a:ext cx="7398434" cy="42589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304800" y="6270563"/>
            <a:ext cx="600260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Source: Jin and Kato “Dividing Online and Offline” (2007)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52173E4-446A-463B-9939-A01673FAA02C}" type="slidenum">
              <a:rPr lang="en-US" smtClean="0"/>
              <a:pPr>
                <a:defRPr/>
              </a:pPr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08301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50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Solutions to the Trust Problem</a:t>
            </a:r>
          </a:p>
        </p:txBody>
      </p:sp>
      <p:sp>
        <p:nvSpPr>
          <p:cNvPr id="17950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2600" dirty="0" smtClean="0"/>
              <a:t>Third party verification or participation</a:t>
            </a:r>
          </a:p>
          <a:p>
            <a:pPr lvl="1"/>
            <a:r>
              <a:rPr lang="en-US" sz="2200" dirty="0" smtClean="0"/>
              <a:t>Amazon fulfillment for non-Amazon sellers</a:t>
            </a:r>
          </a:p>
          <a:p>
            <a:pPr lvl="1"/>
            <a:r>
              <a:rPr lang="en-US" sz="2200" dirty="0" err="1" smtClean="0"/>
              <a:t>Taobao</a:t>
            </a:r>
            <a:r>
              <a:rPr lang="en-US" sz="2200" dirty="0" smtClean="0"/>
              <a:t> escrow service: pay only </a:t>
            </a:r>
            <a:r>
              <a:rPr lang="en-US" sz="2200" i="1" dirty="0" smtClean="0"/>
              <a:t>after </a:t>
            </a:r>
            <a:r>
              <a:rPr lang="en-US" sz="2200" dirty="0" smtClean="0"/>
              <a:t>delivery.</a:t>
            </a:r>
          </a:p>
          <a:p>
            <a:pPr lvl="1"/>
            <a:r>
              <a:rPr lang="en-US" sz="2200" dirty="0" smtClean="0"/>
              <a:t>eBay/</a:t>
            </a:r>
            <a:r>
              <a:rPr lang="en-US" sz="2200" dirty="0" err="1" smtClean="0"/>
              <a:t>Paypal</a:t>
            </a:r>
            <a:r>
              <a:rPr lang="en-US" sz="2200" dirty="0"/>
              <a:t> </a:t>
            </a:r>
            <a:r>
              <a:rPr lang="en-US" sz="2200" dirty="0" smtClean="0"/>
              <a:t>buyer money-back guarantee.</a:t>
            </a:r>
          </a:p>
          <a:p>
            <a:pPr lvl="7"/>
            <a:endParaRPr lang="en-US" sz="800" dirty="0" smtClean="0"/>
          </a:p>
          <a:p>
            <a:r>
              <a:rPr lang="en-US" sz="2600" dirty="0" smtClean="0"/>
              <a:t>Online reputation mechanisms</a:t>
            </a:r>
            <a:endParaRPr lang="en-US" sz="2600" dirty="0"/>
          </a:p>
          <a:p>
            <a:pPr lvl="1"/>
            <a:r>
              <a:rPr lang="en-US" sz="2200" dirty="0" smtClean="0"/>
              <a:t>Elicit </a:t>
            </a:r>
            <a:r>
              <a:rPr lang="en-US" sz="2200" dirty="0"/>
              <a:t>and aggregate user feedback</a:t>
            </a:r>
          </a:p>
          <a:p>
            <a:pPr lvl="1"/>
            <a:r>
              <a:rPr lang="en-US" sz="2200" dirty="0" smtClean="0"/>
              <a:t>Transmit </a:t>
            </a:r>
            <a:r>
              <a:rPr lang="en-US" sz="2200" dirty="0"/>
              <a:t>the information to subsequent </a:t>
            </a:r>
            <a:r>
              <a:rPr lang="en-US" sz="2200" dirty="0" smtClean="0"/>
              <a:t>users</a:t>
            </a:r>
          </a:p>
          <a:p>
            <a:pPr lvl="1"/>
            <a:r>
              <a:rPr lang="en-US" sz="2200" dirty="0" smtClean="0"/>
              <a:t>eBay and Amazon systems are typical.</a:t>
            </a:r>
          </a:p>
          <a:p>
            <a:pPr lvl="4"/>
            <a:endParaRPr lang="en-US" sz="800" dirty="0"/>
          </a:p>
          <a:p>
            <a:r>
              <a:rPr lang="en-US" sz="2600" dirty="0"/>
              <a:t>I</a:t>
            </a:r>
            <a:r>
              <a:rPr lang="en-US" sz="2600" dirty="0" smtClean="0"/>
              <a:t>ssues are similar to the search problem, want to steer buyers to the “right” sellers and provide sellers &amp; buyers with incentives to behave well. 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52173E4-446A-463B-9939-A01673FAA02C}" type="slidenum">
              <a:rPr lang="en-US" smtClean="0"/>
              <a:pPr>
                <a:defRPr/>
              </a:pPr>
              <a:t>27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eBay Feedback System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19262"/>
            <a:ext cx="8229600" cy="4605337"/>
          </a:xfrm>
        </p:spPr>
        <p:txBody>
          <a:bodyPr/>
          <a:lstStyle/>
          <a:p>
            <a:r>
              <a:rPr lang="en-US" sz="2600" dirty="0"/>
              <a:t>Mechanics of </a:t>
            </a:r>
            <a:r>
              <a:rPr lang="en-US" sz="2600" dirty="0" smtClean="0"/>
              <a:t>eBay’s feedback system</a:t>
            </a:r>
            <a:endParaRPr lang="en-US" sz="2600" dirty="0"/>
          </a:p>
          <a:p>
            <a:pPr lvl="1"/>
            <a:r>
              <a:rPr lang="en-US" sz="2200" dirty="0" smtClean="0"/>
              <a:t>After transaction</a:t>
            </a:r>
            <a:r>
              <a:rPr lang="en-US" sz="2200" dirty="0"/>
              <a:t>, buyer </a:t>
            </a:r>
            <a:r>
              <a:rPr lang="en-US" sz="2200" dirty="0" smtClean="0"/>
              <a:t>&amp; seller </a:t>
            </a:r>
            <a:r>
              <a:rPr lang="en-US" sz="2200" dirty="0"/>
              <a:t>can submit </a:t>
            </a:r>
            <a:r>
              <a:rPr lang="en-US" sz="2200" dirty="0" smtClean="0"/>
              <a:t>feedback (positive, negative, neutral), and text (“AAA</a:t>
            </a:r>
            <a:r>
              <a:rPr lang="en-US" sz="2200" dirty="0"/>
              <a:t>+++ </a:t>
            </a:r>
            <a:r>
              <a:rPr lang="en-US" sz="2200" dirty="0" smtClean="0"/>
              <a:t>seller”).</a:t>
            </a:r>
          </a:p>
          <a:p>
            <a:pPr lvl="1"/>
            <a:r>
              <a:rPr lang="en-US" sz="2200" dirty="0" smtClean="0"/>
              <a:t>Future buyers and sellers can observe number of feedbacks, percent “positive”, and can access text as well.</a:t>
            </a:r>
            <a:endParaRPr lang="en-US" sz="2200" dirty="0"/>
          </a:p>
          <a:p>
            <a:r>
              <a:rPr lang="en-US" sz="2600" dirty="0" smtClean="0"/>
              <a:t>First question: will anyone bother? </a:t>
            </a:r>
          </a:p>
          <a:p>
            <a:pPr lvl="1"/>
            <a:r>
              <a:rPr lang="en-US" sz="2200" dirty="0" smtClean="0"/>
              <a:t>Yes, about </a:t>
            </a:r>
            <a:r>
              <a:rPr lang="en-US" sz="2200" dirty="0"/>
              <a:t>70% of traders </a:t>
            </a:r>
            <a:r>
              <a:rPr lang="en-US" sz="2200" dirty="0" smtClean="0"/>
              <a:t>provide feedback! </a:t>
            </a:r>
            <a:endParaRPr lang="en-US" sz="2200" dirty="0"/>
          </a:p>
          <a:p>
            <a:pPr lvl="1"/>
            <a:r>
              <a:rPr lang="en-US" sz="2200" dirty="0" smtClean="0"/>
              <a:t>But, … almost </a:t>
            </a:r>
            <a:r>
              <a:rPr lang="en-US" sz="2200" dirty="0"/>
              <a:t>99% of feedbacks are </a:t>
            </a:r>
            <a:r>
              <a:rPr lang="en-US" sz="2200" dirty="0" smtClean="0"/>
              <a:t>positive!</a:t>
            </a:r>
            <a:endParaRPr lang="en-US" sz="2200" dirty="0"/>
          </a:p>
          <a:p>
            <a:r>
              <a:rPr lang="en-US" sz="2600" dirty="0" smtClean="0"/>
              <a:t>Grade inflation means you can sort out who has more experience (number of past sales), but can’t easily tell who has offered a better experience.</a:t>
            </a:r>
            <a:endParaRPr lang="en-US" sz="2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52173E4-446A-463B-9939-A01673FAA02C}" type="slidenum">
              <a:rPr lang="en-US" smtClean="0"/>
              <a:pPr>
                <a:defRPr/>
              </a:pPr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27261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22238"/>
            <a:ext cx="7543800" cy="715962"/>
          </a:xfrm>
        </p:spPr>
        <p:txBody>
          <a:bodyPr/>
          <a:lstStyle/>
          <a:p>
            <a:r>
              <a:rPr lang="en-US" dirty="0" smtClean="0"/>
              <a:t>Retaliation in eBay Feedback</a:t>
            </a:r>
            <a:endParaRPr 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1153" y="930407"/>
            <a:ext cx="6388847" cy="59275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52173E4-446A-463B-9939-A01673FAA02C}" type="slidenum">
              <a:rPr lang="en-US" smtClean="0"/>
              <a:pPr>
                <a:defRPr/>
              </a:pPr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79060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60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Diagnosing the Problem</a:t>
            </a:r>
          </a:p>
        </p:txBody>
      </p:sp>
      <p:sp>
        <p:nvSpPr>
          <p:cNvPr id="17960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2600" dirty="0" smtClean="0"/>
              <a:t>One problem appears to be fear of retaliation that limits incentive to give negative feedback.</a:t>
            </a:r>
          </a:p>
          <a:p>
            <a:pPr lvl="3">
              <a:lnSpc>
                <a:spcPct val="90000"/>
              </a:lnSpc>
            </a:pPr>
            <a:endParaRPr lang="en-US" sz="800" dirty="0" smtClean="0"/>
          </a:p>
          <a:p>
            <a:pPr>
              <a:lnSpc>
                <a:spcPct val="90000"/>
              </a:lnSpc>
            </a:pPr>
            <a:r>
              <a:rPr lang="en-US" sz="2600" dirty="0" smtClean="0"/>
              <a:t>How </a:t>
            </a:r>
            <a:r>
              <a:rPr lang="en-US" sz="2600" dirty="0"/>
              <a:t>can you avoid the “retaliation” problem?</a:t>
            </a:r>
          </a:p>
          <a:p>
            <a:pPr lvl="1">
              <a:lnSpc>
                <a:spcPct val="90000"/>
              </a:lnSpc>
            </a:pPr>
            <a:r>
              <a:rPr lang="en-US" sz="2400" dirty="0">
                <a:ea typeface="ＭＳ Ｐゴシック" pitchFamily="1" charset="-128"/>
              </a:rPr>
              <a:t>Don’t let </a:t>
            </a:r>
            <a:r>
              <a:rPr lang="en-US" sz="2400" dirty="0" smtClean="0">
                <a:ea typeface="ＭＳ Ｐゴシック" pitchFamily="1" charset="-128"/>
              </a:rPr>
              <a:t>sellers </a:t>
            </a:r>
            <a:r>
              <a:rPr lang="en-US" sz="2400" dirty="0">
                <a:ea typeface="ＭＳ Ｐゴシック" pitchFamily="1" charset="-128"/>
              </a:rPr>
              <a:t>give </a:t>
            </a:r>
            <a:r>
              <a:rPr lang="en-US" sz="2400" dirty="0" smtClean="0">
                <a:ea typeface="ＭＳ Ｐゴシック" pitchFamily="1" charset="-128"/>
              </a:rPr>
              <a:t>feedback at all (one-sided)</a:t>
            </a:r>
            <a:endParaRPr lang="en-US" sz="2400" dirty="0">
              <a:ea typeface="ＭＳ Ｐゴシック" pitchFamily="1" charset="-128"/>
            </a:endParaRPr>
          </a:p>
          <a:p>
            <a:pPr lvl="1">
              <a:lnSpc>
                <a:spcPct val="90000"/>
              </a:lnSpc>
            </a:pPr>
            <a:r>
              <a:rPr lang="en-US" sz="2400" dirty="0">
                <a:ea typeface="ＭＳ Ｐゴシック" pitchFamily="1" charset="-128"/>
              </a:rPr>
              <a:t>Don’t let buyer/seller see each other’s </a:t>
            </a:r>
            <a:r>
              <a:rPr lang="en-US" sz="2400" dirty="0" smtClean="0">
                <a:ea typeface="ＭＳ Ｐゴシック" pitchFamily="1" charset="-128"/>
              </a:rPr>
              <a:t>feedback</a:t>
            </a:r>
          </a:p>
          <a:p>
            <a:pPr lvl="6">
              <a:lnSpc>
                <a:spcPct val="90000"/>
              </a:lnSpc>
            </a:pPr>
            <a:endParaRPr lang="en-US" sz="800" dirty="0">
              <a:ea typeface="ＭＳ Ｐゴシック" pitchFamily="1" charset="-128"/>
            </a:endParaRPr>
          </a:p>
          <a:p>
            <a:pPr>
              <a:lnSpc>
                <a:spcPct val="90000"/>
              </a:lnSpc>
            </a:pPr>
            <a:r>
              <a:rPr lang="en-US" sz="2600" dirty="0" smtClean="0">
                <a:ea typeface="ＭＳ Ｐゴシック" pitchFamily="1" charset="-128"/>
              </a:rPr>
              <a:t>What would be the best fix for eBay?</a:t>
            </a:r>
          </a:p>
          <a:p>
            <a:pPr lvl="1">
              <a:lnSpc>
                <a:spcPct val="90000"/>
              </a:lnSpc>
            </a:pPr>
            <a:r>
              <a:rPr lang="en-US" sz="2400" dirty="0" smtClean="0">
                <a:ea typeface="ＭＳ Ｐゴシック" pitchFamily="1" charset="-128"/>
              </a:rPr>
              <a:t>Many online sites have one-sided feedback (e.g. Amazon sellers, but not buyers get feedback).</a:t>
            </a:r>
          </a:p>
          <a:p>
            <a:pPr lvl="1">
              <a:lnSpc>
                <a:spcPct val="90000"/>
              </a:lnSpc>
            </a:pPr>
            <a:r>
              <a:rPr lang="en-US" sz="2400" dirty="0" smtClean="0">
                <a:ea typeface="ＭＳ Ｐゴシック" pitchFamily="1" charset="-128"/>
              </a:rPr>
              <a:t>But eBay community used to feedback system, so instead, as “blind” buyer feedback with more details. 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52173E4-446A-463B-9939-A01673FAA02C}" type="slidenum">
              <a:rPr lang="en-US" smtClean="0"/>
              <a:pPr>
                <a:defRPr/>
              </a:pPr>
              <a:t>30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22238"/>
            <a:ext cx="7543800" cy="944562"/>
          </a:xfrm>
        </p:spPr>
        <p:txBody>
          <a:bodyPr/>
          <a:lstStyle/>
          <a:p>
            <a:r>
              <a:rPr lang="en-US" dirty="0" smtClean="0"/>
              <a:t>Is Blind Feedback Better?</a:t>
            </a:r>
            <a:endParaRPr lang="en-US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600" y="990600"/>
            <a:ext cx="7010400" cy="55919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228600" y="6477000"/>
            <a:ext cx="50193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Source: Bolton et al. “Engineering Trust” (2009)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52173E4-446A-463B-9939-A01673FAA02C}" type="slidenum">
              <a:rPr lang="en-US" smtClean="0"/>
              <a:pPr>
                <a:defRPr/>
              </a:pPr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81205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22238"/>
            <a:ext cx="7543800" cy="1020762"/>
          </a:xfrm>
        </p:spPr>
        <p:txBody>
          <a:bodyPr/>
          <a:lstStyle/>
          <a:p>
            <a:r>
              <a:rPr lang="en-US" dirty="0" smtClean="0"/>
              <a:t>Pilot of eBay Feedback 2.0</a:t>
            </a:r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2600" y="1371600"/>
            <a:ext cx="5543203" cy="4933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228600" y="6477000"/>
            <a:ext cx="50193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Source: Bolton et al. “Engineering Trust” (2009)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52173E4-446A-463B-9939-A01673FAA02C}" type="slidenum">
              <a:rPr lang="en-US" smtClean="0"/>
              <a:pPr>
                <a:defRPr/>
              </a:pPr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32071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712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22238"/>
            <a:ext cx="7543800" cy="944562"/>
          </a:xfrm>
        </p:spPr>
        <p:txBody>
          <a:bodyPr/>
          <a:lstStyle/>
          <a:p>
            <a:r>
              <a:rPr lang="en-US" dirty="0" smtClean="0"/>
              <a:t>eBay’s Addition of DSR Scores</a:t>
            </a: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02410" y="1219200"/>
            <a:ext cx="6469990" cy="50864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228600" y="6477000"/>
            <a:ext cx="50193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Source: Bolton et al. “Engineering Trust” (2009)</a:t>
            </a:r>
            <a:endParaRPr lang="en-US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52173E4-446A-463B-9939-A01673FAA02C}" type="slidenum">
              <a:rPr lang="en-US" smtClean="0"/>
              <a:pPr>
                <a:defRPr/>
              </a:pPr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10041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38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Peer-to-Peer Markets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52173E4-446A-463B-9939-A01673FAA02C}" type="slidenum">
              <a:rPr lang="en-US" smtClean="0"/>
              <a:pPr>
                <a:defRPr/>
              </a:pPr>
              <a:t>34</a:t>
            </a:fld>
            <a:endParaRPr lang="en-US"/>
          </a:p>
        </p:txBody>
      </p:sp>
      <p:pic>
        <p:nvPicPr>
          <p:cNvPr id="1026" name="Picture 2" descr="http://cdn.static-economist.com/sites/default/files/imagecache/full-width/images/print-edition/20130309_LDP002_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1524000"/>
            <a:ext cx="8391096" cy="4724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228600" y="6390305"/>
            <a:ext cx="38523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From the </a:t>
            </a:r>
            <a:r>
              <a:rPr lang="en-US" i="1" dirty="0" smtClean="0"/>
              <a:t>Economist, </a:t>
            </a:r>
            <a:r>
              <a:rPr lang="en-US" dirty="0" smtClean="0"/>
              <a:t>March 9, 2013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34177417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53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Peer-to-Peer Markets</a:t>
            </a:r>
          </a:p>
        </p:txBody>
      </p:sp>
      <p:sp>
        <p:nvSpPr>
          <p:cNvPr id="18053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76401"/>
            <a:ext cx="8229600" cy="4454524"/>
          </a:xfrm>
        </p:spPr>
        <p:txBody>
          <a:bodyPr/>
          <a:lstStyle/>
          <a:p>
            <a:r>
              <a:rPr lang="en-US" sz="2600" dirty="0" smtClean="0">
                <a:ea typeface="ＭＳ Ｐゴシック" pitchFamily="1" charset="-128"/>
              </a:rPr>
              <a:t>Idea: under-utilized assets (apartments, cars, stuff in people’s garages, time of under-employed workers), creates opportunities for trade + internet allows creation of marketplace to identify these trades.</a:t>
            </a:r>
          </a:p>
          <a:p>
            <a:r>
              <a:rPr lang="en-US" sz="2600" dirty="0" smtClean="0">
                <a:ea typeface="ＭＳ Ｐゴシック" pitchFamily="1" charset="-128"/>
              </a:rPr>
              <a:t>Craigslist and eBay were early examples, but lately has been a very popular idea</a:t>
            </a:r>
          </a:p>
          <a:p>
            <a:pPr lvl="1"/>
            <a:r>
              <a:rPr lang="en-US" sz="2200" dirty="0" err="1" smtClean="0">
                <a:ea typeface="ＭＳ Ｐゴシック" pitchFamily="1" charset="-128"/>
              </a:rPr>
              <a:t>Airbnb</a:t>
            </a:r>
            <a:r>
              <a:rPr lang="en-US" sz="2200" dirty="0" smtClean="0">
                <a:ea typeface="ＭＳ Ｐゴシック" pitchFamily="1" charset="-128"/>
              </a:rPr>
              <a:t> for apartment rentals</a:t>
            </a:r>
          </a:p>
          <a:p>
            <a:pPr lvl="1"/>
            <a:r>
              <a:rPr lang="en-US" sz="2200" dirty="0" err="1" smtClean="0">
                <a:ea typeface="ＭＳ Ｐゴシック" pitchFamily="1" charset="-128"/>
              </a:rPr>
              <a:t>UberX</a:t>
            </a:r>
            <a:r>
              <a:rPr lang="en-US" sz="2200" dirty="0" smtClean="0">
                <a:ea typeface="ＭＳ Ｐゴシック" pitchFamily="1" charset="-128"/>
              </a:rPr>
              <a:t> and </a:t>
            </a:r>
            <a:r>
              <a:rPr lang="en-US" sz="2200" dirty="0" err="1" smtClean="0">
                <a:ea typeface="ＭＳ Ｐゴシック" pitchFamily="1" charset="-128"/>
              </a:rPr>
              <a:t>Lyft</a:t>
            </a:r>
            <a:r>
              <a:rPr lang="en-US" sz="2200" dirty="0" smtClean="0">
                <a:ea typeface="ＭＳ Ｐゴシック" pitchFamily="1" charset="-128"/>
              </a:rPr>
              <a:t> for ride-sharing</a:t>
            </a:r>
          </a:p>
          <a:p>
            <a:pPr lvl="1"/>
            <a:r>
              <a:rPr lang="en-US" sz="2200" dirty="0" err="1" smtClean="0">
                <a:ea typeface="ＭＳ Ｐゴシック" pitchFamily="1" charset="-128"/>
              </a:rPr>
              <a:t>TaskRabbit</a:t>
            </a:r>
            <a:r>
              <a:rPr lang="en-US" sz="2200" dirty="0" smtClean="0">
                <a:ea typeface="ＭＳ Ｐゴシック" pitchFamily="1" charset="-128"/>
              </a:rPr>
              <a:t>, </a:t>
            </a:r>
            <a:r>
              <a:rPr lang="en-US" sz="2200" dirty="0" err="1" smtClean="0">
                <a:ea typeface="ＭＳ Ｐゴシック" pitchFamily="1" charset="-128"/>
              </a:rPr>
              <a:t>oDesk</a:t>
            </a:r>
            <a:r>
              <a:rPr lang="en-US" sz="2200" dirty="0" smtClean="0">
                <a:ea typeface="ＭＳ Ｐゴシック" pitchFamily="1" charset="-128"/>
              </a:rPr>
              <a:t>, Mechanical Turk for work. </a:t>
            </a:r>
          </a:p>
          <a:p>
            <a:r>
              <a:rPr lang="en-US" sz="2200" dirty="0" smtClean="0">
                <a:ea typeface="ＭＳ Ｐゴシック" pitchFamily="1" charset="-128"/>
              </a:rPr>
              <a:t>Consider how three issues above: search + matching, pricing and trust are solved in these examples (or not solved).</a:t>
            </a:r>
            <a:endParaRPr lang="en-US" sz="2200" dirty="0">
              <a:ea typeface="ＭＳ Ｐゴシック" pitchFamily="1" charset="-128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52173E4-446A-463B-9939-A01673FAA02C}" type="slidenum">
              <a:rPr lang="en-US" smtClean="0"/>
              <a:pPr>
                <a:defRPr/>
              </a:pPr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4286185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22238"/>
            <a:ext cx="7543800" cy="715962"/>
          </a:xfrm>
        </p:spPr>
        <p:txBody>
          <a:bodyPr/>
          <a:lstStyle/>
          <a:p>
            <a:r>
              <a:rPr lang="en-US" dirty="0" err="1" smtClean="0"/>
              <a:t>Airbnb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52173E4-446A-463B-9939-A01673FAA02C}" type="slidenum">
              <a:rPr lang="en-US" smtClean="0"/>
              <a:pPr>
                <a:defRPr/>
              </a:pPr>
              <a:t>36</a:t>
            </a:fld>
            <a:endParaRPr lang="en-US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990600"/>
            <a:ext cx="6062663" cy="57838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60949113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22238"/>
            <a:ext cx="7543800" cy="639762"/>
          </a:xfrm>
        </p:spPr>
        <p:txBody>
          <a:bodyPr/>
          <a:lstStyle/>
          <a:p>
            <a:r>
              <a:rPr lang="en-US" dirty="0" err="1" smtClean="0"/>
              <a:t>Uber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52173E4-446A-463B-9939-A01673FAA02C}" type="slidenum">
              <a:rPr lang="en-US" smtClean="0"/>
              <a:pPr>
                <a:defRPr/>
              </a:pPr>
              <a:t>37</a:t>
            </a:fld>
            <a:endParaRPr lang="en-US"/>
          </a:p>
        </p:txBody>
      </p:sp>
      <p:pic>
        <p:nvPicPr>
          <p:cNvPr id="2050" name="Picture 2" descr="http://cdn1.tnwcdn.com/wp-content/blogs.dir/1/files/2013/03/uber-screenshot-520x780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43200" y="914400"/>
            <a:ext cx="3810000" cy="571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64863708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22238"/>
            <a:ext cx="7543800" cy="639762"/>
          </a:xfrm>
        </p:spPr>
        <p:txBody>
          <a:bodyPr/>
          <a:lstStyle/>
          <a:p>
            <a:r>
              <a:rPr lang="en-US" dirty="0" smtClean="0"/>
              <a:t>Online Labor Markets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52173E4-446A-463B-9939-A01673FAA02C}" type="slidenum">
              <a:rPr lang="en-US" smtClean="0"/>
              <a:pPr>
                <a:defRPr/>
              </a:pPr>
              <a:t>38</a:t>
            </a:fld>
            <a:endParaRPr lang="en-US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800" y="920106"/>
            <a:ext cx="6367463" cy="58235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83107845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Summary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10137"/>
          </a:xfrm>
        </p:spPr>
        <p:txBody>
          <a:bodyPr/>
          <a:lstStyle/>
          <a:p>
            <a:r>
              <a:rPr lang="en-US" sz="2400" dirty="0" smtClean="0"/>
              <a:t>Focused on three </a:t>
            </a:r>
            <a:r>
              <a:rPr lang="en-US" sz="2400" dirty="0"/>
              <a:t>c</a:t>
            </a:r>
            <a:r>
              <a:rPr lang="en-US" sz="2400" dirty="0" smtClean="0"/>
              <a:t>entral issues in market design for platforms, apart from attracting buyers and sellers.</a:t>
            </a:r>
          </a:p>
          <a:p>
            <a:pPr lvl="3"/>
            <a:endParaRPr lang="en-US" sz="1400" dirty="0"/>
          </a:p>
          <a:p>
            <a:pPr lvl="1"/>
            <a:r>
              <a:rPr lang="en-US" sz="2000" dirty="0" smtClean="0"/>
              <a:t>Search, matching and competition: organization of search lets buyers find what they want and creates incentives for sellers to compete – a critical function on all platforms.</a:t>
            </a:r>
          </a:p>
          <a:p>
            <a:pPr lvl="3"/>
            <a:endParaRPr lang="en-US" sz="1400" dirty="0" smtClean="0"/>
          </a:p>
          <a:p>
            <a:pPr lvl="1"/>
            <a:r>
              <a:rPr lang="en-US" sz="2000" dirty="0" smtClean="0"/>
              <a:t>Sales mechanisms: internet reduces costs of using innovative sales mechanisms (auctions, discounts, etc.), but their success has not always persisted.</a:t>
            </a:r>
          </a:p>
          <a:p>
            <a:pPr lvl="5"/>
            <a:endParaRPr lang="en-US" sz="1400" dirty="0" smtClean="0"/>
          </a:p>
          <a:p>
            <a:pPr lvl="1"/>
            <a:r>
              <a:rPr lang="en-US" sz="2000" dirty="0" smtClean="0"/>
              <a:t>Promoting trust with long-distance and semi-anonymous trade: solutions can range from direct intervention (Amazon fulfillment) to more online reputation mechanisms.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52173E4-446A-463B-9939-A01673FAA02C}" type="slidenum">
              <a:rPr lang="en-US" smtClean="0"/>
              <a:pPr>
                <a:defRPr/>
              </a:pPr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49687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Network">
  <a:themeElements>
    <a:clrScheme name="Network 10">
      <a:dk1>
        <a:srgbClr val="000000"/>
      </a:dk1>
      <a:lt1>
        <a:srgbClr val="FFFFFF"/>
      </a:lt1>
      <a:dk2>
        <a:srgbClr val="330066"/>
      </a:dk2>
      <a:lt2>
        <a:srgbClr val="808080"/>
      </a:lt2>
      <a:accent1>
        <a:srgbClr val="CCCC00"/>
      </a:accent1>
      <a:accent2>
        <a:srgbClr val="669999"/>
      </a:accent2>
      <a:accent3>
        <a:srgbClr val="FFFFFF"/>
      </a:accent3>
      <a:accent4>
        <a:srgbClr val="000000"/>
      </a:accent4>
      <a:accent5>
        <a:srgbClr val="E2E2AA"/>
      </a:accent5>
      <a:accent6>
        <a:srgbClr val="5C8A8A"/>
      </a:accent6>
      <a:hlink>
        <a:srgbClr val="7E9CE8"/>
      </a:hlink>
      <a:folHlink>
        <a:srgbClr val="D8D8EC"/>
      </a:folHlink>
    </a:clrScheme>
    <a:fontScheme name="Network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>
    <a:extraClrScheme>
      <a:clrScheme name="Network 1">
        <a:dk1>
          <a:srgbClr val="4F747B"/>
        </a:dk1>
        <a:lt1>
          <a:srgbClr val="FFFFFF"/>
        </a:lt1>
        <a:dk2>
          <a:srgbClr val="000000"/>
        </a:dk2>
        <a:lt2>
          <a:srgbClr val="C0C0C0"/>
        </a:lt2>
        <a:accent1>
          <a:srgbClr val="859868"/>
        </a:accent1>
        <a:accent2>
          <a:srgbClr val="5F5F5F"/>
        </a:accent2>
        <a:accent3>
          <a:srgbClr val="AAAAAA"/>
        </a:accent3>
        <a:accent4>
          <a:srgbClr val="DADADA"/>
        </a:accent4>
        <a:accent5>
          <a:srgbClr val="C2CAB9"/>
        </a:accent5>
        <a:accent6>
          <a:srgbClr val="555555"/>
        </a:accent6>
        <a:hlink>
          <a:srgbClr val="5F5F5F"/>
        </a:hlink>
        <a:folHlink>
          <a:srgbClr val="BA121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etwork 2">
        <a:dk1>
          <a:srgbClr val="3C0000"/>
        </a:dk1>
        <a:lt1>
          <a:srgbClr val="FFFFFF"/>
        </a:lt1>
        <a:dk2>
          <a:srgbClr val="4D0B0B"/>
        </a:dk2>
        <a:lt2>
          <a:srgbClr val="FFFFFF"/>
        </a:lt2>
        <a:accent1>
          <a:srgbClr val="666633"/>
        </a:accent1>
        <a:accent2>
          <a:srgbClr val="CC3300"/>
        </a:accent2>
        <a:accent3>
          <a:srgbClr val="B2AAAA"/>
        </a:accent3>
        <a:accent4>
          <a:srgbClr val="DADADA"/>
        </a:accent4>
        <a:accent5>
          <a:srgbClr val="B8B8AD"/>
        </a:accent5>
        <a:accent6>
          <a:srgbClr val="B92D00"/>
        </a:accent6>
        <a:hlink>
          <a:srgbClr val="CC9900"/>
        </a:hlink>
        <a:folHlink>
          <a:srgbClr val="CCCC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etwork 3">
        <a:dk1>
          <a:srgbClr val="666699"/>
        </a:dk1>
        <a:lt1>
          <a:srgbClr val="FFFFFF"/>
        </a:lt1>
        <a:dk2>
          <a:srgbClr val="15192B"/>
        </a:dk2>
        <a:lt2>
          <a:srgbClr val="CCCCFF"/>
        </a:lt2>
        <a:accent1>
          <a:srgbClr val="4F893D"/>
        </a:accent1>
        <a:accent2>
          <a:srgbClr val="666699"/>
        </a:accent2>
        <a:accent3>
          <a:srgbClr val="AAABAC"/>
        </a:accent3>
        <a:accent4>
          <a:srgbClr val="DADADA"/>
        </a:accent4>
        <a:accent5>
          <a:srgbClr val="B2C4AF"/>
        </a:accent5>
        <a:accent6>
          <a:srgbClr val="5C5C8A"/>
        </a:accent6>
        <a:hlink>
          <a:srgbClr val="CC9900"/>
        </a:hlink>
        <a:folHlink>
          <a:srgbClr val="4837C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etwork 4">
        <a:dk1>
          <a:srgbClr val="666699"/>
        </a:dk1>
        <a:lt1>
          <a:srgbClr val="FFFFFF"/>
        </a:lt1>
        <a:dk2>
          <a:srgbClr val="86001A"/>
        </a:dk2>
        <a:lt2>
          <a:srgbClr val="CCCC66"/>
        </a:lt2>
        <a:accent1>
          <a:srgbClr val="FF3300"/>
        </a:accent1>
        <a:accent2>
          <a:srgbClr val="FF6600"/>
        </a:accent2>
        <a:accent3>
          <a:srgbClr val="C3AAAB"/>
        </a:accent3>
        <a:accent4>
          <a:srgbClr val="DADADA"/>
        </a:accent4>
        <a:accent5>
          <a:srgbClr val="FFADAA"/>
        </a:accent5>
        <a:accent6>
          <a:srgbClr val="E75C00"/>
        </a:accent6>
        <a:hlink>
          <a:srgbClr val="CC9900"/>
        </a:hlink>
        <a:folHlink>
          <a:srgbClr val="FF0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etwork 5">
        <a:dk1>
          <a:srgbClr val="666699"/>
        </a:dk1>
        <a:lt1>
          <a:srgbClr val="FFFFFF"/>
        </a:lt1>
        <a:dk2>
          <a:srgbClr val="000054"/>
        </a:dk2>
        <a:lt2>
          <a:srgbClr val="FFFFFF"/>
        </a:lt2>
        <a:accent1>
          <a:srgbClr val="3333FF"/>
        </a:accent1>
        <a:accent2>
          <a:srgbClr val="006699"/>
        </a:accent2>
        <a:accent3>
          <a:srgbClr val="AAAAB3"/>
        </a:accent3>
        <a:accent4>
          <a:srgbClr val="DADADA"/>
        </a:accent4>
        <a:accent5>
          <a:srgbClr val="ADADFF"/>
        </a:accent5>
        <a:accent6>
          <a:srgbClr val="005C8A"/>
        </a:accent6>
        <a:hlink>
          <a:srgbClr val="669900"/>
        </a:hlink>
        <a:folHlink>
          <a:srgbClr val="0000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etwork 6">
        <a:dk1>
          <a:srgbClr val="808080"/>
        </a:dk1>
        <a:lt1>
          <a:srgbClr val="FFFFFF"/>
        </a:lt1>
        <a:dk2>
          <a:srgbClr val="30054B"/>
        </a:dk2>
        <a:lt2>
          <a:srgbClr val="FFFFFF"/>
        </a:lt2>
        <a:accent1>
          <a:srgbClr val="797B9B"/>
        </a:accent1>
        <a:accent2>
          <a:srgbClr val="6B4FB1"/>
        </a:accent2>
        <a:accent3>
          <a:srgbClr val="ADAAB1"/>
        </a:accent3>
        <a:accent4>
          <a:srgbClr val="DADADA"/>
        </a:accent4>
        <a:accent5>
          <a:srgbClr val="BEBFCB"/>
        </a:accent5>
        <a:accent6>
          <a:srgbClr val="6047A0"/>
        </a:accent6>
        <a:hlink>
          <a:srgbClr val="7AACCE"/>
        </a:hlink>
        <a:folHlink>
          <a:srgbClr val="D8D8E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etwork 7">
        <a:dk1>
          <a:srgbClr val="808080"/>
        </a:dk1>
        <a:lt1>
          <a:srgbClr val="FFFFCC"/>
        </a:lt1>
        <a:dk2>
          <a:srgbClr val="29527B"/>
        </a:dk2>
        <a:lt2>
          <a:srgbClr val="FFFFFF"/>
        </a:lt2>
        <a:accent1>
          <a:srgbClr val="CCCC00"/>
        </a:accent1>
        <a:accent2>
          <a:srgbClr val="669999"/>
        </a:accent2>
        <a:accent3>
          <a:srgbClr val="ACB3BF"/>
        </a:accent3>
        <a:accent4>
          <a:srgbClr val="DADAAE"/>
        </a:accent4>
        <a:accent5>
          <a:srgbClr val="E2E2AA"/>
        </a:accent5>
        <a:accent6>
          <a:srgbClr val="5C8A8A"/>
        </a:accent6>
        <a:hlink>
          <a:srgbClr val="D8D8EC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etwork 8">
        <a:dk1>
          <a:srgbClr val="666699"/>
        </a:dk1>
        <a:lt1>
          <a:srgbClr val="FFFFFF"/>
        </a:lt1>
        <a:dk2>
          <a:srgbClr val="476949"/>
        </a:dk2>
        <a:lt2>
          <a:srgbClr val="FFFFFF"/>
        </a:lt2>
        <a:accent1>
          <a:srgbClr val="CC6600"/>
        </a:accent1>
        <a:accent2>
          <a:srgbClr val="CC9900"/>
        </a:accent2>
        <a:accent3>
          <a:srgbClr val="B1B9B1"/>
        </a:accent3>
        <a:accent4>
          <a:srgbClr val="DADADA"/>
        </a:accent4>
        <a:accent5>
          <a:srgbClr val="E2B8AA"/>
        </a:accent5>
        <a:accent6>
          <a:srgbClr val="B98A00"/>
        </a:accent6>
        <a:hlink>
          <a:srgbClr val="669900"/>
        </a:hlink>
        <a:folHlink>
          <a:srgbClr val="A452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etwork 9">
        <a:dk1>
          <a:srgbClr val="000000"/>
        </a:dk1>
        <a:lt1>
          <a:srgbClr val="FFFFFF"/>
        </a:lt1>
        <a:dk2>
          <a:srgbClr val="7C1302"/>
        </a:dk2>
        <a:lt2>
          <a:srgbClr val="CC9900"/>
        </a:lt2>
        <a:accent1>
          <a:srgbClr val="CC9900"/>
        </a:accent1>
        <a:accent2>
          <a:srgbClr val="CC3300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B92D00"/>
        </a:accent6>
        <a:hlink>
          <a:srgbClr val="808080"/>
        </a:hlink>
        <a:folHlink>
          <a:srgbClr val="CC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etwork 10">
        <a:dk1>
          <a:srgbClr val="000000"/>
        </a:dk1>
        <a:lt1>
          <a:srgbClr val="FFFFFF"/>
        </a:lt1>
        <a:dk2>
          <a:srgbClr val="330066"/>
        </a:dk2>
        <a:lt2>
          <a:srgbClr val="808080"/>
        </a:lt2>
        <a:accent1>
          <a:srgbClr val="CCCC00"/>
        </a:accent1>
        <a:accent2>
          <a:srgbClr val="669999"/>
        </a:accent2>
        <a:accent3>
          <a:srgbClr val="FFFFFF"/>
        </a:accent3>
        <a:accent4>
          <a:srgbClr val="000000"/>
        </a:accent4>
        <a:accent5>
          <a:srgbClr val="E2E2AA"/>
        </a:accent5>
        <a:accent6>
          <a:srgbClr val="5C8A8A"/>
        </a:accent6>
        <a:hlink>
          <a:srgbClr val="7E9CE8"/>
        </a:hlink>
        <a:folHlink>
          <a:srgbClr val="D8D8EC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Network</Template>
  <TotalTime>20039</TotalTime>
  <Words>2170</Words>
  <Application>Microsoft Office PowerPoint</Application>
  <PresentationFormat>On-screen Show (4:3)</PresentationFormat>
  <Paragraphs>225</Paragraphs>
  <Slides>39</Slides>
  <Notes>4</Notes>
  <HiddenSlides>1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39</vt:i4>
      </vt:variant>
    </vt:vector>
  </HeadingPairs>
  <TitlesOfParts>
    <vt:vector size="44" baseType="lpstr">
      <vt:lpstr>ＭＳ Ｐゴシック</vt:lpstr>
      <vt:lpstr>Arial</vt:lpstr>
      <vt:lpstr>Calibri</vt:lpstr>
      <vt:lpstr>Wingdings</vt:lpstr>
      <vt:lpstr>Network</vt:lpstr>
      <vt:lpstr>Internet Marketplace Design</vt:lpstr>
      <vt:lpstr>Internet Marketplace Design</vt:lpstr>
      <vt:lpstr>Consumer Search</vt:lpstr>
      <vt:lpstr>Economics of price search</vt:lpstr>
      <vt:lpstr>Internet and Price Search</vt:lpstr>
      <vt:lpstr>Bait and Switch Tactics</vt:lpstr>
      <vt:lpstr>Platforms and Search</vt:lpstr>
      <vt:lpstr>Structuring the search process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Listings and Information</vt:lpstr>
      <vt:lpstr>Providing Information</vt:lpstr>
      <vt:lpstr>Platform Fees</vt:lpstr>
      <vt:lpstr>Sales Mechanisms</vt:lpstr>
      <vt:lpstr>Internet Auctions</vt:lpstr>
      <vt:lpstr>Decline of Auctions on eBay</vt:lpstr>
      <vt:lpstr>What Killed the Internet Auction?</vt:lpstr>
      <vt:lpstr>Distribution of Auction Prices (2003)</vt:lpstr>
      <vt:lpstr>Decline in Distribution of Auction Prices</vt:lpstr>
      <vt:lpstr>Growth of the Auction Discount 2003-2009</vt:lpstr>
      <vt:lpstr>Will Consumer Auctions Persist? </vt:lpstr>
      <vt:lpstr>Trust in Online Markets</vt:lpstr>
      <vt:lpstr>Jin-Kato Baseball Card Experiment</vt:lpstr>
      <vt:lpstr>Solutions to the Trust Problem</vt:lpstr>
      <vt:lpstr>eBay Feedback System</vt:lpstr>
      <vt:lpstr>Retaliation in eBay Feedback</vt:lpstr>
      <vt:lpstr>Diagnosing the Problem</vt:lpstr>
      <vt:lpstr>Is Blind Feedback Better?</vt:lpstr>
      <vt:lpstr>Pilot of eBay Feedback 2.0</vt:lpstr>
      <vt:lpstr>eBay’s Addition of DSR Scores</vt:lpstr>
      <vt:lpstr>Peer-to-Peer Markets</vt:lpstr>
      <vt:lpstr>Peer-to-Peer Markets</vt:lpstr>
      <vt:lpstr>Airbnb</vt:lpstr>
      <vt:lpstr>Uber</vt:lpstr>
      <vt:lpstr>Online Labor Markets</vt:lpstr>
      <vt:lpstr>Summary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Internet Platforms and e-Commerce</dc:title>
  <dc:creator>jdlevin</dc:creator>
  <cp:lastModifiedBy>Jonathan Levin</cp:lastModifiedBy>
  <cp:revision>197</cp:revision>
  <cp:lastPrinted>2014-05-29T15:42:20Z</cp:lastPrinted>
  <dcterms:created xsi:type="dcterms:W3CDTF">2009-03-20T18:03:54Z</dcterms:created>
  <dcterms:modified xsi:type="dcterms:W3CDTF">2014-05-29T20:12:38Z</dcterms:modified>
</cp:coreProperties>
</file>