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8"/>
  </p:notesMasterIdLst>
  <p:handoutMasterIdLst>
    <p:handoutMasterId r:id="rId39"/>
  </p:handoutMasterIdLst>
  <p:sldIdLst>
    <p:sldId id="351" r:id="rId2"/>
    <p:sldId id="528" r:id="rId3"/>
    <p:sldId id="260" r:id="rId4"/>
    <p:sldId id="486" r:id="rId5"/>
    <p:sldId id="261" r:id="rId6"/>
    <p:sldId id="474" r:id="rId7"/>
    <p:sldId id="276" r:id="rId8"/>
    <p:sldId id="531" r:id="rId9"/>
    <p:sldId id="529" r:id="rId10"/>
    <p:sldId id="306" r:id="rId11"/>
    <p:sldId id="275" r:id="rId12"/>
    <p:sldId id="299" r:id="rId13"/>
    <p:sldId id="282" r:id="rId14"/>
    <p:sldId id="488" r:id="rId15"/>
    <p:sldId id="482" r:id="rId16"/>
    <p:sldId id="483" r:id="rId17"/>
    <p:sldId id="436" r:id="rId18"/>
    <p:sldId id="480" r:id="rId19"/>
    <p:sldId id="507" r:id="rId20"/>
    <p:sldId id="509" r:id="rId21"/>
    <p:sldId id="510" r:id="rId22"/>
    <p:sldId id="530" r:id="rId23"/>
    <p:sldId id="511" r:id="rId24"/>
    <p:sldId id="512" r:id="rId25"/>
    <p:sldId id="490" r:id="rId26"/>
    <p:sldId id="495" r:id="rId27"/>
    <p:sldId id="497" r:id="rId28"/>
    <p:sldId id="498" r:id="rId29"/>
    <p:sldId id="499" r:id="rId30"/>
    <p:sldId id="501" r:id="rId31"/>
    <p:sldId id="506" r:id="rId32"/>
    <p:sldId id="513" r:id="rId33"/>
    <p:sldId id="514" r:id="rId34"/>
    <p:sldId id="526" r:id="rId35"/>
    <p:sldId id="532" r:id="rId36"/>
    <p:sldId id="527" r:id="rId37"/>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4F8754"/>
    <a:srgbClr val="FF0000"/>
    <a:srgbClr val="0000FF"/>
    <a:srgbClr val="00CCFF"/>
    <a:srgbClr val="9966FF"/>
    <a:srgbClr val="6699FF"/>
    <a:srgbClr val="33DD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92" autoAdjust="0"/>
    <p:restoredTop sz="94681" autoAdjust="0"/>
  </p:normalViewPr>
  <p:slideViewPr>
    <p:cSldViewPr>
      <p:cViewPr varScale="1">
        <p:scale>
          <a:sx n="125" d="100"/>
          <a:sy n="125" d="100"/>
        </p:scale>
        <p:origin x="84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hdr" sz="quarter"/>
          </p:nvPr>
        </p:nvSpPr>
        <p:spPr bwMode="auto">
          <a:xfrm>
            <a:off x="1" y="3"/>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435" tIns="43718" rIns="87435" bIns="43718" numCol="1" anchor="t" anchorCtr="0" compatLnSpc="1">
            <a:prstTxWarp prst="textNoShape">
              <a:avLst/>
            </a:prstTxWarp>
          </a:bodyPr>
          <a:lstStyle>
            <a:lvl1pPr>
              <a:defRPr sz="1100" smtClean="0"/>
            </a:lvl1pPr>
          </a:lstStyle>
          <a:p>
            <a:pPr>
              <a:defRPr/>
            </a:pPr>
            <a:endParaRPr lang="en-US"/>
          </a:p>
        </p:txBody>
      </p:sp>
      <p:sp>
        <p:nvSpPr>
          <p:cNvPr id="263171" name="Rectangle 3"/>
          <p:cNvSpPr>
            <a:spLocks noGrp="1" noChangeArrowheads="1"/>
          </p:cNvSpPr>
          <p:nvPr>
            <p:ph type="dt" sz="quarter" idx="1"/>
          </p:nvPr>
        </p:nvSpPr>
        <p:spPr bwMode="auto">
          <a:xfrm>
            <a:off x="3897902" y="3"/>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435" tIns="43718" rIns="87435" bIns="43718" numCol="1" anchor="t" anchorCtr="0" compatLnSpc="1">
            <a:prstTxWarp prst="textNoShape">
              <a:avLst/>
            </a:prstTxWarp>
          </a:bodyPr>
          <a:lstStyle>
            <a:lvl1pPr algn="r">
              <a:defRPr sz="1100" smtClean="0"/>
            </a:lvl1pPr>
          </a:lstStyle>
          <a:p>
            <a:pPr>
              <a:defRPr/>
            </a:pPr>
            <a:endParaRPr lang="en-US"/>
          </a:p>
        </p:txBody>
      </p:sp>
      <p:sp>
        <p:nvSpPr>
          <p:cNvPr id="263172" name="Rectangle 4"/>
          <p:cNvSpPr>
            <a:spLocks noGrp="1" noChangeArrowheads="1"/>
          </p:cNvSpPr>
          <p:nvPr>
            <p:ph type="ftr" sz="quarter" idx="2"/>
          </p:nvPr>
        </p:nvSpPr>
        <p:spPr bwMode="auto">
          <a:xfrm>
            <a:off x="1" y="8830661"/>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435" tIns="43718" rIns="87435" bIns="43718" numCol="1" anchor="b" anchorCtr="0" compatLnSpc="1">
            <a:prstTxWarp prst="textNoShape">
              <a:avLst/>
            </a:prstTxWarp>
          </a:bodyPr>
          <a:lstStyle>
            <a:lvl1pPr>
              <a:defRPr sz="1100" smtClean="0"/>
            </a:lvl1pPr>
          </a:lstStyle>
          <a:p>
            <a:pPr>
              <a:defRPr/>
            </a:pPr>
            <a:endParaRPr lang="en-US"/>
          </a:p>
        </p:txBody>
      </p:sp>
      <p:sp>
        <p:nvSpPr>
          <p:cNvPr id="263173" name="Rectangle 5"/>
          <p:cNvSpPr>
            <a:spLocks noGrp="1" noChangeArrowheads="1"/>
          </p:cNvSpPr>
          <p:nvPr>
            <p:ph type="sldNum" sz="quarter" idx="3"/>
          </p:nvPr>
        </p:nvSpPr>
        <p:spPr bwMode="auto">
          <a:xfrm>
            <a:off x="3897902" y="8830661"/>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435" tIns="43718" rIns="87435" bIns="43718" numCol="1" anchor="b" anchorCtr="0" compatLnSpc="1">
            <a:prstTxWarp prst="textNoShape">
              <a:avLst/>
            </a:prstTxWarp>
          </a:bodyPr>
          <a:lstStyle>
            <a:lvl1pPr algn="r">
              <a:defRPr sz="1100" smtClean="0"/>
            </a:lvl1pPr>
          </a:lstStyle>
          <a:p>
            <a:pPr>
              <a:defRPr/>
            </a:pPr>
            <a:fld id="{0D242EB1-05A0-4A43-99C2-B72AD637CB32}" type="slidenum">
              <a:rPr lang="en-US"/>
              <a:pPr>
                <a:defRPr/>
              </a:pPr>
              <a:t>‹#›</a:t>
            </a:fld>
            <a:endParaRPr lang="en-US"/>
          </a:p>
        </p:txBody>
      </p:sp>
    </p:spTree>
    <p:extLst>
      <p:ext uri="{BB962C8B-B14F-4D97-AF65-F5344CB8AC3E}">
        <p14:creationId xmlns:p14="http://schemas.microsoft.com/office/powerpoint/2010/main" val="3166121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hdr" sz="quarter"/>
          </p:nvPr>
        </p:nvSpPr>
        <p:spPr bwMode="auto">
          <a:xfrm>
            <a:off x="1" y="3"/>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28" tIns="46215" rIns="92428" bIns="46215" numCol="1" anchor="t" anchorCtr="0" compatLnSpc="1">
            <a:prstTxWarp prst="textNoShape">
              <a:avLst/>
            </a:prstTxWarp>
          </a:bodyPr>
          <a:lstStyle>
            <a:lvl1pPr defTabSz="924539">
              <a:defRPr sz="1200" smtClean="0"/>
            </a:lvl1pPr>
          </a:lstStyle>
          <a:p>
            <a:pPr>
              <a:defRPr/>
            </a:pPr>
            <a:endParaRPr lang="en-US"/>
          </a:p>
        </p:txBody>
      </p:sp>
      <p:sp>
        <p:nvSpPr>
          <p:cNvPr id="189443" name="Rectangle 3"/>
          <p:cNvSpPr>
            <a:spLocks noGrp="1" noChangeArrowheads="1"/>
          </p:cNvSpPr>
          <p:nvPr>
            <p:ph type="dt" idx="1"/>
          </p:nvPr>
        </p:nvSpPr>
        <p:spPr bwMode="auto">
          <a:xfrm>
            <a:off x="3897902" y="3"/>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28" tIns="46215" rIns="92428" bIns="46215" numCol="1" anchor="t" anchorCtr="0" compatLnSpc="1">
            <a:prstTxWarp prst="textNoShape">
              <a:avLst/>
            </a:prstTxWarp>
          </a:bodyPr>
          <a:lstStyle>
            <a:lvl1pPr algn="r" defTabSz="924539">
              <a:defRPr sz="1200" smtClean="0"/>
            </a:lvl1pPr>
          </a:lstStyle>
          <a:p>
            <a:pPr>
              <a:defRPr/>
            </a:pPr>
            <a:endParaRPr lang="en-US"/>
          </a:p>
        </p:txBody>
      </p:sp>
      <p:sp>
        <p:nvSpPr>
          <p:cNvPr id="153604" name="Rectangle 4"/>
          <p:cNvSpPr>
            <a:spLocks noGrp="1" noRot="1" noChangeAspect="1" noChangeArrowheads="1" noTextEdit="1"/>
          </p:cNvSpPr>
          <p:nvPr>
            <p:ph type="sldImg" idx="2"/>
          </p:nvPr>
        </p:nvSpPr>
        <p:spPr bwMode="auto">
          <a:xfrm>
            <a:off x="1117600" y="698500"/>
            <a:ext cx="4646613"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9445" name="Rectangle 5"/>
          <p:cNvSpPr>
            <a:spLocks noGrp="1" noChangeArrowheads="1"/>
          </p:cNvSpPr>
          <p:nvPr>
            <p:ph type="body" sz="quarter" idx="3"/>
          </p:nvPr>
        </p:nvSpPr>
        <p:spPr bwMode="auto">
          <a:xfrm>
            <a:off x="688482" y="4416101"/>
            <a:ext cx="5504853" cy="418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28" tIns="46215" rIns="92428" bIns="4621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9446" name="Rectangle 6"/>
          <p:cNvSpPr>
            <a:spLocks noGrp="1" noChangeArrowheads="1"/>
          </p:cNvSpPr>
          <p:nvPr>
            <p:ph type="ftr" sz="quarter" idx="4"/>
          </p:nvPr>
        </p:nvSpPr>
        <p:spPr bwMode="auto">
          <a:xfrm>
            <a:off x="1" y="8830661"/>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28" tIns="46215" rIns="92428" bIns="46215" numCol="1" anchor="b" anchorCtr="0" compatLnSpc="1">
            <a:prstTxWarp prst="textNoShape">
              <a:avLst/>
            </a:prstTxWarp>
          </a:bodyPr>
          <a:lstStyle>
            <a:lvl1pPr defTabSz="924539">
              <a:defRPr sz="1200" smtClean="0"/>
            </a:lvl1pPr>
          </a:lstStyle>
          <a:p>
            <a:pPr>
              <a:defRPr/>
            </a:pPr>
            <a:endParaRPr lang="en-US"/>
          </a:p>
        </p:txBody>
      </p:sp>
      <p:sp>
        <p:nvSpPr>
          <p:cNvPr id="189447" name="Rectangle 7"/>
          <p:cNvSpPr>
            <a:spLocks noGrp="1" noChangeArrowheads="1"/>
          </p:cNvSpPr>
          <p:nvPr>
            <p:ph type="sldNum" sz="quarter" idx="5"/>
          </p:nvPr>
        </p:nvSpPr>
        <p:spPr bwMode="auto">
          <a:xfrm>
            <a:off x="3897902" y="8830661"/>
            <a:ext cx="2982418"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28" tIns="46215" rIns="92428" bIns="46215" numCol="1" anchor="b" anchorCtr="0" compatLnSpc="1">
            <a:prstTxWarp prst="textNoShape">
              <a:avLst/>
            </a:prstTxWarp>
          </a:bodyPr>
          <a:lstStyle>
            <a:lvl1pPr algn="r" defTabSz="924539">
              <a:defRPr sz="1200" smtClean="0"/>
            </a:lvl1pPr>
          </a:lstStyle>
          <a:p>
            <a:pPr>
              <a:defRPr/>
            </a:pPr>
            <a:fld id="{4DCA1E88-FF27-49E7-8D52-22C4045AADC7}" type="slidenum">
              <a:rPr lang="en-US"/>
              <a:pPr>
                <a:defRPr/>
              </a:pPr>
              <a:t>‹#›</a:t>
            </a:fld>
            <a:endParaRPr lang="en-US"/>
          </a:p>
        </p:txBody>
      </p:sp>
    </p:spTree>
    <p:extLst>
      <p:ext uri="{BB962C8B-B14F-4D97-AF65-F5344CB8AC3E}">
        <p14:creationId xmlns:p14="http://schemas.microsoft.com/office/powerpoint/2010/main" val="38372920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46AF0863-9F36-4A7F-9C4D-0EC8B5309F9C}" type="slidenum">
              <a:rPr lang="en-US"/>
              <a:pPr eaLnBrk="1" hangingPunct="1"/>
              <a:t>1</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389222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552FCF7A-DD44-4D9D-B1A9-53A14701C380}" type="slidenum">
              <a:rPr lang="en-US"/>
              <a:pPr eaLnBrk="1" hangingPunct="1"/>
              <a:t>3</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31189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552FCF7A-DD44-4D9D-B1A9-53A14701C380}" type="slidenum">
              <a:rPr lang="en-US"/>
              <a:pPr eaLnBrk="1" hangingPunct="1"/>
              <a:t>4</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247367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85A086F5-D780-4D7B-8168-27F732CFE007}" type="slidenum">
              <a:rPr lang="en-US"/>
              <a:pPr eaLnBrk="1" hangingPunct="1"/>
              <a:t>5</a:t>
            </a:fld>
            <a:endParaRPr 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323460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3A535912-6379-4165-9743-B26359DB09CE}" type="slidenum">
              <a:rPr lang="en-US"/>
              <a:pPr eaLnBrk="1" hangingPunct="1"/>
              <a:t>6</a:t>
            </a:fld>
            <a:endParaRPr 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956612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2784E997-5990-4A4E-A2A9-84BC9DA47A71}" type="slidenum">
              <a:rPr lang="en-US"/>
              <a:pPr eaLnBrk="1" hangingPunct="1"/>
              <a:t>7</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843927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38F529-E0E5-45B6-BBAF-942214A97BDF}" type="slidenum">
              <a:rPr lang="en-US"/>
              <a:pPr/>
              <a:t>8</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0403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2784E997-5990-4A4E-A2A9-84BC9DA47A71}" type="slidenum">
              <a:rPr lang="en-US"/>
              <a:pPr eaLnBrk="1" hangingPunct="1"/>
              <a:t>9</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4197840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87F4559A-BEF1-4757-A35C-5AEE246F4516}" type="slidenum">
              <a:rPr lang="en-US"/>
              <a:pPr eaLnBrk="1" hangingPunct="1"/>
              <a:t>10</a:t>
            </a:fld>
            <a:endParaRPr lang="en-US"/>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29640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2DF8255D-F373-463B-A4BD-38B578635053}" type="slidenum">
              <a:rPr lang="en-US"/>
              <a:pPr eaLnBrk="1" hangingPunct="1"/>
              <a:t>11</a:t>
            </a:fld>
            <a:endParaRPr 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623800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14BBF28A-5B34-4530-A4D9-ABD1BC2A28C7}" type="slidenum">
              <a:rPr lang="en-US"/>
              <a:pPr eaLnBrk="1" hangingPunct="1"/>
              <a:t>12</a:t>
            </a:fld>
            <a:endParaRPr 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738461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ABC302E-6108-45BA-B6DF-EAB562118A8E}" type="slidenum">
              <a:rPr lang="en-US"/>
              <a:pPr eaLnBrk="1" hangingPunct="1"/>
              <a:t>13</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699025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ABC302E-6108-45BA-B6DF-EAB562118A8E}" type="slidenum">
              <a:rPr lang="en-US"/>
              <a:pPr eaLnBrk="1" hangingPunct="1"/>
              <a:t>14</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685404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ABC302E-6108-45BA-B6DF-EAB562118A8E}" type="slidenum">
              <a:rPr lang="en-US"/>
              <a:pPr eaLnBrk="1" hangingPunct="1"/>
              <a:t>15</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654539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ABC302E-6108-45BA-B6DF-EAB562118A8E}" type="slidenum">
              <a:rPr lang="en-US"/>
              <a:pPr eaLnBrk="1" hangingPunct="1"/>
              <a:t>16</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883349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B4083DF4-CBEF-4D1C-AEA6-CC7F7F8E86DD}" type="slidenum">
              <a:rPr lang="en-US"/>
              <a:pPr eaLnBrk="1" hangingPunct="1"/>
              <a:t>17</a:t>
            </a:fld>
            <a:endParaRPr lang="en-US"/>
          </a:p>
        </p:txBody>
      </p:sp>
      <p:sp>
        <p:nvSpPr>
          <p:cNvPr id="205827" name="Rectangle 1026"/>
          <p:cNvSpPr>
            <a:spLocks noGrp="1" noRot="1" noChangeAspect="1" noChangeArrowheads="1" noTextEdit="1"/>
          </p:cNvSpPr>
          <p:nvPr>
            <p:ph type="sldImg"/>
          </p:nvPr>
        </p:nvSpPr>
        <p:spPr>
          <a:ln/>
        </p:spPr>
      </p:sp>
      <p:sp>
        <p:nvSpPr>
          <p:cNvPr id="205828" name="Rectangle 1027"/>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200884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4713C891-F2B8-4D45-BD1D-A4AE0258514B}" type="slidenum">
              <a:rPr lang="en-US"/>
              <a:pPr eaLnBrk="1" hangingPunct="1"/>
              <a:t>18</a:t>
            </a:fld>
            <a:endParaRPr lang="en-US"/>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066556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3DC3069B-88A4-4B6D-BFBE-9929803931E6}" type="slidenum">
              <a:rPr lang="en-US"/>
              <a:pPr eaLnBrk="1" hangingPunct="1"/>
              <a:t>19</a:t>
            </a:fld>
            <a:endParaRPr lang="en-US"/>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4216708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B1472347-02E5-4B14-AC33-CF4680372AE1}" type="slidenum">
              <a:rPr lang="en-US"/>
              <a:pPr eaLnBrk="1" hangingPunct="1"/>
              <a:t>20</a:t>
            </a:fld>
            <a:endParaRPr lang="en-US"/>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249032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A1ACF02A-2A8D-4E11-8552-11A5890E2CC0}" type="slidenum">
              <a:rPr lang="en-US"/>
              <a:pPr eaLnBrk="1" hangingPunct="1"/>
              <a:t>21</a:t>
            </a:fld>
            <a:endParaRPr lang="en-US"/>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488463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80EE4FA2-2D9F-42AE-B2E6-CF9EF8240782}" type="slidenum">
              <a:rPr lang="en-US"/>
              <a:pPr eaLnBrk="1" hangingPunct="1"/>
              <a:t>22</a:t>
            </a:fld>
            <a:endParaRPr lang="en-US"/>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860781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80EE4FA2-2D9F-42AE-B2E6-CF9EF8240782}" type="slidenum">
              <a:rPr lang="en-US"/>
              <a:pPr eaLnBrk="1" hangingPunct="1"/>
              <a:t>23</a:t>
            </a:fld>
            <a:endParaRPr lang="en-US"/>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344290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9EA7F40-35C7-486F-9CE3-1869DE9C49CD}" type="slidenum">
              <a:rPr lang="en-US"/>
              <a:pPr eaLnBrk="1" hangingPunct="1"/>
              <a:t>24</a:t>
            </a:fld>
            <a:endParaRPr lang="en-US"/>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789045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B78B07B1-1D6B-4FE1-80C4-F1202EAB4160}" type="slidenum">
              <a:rPr lang="en-US"/>
              <a:pPr eaLnBrk="1" hangingPunct="1"/>
              <a:t>25</a:t>
            </a:fld>
            <a:endParaRPr lang="en-US"/>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371350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86CE2D40-43F3-4D2A-9CB8-595B915831ED}" type="slidenum">
              <a:rPr lang="en-US"/>
              <a:pPr eaLnBrk="1" hangingPunct="1"/>
              <a:t>26</a:t>
            </a:fld>
            <a:endParaRPr lang="en-US"/>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576122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6E202C85-AB89-4186-8B5E-18E12BE2A92F}" type="slidenum">
              <a:rPr lang="en-US"/>
              <a:pPr eaLnBrk="1" hangingPunct="1"/>
              <a:t>27</a:t>
            </a:fld>
            <a:endParaRPr lang="en-US"/>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136167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0CF23416-7020-4407-90EF-4E9D9E4873B3}" type="slidenum">
              <a:rPr lang="en-US"/>
              <a:pPr eaLnBrk="1" hangingPunct="1"/>
              <a:t>28</a:t>
            </a:fld>
            <a:endParaRPr lang="en-US"/>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755974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7A9D2896-62B4-4831-8472-8DC065662CF1}" type="slidenum">
              <a:rPr lang="en-US"/>
              <a:pPr eaLnBrk="1" hangingPunct="1"/>
              <a:t>29</a:t>
            </a:fld>
            <a:endParaRPr lang="en-US"/>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147525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C966FFA9-3BD5-4338-8108-D6E7BF89B3B5}" type="slidenum">
              <a:rPr lang="en-US"/>
              <a:pPr eaLnBrk="1" hangingPunct="1"/>
              <a:t>30</a:t>
            </a:fld>
            <a:endParaRPr lang="en-US"/>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731185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F8227DB8-1E71-4443-913E-EAF9D7F2B62B}" type="slidenum">
              <a:rPr lang="en-US"/>
              <a:pPr eaLnBrk="1" hangingPunct="1"/>
              <a:t>31</a:t>
            </a:fld>
            <a:endParaRPr lang="en-US"/>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776540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B548984D-5156-43EA-A3F6-8CA579042E55}" type="slidenum">
              <a:rPr lang="en-US"/>
              <a:pPr eaLnBrk="1" hangingPunct="1"/>
              <a:t>32</a:t>
            </a:fld>
            <a:endParaRPr lang="en-US"/>
          </a:p>
        </p:txBody>
      </p:sp>
      <p:sp>
        <p:nvSpPr>
          <p:cNvPr id="292867" name="Rectangle 7"/>
          <p:cNvSpPr txBox="1">
            <a:spLocks noGrp="1" noChangeArrowheads="1"/>
          </p:cNvSpPr>
          <p:nvPr/>
        </p:nvSpPr>
        <p:spPr bwMode="auto">
          <a:xfrm>
            <a:off x="3897902" y="8830661"/>
            <a:ext cx="2982418" cy="46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28" tIns="46215" rIns="92428" bIns="46215" anchor="b"/>
          <a:lstStyle>
            <a:lvl1pPr defTabSz="966788" eaLnBrk="0" hangingPunct="0">
              <a:defRPr>
                <a:solidFill>
                  <a:schemeClr val="tx1"/>
                </a:solidFill>
                <a:latin typeface="Arial" charset="0"/>
              </a:defRPr>
            </a:lvl1pPr>
            <a:lvl2pPr marL="742950" indent="-285750" defTabSz="966788" eaLnBrk="0" hangingPunct="0">
              <a:defRPr>
                <a:solidFill>
                  <a:schemeClr val="tx1"/>
                </a:solidFill>
                <a:latin typeface="Arial" charset="0"/>
              </a:defRPr>
            </a:lvl2pPr>
            <a:lvl3pPr marL="1143000" indent="-228600" defTabSz="966788" eaLnBrk="0" hangingPunct="0">
              <a:defRPr>
                <a:solidFill>
                  <a:schemeClr val="tx1"/>
                </a:solidFill>
                <a:latin typeface="Arial" charset="0"/>
              </a:defRPr>
            </a:lvl3pPr>
            <a:lvl4pPr marL="1600200" indent="-228600" defTabSz="966788" eaLnBrk="0" hangingPunct="0">
              <a:defRPr>
                <a:solidFill>
                  <a:schemeClr val="tx1"/>
                </a:solidFill>
                <a:latin typeface="Arial" charset="0"/>
              </a:defRPr>
            </a:lvl4pPr>
            <a:lvl5pPr marL="2057400" indent="-228600" defTabSz="966788" eaLnBrk="0" hangingPunct="0">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pPr algn="r"/>
            <a:fld id="{3A454363-B696-4374-B69F-1590AE3818AE}" type="slidenum">
              <a:rPr lang="en-US" sz="1200">
                <a:ea typeface="ＭＳ Ｐゴシック" pitchFamily="1" charset="-128"/>
              </a:rPr>
              <a:pPr algn="r"/>
              <a:t>32</a:t>
            </a:fld>
            <a:endParaRPr lang="en-US" sz="1200">
              <a:ea typeface="ＭＳ Ｐゴシック" pitchFamily="1" charset="-128"/>
            </a:endParaRPr>
          </a:p>
        </p:txBody>
      </p:sp>
      <p:sp>
        <p:nvSpPr>
          <p:cNvPr id="292868" name="Rectangle 2"/>
          <p:cNvSpPr>
            <a:spLocks noGrp="1" noRot="1" noChangeAspect="1" noChangeArrowheads="1" noTextEdit="1"/>
          </p:cNvSpPr>
          <p:nvPr>
            <p:ph type="sldImg"/>
          </p:nvPr>
        </p:nvSpPr>
        <p:spPr>
          <a:ln/>
        </p:spPr>
      </p:sp>
      <p:sp>
        <p:nvSpPr>
          <p:cNvPr id="292869" name="Rectangle 3"/>
          <p:cNvSpPr>
            <a:spLocks noGrp="1" noChangeArrowheads="1"/>
          </p:cNvSpPr>
          <p:nvPr>
            <p:ph type="body" idx="1"/>
          </p:nvPr>
        </p:nvSpPr>
        <p:spPr>
          <a:noFill/>
        </p:spPr>
        <p:txBody>
          <a:bodyPr/>
          <a:lstStyle/>
          <a:p>
            <a:pPr eaLnBrk="1" hangingPunct="1"/>
            <a:r>
              <a:rPr lang="en-US" smtClean="0"/>
              <a:t>Since first FCC auction in 1994, hundreds of billions of dollars of radio spectrum allocated by auction.</a:t>
            </a:r>
          </a:p>
        </p:txBody>
      </p:sp>
    </p:spTree>
    <p:extLst>
      <p:ext uri="{BB962C8B-B14F-4D97-AF65-F5344CB8AC3E}">
        <p14:creationId xmlns:p14="http://schemas.microsoft.com/office/powerpoint/2010/main" val="3697916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7856D3F6-CB5E-4BF2-945B-090EC02D4D5A}" type="slidenum">
              <a:rPr lang="en-US"/>
              <a:pPr eaLnBrk="1" hangingPunct="1"/>
              <a:t>33</a:t>
            </a:fld>
            <a:endParaRPr lang="en-US"/>
          </a:p>
        </p:txBody>
      </p:sp>
      <p:sp>
        <p:nvSpPr>
          <p:cNvPr id="293891" name="Placeholder 2"/>
          <p:cNvSpPr>
            <a:spLocks noGrp="1" noRot="1" noChangeAspect="1" noChangeArrowheads="1" noTextEdit="1"/>
          </p:cNvSpPr>
          <p:nvPr>
            <p:ph type="sldImg"/>
          </p:nvPr>
        </p:nvSpPr>
        <p:spPr>
          <a:ln/>
        </p:spPr>
      </p:sp>
      <p:sp>
        <p:nvSpPr>
          <p:cNvPr id="293892" name="Placeholder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992683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3E98DEFC-9FAC-4B9F-925C-0C9FABD0898D}" type="slidenum">
              <a:rPr lang="en-US"/>
              <a:pPr eaLnBrk="1" hangingPunct="1"/>
              <a:t>34</a:t>
            </a:fld>
            <a:endParaRPr lang="en-US"/>
          </a:p>
        </p:txBody>
      </p:sp>
      <p:sp>
        <p:nvSpPr>
          <p:cNvPr id="303107" name="Placeholder 2"/>
          <p:cNvSpPr>
            <a:spLocks noGrp="1" noRot="1" noChangeAspect="1" noChangeArrowheads="1" noTextEdit="1"/>
          </p:cNvSpPr>
          <p:nvPr>
            <p:ph type="sldImg"/>
          </p:nvPr>
        </p:nvSpPr>
        <p:spPr>
          <a:ln/>
        </p:spPr>
      </p:sp>
      <p:sp>
        <p:nvSpPr>
          <p:cNvPr id="303108" name="Placeholder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270869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lvl1pPr defTabSz="924539" eaLnBrk="0" hangingPunct="0">
              <a:defRPr>
                <a:solidFill>
                  <a:schemeClr val="tx1"/>
                </a:solidFill>
                <a:latin typeface="Arial" charset="0"/>
              </a:defRPr>
            </a:lvl1pPr>
            <a:lvl2pPr marL="710483" indent="-273263" defTabSz="924539" eaLnBrk="0" hangingPunct="0">
              <a:defRPr>
                <a:solidFill>
                  <a:schemeClr val="tx1"/>
                </a:solidFill>
                <a:latin typeface="Arial" charset="0"/>
              </a:defRPr>
            </a:lvl2pPr>
            <a:lvl3pPr marL="1093051" indent="-218610" defTabSz="924539" eaLnBrk="0" hangingPunct="0">
              <a:defRPr>
                <a:solidFill>
                  <a:schemeClr val="tx1"/>
                </a:solidFill>
                <a:latin typeface="Arial" charset="0"/>
              </a:defRPr>
            </a:lvl3pPr>
            <a:lvl4pPr marL="1530271" indent="-218610" defTabSz="924539" eaLnBrk="0" hangingPunct="0">
              <a:defRPr>
                <a:solidFill>
                  <a:schemeClr val="tx1"/>
                </a:solidFill>
                <a:latin typeface="Arial" charset="0"/>
              </a:defRPr>
            </a:lvl4pPr>
            <a:lvl5pPr marL="1967492" indent="-218610" defTabSz="924539" eaLnBrk="0" hangingPunct="0">
              <a:defRPr>
                <a:solidFill>
                  <a:schemeClr val="tx1"/>
                </a:solidFill>
                <a:latin typeface="Arial" charset="0"/>
              </a:defRPr>
            </a:lvl5pPr>
            <a:lvl6pPr marL="2404712" indent="-218610" defTabSz="924539" eaLnBrk="0" fontAlgn="base" hangingPunct="0">
              <a:spcBef>
                <a:spcPct val="0"/>
              </a:spcBef>
              <a:spcAft>
                <a:spcPct val="0"/>
              </a:spcAft>
              <a:defRPr>
                <a:solidFill>
                  <a:schemeClr val="tx1"/>
                </a:solidFill>
                <a:latin typeface="Arial" charset="0"/>
              </a:defRPr>
            </a:lvl6pPr>
            <a:lvl7pPr marL="2841932" indent="-218610" defTabSz="924539" eaLnBrk="0" fontAlgn="base" hangingPunct="0">
              <a:spcBef>
                <a:spcPct val="0"/>
              </a:spcBef>
              <a:spcAft>
                <a:spcPct val="0"/>
              </a:spcAft>
              <a:defRPr>
                <a:solidFill>
                  <a:schemeClr val="tx1"/>
                </a:solidFill>
                <a:latin typeface="Arial" charset="0"/>
              </a:defRPr>
            </a:lvl7pPr>
            <a:lvl8pPr marL="3279153" indent="-218610" defTabSz="924539" eaLnBrk="0" fontAlgn="base" hangingPunct="0">
              <a:spcBef>
                <a:spcPct val="0"/>
              </a:spcBef>
              <a:spcAft>
                <a:spcPct val="0"/>
              </a:spcAft>
              <a:defRPr>
                <a:solidFill>
                  <a:schemeClr val="tx1"/>
                </a:solidFill>
                <a:latin typeface="Arial" charset="0"/>
              </a:defRPr>
            </a:lvl8pPr>
            <a:lvl9pPr marL="3716373" indent="-218610" defTabSz="924539" eaLnBrk="0" fontAlgn="base" hangingPunct="0">
              <a:spcBef>
                <a:spcPct val="0"/>
              </a:spcBef>
              <a:spcAft>
                <a:spcPct val="0"/>
              </a:spcAft>
              <a:defRPr>
                <a:solidFill>
                  <a:schemeClr val="tx1"/>
                </a:solidFill>
                <a:latin typeface="Arial" charset="0"/>
              </a:defRPr>
            </a:lvl9pPr>
          </a:lstStyle>
          <a:p>
            <a:pPr eaLnBrk="1" hangingPunct="1"/>
            <a:fld id="{9527B32A-C706-476C-ABDF-7EFF2833DC72}" type="slidenum">
              <a:rPr lang="en-US"/>
              <a:pPr eaLnBrk="1" hangingPunct="1"/>
              <a:t>36</a:t>
            </a:fld>
            <a:endParaRPr lang="en-US"/>
          </a:p>
        </p:txBody>
      </p:sp>
      <p:sp>
        <p:nvSpPr>
          <p:cNvPr id="304131" name="Rectangle 7"/>
          <p:cNvSpPr txBox="1">
            <a:spLocks noGrp="1" noChangeArrowheads="1"/>
          </p:cNvSpPr>
          <p:nvPr/>
        </p:nvSpPr>
        <p:spPr bwMode="auto">
          <a:xfrm>
            <a:off x="3897902" y="8830661"/>
            <a:ext cx="2982418" cy="46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28" tIns="46215" rIns="92428" bIns="46215" anchor="b"/>
          <a:lstStyle>
            <a:lvl1pPr defTabSz="966788" eaLnBrk="0" hangingPunct="0">
              <a:defRPr>
                <a:solidFill>
                  <a:schemeClr val="tx1"/>
                </a:solidFill>
                <a:latin typeface="Arial" charset="0"/>
              </a:defRPr>
            </a:lvl1pPr>
            <a:lvl2pPr marL="742950" indent="-285750" defTabSz="966788" eaLnBrk="0" hangingPunct="0">
              <a:defRPr>
                <a:solidFill>
                  <a:schemeClr val="tx1"/>
                </a:solidFill>
                <a:latin typeface="Arial" charset="0"/>
              </a:defRPr>
            </a:lvl2pPr>
            <a:lvl3pPr marL="1143000" indent="-228600" defTabSz="966788" eaLnBrk="0" hangingPunct="0">
              <a:defRPr>
                <a:solidFill>
                  <a:schemeClr val="tx1"/>
                </a:solidFill>
                <a:latin typeface="Arial" charset="0"/>
              </a:defRPr>
            </a:lvl3pPr>
            <a:lvl4pPr marL="1600200" indent="-228600" defTabSz="966788" eaLnBrk="0" hangingPunct="0">
              <a:defRPr>
                <a:solidFill>
                  <a:schemeClr val="tx1"/>
                </a:solidFill>
                <a:latin typeface="Arial" charset="0"/>
              </a:defRPr>
            </a:lvl4pPr>
            <a:lvl5pPr marL="2057400" indent="-228600" defTabSz="966788" eaLnBrk="0" hangingPunct="0">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pPr algn="r"/>
            <a:fld id="{CCD39483-D159-4BAB-8161-85F390873D55}" type="slidenum">
              <a:rPr lang="en-US" sz="1200">
                <a:ea typeface="ＭＳ Ｐゴシック" pitchFamily="1" charset="-128"/>
              </a:rPr>
              <a:pPr algn="r"/>
              <a:t>36</a:t>
            </a:fld>
            <a:endParaRPr lang="en-US" sz="1200">
              <a:ea typeface="ＭＳ Ｐゴシック" pitchFamily="1" charset="-128"/>
            </a:endParaRPr>
          </a:p>
        </p:txBody>
      </p:sp>
      <p:sp>
        <p:nvSpPr>
          <p:cNvPr id="304132" name="Rectangle 2"/>
          <p:cNvSpPr>
            <a:spLocks noGrp="1" noRot="1" noChangeAspect="1" noChangeArrowheads="1" noTextEdit="1"/>
          </p:cNvSpPr>
          <p:nvPr>
            <p:ph type="sldImg"/>
          </p:nvPr>
        </p:nvSpPr>
        <p:spPr>
          <a:ln/>
        </p:spPr>
      </p:sp>
      <p:sp>
        <p:nvSpPr>
          <p:cNvPr id="304133"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367056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noProof="0" smtClean="0"/>
              <a:t>Click to edit Master title style</a:t>
            </a:r>
          </a:p>
        </p:txBody>
      </p:sp>
      <p:sp>
        <p:nvSpPr>
          <p:cNvPr id="5124" name="Rectangle 4"/>
          <p:cNvSpPr>
            <a:spLocks noGrp="1" noChangeArrowheads="1"/>
          </p:cNvSpPr>
          <p:nvPr>
            <p:ph type="subTitle" idx="1"/>
          </p:nvPr>
        </p:nvSpPr>
        <p:spPr>
          <a:xfrm>
            <a:off x="849313" y="3049588"/>
            <a:ext cx="6248400" cy="2362200"/>
          </a:xfrm>
        </p:spPr>
        <p:txBody>
          <a:bodyPr/>
          <a:lstStyle>
            <a:lvl1pPr marL="0" indent="0" algn="r">
              <a:buFont typeface="Wingdings" pitchFamily="1" charset="2"/>
              <a:buNone/>
              <a:defRPr sz="3200"/>
            </a:lvl1pPr>
          </a:lstStyle>
          <a:p>
            <a:pPr lvl="0"/>
            <a:r>
              <a:rPr lang="en-US" noProof="0" smtClean="0"/>
              <a:t>Click to edit Master subtitle style</a:t>
            </a:r>
          </a:p>
        </p:txBody>
      </p:sp>
      <p:sp>
        <p:nvSpPr>
          <p:cNvPr id="38" name="Rectangle 5"/>
          <p:cNvSpPr>
            <a:spLocks noGrp="1" noChangeArrowheads="1"/>
          </p:cNvSpPr>
          <p:nvPr>
            <p:ph type="dt" sz="half" idx="10"/>
          </p:nvPr>
        </p:nvSpPr>
        <p:spPr/>
        <p:txBody>
          <a:bodyPr/>
          <a:lstStyle>
            <a:lvl1pPr>
              <a:defRPr smtClean="0"/>
            </a:lvl1pPr>
          </a:lstStyle>
          <a:p>
            <a:pPr>
              <a:defRPr/>
            </a:pPr>
            <a:endParaRPr lang="en-US"/>
          </a:p>
        </p:txBody>
      </p:sp>
      <p:sp>
        <p:nvSpPr>
          <p:cNvPr id="39" name="Rectangle 6"/>
          <p:cNvSpPr>
            <a:spLocks noGrp="1" noChangeArrowheads="1"/>
          </p:cNvSpPr>
          <p:nvPr>
            <p:ph type="ftr" sz="quarter" idx="11"/>
          </p:nvPr>
        </p:nvSpPr>
        <p:spPr/>
        <p:txBody>
          <a:bodyPr/>
          <a:lstStyle>
            <a:lvl1pPr>
              <a:defRPr smtClean="0"/>
            </a:lvl1pPr>
          </a:lstStyle>
          <a:p>
            <a:pPr>
              <a:defRPr/>
            </a:pPr>
            <a:endParaRPr lang="en-US"/>
          </a:p>
        </p:txBody>
      </p:sp>
      <p:sp>
        <p:nvSpPr>
          <p:cNvPr id="40" name="Rectangle 7"/>
          <p:cNvSpPr>
            <a:spLocks noGrp="1" noChangeArrowheads="1"/>
          </p:cNvSpPr>
          <p:nvPr>
            <p:ph type="sldNum" sz="quarter" idx="12"/>
          </p:nvPr>
        </p:nvSpPr>
        <p:spPr/>
        <p:txBody>
          <a:bodyPr/>
          <a:lstStyle>
            <a:lvl1pPr>
              <a:defRPr smtClean="0"/>
            </a:lvl1pPr>
          </a:lstStyle>
          <a:p>
            <a:pPr>
              <a:defRPr/>
            </a:pPr>
            <a:fld id="{D74E113D-8ADF-45A6-B026-263C49DBCD64}" type="slidenum">
              <a:rPr lang="en-US"/>
              <a:pPr>
                <a:defRPr/>
              </a:pPr>
              <a:t>‹#›</a:t>
            </a:fld>
            <a:endParaRPr lang="en-US"/>
          </a:p>
        </p:txBody>
      </p:sp>
    </p:spTree>
    <p:extLst>
      <p:ext uri="{BB962C8B-B14F-4D97-AF65-F5344CB8AC3E}">
        <p14:creationId xmlns:p14="http://schemas.microsoft.com/office/powerpoint/2010/main" val="2324596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09ACD17-2B4B-46E9-9895-D5ED8229CCDD}" type="slidenum">
              <a:rPr lang="en-US"/>
              <a:pPr>
                <a:defRPr/>
              </a:pPr>
              <a:t>‹#›</a:t>
            </a:fld>
            <a:endParaRPr lang="en-US"/>
          </a:p>
        </p:txBody>
      </p:sp>
    </p:spTree>
    <p:extLst>
      <p:ext uri="{BB962C8B-B14F-4D97-AF65-F5344CB8AC3E}">
        <p14:creationId xmlns:p14="http://schemas.microsoft.com/office/powerpoint/2010/main" val="2810116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3A473FD-11BD-4420-AE68-D75ACBED5967}" type="slidenum">
              <a:rPr lang="en-US"/>
              <a:pPr>
                <a:defRPr/>
              </a:pPr>
              <a:t>‹#›</a:t>
            </a:fld>
            <a:endParaRPr lang="en-US"/>
          </a:p>
        </p:txBody>
      </p:sp>
    </p:spTree>
    <p:extLst>
      <p:ext uri="{BB962C8B-B14F-4D97-AF65-F5344CB8AC3E}">
        <p14:creationId xmlns:p14="http://schemas.microsoft.com/office/powerpoint/2010/main" val="72629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C26E01AC-1088-4F89-A6BA-9AC5AA660BD8}" type="slidenum">
              <a:rPr lang="en-US"/>
              <a:pPr>
                <a:defRPr/>
              </a:pPr>
              <a:t>‹#›</a:t>
            </a:fld>
            <a:endParaRPr lang="en-US"/>
          </a:p>
        </p:txBody>
      </p:sp>
    </p:spTree>
    <p:extLst>
      <p:ext uri="{BB962C8B-B14F-4D97-AF65-F5344CB8AC3E}">
        <p14:creationId xmlns:p14="http://schemas.microsoft.com/office/powerpoint/2010/main" val="405167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F163D6CE-C7B5-4F3B-A9AE-8D19D30D64DB}" type="slidenum">
              <a:rPr lang="en-US"/>
              <a:pPr>
                <a:defRPr/>
              </a:pPr>
              <a:t>‹#›</a:t>
            </a:fld>
            <a:endParaRPr lang="en-US"/>
          </a:p>
        </p:txBody>
      </p:sp>
    </p:spTree>
    <p:extLst>
      <p:ext uri="{BB962C8B-B14F-4D97-AF65-F5344CB8AC3E}">
        <p14:creationId xmlns:p14="http://schemas.microsoft.com/office/powerpoint/2010/main" val="3502715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A2E22BA2-035C-4BF3-A594-0BE5D7313345}" type="slidenum">
              <a:rPr lang="en-US"/>
              <a:pPr>
                <a:defRPr/>
              </a:pPr>
              <a:t>‹#›</a:t>
            </a:fld>
            <a:endParaRPr lang="en-US"/>
          </a:p>
        </p:txBody>
      </p:sp>
    </p:spTree>
    <p:extLst>
      <p:ext uri="{BB962C8B-B14F-4D97-AF65-F5344CB8AC3E}">
        <p14:creationId xmlns:p14="http://schemas.microsoft.com/office/powerpoint/2010/main" val="2522621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7BCEF1F2-F244-45FD-A90B-75B336CC0155}" type="slidenum">
              <a:rPr lang="en-US"/>
              <a:pPr>
                <a:defRPr/>
              </a:pPr>
              <a:t>‹#›</a:t>
            </a:fld>
            <a:endParaRPr lang="en-US"/>
          </a:p>
        </p:txBody>
      </p:sp>
    </p:spTree>
    <p:extLst>
      <p:ext uri="{BB962C8B-B14F-4D97-AF65-F5344CB8AC3E}">
        <p14:creationId xmlns:p14="http://schemas.microsoft.com/office/powerpoint/2010/main" val="108446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606DB6F-FA90-42CD-B986-34B4F6377C6A}" type="slidenum">
              <a:rPr lang="en-US"/>
              <a:pPr>
                <a:defRPr/>
              </a:pPr>
              <a:t>‹#›</a:t>
            </a:fld>
            <a:endParaRPr lang="en-US"/>
          </a:p>
        </p:txBody>
      </p:sp>
    </p:spTree>
    <p:extLst>
      <p:ext uri="{BB962C8B-B14F-4D97-AF65-F5344CB8AC3E}">
        <p14:creationId xmlns:p14="http://schemas.microsoft.com/office/powerpoint/2010/main" val="850258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4C007B96-718E-4787-A2F8-D5B023093C3A}" type="slidenum">
              <a:rPr lang="en-US"/>
              <a:pPr>
                <a:defRPr/>
              </a:pPr>
              <a:t>‹#›</a:t>
            </a:fld>
            <a:endParaRPr lang="en-US"/>
          </a:p>
        </p:txBody>
      </p:sp>
    </p:spTree>
    <p:extLst>
      <p:ext uri="{BB962C8B-B14F-4D97-AF65-F5344CB8AC3E}">
        <p14:creationId xmlns:p14="http://schemas.microsoft.com/office/powerpoint/2010/main" val="7490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A242FB2-DA45-48C0-BC4B-1876251A17C7}" type="slidenum">
              <a:rPr lang="en-US"/>
              <a:pPr>
                <a:defRPr/>
              </a:pPr>
              <a:t>‹#›</a:t>
            </a:fld>
            <a:endParaRPr lang="en-US"/>
          </a:p>
        </p:txBody>
      </p:sp>
    </p:spTree>
    <p:extLst>
      <p:ext uri="{BB962C8B-B14F-4D97-AF65-F5344CB8AC3E}">
        <p14:creationId xmlns:p14="http://schemas.microsoft.com/office/powerpoint/2010/main" val="299494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15E5FEE-9282-424B-AC30-2039868E463B}" type="slidenum">
              <a:rPr lang="en-US"/>
              <a:pPr>
                <a:defRPr/>
              </a:pPr>
              <a:t>‹#›</a:t>
            </a:fld>
            <a:endParaRPr lang="en-US"/>
          </a:p>
        </p:txBody>
      </p:sp>
    </p:spTree>
    <p:extLst>
      <p:ext uri="{BB962C8B-B14F-4D97-AF65-F5344CB8AC3E}">
        <p14:creationId xmlns:p14="http://schemas.microsoft.com/office/powerpoint/2010/main" val="335920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FD366517-2F80-4D25-97B9-B55BA8F7D223}" type="slidenum">
              <a:rPr lang="en-US"/>
              <a:pPr>
                <a:defRPr/>
              </a:pPr>
              <a:t>‹#›</a:t>
            </a:fld>
            <a:endParaRPr lang="en-US"/>
          </a:p>
        </p:txBody>
      </p:sp>
    </p:spTree>
    <p:extLst>
      <p:ext uri="{BB962C8B-B14F-4D97-AF65-F5344CB8AC3E}">
        <p14:creationId xmlns:p14="http://schemas.microsoft.com/office/powerpoint/2010/main" val="2057154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pPr lvl="0"/>
            <a:endParaRPr lang="en-US"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4E9DA5F-1AF0-43DF-AB1A-99FC370EF207}" type="slidenum">
              <a:rPr lang="en-US"/>
              <a:pPr>
                <a:defRPr/>
              </a:pPr>
              <a:t>‹#›</a:t>
            </a:fld>
            <a:endParaRPr lang="en-US"/>
          </a:p>
        </p:txBody>
      </p:sp>
    </p:spTree>
    <p:extLst>
      <p:ext uri="{BB962C8B-B14F-4D97-AF65-F5344CB8AC3E}">
        <p14:creationId xmlns:p14="http://schemas.microsoft.com/office/powerpoint/2010/main" val="1410677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vl1pPr>
          </a:lstStyle>
          <a:p>
            <a:pPr>
              <a:defRPr/>
            </a:pPr>
            <a:endParaRPr lang="en-US"/>
          </a:p>
        </p:txBody>
      </p:sp>
      <p:sp>
        <p:nvSpPr>
          <p:cNvPr id="410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en-US"/>
          </a:p>
        </p:txBody>
      </p:sp>
      <p:sp>
        <p:nvSpPr>
          <p:cNvPr id="410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vl1pPr>
          </a:lstStyle>
          <a:p>
            <a:pPr>
              <a:defRPr/>
            </a:pPr>
            <a:fld id="{85D0C849-9CD7-4B7B-BF9E-9E269EB5F1D1}" type="slidenum">
              <a:rPr lang="en-US"/>
              <a:pPr>
                <a:defRPr/>
              </a:pPr>
              <a:t>‹#›</a:t>
            </a:fld>
            <a:endParaRPr lang="en-US"/>
          </a:p>
        </p:txBody>
      </p:sp>
      <p:grpSp>
        <p:nvGrpSpPr>
          <p:cNvPr id="1032" name="Group 8"/>
          <p:cNvGrpSpPr>
            <a:grpSpLocks/>
          </p:cNvGrpSpPr>
          <p:nvPr/>
        </p:nvGrpSpPr>
        <p:grpSpPr bwMode="auto">
          <a:xfrm>
            <a:off x="8153400" y="152400"/>
            <a:ext cx="792163"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5"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6"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7"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0"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1"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2"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3"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4"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5"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6"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7"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8"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9"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0"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1"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2"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3"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5"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6"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7"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8"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9"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0"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1"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2"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3"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76"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1"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1"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1"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1"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ctrTitle"/>
          </p:nvPr>
        </p:nvSpPr>
        <p:spPr/>
        <p:txBody>
          <a:bodyPr/>
          <a:lstStyle/>
          <a:p>
            <a:pPr eaLnBrk="1" hangingPunct="1"/>
            <a:r>
              <a:rPr lang="en-US" dirty="0" smtClean="0"/>
              <a:t>Stable Matching and Orderly Markets </a:t>
            </a:r>
          </a:p>
        </p:txBody>
      </p:sp>
      <p:sp>
        <p:nvSpPr>
          <p:cNvPr id="32771" name="Rectangle 5"/>
          <p:cNvSpPr>
            <a:spLocks noGrp="1" noChangeArrowheads="1"/>
          </p:cNvSpPr>
          <p:nvPr>
            <p:ph type="subTitle" idx="1"/>
          </p:nvPr>
        </p:nvSpPr>
        <p:spPr/>
        <p:txBody>
          <a:bodyPr/>
          <a:lstStyle/>
          <a:p>
            <a:pPr eaLnBrk="1" hangingPunct="1"/>
            <a:r>
              <a:rPr lang="en-US" dirty="0"/>
              <a:t>Medical </a:t>
            </a:r>
            <a:r>
              <a:rPr lang="en-US" dirty="0" smtClean="0"/>
              <a:t>Residents, Law Clerks and College Admissions</a:t>
            </a:r>
          </a:p>
        </p:txBody>
      </p:sp>
      <p:sp>
        <p:nvSpPr>
          <p:cNvPr id="2" name="Slide Number Placeholder 1"/>
          <p:cNvSpPr>
            <a:spLocks noGrp="1"/>
          </p:cNvSpPr>
          <p:nvPr>
            <p:ph type="sldNum" sz="quarter" idx="12"/>
          </p:nvPr>
        </p:nvSpPr>
        <p:spPr/>
        <p:txBody>
          <a:bodyPr/>
          <a:lstStyle/>
          <a:p>
            <a:pPr>
              <a:defRPr/>
            </a:pPr>
            <a:fld id="{D74E113D-8ADF-45A6-B026-263C49DBCD64}"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p:txBody>
          <a:bodyPr/>
          <a:lstStyle/>
          <a:p>
            <a:r>
              <a:rPr lang="en-US" dirty="0" smtClean="0"/>
              <a:t>Last time: introduced the basic model of two-sided matching and idea of stable matching.</a:t>
            </a:r>
          </a:p>
          <a:p>
            <a:pPr lvl="6"/>
            <a:endParaRPr lang="en-US" dirty="0" smtClean="0"/>
          </a:p>
          <a:p>
            <a:r>
              <a:rPr lang="en-US" dirty="0" smtClean="0"/>
              <a:t>Today: discuss organization of matching markets in practice, using examples.</a:t>
            </a:r>
          </a:p>
          <a:p>
            <a:pPr lvl="1"/>
            <a:r>
              <a:rPr lang="en-US" dirty="0" smtClean="0"/>
              <a:t>Clearinghouses and decentralized markets</a:t>
            </a:r>
          </a:p>
          <a:p>
            <a:pPr lvl="1"/>
            <a:r>
              <a:rPr lang="en-US" dirty="0" smtClean="0"/>
              <a:t>Problem of unraveling in matching markets</a:t>
            </a:r>
          </a:p>
          <a:p>
            <a:pPr lvl="1"/>
            <a:r>
              <a:rPr lang="en-US" dirty="0" smtClean="0"/>
              <a:t>Forces that lead matching markets to clear in ways that are more or less orderly and efficient.</a:t>
            </a:r>
          </a:p>
        </p:txBody>
      </p:sp>
      <p:sp>
        <p:nvSpPr>
          <p:cNvPr id="4" name="Slide Number Placeholder 3"/>
          <p:cNvSpPr>
            <a:spLocks noGrp="1"/>
          </p:cNvSpPr>
          <p:nvPr>
            <p:ph type="sldNum" sz="quarter" idx="12"/>
          </p:nvPr>
        </p:nvSpPr>
        <p:spPr/>
        <p:txBody>
          <a:bodyPr/>
          <a:lstStyle/>
          <a:p>
            <a:pPr>
              <a:defRPr/>
            </a:pPr>
            <a:fld id="{F09ACD17-2B4B-46E9-9895-D5ED8229CCDD}" type="slidenum">
              <a:rPr lang="en-US" smtClean="0"/>
              <a:pPr>
                <a:defRPr/>
              </a:pPr>
              <a:t>2</a:t>
            </a:fld>
            <a:endParaRPr lang="en-US"/>
          </a:p>
        </p:txBody>
      </p:sp>
    </p:spTree>
    <p:extLst>
      <p:ext uri="{BB962C8B-B14F-4D97-AF65-F5344CB8AC3E}">
        <p14:creationId xmlns:p14="http://schemas.microsoft.com/office/powerpoint/2010/main" val="247796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7543800" cy="868362"/>
          </a:xfrm>
        </p:spPr>
        <p:txBody>
          <a:bodyPr/>
          <a:lstStyle/>
          <a:p>
            <a:pPr eaLnBrk="1" hangingPunct="1"/>
            <a:r>
              <a:rPr lang="en-US" dirty="0" smtClean="0"/>
              <a:t>From Theory to Practice</a:t>
            </a:r>
          </a:p>
        </p:txBody>
      </p:sp>
      <p:sp>
        <p:nvSpPr>
          <p:cNvPr id="14339" name="Rectangle 3"/>
          <p:cNvSpPr>
            <a:spLocks noGrp="1" noChangeArrowheads="1"/>
          </p:cNvSpPr>
          <p:nvPr>
            <p:ph type="body" idx="1"/>
          </p:nvPr>
        </p:nvSpPr>
        <p:spPr>
          <a:xfrm>
            <a:off x="457200" y="1447800"/>
            <a:ext cx="8229600" cy="4833938"/>
          </a:xfrm>
        </p:spPr>
        <p:txBody>
          <a:bodyPr/>
          <a:lstStyle/>
          <a:p>
            <a:pPr eaLnBrk="1" hangingPunct="1">
              <a:spcAft>
                <a:spcPct val="20000"/>
              </a:spcAft>
            </a:pPr>
            <a:r>
              <a:rPr lang="en-US" sz="2400" dirty="0" smtClean="0"/>
              <a:t>Study of matching started as “pure” theory: first by David Gale and Lloyd Shapley (1962) who introduced DA algorithm, then others, </a:t>
            </a:r>
            <a:r>
              <a:rPr lang="en-US" sz="2400" dirty="0" err="1" smtClean="0"/>
              <a:t>eg</a:t>
            </a:r>
            <a:r>
              <a:rPr lang="en-US" sz="2400" dirty="0" smtClean="0"/>
              <a:t> Stanford prof Donald Knuth.</a:t>
            </a:r>
          </a:p>
          <a:p>
            <a:pPr lvl="4" eaLnBrk="1" hangingPunct="1">
              <a:lnSpc>
                <a:spcPct val="90000"/>
              </a:lnSpc>
              <a:spcAft>
                <a:spcPct val="20000"/>
              </a:spcAft>
            </a:pPr>
            <a:endParaRPr lang="en-US" sz="1400" dirty="0" smtClean="0"/>
          </a:p>
          <a:p>
            <a:pPr eaLnBrk="1" hangingPunct="1">
              <a:lnSpc>
                <a:spcPct val="90000"/>
              </a:lnSpc>
              <a:spcAft>
                <a:spcPct val="20000"/>
              </a:spcAft>
            </a:pPr>
            <a:r>
              <a:rPr lang="en-US" sz="2400" dirty="0" smtClean="0"/>
              <a:t>In 1984, Al Roth made a surprising discovery:</a:t>
            </a:r>
          </a:p>
          <a:p>
            <a:pPr lvl="1" eaLnBrk="1" hangingPunct="1">
              <a:lnSpc>
                <a:spcPct val="90000"/>
              </a:lnSpc>
              <a:spcAft>
                <a:spcPct val="20000"/>
              </a:spcAft>
            </a:pPr>
            <a:r>
              <a:rPr lang="en-US" sz="2000" dirty="0" smtClean="0"/>
              <a:t>Since the 1950s, US hospitals have used a clearinghouse to assign graduating medical students to residencies.</a:t>
            </a:r>
          </a:p>
          <a:p>
            <a:pPr lvl="1" eaLnBrk="1" hangingPunct="1">
              <a:lnSpc>
                <a:spcPct val="90000"/>
              </a:lnSpc>
              <a:spcAft>
                <a:spcPct val="20000"/>
              </a:spcAft>
            </a:pPr>
            <a:r>
              <a:rPr lang="en-US" sz="2000" dirty="0" smtClean="0"/>
              <a:t>Students apply and interview at hospitals in the fall, then students and hospitals submit rank-order preferences in February.</a:t>
            </a:r>
          </a:p>
          <a:p>
            <a:pPr lvl="1" eaLnBrk="1" hangingPunct="1">
              <a:lnSpc>
                <a:spcPct val="90000"/>
              </a:lnSpc>
              <a:spcAft>
                <a:spcPct val="20000"/>
              </a:spcAft>
            </a:pPr>
            <a:r>
              <a:rPr lang="en-US" sz="2000" dirty="0" smtClean="0"/>
              <a:t>A computer algorithm is used to assign students to hospitals, and matches are all revealed on a single day: match day</a:t>
            </a:r>
            <a:r>
              <a:rPr lang="en-US" sz="2000" dirty="0"/>
              <a:t>.</a:t>
            </a:r>
            <a:endParaRPr lang="en-US" sz="2000" dirty="0" smtClean="0"/>
          </a:p>
          <a:p>
            <a:pPr lvl="1" eaLnBrk="1" hangingPunct="1">
              <a:lnSpc>
                <a:spcPct val="90000"/>
              </a:lnSpc>
              <a:spcAft>
                <a:spcPct val="20000"/>
              </a:spcAft>
            </a:pPr>
            <a:r>
              <a:rPr lang="en-US" sz="2000" dirty="0"/>
              <a:t>Roth realized </a:t>
            </a:r>
            <a:r>
              <a:rPr lang="en-US" sz="2000" dirty="0" smtClean="0"/>
              <a:t>that the doctors has independently discovered and were using exactly </a:t>
            </a:r>
            <a:r>
              <a:rPr lang="en-US" sz="2000" dirty="0"/>
              <a:t>the Gale and Shapley DA algorithm! </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3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122238"/>
            <a:ext cx="7543800" cy="868362"/>
          </a:xfrm>
        </p:spPr>
        <p:txBody>
          <a:bodyPr/>
          <a:lstStyle/>
          <a:p>
            <a:pPr eaLnBrk="1" hangingPunct="1"/>
            <a:r>
              <a:rPr lang="en-US" dirty="0" smtClean="0"/>
              <a:t>Match Day</a:t>
            </a:r>
          </a:p>
        </p:txBody>
      </p:sp>
      <p:pic>
        <p:nvPicPr>
          <p:cNvPr id="1026" name="Picture 2" descr="Receiving their first choices in residency matches were graduating medical students, from left, Alexander Farag (University of North Carolina Hospital), Jennifer Gueth (University of North Carolina Hospital),  Brian Harr (Northwestern University) and Stacy Hollopeter (Rush University Medical Center in 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49" y="1523999"/>
            <a:ext cx="6923351" cy="472775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4</a:t>
            </a:fld>
            <a:endParaRPr lang="en-US"/>
          </a:p>
        </p:txBody>
      </p:sp>
    </p:spTree>
    <p:extLst>
      <p:ext uri="{BB962C8B-B14F-4D97-AF65-F5344CB8AC3E}">
        <p14:creationId xmlns:p14="http://schemas.microsoft.com/office/powerpoint/2010/main" val="3430094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22238"/>
            <a:ext cx="7543800" cy="868362"/>
          </a:xfrm>
        </p:spPr>
        <p:txBody>
          <a:bodyPr/>
          <a:lstStyle/>
          <a:p>
            <a:pPr eaLnBrk="1" hangingPunct="1"/>
            <a:r>
              <a:rPr lang="en-US" smtClean="0"/>
              <a:t>History of NRMP</a:t>
            </a:r>
          </a:p>
        </p:txBody>
      </p:sp>
      <p:sp>
        <p:nvSpPr>
          <p:cNvPr id="15363" name="Rectangle 3"/>
          <p:cNvSpPr>
            <a:spLocks noGrp="1" noChangeArrowheads="1"/>
          </p:cNvSpPr>
          <p:nvPr>
            <p:ph type="body" idx="1"/>
          </p:nvPr>
        </p:nvSpPr>
        <p:spPr>
          <a:xfrm>
            <a:off x="457200" y="1219200"/>
            <a:ext cx="8229600" cy="5334000"/>
          </a:xfrm>
        </p:spPr>
        <p:txBody>
          <a:bodyPr/>
          <a:lstStyle/>
          <a:p>
            <a:pPr eaLnBrk="1" hangingPunct="1">
              <a:spcAft>
                <a:spcPct val="20000"/>
              </a:spcAft>
            </a:pPr>
            <a:r>
              <a:rPr lang="en-US" sz="2400" dirty="0" smtClean="0"/>
              <a:t>History turns out to be illuminating</a:t>
            </a:r>
          </a:p>
          <a:p>
            <a:pPr lvl="1" eaLnBrk="1" hangingPunct="1">
              <a:spcAft>
                <a:spcPct val="20000"/>
              </a:spcAft>
            </a:pPr>
            <a:r>
              <a:rPr lang="en-US" sz="2000" dirty="0" smtClean="0"/>
              <a:t>Into the 1930s, medical students found residencies through a completely decentralized process.</a:t>
            </a:r>
          </a:p>
          <a:p>
            <a:pPr lvl="1" eaLnBrk="1" hangingPunct="1">
              <a:spcAft>
                <a:spcPct val="20000"/>
              </a:spcAft>
            </a:pPr>
            <a:r>
              <a:rPr lang="en-US" sz="2000" dirty="0" smtClean="0"/>
              <a:t>But there were problems: students and hospitals made contracts earlier and earlier, eventually in second year of med school!</a:t>
            </a:r>
          </a:p>
          <a:p>
            <a:pPr eaLnBrk="1" hangingPunct="1">
              <a:spcAft>
                <a:spcPct val="20000"/>
              </a:spcAft>
            </a:pPr>
            <a:r>
              <a:rPr lang="en-US" sz="2400" dirty="0" smtClean="0"/>
              <a:t>Hospitals decided to change the system by adopting a centralized clearinghouse.</a:t>
            </a:r>
          </a:p>
          <a:p>
            <a:pPr lvl="1" eaLnBrk="1" hangingPunct="1">
              <a:spcAft>
                <a:spcPct val="20000"/>
              </a:spcAft>
            </a:pPr>
            <a:r>
              <a:rPr lang="en-US" sz="2000" dirty="0" smtClean="0"/>
              <a:t>National Residency Matching Program (NRMP) adopted, after various adjustments in 1952.</a:t>
            </a:r>
          </a:p>
          <a:p>
            <a:pPr lvl="1" eaLnBrk="1" hangingPunct="1">
              <a:spcAft>
                <a:spcPct val="20000"/>
              </a:spcAft>
            </a:pPr>
            <a:r>
              <a:rPr lang="en-US" sz="2000" dirty="0" smtClean="0"/>
              <a:t>System has persisted, though with some modification in late 1990s to handle couples and some recent debate about salaries.</a:t>
            </a:r>
          </a:p>
          <a:p>
            <a:pPr eaLnBrk="1" hangingPunct="1">
              <a:spcAft>
                <a:spcPct val="20000"/>
              </a:spcAft>
            </a:pPr>
            <a:r>
              <a:rPr lang="en-US" sz="2400" dirty="0" smtClean="0"/>
              <a:t>Why might a centralized clearinghouse be useful? And how might the design of the clearinghouse matter?</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smtClean="0"/>
              <a:t>Stability and Orderly Markets</a:t>
            </a:r>
          </a:p>
        </p:txBody>
      </p:sp>
      <p:sp>
        <p:nvSpPr>
          <p:cNvPr id="35843" name="Rectangle 3"/>
          <p:cNvSpPr>
            <a:spLocks noGrp="1" noChangeArrowheads="1"/>
          </p:cNvSpPr>
          <p:nvPr>
            <p:ph type="body" idx="1"/>
          </p:nvPr>
        </p:nvSpPr>
        <p:spPr/>
        <p:txBody>
          <a:bodyPr/>
          <a:lstStyle/>
          <a:p>
            <a:pPr eaLnBrk="1" hangingPunct="1">
              <a:spcAft>
                <a:spcPct val="20000"/>
              </a:spcAft>
            </a:pPr>
            <a:r>
              <a:rPr lang="en-US" sz="2600" dirty="0" smtClean="0"/>
              <a:t>Some hypotheses to consider:</a:t>
            </a:r>
          </a:p>
          <a:p>
            <a:pPr lvl="1" eaLnBrk="1" hangingPunct="1">
              <a:spcAft>
                <a:spcPct val="20000"/>
              </a:spcAft>
            </a:pPr>
            <a:r>
              <a:rPr lang="en-US" sz="2200" dirty="0" smtClean="0"/>
              <a:t>Centralized clearinghouse can lead to more “orderly” market than decentralized (</a:t>
            </a:r>
            <a:r>
              <a:rPr lang="en-US" sz="2200" dirty="0" err="1" smtClean="0"/>
              <a:t>eg</a:t>
            </a:r>
            <a:r>
              <a:rPr lang="en-US" sz="2200" dirty="0" smtClean="0"/>
              <a:t> clinical psychology)</a:t>
            </a:r>
          </a:p>
          <a:p>
            <a:pPr lvl="1" eaLnBrk="1" hangingPunct="1">
              <a:spcAft>
                <a:spcPct val="20000"/>
              </a:spcAft>
            </a:pPr>
            <a:r>
              <a:rPr lang="en-US" sz="2200" dirty="0" smtClean="0"/>
              <a:t>Designing a clearinghouse to achieve a stable match might discourage re-contracting, or pre-contracting. </a:t>
            </a:r>
          </a:p>
          <a:p>
            <a:pPr eaLnBrk="1" hangingPunct="1">
              <a:spcAft>
                <a:spcPct val="20000"/>
              </a:spcAft>
            </a:pPr>
            <a:r>
              <a:rPr lang="en-US" sz="2600" dirty="0" smtClean="0"/>
              <a:t>How could one test these hypotheses?</a:t>
            </a:r>
          </a:p>
          <a:p>
            <a:pPr lvl="1" eaLnBrk="1" hangingPunct="1">
              <a:spcAft>
                <a:spcPct val="20000"/>
              </a:spcAft>
            </a:pPr>
            <a:r>
              <a:rPr lang="en-US" sz="2200" dirty="0"/>
              <a:t>C</a:t>
            </a:r>
            <a:r>
              <a:rPr lang="en-US" sz="2200" dirty="0" smtClean="0"/>
              <a:t>ompare DA to alternative matching process.</a:t>
            </a:r>
          </a:p>
          <a:p>
            <a:pPr lvl="1" eaLnBrk="1" hangingPunct="1">
              <a:spcAft>
                <a:spcPct val="20000"/>
              </a:spcAft>
            </a:pPr>
            <a:r>
              <a:rPr lang="en-US" sz="2200" dirty="0"/>
              <a:t>C</a:t>
            </a:r>
            <a:r>
              <a:rPr lang="en-US" sz="2200" dirty="0" smtClean="0"/>
              <a:t>ompare centralized markets to decentralized.</a:t>
            </a:r>
          </a:p>
          <a:p>
            <a:pPr lvl="1" eaLnBrk="1" hangingPunct="1">
              <a:spcAft>
                <a:spcPct val="20000"/>
              </a:spcAft>
            </a:pPr>
            <a:r>
              <a:rPr lang="en-US" sz="2200" dirty="0" smtClean="0"/>
              <a:t>Ideally, with some sort of experiment (lab? natural?)</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Priority matching</a:t>
            </a:r>
          </a:p>
        </p:txBody>
      </p:sp>
      <p:sp>
        <p:nvSpPr>
          <p:cNvPr id="31747" name="Rectangle 3"/>
          <p:cNvSpPr>
            <a:spLocks noGrp="1" noChangeArrowheads="1"/>
          </p:cNvSpPr>
          <p:nvPr>
            <p:ph type="body" idx="1"/>
          </p:nvPr>
        </p:nvSpPr>
        <p:spPr>
          <a:xfrm>
            <a:off x="152400" y="1719263"/>
            <a:ext cx="8763000" cy="4833937"/>
          </a:xfrm>
        </p:spPr>
        <p:txBody>
          <a:bodyPr/>
          <a:lstStyle/>
          <a:p>
            <a:pPr eaLnBrk="1" hangingPunct="1">
              <a:spcAft>
                <a:spcPct val="20000"/>
              </a:spcAft>
            </a:pPr>
            <a:r>
              <a:rPr lang="en-US" sz="2100" dirty="0" smtClean="0"/>
              <a:t>Men and women submit their preferences.</a:t>
            </a:r>
            <a:endParaRPr lang="en-US" sz="2100" b="1" dirty="0" smtClean="0"/>
          </a:p>
          <a:p>
            <a:pPr lvl="1" eaLnBrk="1" hangingPunct="1">
              <a:spcAft>
                <a:spcPct val="20000"/>
              </a:spcAft>
            </a:pPr>
            <a:r>
              <a:rPr lang="en-US" sz="2000" dirty="0" smtClean="0"/>
              <a:t>Each man-woman pair gets a priority based on their mutual rankings.</a:t>
            </a:r>
          </a:p>
          <a:p>
            <a:pPr lvl="1" eaLnBrk="1" hangingPunct="1">
              <a:spcAft>
                <a:spcPct val="20000"/>
              </a:spcAft>
            </a:pPr>
            <a:r>
              <a:rPr lang="en-US" sz="2000" dirty="0" smtClean="0"/>
              <a:t>Algorithm matches all priority 1 couples, takes them out of the market.</a:t>
            </a:r>
          </a:p>
          <a:p>
            <a:pPr lvl="1" eaLnBrk="1" hangingPunct="1">
              <a:spcAft>
                <a:spcPct val="20000"/>
              </a:spcAft>
            </a:pPr>
            <a:r>
              <a:rPr lang="en-US" sz="2000" dirty="0" smtClean="0"/>
              <a:t>New priorities are assigned and process iterates.</a:t>
            </a:r>
          </a:p>
          <a:p>
            <a:pPr eaLnBrk="1" hangingPunct="1">
              <a:spcAft>
                <a:spcPct val="20000"/>
              </a:spcAft>
            </a:pPr>
            <a:r>
              <a:rPr lang="en-US" sz="2100" dirty="0" smtClean="0">
                <a:solidFill>
                  <a:srgbClr val="0000FF"/>
                </a:solidFill>
              </a:rPr>
              <a:t>Example of priority assignment: </a:t>
            </a:r>
          </a:p>
          <a:p>
            <a:pPr lvl="1" eaLnBrk="1" hangingPunct="1">
              <a:spcAft>
                <a:spcPct val="20000"/>
              </a:spcAft>
            </a:pPr>
            <a:r>
              <a:rPr lang="en-US" sz="2000" dirty="0" smtClean="0"/>
              <a:t>Assign priority based on product of the two rankings, so that priority order is 1-1, 2-1, 1-2, 1-3, 3-1, 4-1, 2-2, 1-4, 5-1, etc…</a:t>
            </a:r>
          </a:p>
          <a:p>
            <a:pPr lvl="1" eaLnBrk="1" hangingPunct="1">
              <a:spcAft>
                <a:spcPct val="20000"/>
              </a:spcAft>
            </a:pPr>
            <a:r>
              <a:rPr lang="en-US" sz="2000" dirty="0" smtClean="0"/>
              <a:t>Algorithm implements all “top-top” matches, then conditional top-tops, etc. When none remain, look for 2-1 matches, etc.</a:t>
            </a:r>
          </a:p>
          <a:p>
            <a:pPr eaLnBrk="1" hangingPunct="1">
              <a:spcAft>
                <a:spcPct val="20000"/>
              </a:spcAft>
            </a:pPr>
            <a:r>
              <a:rPr lang="en-US" sz="2100" dirty="0" smtClean="0">
                <a:solidFill>
                  <a:srgbClr val="4F8754"/>
                </a:solidFill>
              </a:rPr>
              <a:t>Compare this to DA: will priority matching lead to a stable match? Should people be honest or strategic about their preferences?</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Example</a:t>
            </a:r>
            <a:endParaRPr lang="en-US" dirty="0"/>
          </a:p>
        </p:txBody>
      </p:sp>
      <p:sp>
        <p:nvSpPr>
          <p:cNvPr id="22531" name="Rectangle 3"/>
          <p:cNvSpPr>
            <a:spLocks noGrp="1" noChangeArrowheads="1"/>
          </p:cNvSpPr>
          <p:nvPr>
            <p:ph type="body" idx="1"/>
          </p:nvPr>
        </p:nvSpPr>
        <p:spPr>
          <a:xfrm>
            <a:off x="457200" y="1719263"/>
            <a:ext cx="8229600" cy="642937"/>
          </a:xfrm>
        </p:spPr>
        <p:txBody>
          <a:bodyPr/>
          <a:lstStyle/>
          <a:p>
            <a:r>
              <a:rPr lang="en-US" sz="2400" dirty="0" smtClean="0"/>
              <a:t>Preferences of men and women</a:t>
            </a:r>
          </a:p>
          <a:p>
            <a:pPr marL="0" indent="0">
              <a:buNone/>
            </a:pPr>
            <a:r>
              <a:rPr lang="en-US" sz="2000" dirty="0"/>
              <a:t>		</a:t>
            </a:r>
            <a:r>
              <a:rPr lang="en-US" sz="2400" dirty="0"/>
              <a:t>				</a:t>
            </a:r>
          </a:p>
        </p:txBody>
      </p:sp>
      <p:sp>
        <p:nvSpPr>
          <p:cNvPr id="2" name="Slide Number Placeholder 1"/>
          <p:cNvSpPr>
            <a:spLocks noGrp="1"/>
          </p:cNvSpPr>
          <p:nvPr>
            <p:ph type="sldNum" sz="quarter" idx="12"/>
          </p:nvPr>
        </p:nvSpPr>
        <p:spPr/>
        <p:txBody>
          <a:bodyPr/>
          <a:lstStyle/>
          <a:p>
            <a:fld id="{8A4C7851-EDF9-4F1B-8F05-4A5DA4E7E90E}" type="slidenum">
              <a:rPr lang="en-US" smtClean="0"/>
              <a:pPr/>
              <a:t>8</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3102666"/>
              </p:ext>
            </p:extLst>
          </p:nvPr>
        </p:nvGraphicFramePr>
        <p:xfrm>
          <a:off x="762000" y="2514600"/>
          <a:ext cx="7772400" cy="1885950"/>
        </p:xfrm>
        <a:graphic>
          <a:graphicData uri="http://schemas.openxmlformats.org/drawingml/2006/table">
            <a:tbl>
              <a:tblPr firstRow="1" bandRow="1">
                <a:tableStyleId>{9D7B26C5-4107-4FEC-AEDC-1716B250A1EF}</a:tableStyleId>
              </a:tblPr>
              <a:tblGrid>
                <a:gridCol w="3886200"/>
                <a:gridCol w="3886200"/>
              </a:tblGrid>
              <a:tr h="628650">
                <a:tc>
                  <a:txBody>
                    <a:bodyPr/>
                    <a:lstStyle/>
                    <a:p>
                      <a:pPr algn="ctr"/>
                      <a:r>
                        <a:rPr lang="en-US" sz="2400" b="0" dirty="0" smtClean="0"/>
                        <a:t>m1:  w1  &gt;  w2  &gt;  w3</a:t>
                      </a:r>
                      <a:endParaRPr lang="en-US" sz="2400" b="0" dirty="0"/>
                    </a:p>
                  </a:txBody>
                  <a:tcPr>
                    <a:lnL>
                      <a:noFill/>
                    </a:lnL>
                    <a:lnR>
                      <a:noFill/>
                    </a:lnR>
                    <a:lnT w="12700" cmpd="sng">
                      <a:noFill/>
                    </a:lnT>
                    <a:lnB w="12700" cmpd="sng">
                      <a:noFill/>
                    </a:lnB>
                    <a:lnTlToBr w="12700" cmpd="sng">
                      <a:noFill/>
                      <a:prstDash val="solid"/>
                    </a:lnTlToBr>
                    <a:lnBlToTr w="12700" cmpd="sng">
                      <a:noFill/>
                      <a:prstDash val="solid"/>
                    </a:lnBlToTr>
                    <a:solidFill>
                      <a:schemeClr val="accent3">
                        <a:lumMod val="8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400" b="0" dirty="0" smtClean="0"/>
                        <a:t> w1: m2  &gt;  </a:t>
                      </a:r>
                      <a:r>
                        <a:rPr lang="en-US" sz="2400" b="0" dirty="0" smtClean="0"/>
                        <a:t>m1  </a:t>
                      </a:r>
                      <a:r>
                        <a:rPr lang="en-US" sz="2400" b="0" dirty="0" smtClean="0"/>
                        <a:t>&gt;  </a:t>
                      </a:r>
                      <a:r>
                        <a:rPr lang="en-US" sz="2400" b="0" dirty="0" smtClean="0"/>
                        <a:t>m3</a:t>
                      </a:r>
                      <a:endParaRPr lang="en-US" sz="2400" b="0" dirty="0" smtClean="0"/>
                    </a:p>
                  </a:txBody>
                  <a:tcPr>
                    <a:lnL>
                      <a:noFill/>
                    </a:lnL>
                    <a:lnR>
                      <a:noFill/>
                    </a:lnR>
                    <a:lnT w="12700" cmpd="sng">
                      <a:noFill/>
                    </a:lnT>
                    <a:lnB w="12700" cmpd="sng">
                      <a:noFill/>
                    </a:lnB>
                    <a:lnTlToBr w="12700" cmpd="sng">
                      <a:noFill/>
                      <a:prstDash val="solid"/>
                    </a:lnTlToBr>
                    <a:lnBlToTr w="12700" cmpd="sng">
                      <a:noFill/>
                      <a:prstDash val="solid"/>
                    </a:lnBlToTr>
                    <a:solidFill>
                      <a:schemeClr val="accent3">
                        <a:lumMod val="85000"/>
                      </a:schemeClr>
                    </a:solidFill>
                  </a:tcPr>
                </a:tc>
              </a:tr>
              <a:tr h="628650">
                <a:tc>
                  <a:txBody>
                    <a:bodyPr/>
                    <a:lstStyle/>
                    <a:p>
                      <a:pPr algn="ctr"/>
                      <a:r>
                        <a:rPr lang="en-US" sz="2400" b="0" dirty="0" smtClean="0"/>
                        <a:t>m2:  </a:t>
                      </a:r>
                      <a:r>
                        <a:rPr lang="en-US" sz="2400" b="0" dirty="0" smtClean="0"/>
                        <a:t>w2  </a:t>
                      </a:r>
                      <a:r>
                        <a:rPr lang="en-US" sz="2400" b="0" dirty="0" smtClean="0"/>
                        <a:t>&gt;  </a:t>
                      </a:r>
                      <a:r>
                        <a:rPr lang="en-US" sz="2400" b="0" dirty="0" smtClean="0"/>
                        <a:t>w3  </a:t>
                      </a:r>
                      <a:r>
                        <a:rPr lang="en-US" sz="2400" b="0" dirty="0" smtClean="0"/>
                        <a:t>&gt;  w1</a:t>
                      </a:r>
                      <a:endParaRPr lang="en-US" sz="2400" b="0" dirty="0"/>
                    </a:p>
                  </a:txBody>
                  <a:tcPr>
                    <a:lnL>
                      <a:noFill/>
                    </a:lnL>
                    <a:lnR>
                      <a:noFill/>
                    </a:lnR>
                    <a:lnT w="12700" cmpd="sng">
                      <a:noFill/>
                    </a:lnT>
                    <a:lnB>
                      <a:noFill/>
                    </a:lnB>
                    <a:lnTlToBr w="12700" cmpd="sng">
                      <a:noFill/>
                      <a:prstDash val="solid"/>
                    </a:lnTlToBr>
                    <a:lnBlToTr w="12700" cmpd="sng">
                      <a:noFill/>
                      <a:prstDash val="solid"/>
                    </a:lnBlToTr>
                    <a:solidFill>
                      <a:schemeClr val="accent3">
                        <a:lumMod val="8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400" b="0" dirty="0" smtClean="0"/>
                        <a:t> w2: </a:t>
                      </a:r>
                      <a:r>
                        <a:rPr lang="en-US" sz="2400" b="0" dirty="0" smtClean="0"/>
                        <a:t>m1  </a:t>
                      </a:r>
                      <a:r>
                        <a:rPr lang="en-US" sz="2400" b="0" dirty="0" smtClean="0"/>
                        <a:t>&gt;  m3  &gt;  </a:t>
                      </a:r>
                      <a:r>
                        <a:rPr lang="en-US" sz="2400" b="0" dirty="0" smtClean="0"/>
                        <a:t>m2</a:t>
                      </a:r>
                      <a:endParaRPr lang="en-US" sz="2400" b="0" dirty="0" smtClean="0"/>
                    </a:p>
                  </a:txBody>
                  <a:tcPr>
                    <a:lnL>
                      <a:noFill/>
                    </a:lnL>
                    <a:lnR>
                      <a:noFill/>
                    </a:lnR>
                    <a:lnT w="12700" cmpd="sng">
                      <a:noFill/>
                    </a:lnT>
                    <a:lnB>
                      <a:noFill/>
                    </a:lnB>
                    <a:lnTlToBr w="12700" cmpd="sng">
                      <a:noFill/>
                      <a:prstDash val="solid"/>
                    </a:lnTlToBr>
                    <a:lnBlToTr w="12700" cmpd="sng">
                      <a:noFill/>
                      <a:prstDash val="solid"/>
                    </a:lnBlToTr>
                    <a:solidFill>
                      <a:schemeClr val="accent3">
                        <a:lumMod val="85000"/>
                      </a:schemeClr>
                    </a:solidFill>
                  </a:tcPr>
                </a:tc>
              </a:tr>
              <a:tr h="628650">
                <a:tc>
                  <a:txBody>
                    <a:bodyPr/>
                    <a:lstStyle/>
                    <a:p>
                      <a:pPr algn="ctr"/>
                      <a:r>
                        <a:rPr lang="en-US" sz="2400" b="0" dirty="0" smtClean="0"/>
                        <a:t>m3:  </a:t>
                      </a:r>
                      <a:r>
                        <a:rPr lang="en-US" sz="2400" b="0" dirty="0" smtClean="0"/>
                        <a:t>w2  </a:t>
                      </a:r>
                      <a:r>
                        <a:rPr lang="en-US" sz="2400" b="0" dirty="0" smtClean="0"/>
                        <a:t>&gt;  w1  &gt;  </a:t>
                      </a:r>
                      <a:r>
                        <a:rPr lang="en-US" sz="2400" b="0" dirty="0" smtClean="0"/>
                        <a:t>w3 </a:t>
                      </a:r>
                      <a:endParaRPr lang="en-US" sz="2400" b="0" dirty="0"/>
                    </a:p>
                  </a:txBody>
                  <a:tcPr>
                    <a:lnL>
                      <a:noFill/>
                    </a:lnL>
                    <a:lnR>
                      <a:noFill/>
                    </a:lnR>
                    <a:lnT>
                      <a:noFill/>
                    </a:lnT>
                    <a:lnB>
                      <a:noFill/>
                    </a:lnB>
                    <a:lnTlToBr w="12700" cmpd="sng">
                      <a:noFill/>
                      <a:prstDash val="solid"/>
                    </a:lnTlToBr>
                    <a:lnBlToTr w="12700" cmpd="sng">
                      <a:noFill/>
                      <a:prstDash val="solid"/>
                    </a:lnBlToTr>
                    <a:solidFill>
                      <a:schemeClr val="accent3">
                        <a:lumMod val="85000"/>
                      </a:schemeClr>
                    </a:solidFill>
                  </a:tcPr>
                </a:tc>
                <a:tc>
                  <a:txBody>
                    <a:bodyPr/>
                    <a:lstStyle/>
                    <a:p>
                      <a:pPr algn="ctr"/>
                      <a:r>
                        <a:rPr lang="en-US" sz="2400" b="0" dirty="0" smtClean="0"/>
                        <a:t> w3: </a:t>
                      </a:r>
                      <a:r>
                        <a:rPr lang="en-US" sz="2400" b="0" dirty="0" smtClean="0"/>
                        <a:t>m1  </a:t>
                      </a:r>
                      <a:r>
                        <a:rPr lang="en-US" sz="2400" b="0" dirty="0" smtClean="0"/>
                        <a:t>&gt;  </a:t>
                      </a:r>
                      <a:r>
                        <a:rPr lang="en-US" sz="2400" b="0" dirty="0" smtClean="0"/>
                        <a:t>m2  &gt;  </a:t>
                      </a:r>
                      <a:r>
                        <a:rPr lang="en-US" sz="2400" b="0" dirty="0" smtClean="0"/>
                        <a:t>m3</a:t>
                      </a:r>
                      <a:endParaRPr lang="en-US" sz="2400" b="0" dirty="0"/>
                    </a:p>
                  </a:txBody>
                  <a:tcPr>
                    <a:lnL>
                      <a:noFill/>
                    </a:lnL>
                    <a:lnR>
                      <a:noFill/>
                    </a:lnR>
                    <a:lnT>
                      <a:noFill/>
                    </a:lnT>
                    <a:lnB>
                      <a:noFill/>
                    </a:lnB>
                    <a:lnTlToBr w="12700" cmpd="sng">
                      <a:noFill/>
                      <a:prstDash val="solid"/>
                    </a:lnTlToBr>
                    <a:lnBlToTr w="12700" cmpd="sng">
                      <a:noFill/>
                      <a:prstDash val="solid"/>
                    </a:lnBlToTr>
                    <a:solidFill>
                      <a:schemeClr val="accent3">
                        <a:lumMod val="85000"/>
                      </a:schemeClr>
                    </a:solidFill>
                  </a:tcPr>
                </a:tc>
              </a:tr>
            </a:tbl>
          </a:graphicData>
        </a:graphic>
      </p:graphicFrame>
      <p:sp>
        <p:nvSpPr>
          <p:cNvPr id="6" name="Rectangle 3"/>
          <p:cNvSpPr txBox="1">
            <a:spLocks noChangeArrowheads="1"/>
          </p:cNvSpPr>
          <p:nvPr/>
        </p:nvSpPr>
        <p:spPr bwMode="auto">
          <a:xfrm>
            <a:off x="457200" y="4800600"/>
            <a:ext cx="8229600"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1" charset="2"/>
              <a:buChar char="l"/>
              <a:defRPr sz="2600">
                <a:solidFill>
                  <a:schemeClr val="tx1"/>
                </a:solidFill>
                <a:latin typeface="+mn-lt"/>
              </a:defRPr>
            </a:lvl2pPr>
            <a:lvl3pPr marL="987425" indent="-293688" algn="l" rtl="0" fontAlgn="base">
              <a:spcBef>
                <a:spcPct val="20000"/>
              </a:spcBef>
              <a:spcAft>
                <a:spcPct val="0"/>
              </a:spcAft>
              <a:buClr>
                <a:schemeClr val="accent1"/>
              </a:buClr>
              <a:buSzPct val="70000"/>
              <a:buFont typeface="Wingdings" pitchFamily="1" charset="2"/>
              <a:buChar char="l"/>
              <a:defRPr sz="2300">
                <a:solidFill>
                  <a:schemeClr val="tx1"/>
                </a:solidFill>
                <a:latin typeface="+mn-lt"/>
              </a:defRPr>
            </a:lvl3pPr>
            <a:lvl4pPr marL="1281113" indent="-292100" algn="l" rtl="0" fontAlgn="base">
              <a:spcBef>
                <a:spcPct val="20000"/>
              </a:spcBef>
              <a:spcAft>
                <a:spcPct val="0"/>
              </a:spcAft>
              <a:buClr>
                <a:schemeClr val="tx2"/>
              </a:buClr>
              <a:buSzPct val="75000"/>
              <a:buFont typeface="Wingdings" pitchFamily="1" charset="2"/>
              <a:buChar char="§"/>
              <a:defRPr sz="2000">
                <a:solidFill>
                  <a:schemeClr val="tx1"/>
                </a:solidFill>
                <a:latin typeface="+mn-lt"/>
              </a:defRPr>
            </a:lvl4pPr>
            <a:lvl5pPr marL="15986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r>
              <a:rPr lang="en-US" sz="2400" dirty="0" smtClean="0"/>
              <a:t>Find </a:t>
            </a:r>
            <a:r>
              <a:rPr lang="en-US" sz="2400" dirty="0" smtClean="0"/>
              <a:t>the unique</a:t>
            </a:r>
            <a:r>
              <a:rPr lang="en-US" sz="2400" dirty="0" smtClean="0"/>
              <a:t> </a:t>
            </a:r>
            <a:r>
              <a:rPr lang="en-US" sz="2400" dirty="0" smtClean="0"/>
              <a:t>stable matching</a:t>
            </a:r>
            <a:r>
              <a:rPr lang="en-US" sz="2400" dirty="0" smtClean="0"/>
              <a:t>.</a:t>
            </a:r>
          </a:p>
          <a:p>
            <a:r>
              <a:rPr lang="en-US" sz="2400" dirty="0" smtClean="0"/>
              <a:t>Find the outcome under priority matching with order</a:t>
            </a:r>
          </a:p>
          <a:p>
            <a:pPr marL="344487" lvl="1" indent="0" algn="ctr">
              <a:buNone/>
            </a:pPr>
            <a:r>
              <a:rPr lang="en-US" sz="2400" dirty="0" smtClean="0"/>
              <a:t>1-1, 2-1, 1-2, 1-3, 3-1, 2-2, 2-3, 3-2, 3-3</a:t>
            </a:r>
            <a:endParaRPr lang="en-US" sz="2400" dirty="0" smtClean="0"/>
          </a:p>
          <a:p>
            <a:pPr marL="0" indent="0">
              <a:buFont typeface="Wingdings" pitchFamily="1" charset="2"/>
              <a:buNone/>
            </a:pPr>
            <a:r>
              <a:rPr lang="en-US" sz="2000" dirty="0" smtClean="0"/>
              <a:t>		</a:t>
            </a:r>
            <a:r>
              <a:rPr lang="en-US" sz="2400" dirty="0" smtClean="0"/>
              <a:t>				</a:t>
            </a:r>
            <a:endParaRPr lang="en-US" sz="2400" dirty="0"/>
          </a:p>
        </p:txBody>
      </p:sp>
    </p:spTree>
    <p:extLst>
      <p:ext uri="{BB962C8B-B14F-4D97-AF65-F5344CB8AC3E}">
        <p14:creationId xmlns:p14="http://schemas.microsoft.com/office/powerpoint/2010/main" val="220044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2"/>
      <p:bldP spid="6"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Priority </a:t>
            </a:r>
            <a:r>
              <a:rPr lang="en-US" dirty="0"/>
              <a:t>M</a:t>
            </a:r>
            <a:r>
              <a:rPr lang="en-US" dirty="0" smtClean="0"/>
              <a:t>atching Example</a:t>
            </a:r>
          </a:p>
        </p:txBody>
      </p:sp>
      <p:sp>
        <p:nvSpPr>
          <p:cNvPr id="31747" name="Rectangle 3"/>
          <p:cNvSpPr>
            <a:spLocks noGrp="1" noChangeArrowheads="1"/>
          </p:cNvSpPr>
          <p:nvPr>
            <p:ph type="body" idx="1"/>
          </p:nvPr>
        </p:nvSpPr>
        <p:spPr>
          <a:xfrm>
            <a:off x="152400" y="1719263"/>
            <a:ext cx="8763000" cy="4833937"/>
          </a:xfrm>
        </p:spPr>
        <p:txBody>
          <a:bodyPr/>
          <a:lstStyle/>
          <a:p>
            <a:pPr eaLnBrk="1" hangingPunct="1">
              <a:spcAft>
                <a:spcPct val="20000"/>
              </a:spcAft>
            </a:pPr>
            <a:r>
              <a:rPr lang="en-US" sz="2400" dirty="0" smtClean="0"/>
              <a:t>Three men, three women with rankings</a:t>
            </a:r>
          </a:p>
          <a:p>
            <a:pPr marL="344487" lvl="1" indent="0" eaLnBrk="1" hangingPunct="1">
              <a:spcAft>
                <a:spcPct val="20000"/>
              </a:spcAft>
              <a:buNone/>
            </a:pPr>
            <a:r>
              <a:rPr lang="en-US" sz="2000" dirty="0" smtClean="0"/>
              <a:t>		m1: w1 &gt; w2 &gt; w3	w1: m2 &gt; m1 &gt; m3:</a:t>
            </a:r>
          </a:p>
          <a:p>
            <a:pPr marL="344487" lvl="1" indent="0" eaLnBrk="1" hangingPunct="1">
              <a:spcAft>
                <a:spcPct val="20000"/>
              </a:spcAft>
              <a:buNone/>
            </a:pPr>
            <a:r>
              <a:rPr lang="en-US" sz="2000" dirty="0" smtClean="0"/>
              <a:t>		m2: w2 &gt; w3 &gt; w1	w2: m1 &gt; m3 &gt; m2</a:t>
            </a:r>
          </a:p>
          <a:p>
            <a:pPr marL="344487" lvl="1" indent="0" eaLnBrk="1" hangingPunct="1">
              <a:spcAft>
                <a:spcPct val="20000"/>
              </a:spcAft>
              <a:buNone/>
            </a:pPr>
            <a:r>
              <a:rPr lang="en-US" sz="2000" dirty="0" smtClean="0"/>
              <a:t>		m3: w2 &gt; w1 &gt; w3 	w3: m1 &gt; m2 &gt; m3</a:t>
            </a:r>
            <a:endParaRPr lang="en-US" sz="1400" dirty="0" smtClean="0"/>
          </a:p>
          <a:p>
            <a:pPr eaLnBrk="1" hangingPunct="1">
              <a:spcAft>
                <a:spcPct val="20000"/>
              </a:spcAft>
            </a:pPr>
            <a:r>
              <a:rPr lang="en-US" sz="2400" dirty="0" smtClean="0"/>
              <a:t>Unique stable match: (m1, w1), (m2, w3), (m3, w2)</a:t>
            </a:r>
          </a:p>
          <a:p>
            <a:pPr eaLnBrk="1" hangingPunct="1">
              <a:spcAft>
                <a:spcPct val="20000"/>
              </a:spcAft>
            </a:pPr>
            <a:r>
              <a:rPr lang="en-US" sz="2400" dirty="0" smtClean="0"/>
              <a:t>Priority order is 1-1, 2-1, 1-2, 1-3, 3-1, 2-2, 2-3, 3-2, 3-3.</a:t>
            </a:r>
          </a:p>
          <a:p>
            <a:pPr lvl="1" eaLnBrk="1" hangingPunct="1">
              <a:spcAft>
                <a:spcPct val="20000"/>
              </a:spcAft>
            </a:pPr>
            <a:r>
              <a:rPr lang="en-US" sz="2000" dirty="0" smtClean="0"/>
              <a:t>No top-top matches, first match is: (m1, w2).</a:t>
            </a:r>
          </a:p>
          <a:p>
            <a:pPr lvl="1" eaLnBrk="1" hangingPunct="1">
              <a:spcAft>
                <a:spcPct val="20000"/>
              </a:spcAft>
            </a:pPr>
            <a:r>
              <a:rPr lang="en-US" sz="2000" dirty="0" smtClean="0"/>
              <a:t>Removing m1, w2, top-top match is: (m2, w3)</a:t>
            </a:r>
          </a:p>
          <a:p>
            <a:pPr lvl="1" eaLnBrk="1" hangingPunct="1">
              <a:spcAft>
                <a:spcPct val="20000"/>
              </a:spcAft>
            </a:pPr>
            <a:r>
              <a:rPr lang="en-US" sz="2000" dirty="0" smtClean="0"/>
              <a:t>Which leaves: (m3, w1). </a:t>
            </a:r>
          </a:p>
          <a:p>
            <a:pPr eaLnBrk="1" hangingPunct="1">
              <a:spcAft>
                <a:spcPct val="20000"/>
              </a:spcAft>
            </a:pPr>
            <a:r>
              <a:rPr lang="en-US" sz="2400" dirty="0" smtClean="0"/>
              <a:t>Not stable, and m1 could list w2 last and get w1.. (check!).</a:t>
            </a:r>
          </a:p>
          <a:p>
            <a:pPr lvl="1" eaLnBrk="1" hangingPunct="1">
              <a:spcAft>
                <a:spcPct val="20000"/>
              </a:spcAft>
            </a:pPr>
            <a:endParaRPr lang="en-US" sz="2100" dirty="0" smtClean="0">
              <a:solidFill>
                <a:srgbClr val="4F8754"/>
              </a:solidFill>
            </a:endParaRP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9</a:t>
            </a:fld>
            <a:endParaRPr lang="en-US"/>
          </a:p>
        </p:txBody>
      </p:sp>
    </p:spTree>
    <p:extLst>
      <p:ext uri="{BB962C8B-B14F-4D97-AF65-F5344CB8AC3E}">
        <p14:creationId xmlns:p14="http://schemas.microsoft.com/office/powerpoint/2010/main" val="50005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74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74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74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smtClean="0"/>
              <a:t>Failure of priority matching</a:t>
            </a:r>
          </a:p>
        </p:txBody>
      </p:sp>
      <p:sp>
        <p:nvSpPr>
          <p:cNvPr id="38915" name="Rectangle 3"/>
          <p:cNvSpPr>
            <a:spLocks noGrp="1" noChangeArrowheads="1"/>
          </p:cNvSpPr>
          <p:nvPr>
            <p:ph type="body" idx="1"/>
          </p:nvPr>
        </p:nvSpPr>
        <p:spPr/>
        <p:txBody>
          <a:bodyPr/>
          <a:lstStyle/>
          <a:p>
            <a:pPr eaLnBrk="1" hangingPunct="1">
              <a:lnSpc>
                <a:spcPct val="90000"/>
              </a:lnSpc>
              <a:spcAft>
                <a:spcPct val="20000"/>
              </a:spcAft>
            </a:pPr>
            <a:r>
              <a:rPr lang="en-US" sz="2600" dirty="0" smtClean="0"/>
              <a:t>Roth (1991, </a:t>
            </a:r>
            <a:r>
              <a:rPr lang="en-US" sz="2600" i="1" dirty="0" smtClean="0"/>
              <a:t>AER</a:t>
            </a:r>
            <a:r>
              <a:rPr lang="en-US" sz="2600" dirty="0" smtClean="0"/>
              <a:t>) studied residency matches in Britain, which are local and have used different types of algorithms --- a “natural experiment”.</a:t>
            </a:r>
          </a:p>
          <a:p>
            <a:pPr eaLnBrk="1" hangingPunct="1">
              <a:lnSpc>
                <a:spcPct val="90000"/>
              </a:lnSpc>
              <a:spcAft>
                <a:spcPct val="20000"/>
              </a:spcAft>
            </a:pPr>
            <a:r>
              <a:rPr lang="en-US" sz="2600" dirty="0" smtClean="0"/>
              <a:t>Newcastle introduced priority matching in 1967.</a:t>
            </a:r>
          </a:p>
          <a:p>
            <a:pPr lvl="1" eaLnBrk="1" hangingPunct="1">
              <a:lnSpc>
                <a:spcPct val="90000"/>
              </a:lnSpc>
              <a:spcAft>
                <a:spcPct val="20000"/>
              </a:spcAft>
            </a:pPr>
            <a:r>
              <a:rPr lang="en-US" sz="2200" dirty="0" smtClean="0"/>
              <a:t>By 1981, 80% of the preferences submitted contained only a single first choice.</a:t>
            </a:r>
          </a:p>
          <a:p>
            <a:pPr lvl="1" eaLnBrk="1" hangingPunct="1">
              <a:lnSpc>
                <a:spcPct val="90000"/>
              </a:lnSpc>
              <a:spcAft>
                <a:spcPct val="20000"/>
              </a:spcAft>
            </a:pPr>
            <a:r>
              <a:rPr lang="en-US" sz="2200" dirty="0" smtClean="0"/>
              <a:t>The participants had pre-contracted in advance!</a:t>
            </a:r>
          </a:p>
          <a:p>
            <a:pPr eaLnBrk="1" hangingPunct="1">
              <a:lnSpc>
                <a:spcPct val="90000"/>
              </a:lnSpc>
              <a:spcAft>
                <a:spcPct val="20000"/>
              </a:spcAft>
            </a:pPr>
            <a:r>
              <a:rPr lang="en-US" sz="2600" dirty="0" smtClean="0"/>
              <a:t>This is the type of “market unraveling” that plagued the US residency market prior to the NRMP.</a:t>
            </a:r>
          </a:p>
          <a:p>
            <a:pPr eaLnBrk="1" hangingPunct="1">
              <a:lnSpc>
                <a:spcPct val="90000"/>
              </a:lnSpc>
              <a:spcAft>
                <a:spcPct val="20000"/>
              </a:spcAft>
            </a:pPr>
            <a:r>
              <a:rPr lang="en-US" sz="2600" dirty="0" smtClean="0"/>
              <a:t>We’ll have more to say about unraveling later.</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91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91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91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457200" y="122238"/>
            <a:ext cx="7543800" cy="1020762"/>
          </a:xfrm>
        </p:spPr>
        <p:txBody>
          <a:bodyPr/>
          <a:lstStyle/>
          <a:p>
            <a:pPr eaLnBrk="1" hangingPunct="1"/>
            <a:r>
              <a:rPr lang="en-US" dirty="0" smtClean="0"/>
              <a:t>Success of stable mechanisms</a:t>
            </a:r>
          </a:p>
        </p:txBody>
      </p:sp>
      <p:graphicFrame>
        <p:nvGraphicFramePr>
          <p:cNvPr id="29983" name="Group 287"/>
          <p:cNvGraphicFramePr>
            <a:graphicFrameLocks noGrp="1"/>
          </p:cNvGraphicFramePr>
          <p:nvPr>
            <p:ph type="tbl" idx="1"/>
            <p:extLst>
              <p:ext uri="{D42A27DB-BD31-4B8C-83A1-F6EECF244321}">
                <p14:modId xmlns:p14="http://schemas.microsoft.com/office/powerpoint/2010/main" val="2178673270"/>
              </p:ext>
            </p:extLst>
          </p:nvPr>
        </p:nvGraphicFramePr>
        <p:xfrm>
          <a:off x="1143000" y="1371600"/>
          <a:ext cx="6629400" cy="4952916"/>
        </p:xfrm>
        <a:graphic>
          <a:graphicData uri="http://schemas.openxmlformats.org/drawingml/2006/table">
            <a:tbl>
              <a:tblPr firstRow="1"/>
              <a:tblGrid>
                <a:gridCol w="1120775"/>
                <a:gridCol w="2689225"/>
                <a:gridCol w="1270000"/>
                <a:gridCol w="1549400"/>
              </a:tblGrid>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000" b="0" i="0" u="none" strike="noStrike" cap="none" normalizeH="0" baseline="0" dirty="0" smtClean="0">
                          <a:ln>
                            <a:noFill/>
                          </a:ln>
                          <a:solidFill>
                            <a:srgbClr val="0000FF"/>
                          </a:solidFill>
                          <a:effectLst/>
                          <a:latin typeface="Arial" charset="0"/>
                        </a:rPr>
                        <a:t>Market</a:t>
                      </a:r>
                    </a:p>
                  </a:txBody>
                  <a:tcPr marT="45717" marB="45717"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000" b="0" i="0" u="none" strike="noStrike" cap="none" normalizeH="0" baseline="0" dirty="0" smtClean="0">
                          <a:ln>
                            <a:noFill/>
                          </a:ln>
                          <a:solidFill>
                            <a:srgbClr val="0000FF"/>
                          </a:solidFill>
                          <a:effectLst/>
                          <a:latin typeface="Arial" charset="0"/>
                        </a:rPr>
                        <a:t>Algorithm</a:t>
                      </a:r>
                    </a:p>
                  </a:txBody>
                  <a:tcPr marT="45717" marB="45717"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000" b="0" i="0" u="none" strike="noStrike" cap="none" normalizeH="0" baseline="0" dirty="0" smtClean="0">
                          <a:ln>
                            <a:noFill/>
                          </a:ln>
                          <a:solidFill>
                            <a:srgbClr val="0000FF"/>
                          </a:solidFill>
                          <a:effectLst/>
                          <a:latin typeface="Arial" charset="0"/>
                        </a:rPr>
                        <a:t>Still Used?</a:t>
                      </a:r>
                    </a:p>
                  </a:txBody>
                  <a:tcPr marT="45717" marB="45717"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NRMP</a:t>
                      </a:r>
                    </a:p>
                  </a:txBody>
                  <a:tcPr marT="45717" marB="45717"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yes</a:t>
                      </a:r>
                    </a:p>
                  </a:txBody>
                  <a:tcPr marT="45717" marB="45717"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US Medical Specialties (about 30)</a:t>
                      </a:r>
                    </a:p>
                  </a:txBody>
                  <a:tcPr marT="45717" marB="45717"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UK Residency matches (Roth, 1991)</a:t>
                      </a:r>
                    </a:p>
                  </a:txBody>
                  <a:tcPr marT="45717" marB="45717"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dirty="0" smtClean="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Edinburgh</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dirty="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Cardiff</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Birmingham</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Priority</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no</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Newcastle</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Priority</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no</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Sheffield</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Priority</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no</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Cambridge</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Priority</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1700" b="0" i="0" u="none" strike="noStrike" cap="none" normalizeH="0" baseline="0" smtClean="0">
                        <a:ln>
                          <a:noFill/>
                        </a:ln>
                        <a:solidFill>
                          <a:schemeClr val="tx1"/>
                        </a:solidFill>
                        <a:effectLst/>
                        <a:latin typeface="Arial" charset="0"/>
                      </a:endParaRP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London hospital</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Priority</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Canadian lawyers</a:t>
                      </a:r>
                    </a:p>
                  </a:txBody>
                  <a:tcPr marT="45717" marB="45717"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Pharmacists</a:t>
                      </a:r>
                    </a:p>
                  </a:txBody>
                  <a:tcPr marT="45717" marB="45717"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smtClean="0">
                          <a:ln>
                            <a:noFill/>
                          </a:ln>
                          <a:solidFill>
                            <a:schemeClr val="tx1"/>
                          </a:solidFill>
                          <a:effectLst/>
                          <a:latin typeface="Arial" charset="0"/>
                        </a:rPr>
                        <a:t>yes</a:t>
                      </a:r>
                    </a:p>
                  </a:txBody>
                  <a:tcPr marT="45717" marB="45717" horzOverflow="overflow">
                    <a:lnL>
                      <a:noFill/>
                    </a:lnL>
                    <a:lnR cap="flat">
                      <a:noFill/>
                    </a:lnR>
                    <a:lnT>
                      <a:noFill/>
                    </a:lnT>
                    <a:lnB>
                      <a:noFill/>
                    </a:lnB>
                    <a:lnTlToBr>
                      <a:noFill/>
                    </a:lnTlToBr>
                    <a:lnBlToTr>
                      <a:noFill/>
                    </a:lnBlToTr>
                    <a:noFill/>
                  </a:tcPr>
                </a:tc>
              </a:tr>
              <a:tr h="350497">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Reform rabbis</a:t>
                      </a:r>
                    </a:p>
                  </a:txBody>
                  <a:tcPr marT="45717" marB="45717"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DA</a:t>
                      </a:r>
                    </a:p>
                  </a:txBody>
                  <a:tcPr marT="45717" marB="45717"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1700" b="0" i="0" u="none" strike="noStrike" cap="none" normalizeH="0" baseline="0" dirty="0" smtClean="0">
                          <a:ln>
                            <a:noFill/>
                          </a:ln>
                          <a:solidFill>
                            <a:schemeClr val="tx1"/>
                          </a:solidFill>
                          <a:effectLst/>
                          <a:latin typeface="Arial" charset="0"/>
                        </a:rPr>
                        <a:t>yes</a:t>
                      </a:r>
                    </a:p>
                  </a:txBody>
                  <a:tcPr marT="45717" marB="45717"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pPr>
              <a:defRPr/>
            </a:pPr>
            <a:fld id="{E4E9DA5F-1AF0-43DF-AB1A-99FC370EF207}"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04800" y="122238"/>
            <a:ext cx="7924800" cy="1295400"/>
          </a:xfrm>
        </p:spPr>
        <p:txBody>
          <a:bodyPr/>
          <a:lstStyle/>
          <a:p>
            <a:pPr eaLnBrk="1" hangingPunct="1"/>
            <a:r>
              <a:rPr lang="en-US" sz="3700" dirty="0" smtClean="0"/>
              <a:t>Stability and Market Participation</a:t>
            </a:r>
          </a:p>
        </p:txBody>
      </p:sp>
      <p:sp>
        <p:nvSpPr>
          <p:cNvPr id="51203" name="Rectangle 3"/>
          <p:cNvSpPr>
            <a:spLocks noGrp="1" noChangeArrowheads="1"/>
          </p:cNvSpPr>
          <p:nvPr>
            <p:ph type="body" idx="1"/>
          </p:nvPr>
        </p:nvSpPr>
        <p:spPr/>
        <p:txBody>
          <a:bodyPr/>
          <a:lstStyle/>
          <a:p>
            <a:pPr eaLnBrk="1" hangingPunct="1"/>
            <a:r>
              <a:rPr lang="en-US" sz="2600" dirty="0" smtClean="0"/>
              <a:t>Starting in the 1970s, an increasing number of </a:t>
            </a:r>
            <a:r>
              <a:rPr lang="en-US" sz="2600" i="1" dirty="0" smtClean="0"/>
              <a:t>couples</a:t>
            </a:r>
            <a:r>
              <a:rPr lang="en-US" sz="2600" dirty="0" smtClean="0"/>
              <a:t> graduated from medical school.</a:t>
            </a:r>
          </a:p>
          <a:p>
            <a:pPr lvl="1" eaLnBrk="1" hangingPunct="1"/>
            <a:r>
              <a:rPr lang="en-US" sz="2400" dirty="0" smtClean="0"/>
              <a:t>Typically couples want to be in the same city, but the DA algorithm doesn’t account for this; it might put a husband in Boston and wife in Chicago.</a:t>
            </a:r>
          </a:p>
          <a:p>
            <a:pPr lvl="1" eaLnBrk="1" hangingPunct="1"/>
            <a:r>
              <a:rPr lang="en-US" sz="2200" dirty="0" smtClean="0"/>
              <a:t>So many couples started to go around the NRMP to find positions where they could be at the same hospital – match was threatened by a new form of unraveling.</a:t>
            </a:r>
          </a:p>
          <a:p>
            <a:pPr lvl="3" eaLnBrk="1" hangingPunct="1"/>
            <a:endParaRPr lang="en-US" sz="1600" dirty="0" smtClean="0"/>
          </a:p>
          <a:p>
            <a:pPr eaLnBrk="1" hangingPunct="1"/>
            <a:r>
              <a:rPr lang="en-US" sz="2600" dirty="0" smtClean="0"/>
              <a:t>NRMP realized there was a problem and eventually asked Al Roth to re-design the match.</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Couples: a problem!</a:t>
            </a:r>
          </a:p>
        </p:txBody>
      </p:sp>
      <p:sp>
        <p:nvSpPr>
          <p:cNvPr id="37891" name="Rectangle 3"/>
          <p:cNvSpPr>
            <a:spLocks noGrp="1" noChangeArrowheads="1"/>
          </p:cNvSpPr>
          <p:nvPr>
            <p:ph type="body" idx="1"/>
          </p:nvPr>
        </p:nvSpPr>
        <p:spPr/>
        <p:txBody>
          <a:bodyPr/>
          <a:lstStyle/>
          <a:p>
            <a:pPr eaLnBrk="1" hangingPunct="1">
              <a:spcAft>
                <a:spcPct val="20000"/>
              </a:spcAft>
            </a:pPr>
            <a:r>
              <a:rPr lang="en-US" dirty="0" smtClean="0"/>
              <a:t>Couple </a:t>
            </a:r>
            <a:r>
              <a:rPr lang="en-US" i="1" dirty="0" smtClean="0"/>
              <a:t>c1,c2</a:t>
            </a:r>
            <a:r>
              <a:rPr lang="en-US" dirty="0" smtClean="0"/>
              <a:t> and single student </a:t>
            </a:r>
            <a:r>
              <a:rPr lang="en-US" i="1" dirty="0" smtClean="0"/>
              <a:t>s</a:t>
            </a:r>
          </a:p>
          <a:p>
            <a:pPr eaLnBrk="1" hangingPunct="1">
              <a:spcAft>
                <a:spcPct val="20000"/>
              </a:spcAft>
            </a:pPr>
            <a:r>
              <a:rPr lang="en-US" dirty="0" smtClean="0"/>
              <a:t>Two hospitals, each hiring one student</a:t>
            </a:r>
          </a:p>
          <a:p>
            <a:pPr lvl="1" eaLnBrk="1" hangingPunct="1">
              <a:spcAft>
                <a:spcPct val="20000"/>
              </a:spcAft>
            </a:pPr>
            <a:r>
              <a:rPr lang="en-US" dirty="0" smtClean="0"/>
              <a:t>Hospital 1: </a:t>
            </a:r>
            <a:r>
              <a:rPr lang="en-US" i="1" dirty="0" smtClean="0"/>
              <a:t>c1, s</a:t>
            </a:r>
          </a:p>
          <a:p>
            <a:pPr lvl="1" eaLnBrk="1" hangingPunct="1">
              <a:spcAft>
                <a:spcPct val="20000"/>
              </a:spcAft>
            </a:pPr>
            <a:r>
              <a:rPr lang="en-US" dirty="0" smtClean="0"/>
              <a:t>Hospital 2: s</a:t>
            </a:r>
            <a:r>
              <a:rPr lang="en-US" i="1" dirty="0" smtClean="0"/>
              <a:t>, c2</a:t>
            </a:r>
          </a:p>
          <a:p>
            <a:pPr lvl="1" eaLnBrk="1" hangingPunct="1">
              <a:spcAft>
                <a:spcPct val="20000"/>
              </a:spcAft>
            </a:pPr>
            <a:r>
              <a:rPr lang="en-US" dirty="0" smtClean="0"/>
              <a:t>Single student: </a:t>
            </a:r>
            <a:r>
              <a:rPr lang="en-US" i="1" dirty="0" smtClean="0"/>
              <a:t>H1, H2</a:t>
            </a:r>
          </a:p>
          <a:p>
            <a:pPr lvl="1" eaLnBrk="1" hangingPunct="1">
              <a:spcAft>
                <a:spcPct val="20000"/>
              </a:spcAft>
            </a:pPr>
            <a:r>
              <a:rPr lang="en-US" dirty="0" smtClean="0"/>
              <a:t>Couple: (H1, H2) or nothing.</a:t>
            </a:r>
          </a:p>
          <a:p>
            <a:pPr eaLnBrk="1" hangingPunct="1">
              <a:spcAft>
                <a:spcPct val="20000"/>
              </a:spcAft>
            </a:pPr>
            <a:r>
              <a:rPr lang="en-US" dirty="0" smtClean="0">
                <a:solidFill>
                  <a:srgbClr val="FF0000"/>
                </a:solidFill>
              </a:rPr>
              <a:t>There is no stable match!</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89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8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dirty="0" smtClean="0"/>
              <a:t>Instability with Couples</a:t>
            </a:r>
          </a:p>
        </p:txBody>
      </p:sp>
      <p:sp>
        <p:nvSpPr>
          <p:cNvPr id="37891" name="Rectangle 3"/>
          <p:cNvSpPr>
            <a:spLocks noGrp="1" noChangeArrowheads="1"/>
          </p:cNvSpPr>
          <p:nvPr>
            <p:ph type="body" idx="1"/>
          </p:nvPr>
        </p:nvSpPr>
        <p:spPr>
          <a:xfrm>
            <a:off x="5791200" y="1719263"/>
            <a:ext cx="2895600" cy="4411662"/>
          </a:xfrm>
        </p:spPr>
        <p:txBody>
          <a:bodyPr/>
          <a:lstStyle/>
          <a:p>
            <a:pPr marL="0" indent="0" eaLnBrk="1" hangingPunct="1">
              <a:spcAft>
                <a:spcPct val="20000"/>
              </a:spcAft>
              <a:buNone/>
            </a:pPr>
            <a:r>
              <a:rPr lang="en-US" sz="2400" u="sng" dirty="0" smtClean="0"/>
              <a:t>Preferences</a:t>
            </a:r>
          </a:p>
          <a:p>
            <a:pPr marL="0" indent="0" eaLnBrk="1" hangingPunct="1">
              <a:spcAft>
                <a:spcPct val="20000"/>
              </a:spcAft>
              <a:buNone/>
            </a:pPr>
            <a:r>
              <a:rPr lang="en-US" sz="2400" dirty="0" smtClean="0"/>
              <a:t>Hospital 1: </a:t>
            </a:r>
            <a:r>
              <a:rPr lang="en-US" sz="2400" i="1" dirty="0" smtClean="0"/>
              <a:t>c1, s</a:t>
            </a:r>
          </a:p>
          <a:p>
            <a:pPr marL="0" indent="0" eaLnBrk="1" hangingPunct="1">
              <a:spcAft>
                <a:spcPct val="20000"/>
              </a:spcAft>
              <a:buNone/>
            </a:pPr>
            <a:r>
              <a:rPr lang="en-US" sz="2400" dirty="0" smtClean="0"/>
              <a:t>Hospital 2: s</a:t>
            </a:r>
            <a:r>
              <a:rPr lang="en-US" sz="2400" i="1" dirty="0" smtClean="0"/>
              <a:t>, c2</a:t>
            </a:r>
          </a:p>
          <a:p>
            <a:pPr marL="0" indent="0" eaLnBrk="1" hangingPunct="1">
              <a:spcAft>
                <a:spcPct val="20000"/>
              </a:spcAft>
              <a:buNone/>
            </a:pPr>
            <a:r>
              <a:rPr lang="en-US" sz="2400" dirty="0"/>
              <a:t>S</a:t>
            </a:r>
            <a:r>
              <a:rPr lang="en-US" sz="2400" dirty="0" smtClean="0"/>
              <a:t>tudent: </a:t>
            </a:r>
            <a:r>
              <a:rPr lang="en-US" sz="2400" i="1" dirty="0" smtClean="0"/>
              <a:t>H1, H2</a:t>
            </a:r>
          </a:p>
          <a:p>
            <a:pPr marL="0" indent="0" eaLnBrk="1" hangingPunct="1">
              <a:spcAft>
                <a:spcPct val="20000"/>
              </a:spcAft>
              <a:buNone/>
            </a:pPr>
            <a:r>
              <a:rPr lang="en-US" sz="2400" dirty="0" smtClean="0"/>
              <a:t>Couple: (H1, H2), </a:t>
            </a:r>
            <a:r>
              <a:rPr lang="en-US" sz="2400" dirty="0" smtClean="0">
                <a:sym typeface="Symbol"/>
              </a:rPr>
              <a:t></a:t>
            </a:r>
            <a:endParaRPr lang="en-US" sz="2400" dirty="0" smtClean="0"/>
          </a:p>
        </p:txBody>
      </p:sp>
      <p:sp>
        <p:nvSpPr>
          <p:cNvPr id="4" name="Rectangle 3"/>
          <p:cNvSpPr txBox="1">
            <a:spLocks noChangeArrowheads="1"/>
          </p:cNvSpPr>
          <p:nvPr/>
        </p:nvSpPr>
        <p:spPr bwMode="auto">
          <a:xfrm>
            <a:off x="609600" y="1871663"/>
            <a:ext cx="45720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1"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1"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1"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1"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pPr marL="0" indent="0" eaLnBrk="1" hangingPunct="1">
              <a:spcAft>
                <a:spcPct val="20000"/>
              </a:spcAft>
              <a:buNone/>
            </a:pPr>
            <a:r>
              <a:rPr lang="en-US" sz="2400" dirty="0" smtClean="0"/>
              <a:t>Assign one member of couple?</a:t>
            </a:r>
          </a:p>
          <a:p>
            <a:pPr marL="0" indent="0" eaLnBrk="1" hangingPunct="1">
              <a:spcAft>
                <a:spcPts val="1000"/>
              </a:spcAft>
              <a:buNone/>
            </a:pPr>
            <a:r>
              <a:rPr lang="en-US" sz="2400" dirty="0"/>
              <a:t>	</a:t>
            </a:r>
            <a:r>
              <a:rPr lang="en-US" sz="2400" dirty="0" smtClean="0">
                <a:solidFill>
                  <a:srgbClr val="FF0000"/>
                </a:solidFill>
              </a:rPr>
              <a:t>Couple will block</a:t>
            </a:r>
            <a:endParaRPr lang="en-US" sz="2400" dirty="0" smtClean="0"/>
          </a:p>
          <a:p>
            <a:pPr marL="0" indent="0" eaLnBrk="1" hangingPunct="1">
              <a:spcAft>
                <a:spcPct val="20000"/>
              </a:spcAft>
              <a:buNone/>
            </a:pPr>
            <a:r>
              <a:rPr lang="en-US" sz="2400" dirty="0" smtClean="0"/>
              <a:t>Assign </a:t>
            </a:r>
            <a:r>
              <a:rPr lang="en-US" sz="2400" dirty="0"/>
              <a:t>(H1,c1),(H2,c2)?</a:t>
            </a:r>
          </a:p>
          <a:p>
            <a:pPr marL="0" indent="0" eaLnBrk="1" hangingPunct="1">
              <a:spcAft>
                <a:spcPts val="1000"/>
              </a:spcAft>
              <a:buNone/>
            </a:pPr>
            <a:r>
              <a:rPr lang="en-US" sz="2400" dirty="0"/>
              <a:t>	</a:t>
            </a:r>
            <a:r>
              <a:rPr lang="en-US" sz="2400" dirty="0">
                <a:solidFill>
                  <a:srgbClr val="FF0000"/>
                </a:solidFill>
              </a:rPr>
              <a:t>H2 + s will block</a:t>
            </a:r>
          </a:p>
          <a:p>
            <a:pPr marL="0" indent="0" eaLnBrk="1" hangingPunct="1">
              <a:spcAft>
                <a:spcPct val="20000"/>
              </a:spcAft>
              <a:buNone/>
            </a:pPr>
            <a:r>
              <a:rPr lang="en-US" sz="2400" dirty="0" smtClean="0"/>
              <a:t>Assign (H1,s)?</a:t>
            </a:r>
          </a:p>
          <a:p>
            <a:pPr marL="0" indent="0" eaLnBrk="1" hangingPunct="1">
              <a:spcAft>
                <a:spcPts val="1000"/>
              </a:spcAft>
              <a:buNone/>
            </a:pPr>
            <a:r>
              <a:rPr lang="en-US" sz="2400" dirty="0" smtClean="0"/>
              <a:t>	</a:t>
            </a:r>
            <a:r>
              <a:rPr lang="en-US" sz="2400" dirty="0" smtClean="0">
                <a:solidFill>
                  <a:srgbClr val="FF0000"/>
                </a:solidFill>
              </a:rPr>
              <a:t>Couple + hospitals block</a:t>
            </a:r>
          </a:p>
          <a:p>
            <a:pPr marL="0" indent="0" eaLnBrk="1" hangingPunct="1">
              <a:spcAft>
                <a:spcPct val="20000"/>
              </a:spcAft>
              <a:buNone/>
            </a:pPr>
            <a:r>
              <a:rPr lang="en-US" sz="2400" dirty="0" smtClean="0"/>
              <a:t>Assign (H2,s)?</a:t>
            </a:r>
          </a:p>
          <a:p>
            <a:pPr marL="0" indent="0" eaLnBrk="1" hangingPunct="1">
              <a:spcAft>
                <a:spcPct val="20000"/>
              </a:spcAft>
              <a:buNone/>
            </a:pPr>
            <a:r>
              <a:rPr lang="en-US" sz="2400" dirty="0"/>
              <a:t>	</a:t>
            </a:r>
            <a:r>
              <a:rPr lang="en-US" sz="2400" dirty="0" smtClean="0">
                <a:solidFill>
                  <a:srgbClr val="FF0000"/>
                </a:solidFill>
              </a:rPr>
              <a:t>s + H1 will block</a:t>
            </a:r>
            <a:endParaRPr lang="en-US" sz="2400" dirty="0">
              <a:solidFill>
                <a:srgbClr val="FF0000"/>
              </a:solidFill>
            </a:endParaRP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14</a:t>
            </a:fld>
            <a:endParaRPr lang="en-US"/>
          </a:p>
        </p:txBody>
      </p:sp>
    </p:spTree>
    <p:extLst>
      <p:ext uri="{BB962C8B-B14F-4D97-AF65-F5344CB8AC3E}">
        <p14:creationId xmlns:p14="http://schemas.microsoft.com/office/powerpoint/2010/main" val="207211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dirty="0" smtClean="0"/>
              <a:t>Couples in the DA</a:t>
            </a:r>
          </a:p>
        </p:txBody>
      </p:sp>
      <p:sp>
        <p:nvSpPr>
          <p:cNvPr id="37891" name="Rectangle 3"/>
          <p:cNvSpPr>
            <a:spLocks noGrp="1" noChangeArrowheads="1"/>
          </p:cNvSpPr>
          <p:nvPr>
            <p:ph type="body" idx="1"/>
          </p:nvPr>
        </p:nvSpPr>
        <p:spPr>
          <a:xfrm>
            <a:off x="5791200" y="1719263"/>
            <a:ext cx="2895600" cy="4411662"/>
          </a:xfrm>
        </p:spPr>
        <p:txBody>
          <a:bodyPr/>
          <a:lstStyle/>
          <a:p>
            <a:pPr marL="0" indent="0" eaLnBrk="1" hangingPunct="1">
              <a:spcAft>
                <a:spcPct val="20000"/>
              </a:spcAft>
              <a:buNone/>
            </a:pPr>
            <a:r>
              <a:rPr lang="en-US" sz="2400" u="sng" dirty="0" smtClean="0"/>
              <a:t>Preferences</a:t>
            </a:r>
          </a:p>
          <a:p>
            <a:pPr marL="0" indent="0" eaLnBrk="1" hangingPunct="1">
              <a:spcAft>
                <a:spcPct val="20000"/>
              </a:spcAft>
              <a:buNone/>
            </a:pPr>
            <a:r>
              <a:rPr lang="en-US" sz="2400" dirty="0" smtClean="0"/>
              <a:t>Hospital 1: </a:t>
            </a:r>
            <a:r>
              <a:rPr lang="en-US" sz="2400" i="1" dirty="0" smtClean="0"/>
              <a:t>c1, s</a:t>
            </a:r>
          </a:p>
          <a:p>
            <a:pPr marL="0" indent="0" eaLnBrk="1" hangingPunct="1">
              <a:spcAft>
                <a:spcPct val="20000"/>
              </a:spcAft>
              <a:buNone/>
            </a:pPr>
            <a:r>
              <a:rPr lang="en-US" sz="2400" dirty="0" smtClean="0"/>
              <a:t>Hospital 2: s</a:t>
            </a:r>
            <a:r>
              <a:rPr lang="en-US" sz="2400" i="1" dirty="0" smtClean="0"/>
              <a:t>, c2</a:t>
            </a:r>
          </a:p>
          <a:p>
            <a:pPr marL="0" indent="0" eaLnBrk="1" hangingPunct="1">
              <a:spcAft>
                <a:spcPct val="20000"/>
              </a:spcAft>
              <a:buNone/>
            </a:pPr>
            <a:r>
              <a:rPr lang="en-US" sz="2400" dirty="0"/>
              <a:t>S</a:t>
            </a:r>
            <a:r>
              <a:rPr lang="en-US" sz="2400" dirty="0" smtClean="0"/>
              <a:t>tudent: </a:t>
            </a:r>
            <a:r>
              <a:rPr lang="en-US" sz="2400" i="1" dirty="0" smtClean="0"/>
              <a:t>H1, H2</a:t>
            </a:r>
          </a:p>
          <a:p>
            <a:pPr marL="0" indent="0" eaLnBrk="1" hangingPunct="1">
              <a:spcAft>
                <a:spcPct val="20000"/>
              </a:spcAft>
              <a:buNone/>
            </a:pPr>
            <a:r>
              <a:rPr lang="en-US" sz="2400" dirty="0" smtClean="0"/>
              <a:t>Couple: (H1, H2), </a:t>
            </a:r>
            <a:r>
              <a:rPr lang="en-US" sz="2400" dirty="0" smtClean="0">
                <a:sym typeface="Symbol"/>
              </a:rPr>
              <a:t></a:t>
            </a:r>
            <a:endParaRPr lang="en-US" sz="2400" dirty="0" smtClean="0"/>
          </a:p>
        </p:txBody>
      </p:sp>
      <p:sp>
        <p:nvSpPr>
          <p:cNvPr id="4" name="Rectangle 3"/>
          <p:cNvSpPr txBox="1">
            <a:spLocks noChangeArrowheads="1"/>
          </p:cNvSpPr>
          <p:nvPr/>
        </p:nvSpPr>
        <p:spPr bwMode="auto">
          <a:xfrm>
            <a:off x="609600" y="1871663"/>
            <a:ext cx="43434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1"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1"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1"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1"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pPr marL="0" indent="0" eaLnBrk="1" hangingPunct="1">
              <a:spcAft>
                <a:spcPct val="20000"/>
              </a:spcAft>
              <a:buNone/>
            </a:pPr>
            <a:r>
              <a:rPr lang="en-US" sz="2400" dirty="0" smtClean="0"/>
              <a:t>Round 1</a:t>
            </a:r>
          </a:p>
          <a:p>
            <a:pPr marL="0" indent="0" eaLnBrk="1" hangingPunct="1">
              <a:spcAft>
                <a:spcPct val="20000"/>
              </a:spcAft>
              <a:buNone/>
            </a:pPr>
            <a:r>
              <a:rPr lang="en-US" sz="2400" dirty="0" smtClean="0"/>
              <a:t>	H1 </a:t>
            </a:r>
            <a:r>
              <a:rPr lang="en-US" sz="2400" dirty="0">
                <a:sym typeface="Symbol"/>
              </a:rPr>
              <a:t></a:t>
            </a:r>
            <a:r>
              <a:rPr lang="en-US" sz="2400" dirty="0" smtClean="0"/>
              <a:t> c1, H2 </a:t>
            </a:r>
            <a:r>
              <a:rPr lang="en-US" sz="2400" dirty="0">
                <a:sym typeface="Symbol"/>
              </a:rPr>
              <a:t></a:t>
            </a:r>
            <a:r>
              <a:rPr lang="en-US" sz="2400" dirty="0" smtClean="0"/>
              <a:t> s</a:t>
            </a:r>
          </a:p>
          <a:p>
            <a:pPr marL="0" indent="0" eaLnBrk="1" hangingPunct="1">
              <a:spcAft>
                <a:spcPct val="20000"/>
              </a:spcAft>
              <a:buNone/>
            </a:pPr>
            <a:r>
              <a:rPr lang="en-US" sz="2400" dirty="0"/>
              <a:t>	</a:t>
            </a:r>
            <a:r>
              <a:rPr lang="en-US" sz="2400" dirty="0" smtClean="0"/>
              <a:t>c1 rejects, s holds</a:t>
            </a:r>
          </a:p>
          <a:p>
            <a:pPr marL="0" indent="0" eaLnBrk="1" hangingPunct="1">
              <a:spcAft>
                <a:spcPct val="20000"/>
              </a:spcAft>
              <a:buNone/>
            </a:pPr>
            <a:r>
              <a:rPr lang="en-US" sz="2400" dirty="0" smtClean="0"/>
              <a:t>Round 2</a:t>
            </a:r>
          </a:p>
          <a:p>
            <a:pPr marL="0" indent="0" eaLnBrk="1" hangingPunct="1">
              <a:spcAft>
                <a:spcPct val="20000"/>
              </a:spcAft>
              <a:buNone/>
            </a:pPr>
            <a:r>
              <a:rPr lang="en-US" sz="2400" dirty="0" smtClean="0"/>
              <a:t>	H1 </a:t>
            </a:r>
            <a:r>
              <a:rPr lang="en-US" sz="2400" dirty="0">
                <a:sym typeface="Symbol"/>
              </a:rPr>
              <a:t></a:t>
            </a:r>
            <a:r>
              <a:rPr lang="en-US" sz="2400" dirty="0" smtClean="0"/>
              <a:t> s, s rejects H2</a:t>
            </a:r>
          </a:p>
          <a:p>
            <a:pPr marL="0" indent="0" eaLnBrk="1" hangingPunct="1">
              <a:spcAft>
                <a:spcPct val="20000"/>
              </a:spcAft>
              <a:buNone/>
            </a:pPr>
            <a:r>
              <a:rPr lang="en-US" sz="2400" dirty="0" smtClean="0"/>
              <a:t>Round 3</a:t>
            </a:r>
          </a:p>
          <a:p>
            <a:pPr marL="0" indent="0" eaLnBrk="1" hangingPunct="1">
              <a:spcAft>
                <a:spcPct val="20000"/>
              </a:spcAft>
              <a:buNone/>
            </a:pPr>
            <a:r>
              <a:rPr lang="en-US" sz="2400" dirty="0" smtClean="0"/>
              <a:t>	H2 </a:t>
            </a:r>
            <a:r>
              <a:rPr lang="en-US" sz="2400" dirty="0">
                <a:sym typeface="Symbol"/>
              </a:rPr>
              <a:t></a:t>
            </a:r>
            <a:r>
              <a:rPr lang="en-US" sz="2400" dirty="0" smtClean="0"/>
              <a:t> c2, who rejects.</a:t>
            </a:r>
          </a:p>
          <a:p>
            <a:pPr eaLnBrk="1" hangingPunct="1">
              <a:spcAft>
                <a:spcPct val="20000"/>
              </a:spcAft>
            </a:pPr>
            <a:endParaRPr lang="en-US" sz="2400" dirty="0"/>
          </a:p>
          <a:p>
            <a:pPr marL="0" indent="0" eaLnBrk="1" hangingPunct="1">
              <a:spcAft>
                <a:spcPct val="20000"/>
              </a:spcAft>
              <a:buNone/>
            </a:pPr>
            <a:r>
              <a:rPr lang="en-US" sz="2400" dirty="0" smtClean="0"/>
              <a:t>End state: (H1, s) match.</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15</a:t>
            </a:fld>
            <a:endParaRPr lang="en-US"/>
          </a:p>
        </p:txBody>
      </p:sp>
    </p:spTree>
    <p:extLst>
      <p:ext uri="{BB962C8B-B14F-4D97-AF65-F5344CB8AC3E}">
        <p14:creationId xmlns:p14="http://schemas.microsoft.com/office/powerpoint/2010/main" val="1597396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dirty="0" smtClean="0"/>
              <a:t>Couples in the DA</a:t>
            </a:r>
          </a:p>
        </p:txBody>
      </p:sp>
      <p:sp>
        <p:nvSpPr>
          <p:cNvPr id="37891" name="Rectangle 3"/>
          <p:cNvSpPr>
            <a:spLocks noGrp="1" noChangeArrowheads="1"/>
          </p:cNvSpPr>
          <p:nvPr>
            <p:ph type="body" idx="1"/>
          </p:nvPr>
        </p:nvSpPr>
        <p:spPr>
          <a:xfrm>
            <a:off x="5791200" y="1719263"/>
            <a:ext cx="2895600" cy="4411662"/>
          </a:xfrm>
        </p:spPr>
        <p:txBody>
          <a:bodyPr/>
          <a:lstStyle/>
          <a:p>
            <a:pPr marL="0" indent="0" eaLnBrk="1" hangingPunct="1">
              <a:spcAft>
                <a:spcPct val="20000"/>
              </a:spcAft>
              <a:buNone/>
            </a:pPr>
            <a:r>
              <a:rPr lang="en-US" sz="2400" u="sng" dirty="0" smtClean="0"/>
              <a:t>Preferences</a:t>
            </a:r>
          </a:p>
          <a:p>
            <a:pPr marL="0" indent="0" eaLnBrk="1" hangingPunct="1">
              <a:spcAft>
                <a:spcPct val="20000"/>
              </a:spcAft>
              <a:buNone/>
            </a:pPr>
            <a:r>
              <a:rPr lang="en-US" sz="2400" dirty="0" smtClean="0"/>
              <a:t>Hospital 1: </a:t>
            </a:r>
            <a:r>
              <a:rPr lang="en-US" sz="2400" i="1" dirty="0" smtClean="0"/>
              <a:t>c1, s</a:t>
            </a:r>
          </a:p>
          <a:p>
            <a:pPr marL="0" indent="0" eaLnBrk="1" hangingPunct="1">
              <a:spcAft>
                <a:spcPct val="20000"/>
              </a:spcAft>
              <a:buNone/>
            </a:pPr>
            <a:r>
              <a:rPr lang="en-US" sz="2400" dirty="0" smtClean="0"/>
              <a:t>Hospital 2: s</a:t>
            </a:r>
            <a:r>
              <a:rPr lang="en-US" sz="2400" i="1" dirty="0" smtClean="0"/>
              <a:t>, c2</a:t>
            </a:r>
          </a:p>
          <a:p>
            <a:pPr marL="0" indent="0" eaLnBrk="1" hangingPunct="1">
              <a:spcAft>
                <a:spcPct val="20000"/>
              </a:spcAft>
              <a:buNone/>
            </a:pPr>
            <a:r>
              <a:rPr lang="en-US" sz="2400" dirty="0"/>
              <a:t>S</a:t>
            </a:r>
            <a:r>
              <a:rPr lang="en-US" sz="2400" dirty="0" smtClean="0"/>
              <a:t>tudent: </a:t>
            </a:r>
            <a:r>
              <a:rPr lang="en-US" sz="2400" i="1" dirty="0" smtClean="0"/>
              <a:t>H1, H2</a:t>
            </a:r>
          </a:p>
          <a:p>
            <a:pPr marL="0" indent="0" eaLnBrk="1" hangingPunct="1">
              <a:spcAft>
                <a:spcPct val="20000"/>
              </a:spcAft>
              <a:buNone/>
            </a:pPr>
            <a:r>
              <a:rPr lang="en-US" sz="2400" dirty="0" smtClean="0"/>
              <a:t>Couple: (H1, H2), </a:t>
            </a:r>
            <a:r>
              <a:rPr lang="en-US" sz="2400" dirty="0" smtClean="0">
                <a:sym typeface="Symbol"/>
              </a:rPr>
              <a:t></a:t>
            </a:r>
            <a:endParaRPr lang="en-US" sz="2400" dirty="0" smtClean="0"/>
          </a:p>
        </p:txBody>
      </p:sp>
      <p:sp>
        <p:nvSpPr>
          <p:cNvPr id="4" name="Rectangle 3"/>
          <p:cNvSpPr txBox="1">
            <a:spLocks noChangeArrowheads="1"/>
          </p:cNvSpPr>
          <p:nvPr/>
        </p:nvSpPr>
        <p:spPr bwMode="auto">
          <a:xfrm>
            <a:off x="609600" y="1871663"/>
            <a:ext cx="43434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SzPct val="70000"/>
              <a:buFont typeface="Wingdings" pitchFamily="1"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1"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1"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1"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1"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1" charset="2"/>
              <a:buChar char="§"/>
              <a:defRPr sz="2000">
                <a:solidFill>
                  <a:schemeClr val="tx1"/>
                </a:solidFill>
                <a:latin typeface="+mn-lt"/>
              </a:defRPr>
            </a:lvl9pPr>
          </a:lstStyle>
          <a:p>
            <a:pPr marL="0" indent="0" eaLnBrk="1" hangingPunct="1">
              <a:spcAft>
                <a:spcPct val="20000"/>
              </a:spcAft>
              <a:buNone/>
            </a:pPr>
            <a:r>
              <a:rPr lang="en-US" sz="2400" dirty="0" smtClean="0"/>
              <a:t>Round 1</a:t>
            </a:r>
          </a:p>
          <a:p>
            <a:pPr marL="0" indent="0" eaLnBrk="1" hangingPunct="1">
              <a:spcAft>
                <a:spcPct val="20000"/>
              </a:spcAft>
              <a:buNone/>
            </a:pPr>
            <a:r>
              <a:rPr lang="en-US" sz="2400" dirty="0" smtClean="0"/>
              <a:t>	c </a:t>
            </a:r>
            <a:r>
              <a:rPr lang="en-US" sz="2400" dirty="0">
                <a:sym typeface="Symbol"/>
              </a:rPr>
              <a:t></a:t>
            </a:r>
            <a:r>
              <a:rPr lang="en-US" sz="2400" dirty="0" smtClean="0"/>
              <a:t> H1,H2, s </a:t>
            </a:r>
            <a:r>
              <a:rPr lang="en-US" sz="2400" dirty="0">
                <a:sym typeface="Symbol"/>
              </a:rPr>
              <a:t></a:t>
            </a:r>
            <a:r>
              <a:rPr lang="en-US" sz="2400" dirty="0" smtClean="0"/>
              <a:t> H1</a:t>
            </a:r>
          </a:p>
          <a:p>
            <a:pPr marL="0" indent="0" eaLnBrk="1" hangingPunct="1">
              <a:spcAft>
                <a:spcPct val="20000"/>
              </a:spcAft>
              <a:buNone/>
            </a:pPr>
            <a:r>
              <a:rPr lang="en-US" sz="2400" dirty="0"/>
              <a:t>	</a:t>
            </a:r>
            <a:r>
              <a:rPr lang="en-US" sz="2400" dirty="0" smtClean="0"/>
              <a:t>H1 rejects s</a:t>
            </a:r>
          </a:p>
          <a:p>
            <a:pPr marL="0" indent="0" eaLnBrk="1" hangingPunct="1">
              <a:spcAft>
                <a:spcPct val="20000"/>
              </a:spcAft>
              <a:buNone/>
            </a:pPr>
            <a:r>
              <a:rPr lang="en-US" sz="2400" dirty="0" smtClean="0"/>
              <a:t>Round 2</a:t>
            </a:r>
          </a:p>
          <a:p>
            <a:pPr marL="0" indent="0" eaLnBrk="1" hangingPunct="1">
              <a:spcAft>
                <a:spcPct val="20000"/>
              </a:spcAft>
              <a:buNone/>
            </a:pPr>
            <a:r>
              <a:rPr lang="en-US" sz="2400" dirty="0"/>
              <a:t>	</a:t>
            </a:r>
            <a:r>
              <a:rPr lang="en-US" sz="2400" dirty="0" smtClean="0"/>
              <a:t>s </a:t>
            </a:r>
            <a:r>
              <a:rPr lang="en-US" sz="2400" dirty="0">
                <a:sym typeface="Symbol"/>
              </a:rPr>
              <a:t></a:t>
            </a:r>
            <a:r>
              <a:rPr lang="en-US" sz="2400" dirty="0" smtClean="0"/>
              <a:t> H2</a:t>
            </a:r>
          </a:p>
          <a:p>
            <a:pPr marL="0" indent="0" eaLnBrk="1" hangingPunct="1">
              <a:spcAft>
                <a:spcPct val="20000"/>
              </a:spcAft>
              <a:buNone/>
            </a:pPr>
            <a:r>
              <a:rPr lang="en-US" sz="2400" dirty="0"/>
              <a:t>	</a:t>
            </a:r>
            <a:r>
              <a:rPr lang="en-US" sz="2400" dirty="0" smtClean="0"/>
              <a:t>H2 rejects c2</a:t>
            </a:r>
          </a:p>
          <a:p>
            <a:pPr marL="0" indent="0" eaLnBrk="1" hangingPunct="1">
              <a:spcAft>
                <a:spcPct val="20000"/>
              </a:spcAft>
              <a:buNone/>
            </a:pPr>
            <a:r>
              <a:rPr lang="en-US" sz="2400" dirty="0" smtClean="0"/>
              <a:t>	c1 withdraws from H1</a:t>
            </a:r>
          </a:p>
          <a:p>
            <a:pPr marL="0" indent="0" eaLnBrk="1" hangingPunct="1">
              <a:spcAft>
                <a:spcPct val="20000"/>
              </a:spcAft>
              <a:buNone/>
            </a:pPr>
            <a:endParaRPr lang="en-US" sz="2400" dirty="0"/>
          </a:p>
          <a:p>
            <a:pPr marL="0" indent="0" eaLnBrk="1" hangingPunct="1">
              <a:spcAft>
                <a:spcPct val="20000"/>
              </a:spcAft>
              <a:buNone/>
            </a:pPr>
            <a:r>
              <a:rPr lang="en-US" sz="2400" dirty="0" smtClean="0"/>
              <a:t>End state: (H2, s) match.</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16</a:t>
            </a:fld>
            <a:endParaRPr lang="en-US"/>
          </a:p>
        </p:txBody>
      </p:sp>
    </p:spTree>
    <p:extLst>
      <p:ext uri="{BB962C8B-B14F-4D97-AF65-F5344CB8AC3E}">
        <p14:creationId xmlns:p14="http://schemas.microsoft.com/office/powerpoint/2010/main" val="108302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dirty="0" smtClean="0"/>
              <a:t>Re-Design of the NRMP</a:t>
            </a:r>
          </a:p>
        </p:txBody>
      </p:sp>
      <p:sp>
        <p:nvSpPr>
          <p:cNvPr id="54275" name="Rectangle 3"/>
          <p:cNvSpPr>
            <a:spLocks noGrp="1" noChangeArrowheads="1"/>
          </p:cNvSpPr>
          <p:nvPr>
            <p:ph type="body" idx="1"/>
          </p:nvPr>
        </p:nvSpPr>
        <p:spPr/>
        <p:txBody>
          <a:bodyPr/>
          <a:lstStyle/>
          <a:p>
            <a:pPr eaLnBrk="1" hangingPunct="1"/>
            <a:r>
              <a:rPr lang="en-US" dirty="0" smtClean="0"/>
              <a:t>No “clean” solution to the couples problem.</a:t>
            </a:r>
          </a:p>
          <a:p>
            <a:pPr lvl="1" eaLnBrk="1" hangingPunct="1"/>
            <a:r>
              <a:rPr lang="en-US" dirty="0" smtClean="0"/>
              <a:t>Student-proposing perhaps a bit better =&gt; switch from hospital to student proposing version of DA.</a:t>
            </a:r>
          </a:p>
          <a:p>
            <a:pPr lvl="1" eaLnBrk="1" hangingPunct="1"/>
            <a:r>
              <a:rPr lang="en-US" dirty="0" smtClean="0"/>
              <a:t>What if </a:t>
            </a:r>
            <a:r>
              <a:rPr lang="en-US" dirty="0"/>
              <a:t>DA algorithm doesn’t find a stable </a:t>
            </a:r>
            <a:r>
              <a:rPr lang="en-US" dirty="0" smtClean="0"/>
              <a:t>match? </a:t>
            </a:r>
            <a:r>
              <a:rPr lang="en-US" dirty="0"/>
              <a:t>P</a:t>
            </a:r>
            <a:r>
              <a:rPr lang="en-US" dirty="0" smtClean="0"/>
              <a:t>erturb </a:t>
            </a:r>
            <a:r>
              <a:rPr lang="en-US" dirty="0"/>
              <a:t>the algorithm and keep going. </a:t>
            </a:r>
          </a:p>
          <a:p>
            <a:pPr lvl="1" eaLnBrk="1" hangingPunct="1"/>
            <a:r>
              <a:rPr lang="en-US" dirty="0" smtClean="0"/>
              <a:t>Not </a:t>
            </a:r>
            <a:r>
              <a:rPr lang="en-US" i="1" dirty="0"/>
              <a:t>guaranteed</a:t>
            </a:r>
            <a:r>
              <a:rPr lang="en-US" dirty="0"/>
              <a:t> to find a stable match, but seemed to work in </a:t>
            </a:r>
            <a:r>
              <a:rPr lang="en-US" dirty="0" smtClean="0"/>
              <a:t>simulations</a:t>
            </a:r>
            <a:r>
              <a:rPr lang="en-US" dirty="0"/>
              <a:t> </a:t>
            </a:r>
            <a:r>
              <a:rPr lang="en-US" dirty="0" smtClean="0"/>
              <a:t>(and “large” </a:t>
            </a:r>
            <a:r>
              <a:rPr lang="en-US" dirty="0" err="1" smtClean="0"/>
              <a:t>mkts</a:t>
            </a:r>
            <a:r>
              <a:rPr lang="en-US" dirty="0" smtClean="0"/>
              <a:t>).</a:t>
            </a:r>
            <a:endParaRPr lang="en-US" dirty="0" smtClean="0"/>
          </a:p>
          <a:p>
            <a:pPr lvl="4" eaLnBrk="1" hangingPunct="1"/>
            <a:endParaRPr lang="en-US" dirty="0" smtClean="0"/>
          </a:p>
          <a:p>
            <a:pPr eaLnBrk="1" hangingPunct="1"/>
            <a:r>
              <a:rPr lang="en-US" dirty="0" smtClean="0"/>
              <a:t>These theory-guided “fixes” brought couples back into the match, stopping the unraveling.</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dirty="0" smtClean="0"/>
              <a:t>The NRMP</a:t>
            </a:r>
            <a:r>
              <a:rPr lang="en-US" dirty="0"/>
              <a:t> </a:t>
            </a:r>
            <a:r>
              <a:rPr lang="en-US" dirty="0" smtClean="0"/>
              <a:t>as a Case Study</a:t>
            </a:r>
          </a:p>
        </p:txBody>
      </p:sp>
      <p:sp>
        <p:nvSpPr>
          <p:cNvPr id="61443" name="Rectangle 3"/>
          <p:cNvSpPr>
            <a:spLocks noGrp="1" noChangeArrowheads="1"/>
          </p:cNvSpPr>
          <p:nvPr>
            <p:ph type="body" idx="1"/>
          </p:nvPr>
        </p:nvSpPr>
        <p:spPr>
          <a:xfrm>
            <a:off x="457200" y="1719263"/>
            <a:ext cx="8229600" cy="4605337"/>
          </a:xfrm>
        </p:spPr>
        <p:txBody>
          <a:bodyPr/>
          <a:lstStyle/>
          <a:p>
            <a:pPr eaLnBrk="1" hangingPunct="1">
              <a:spcAft>
                <a:spcPct val="20000"/>
              </a:spcAft>
            </a:pPr>
            <a:r>
              <a:rPr lang="en-US" sz="2600" dirty="0" smtClean="0"/>
              <a:t>NRMP is an unusual but illuminating design of a matching market because it is </a:t>
            </a:r>
            <a:r>
              <a:rPr lang="en-US" sz="2600" i="1" dirty="0" smtClean="0"/>
              <a:t>so </a:t>
            </a:r>
            <a:r>
              <a:rPr lang="en-US" sz="2600" dirty="0" smtClean="0"/>
              <a:t>organized.</a:t>
            </a:r>
          </a:p>
          <a:p>
            <a:pPr lvl="1" eaLnBrk="1" hangingPunct="1">
              <a:spcAft>
                <a:spcPct val="20000"/>
              </a:spcAft>
            </a:pPr>
            <a:r>
              <a:rPr lang="en-US" sz="2200" dirty="0" smtClean="0"/>
              <a:t>Motivation for moving to a clearinghouse was </a:t>
            </a:r>
            <a:r>
              <a:rPr lang="en-US" sz="2200" dirty="0" err="1" smtClean="0"/>
              <a:t>unravelling</a:t>
            </a:r>
            <a:r>
              <a:rPr lang="en-US" sz="2200" dirty="0" smtClean="0"/>
              <a:t> (i.e. disorderly operation) of decentralized matching.</a:t>
            </a:r>
          </a:p>
          <a:p>
            <a:pPr lvl="1" eaLnBrk="1" hangingPunct="1">
              <a:spcAft>
                <a:spcPct val="20000"/>
              </a:spcAft>
            </a:pPr>
            <a:r>
              <a:rPr lang="en-US" sz="2200" dirty="0" smtClean="0"/>
              <a:t>Design of the clearinghouse evidently quite important: systems with unstable matching seem to have fared poorly.</a:t>
            </a:r>
          </a:p>
          <a:p>
            <a:pPr lvl="5">
              <a:spcAft>
                <a:spcPct val="20000"/>
              </a:spcAft>
            </a:pPr>
            <a:endParaRPr lang="en-US" sz="1600" dirty="0" smtClean="0"/>
          </a:p>
          <a:p>
            <a:pPr eaLnBrk="1" hangingPunct="1">
              <a:spcAft>
                <a:spcPct val="20000"/>
              </a:spcAft>
            </a:pPr>
            <a:r>
              <a:rPr lang="en-US" sz="2600" dirty="0" smtClean="0"/>
              <a:t>Next, let’s consider some comparable markets with different approaches to matching and see whether and how these insights might extend. </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smtClean="0"/>
              <a:t>Law Clerk Market</a:t>
            </a:r>
          </a:p>
        </p:txBody>
      </p:sp>
      <p:sp>
        <p:nvSpPr>
          <p:cNvPr id="135171" name="Rectangle 3"/>
          <p:cNvSpPr>
            <a:spLocks noGrp="1" noChangeArrowheads="1"/>
          </p:cNvSpPr>
          <p:nvPr>
            <p:ph type="body" idx="1"/>
          </p:nvPr>
        </p:nvSpPr>
        <p:spPr>
          <a:xfrm>
            <a:off x="457200" y="1719262"/>
            <a:ext cx="8229600" cy="4681537"/>
          </a:xfrm>
        </p:spPr>
        <p:txBody>
          <a:bodyPr/>
          <a:lstStyle/>
          <a:p>
            <a:pPr eaLnBrk="1" hangingPunct="1">
              <a:spcAft>
                <a:spcPct val="20000"/>
              </a:spcAft>
            </a:pPr>
            <a:r>
              <a:rPr lang="en-US" sz="2600" dirty="0" smtClean="0"/>
              <a:t>Students graduating from law school seek positions with federal or state judges (Avery et al., 2001).</a:t>
            </a:r>
          </a:p>
          <a:p>
            <a:pPr lvl="1" eaLnBrk="1" hangingPunct="1">
              <a:spcAft>
                <a:spcPct val="20000"/>
              </a:spcAft>
            </a:pPr>
            <a:r>
              <a:rPr lang="en-US" sz="2200" dirty="0" smtClean="0"/>
              <a:t>A similar story of unraveling: market </a:t>
            </a:r>
            <a:r>
              <a:rPr lang="en-US" sz="2200" dirty="0"/>
              <a:t>for clerkships to start in </a:t>
            </a:r>
            <a:r>
              <a:rPr lang="en-US" sz="2200" dirty="0" smtClean="0"/>
              <a:t>July/August 2003 </a:t>
            </a:r>
            <a:r>
              <a:rPr lang="en-US" sz="2200" dirty="0"/>
              <a:t>cleared in September </a:t>
            </a:r>
            <a:r>
              <a:rPr lang="en-US" sz="2200" dirty="0" smtClean="0"/>
              <a:t>2001.</a:t>
            </a:r>
            <a:endParaRPr lang="en-US" sz="2200" dirty="0"/>
          </a:p>
          <a:p>
            <a:pPr lvl="1" eaLnBrk="1" hangingPunct="1">
              <a:spcAft>
                <a:spcPct val="20000"/>
              </a:spcAft>
            </a:pPr>
            <a:r>
              <a:rPr lang="en-US" sz="2200" dirty="0" smtClean="0"/>
              <a:t>Market </a:t>
            </a:r>
            <a:r>
              <a:rPr lang="en-US" sz="2200" dirty="0"/>
              <a:t>is thin, fast and </a:t>
            </a:r>
            <a:r>
              <a:rPr lang="en-US" sz="2200" dirty="0" smtClean="0"/>
              <a:t>chaotic, with judges frequently making exploding offers with short deadlines.</a:t>
            </a:r>
          </a:p>
          <a:p>
            <a:pPr eaLnBrk="1" hangingPunct="1">
              <a:spcAft>
                <a:spcPct val="20000"/>
              </a:spcAft>
            </a:pPr>
            <a:r>
              <a:rPr lang="en-US" sz="2600" dirty="0" smtClean="0"/>
              <a:t>Attempts to enforce hiring dates and rules (there have been many) have not worked well. </a:t>
            </a:r>
          </a:p>
          <a:p>
            <a:pPr lvl="1" eaLnBrk="1" hangingPunct="1">
              <a:spcAft>
                <a:spcPct val="20000"/>
              </a:spcAft>
            </a:pPr>
            <a:r>
              <a:rPr lang="en-US" sz="2200" dirty="0"/>
              <a:t>I</a:t>
            </a:r>
            <a:r>
              <a:rPr lang="en-US" sz="2200" dirty="0" smtClean="0"/>
              <a:t>n March 2002, Judicial </a:t>
            </a:r>
            <a:r>
              <a:rPr lang="en-US" sz="2200" dirty="0"/>
              <a:t>Conference agreed to </a:t>
            </a:r>
            <a:r>
              <a:rPr lang="en-US" sz="2200" dirty="0" smtClean="0"/>
              <a:t>a one-year hiring moratorium, </a:t>
            </a:r>
            <a:r>
              <a:rPr lang="en-US" sz="2200" dirty="0"/>
              <a:t>with hiring for Fall 2004 to </a:t>
            </a:r>
            <a:r>
              <a:rPr lang="en-US" sz="2200" dirty="0" smtClean="0"/>
              <a:t>start </a:t>
            </a:r>
            <a:r>
              <a:rPr lang="en-US" sz="2200" dirty="0"/>
              <a:t>in Fall </a:t>
            </a:r>
            <a:r>
              <a:rPr lang="en-US" sz="2200" dirty="0" smtClean="0"/>
              <a:t>2003.</a:t>
            </a:r>
            <a:r>
              <a:rPr lang="en-US" sz="2200" dirty="0"/>
              <a:t> M</a:t>
            </a:r>
            <a:r>
              <a:rPr lang="en-US" sz="2200" dirty="0" smtClean="0"/>
              <a:t>oratorium </a:t>
            </a:r>
            <a:r>
              <a:rPr lang="en-US" sz="2200" dirty="0"/>
              <a:t>was okay, but </a:t>
            </a:r>
            <a:r>
              <a:rPr lang="en-US" sz="2200" dirty="0" smtClean="0"/>
              <a:t>the </a:t>
            </a:r>
            <a:r>
              <a:rPr lang="en-US" sz="2200" dirty="0"/>
              <a:t>start date </a:t>
            </a:r>
            <a:r>
              <a:rPr lang="en-US" sz="2200" dirty="0" smtClean="0"/>
              <a:t>was </a:t>
            </a:r>
            <a:r>
              <a:rPr lang="en-US" sz="2200" dirty="0"/>
              <a:t>tricky</a:t>
            </a:r>
            <a:r>
              <a:rPr lang="en-US" sz="2200" dirty="0" smtClean="0"/>
              <a:t>…</a:t>
            </a:r>
            <a:endParaRPr lang="en-US" sz="2200" dirty="0"/>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19</a:t>
            </a:fld>
            <a:endParaRPr lang="en-US"/>
          </a:p>
        </p:txBody>
      </p:sp>
    </p:spTree>
    <p:extLst>
      <p:ext uri="{BB962C8B-B14F-4D97-AF65-F5344CB8AC3E}">
        <p14:creationId xmlns:p14="http://schemas.microsoft.com/office/powerpoint/2010/main" val="6980772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r>
              <a:rPr lang="en-US" smtClean="0"/>
              <a:t>From the plan announcement..</a:t>
            </a:r>
          </a:p>
        </p:txBody>
      </p:sp>
      <p:pic>
        <p:nvPicPr>
          <p:cNvPr id="137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09713"/>
            <a:ext cx="7696200" cy="507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20</a:t>
            </a:fld>
            <a:endParaRPr lang="en-US"/>
          </a:p>
        </p:txBody>
      </p:sp>
    </p:spTree>
    <p:extLst>
      <p:ext uri="{BB962C8B-B14F-4D97-AF65-F5344CB8AC3E}">
        <p14:creationId xmlns:p14="http://schemas.microsoft.com/office/powerpoint/2010/main" val="1924554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smtClean="0"/>
              <a:t>From the plan announcement</a:t>
            </a:r>
          </a:p>
        </p:txBody>
      </p:sp>
      <p:pic>
        <p:nvPicPr>
          <p:cNvPr id="1382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14475"/>
            <a:ext cx="8001000" cy="488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21</a:t>
            </a:fld>
            <a:endParaRPr lang="en-US"/>
          </a:p>
        </p:txBody>
      </p:sp>
    </p:spTree>
    <p:extLst>
      <p:ext uri="{BB962C8B-B14F-4D97-AF65-F5344CB8AC3E}">
        <p14:creationId xmlns:p14="http://schemas.microsoft.com/office/powerpoint/2010/main" val="14171216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dirty="0" smtClean="0"/>
              <a:t>Unraveling of Fall Deadline</a:t>
            </a:r>
          </a:p>
        </p:txBody>
      </p:sp>
      <p:sp>
        <p:nvSpPr>
          <p:cNvPr id="179203" name="Rectangle 3"/>
          <p:cNvSpPr>
            <a:spLocks noGrp="1" noChangeArrowheads="1"/>
          </p:cNvSpPr>
          <p:nvPr>
            <p:ph type="body" idx="1"/>
          </p:nvPr>
        </p:nvSpPr>
        <p:spPr>
          <a:xfrm>
            <a:off x="457200" y="1447800"/>
            <a:ext cx="8229600" cy="5105400"/>
          </a:xfrm>
        </p:spPr>
        <p:txBody>
          <a:bodyPr/>
          <a:lstStyle/>
          <a:p>
            <a:pPr marL="0" indent="0" eaLnBrk="1" hangingPunct="1">
              <a:lnSpc>
                <a:spcPct val="80000"/>
              </a:lnSpc>
              <a:spcAft>
                <a:spcPct val="20000"/>
              </a:spcAft>
              <a:buNone/>
            </a:pPr>
            <a:r>
              <a:rPr lang="en-US" sz="2000" dirty="0" smtClean="0"/>
              <a:t>Open letter from Stanford Law Dean Larry Kramer, June 19, 2012</a:t>
            </a:r>
            <a:endParaRPr lang="en-US" sz="2600" dirty="0"/>
          </a:p>
          <a:p>
            <a:pPr marL="0" indent="0" eaLnBrk="1" hangingPunct="1">
              <a:lnSpc>
                <a:spcPct val="80000"/>
              </a:lnSpc>
              <a:spcAft>
                <a:spcPct val="20000"/>
              </a:spcAft>
              <a:buNone/>
            </a:pPr>
            <a:r>
              <a:rPr lang="en-US" sz="1200" i="1" dirty="0" smtClean="0"/>
              <a:t>	</a:t>
            </a:r>
          </a:p>
          <a:p>
            <a:pPr marL="0" indent="0" eaLnBrk="1" hangingPunct="1">
              <a:lnSpc>
                <a:spcPct val="80000"/>
              </a:lnSpc>
              <a:spcAft>
                <a:spcPct val="20000"/>
              </a:spcAft>
              <a:buNone/>
            </a:pPr>
            <a:r>
              <a:rPr lang="en-US" sz="1600" i="1" dirty="0" smtClean="0"/>
              <a:t>As </a:t>
            </a:r>
            <a:r>
              <a:rPr lang="en-US" sz="1600" i="1" dirty="0"/>
              <a:t>you know, the Law Clerk Hiring Plan establishes dates in September before which federal judges are not supposed to interview or make offers to rising third-year law students. Law schools, for their part, are supposed to “discourage” students from applying before those dates and to “discourage” faculty members from supporting students who nonetheless do so. When the Plan was created, and for many years after, the vast majority of judges abided by its terms, providing order and equal access to federal judicial clerkships.</a:t>
            </a:r>
            <a:r>
              <a:rPr lang="en-US" sz="1600" dirty="0"/>
              <a:t/>
            </a:r>
            <a:br>
              <a:rPr lang="en-US" sz="1600" dirty="0"/>
            </a:br>
            <a:r>
              <a:rPr lang="en-US" sz="1600" dirty="0"/>
              <a:t/>
            </a:r>
            <a:br>
              <a:rPr lang="en-US" sz="1600" dirty="0"/>
            </a:br>
            <a:r>
              <a:rPr lang="en-US" sz="1600" i="1" dirty="0"/>
              <a:t>In recent years, that order and access has eroded. Increasing numbers of judges—the entire membership of some courts, some or many of the judges in most others—have begun interviewing and hiring law clerks well before the </a:t>
            </a:r>
            <a:r>
              <a:rPr lang="en-US" sz="1600" i="1" dirty="0" smtClean="0"/>
              <a:t>Plan</a:t>
            </a:r>
            <a:r>
              <a:rPr lang="en-US" sz="1600" dirty="0" smtClean="0"/>
              <a:t> </a:t>
            </a:r>
            <a:r>
              <a:rPr lang="en-US" sz="1600" i="1" dirty="0" smtClean="0"/>
              <a:t>dates</a:t>
            </a:r>
            <a:r>
              <a:rPr lang="en-US" sz="1600" i="1" dirty="0"/>
              <a:t>. Law schools, understandably anxious not to disadvantage their students, have accommodated these early moving judges. Without making explicit or formal institutional announcements, schools have looked the other way while permitting or even tacitly encouraging faculty members to contact and correspond with early moving judges on behalf of their students</a:t>
            </a:r>
            <a:r>
              <a:rPr lang="en-US" sz="1600" i="1" dirty="0" smtClean="0"/>
              <a:t>.</a:t>
            </a:r>
          </a:p>
          <a:p>
            <a:pPr marL="0" indent="0" eaLnBrk="1" hangingPunct="1">
              <a:lnSpc>
                <a:spcPct val="80000"/>
              </a:lnSpc>
              <a:spcAft>
                <a:spcPct val="20000"/>
              </a:spcAft>
              <a:buNone/>
            </a:pPr>
            <a:r>
              <a:rPr lang="en-US" sz="1600" dirty="0"/>
              <a:t/>
            </a:r>
            <a:br>
              <a:rPr lang="en-US" sz="1600" dirty="0"/>
            </a:br>
            <a:r>
              <a:rPr lang="en-US" sz="1600" i="1" dirty="0"/>
              <a:t>Put in other words, the Plan is not actually being followed, resulting in a process that is inequitable and unfair. Students who are “in the know”—because they are members of the right student organization or on the right journal or have the right faculty mentor—learn which judges are accepting early applications and get support. Those lucky enough to have connections to judges and/or faculty members are able to apply and secure clerkships, while others, less fortunate, are not.</a:t>
            </a:r>
            <a:endParaRPr lang="en-US" sz="1600" dirty="0" smtClean="0"/>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22</a:t>
            </a:fld>
            <a:endParaRPr lang="en-US"/>
          </a:p>
        </p:txBody>
      </p:sp>
    </p:spTree>
    <p:extLst>
      <p:ext uri="{BB962C8B-B14F-4D97-AF65-F5344CB8AC3E}">
        <p14:creationId xmlns:p14="http://schemas.microsoft.com/office/powerpoint/2010/main" val="25990556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dirty="0" smtClean="0"/>
              <a:t>Exploding offers</a:t>
            </a:r>
          </a:p>
        </p:txBody>
      </p:sp>
      <p:sp>
        <p:nvSpPr>
          <p:cNvPr id="179203" name="Rectangle 3"/>
          <p:cNvSpPr>
            <a:spLocks noGrp="1" noChangeArrowheads="1"/>
          </p:cNvSpPr>
          <p:nvPr>
            <p:ph type="body" idx="1"/>
          </p:nvPr>
        </p:nvSpPr>
        <p:spPr>
          <a:xfrm>
            <a:off x="457200" y="1719263"/>
            <a:ext cx="8229600" cy="4757737"/>
          </a:xfrm>
        </p:spPr>
        <p:txBody>
          <a:bodyPr/>
          <a:lstStyle/>
          <a:p>
            <a:pPr eaLnBrk="1" hangingPunct="1">
              <a:lnSpc>
                <a:spcPct val="80000"/>
              </a:lnSpc>
              <a:spcAft>
                <a:spcPct val="20000"/>
              </a:spcAft>
            </a:pPr>
            <a:r>
              <a:rPr lang="en-US" sz="2600" smtClean="0"/>
              <a:t>“I received the offer via voicemail while I was in flight to my second interview. The judge actually left three messages</a:t>
            </a:r>
          </a:p>
          <a:p>
            <a:pPr lvl="1" eaLnBrk="1" hangingPunct="1">
              <a:lnSpc>
                <a:spcPct val="60000"/>
              </a:lnSpc>
              <a:spcAft>
                <a:spcPct val="20000"/>
              </a:spcAft>
              <a:buFont typeface="Wingdings" pitchFamily="1" charset="2"/>
              <a:buNone/>
            </a:pPr>
            <a:r>
              <a:rPr lang="en-US" smtClean="0"/>
              <a:t>	First, to make and offer.</a:t>
            </a:r>
          </a:p>
          <a:p>
            <a:pPr lvl="1" eaLnBrk="1" hangingPunct="1">
              <a:lnSpc>
                <a:spcPct val="60000"/>
              </a:lnSpc>
              <a:spcAft>
                <a:spcPct val="20000"/>
              </a:spcAft>
              <a:buFont typeface="Wingdings" pitchFamily="1" charset="2"/>
              <a:buNone/>
            </a:pPr>
            <a:r>
              <a:rPr lang="en-US" smtClean="0"/>
              <a:t>	Second, to tell me that I should respond soon</a:t>
            </a:r>
          </a:p>
          <a:p>
            <a:pPr lvl="1" eaLnBrk="1" hangingPunct="1">
              <a:lnSpc>
                <a:spcPct val="60000"/>
              </a:lnSpc>
              <a:spcAft>
                <a:spcPct val="20000"/>
              </a:spcAft>
              <a:buFont typeface="Wingdings" pitchFamily="1" charset="2"/>
              <a:buNone/>
            </a:pPr>
            <a:r>
              <a:rPr lang="en-US" smtClean="0"/>
              <a:t>	Third, to rescind the offer.</a:t>
            </a:r>
          </a:p>
          <a:p>
            <a:pPr lvl="1" eaLnBrk="1" hangingPunct="1">
              <a:lnSpc>
                <a:spcPct val="60000"/>
              </a:lnSpc>
              <a:spcAft>
                <a:spcPct val="30000"/>
              </a:spcAft>
              <a:buFont typeface="Wingdings" pitchFamily="1" charset="2"/>
              <a:buNone/>
            </a:pPr>
            <a:r>
              <a:rPr lang="en-US" smtClean="0"/>
              <a:t>	It was a 35 minute flight.</a:t>
            </a:r>
          </a:p>
          <a:p>
            <a:pPr eaLnBrk="1" hangingPunct="1">
              <a:lnSpc>
                <a:spcPct val="90000"/>
              </a:lnSpc>
              <a:spcAft>
                <a:spcPct val="30000"/>
              </a:spcAft>
            </a:pPr>
            <a:r>
              <a:rPr lang="en-US" sz="2600" smtClean="0"/>
              <a:t>“I had 10 minutes to accept”</a:t>
            </a:r>
          </a:p>
          <a:p>
            <a:pPr eaLnBrk="1" hangingPunct="1">
              <a:lnSpc>
                <a:spcPct val="80000"/>
              </a:lnSpc>
              <a:spcAft>
                <a:spcPct val="20000"/>
              </a:spcAft>
            </a:pPr>
            <a:r>
              <a:rPr lang="en-US" sz="2600" smtClean="0"/>
              <a:t>“I asked for an hour to consider the offer. The judge agreed; however thirty minutes later [the judge] called back and informed me that [the judge] wanted to rescind my offer.”</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23</a:t>
            </a:fld>
            <a:endParaRPr lang="en-US"/>
          </a:p>
        </p:txBody>
      </p:sp>
    </p:spTree>
    <p:extLst>
      <p:ext uri="{BB962C8B-B14F-4D97-AF65-F5344CB8AC3E}">
        <p14:creationId xmlns:p14="http://schemas.microsoft.com/office/powerpoint/2010/main" val="1029768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92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92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920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20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20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92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smtClean="0"/>
              <a:t>Addressing exploding offers</a:t>
            </a:r>
          </a:p>
        </p:txBody>
      </p:sp>
      <p:pic>
        <p:nvPicPr>
          <p:cNvPr id="1402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6078538"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24</a:t>
            </a:fld>
            <a:endParaRPr lang="en-US"/>
          </a:p>
        </p:txBody>
      </p:sp>
    </p:spTree>
    <p:extLst>
      <p:ext uri="{BB962C8B-B14F-4D97-AF65-F5344CB8AC3E}">
        <p14:creationId xmlns:p14="http://schemas.microsoft.com/office/powerpoint/2010/main" val="42435268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dirty="0" smtClean="0"/>
              <a:t>Market Unraveling</a:t>
            </a:r>
          </a:p>
        </p:txBody>
      </p:sp>
      <p:sp>
        <p:nvSpPr>
          <p:cNvPr id="38915" name="Rectangle 3"/>
          <p:cNvSpPr>
            <a:spLocks noGrp="1" noChangeArrowheads="1"/>
          </p:cNvSpPr>
          <p:nvPr>
            <p:ph type="body" idx="1"/>
          </p:nvPr>
        </p:nvSpPr>
        <p:spPr>
          <a:xfrm>
            <a:off x="457200" y="1719263"/>
            <a:ext cx="8229600" cy="2090737"/>
          </a:xfrm>
        </p:spPr>
        <p:txBody>
          <a:bodyPr/>
          <a:lstStyle/>
          <a:p>
            <a:pPr eaLnBrk="1" hangingPunct="1">
              <a:lnSpc>
                <a:spcPct val="90000"/>
              </a:lnSpc>
            </a:pPr>
            <a:r>
              <a:rPr lang="en-US" sz="2600" dirty="0" smtClean="0"/>
              <a:t>The residency and law clerk markets are two examples of markets that have </a:t>
            </a:r>
            <a:r>
              <a:rPr lang="en-US" sz="2600" i="1" dirty="0" smtClean="0"/>
              <a:t>unraveled </a:t>
            </a:r>
            <a:r>
              <a:rPr lang="en-US" sz="2600" dirty="0" smtClean="0"/>
              <a:t>– clearing of the market has shifted earlier and earlier. </a:t>
            </a:r>
          </a:p>
          <a:p>
            <a:pPr eaLnBrk="1" hangingPunct="1">
              <a:lnSpc>
                <a:spcPct val="90000"/>
              </a:lnSpc>
            </a:pPr>
            <a:r>
              <a:rPr lang="en-US" sz="2600" dirty="0" smtClean="0"/>
              <a:t>Many matching markets, especially with fixed appointment dates, have suffered from this problem.</a:t>
            </a:r>
          </a:p>
        </p:txBody>
      </p:sp>
      <p:sp>
        <p:nvSpPr>
          <p:cNvPr id="38916" name="Rectangle 4"/>
          <p:cNvSpPr>
            <a:spLocks noChangeArrowheads="1"/>
          </p:cNvSpPr>
          <p:nvPr/>
        </p:nvSpPr>
        <p:spPr bwMode="auto">
          <a:xfrm>
            <a:off x="381000" y="3886200"/>
            <a:ext cx="44958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92150" lvl="1" indent="-347663">
              <a:lnSpc>
                <a:spcPct val="90000"/>
              </a:lnSpc>
              <a:spcBef>
                <a:spcPct val="20000"/>
              </a:spcBef>
              <a:buClr>
                <a:schemeClr val="accent2"/>
              </a:buClr>
              <a:buSzPct val="70000"/>
              <a:buFont typeface="Wingdings" pitchFamily="1" charset="2"/>
              <a:buChar char="l"/>
            </a:pPr>
            <a:r>
              <a:rPr lang="en-US" sz="2200" dirty="0"/>
              <a:t>Medical fellowships</a:t>
            </a:r>
          </a:p>
          <a:p>
            <a:pPr marL="692150" lvl="1" indent="-347663">
              <a:lnSpc>
                <a:spcPct val="90000"/>
              </a:lnSpc>
              <a:spcBef>
                <a:spcPct val="20000"/>
              </a:spcBef>
              <a:buClr>
                <a:schemeClr val="accent2"/>
              </a:buClr>
              <a:buSzPct val="70000"/>
              <a:buFont typeface="Wingdings" pitchFamily="1" charset="2"/>
              <a:buChar char="l"/>
            </a:pPr>
            <a:r>
              <a:rPr lang="en-US" sz="2200" dirty="0"/>
              <a:t>Judicial clerkships</a:t>
            </a:r>
          </a:p>
          <a:p>
            <a:pPr marL="692150" lvl="1" indent="-347663">
              <a:lnSpc>
                <a:spcPct val="90000"/>
              </a:lnSpc>
              <a:spcBef>
                <a:spcPct val="20000"/>
              </a:spcBef>
              <a:buClr>
                <a:schemeClr val="accent2"/>
              </a:buClr>
              <a:buSzPct val="70000"/>
              <a:buFont typeface="Wingdings" pitchFamily="1" charset="2"/>
              <a:buChar char="l"/>
            </a:pPr>
            <a:r>
              <a:rPr lang="en-US" sz="2200" dirty="0"/>
              <a:t>College admissions</a:t>
            </a:r>
          </a:p>
          <a:p>
            <a:pPr marL="692150" lvl="1" indent="-347663">
              <a:lnSpc>
                <a:spcPct val="90000"/>
              </a:lnSpc>
              <a:spcBef>
                <a:spcPct val="20000"/>
              </a:spcBef>
              <a:buClr>
                <a:schemeClr val="accent2"/>
              </a:buClr>
              <a:buSzPct val="70000"/>
              <a:buFont typeface="Wingdings" pitchFamily="1" charset="2"/>
              <a:buChar char="l"/>
            </a:pPr>
            <a:r>
              <a:rPr lang="en-US" sz="2200" dirty="0"/>
              <a:t>College football bowls</a:t>
            </a:r>
          </a:p>
        </p:txBody>
      </p:sp>
      <p:sp>
        <p:nvSpPr>
          <p:cNvPr id="38917" name="Rectangle 5"/>
          <p:cNvSpPr>
            <a:spLocks noChangeArrowheads="1"/>
          </p:cNvSpPr>
          <p:nvPr/>
        </p:nvSpPr>
        <p:spPr bwMode="auto">
          <a:xfrm>
            <a:off x="4191000" y="3886200"/>
            <a:ext cx="49530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692150" lvl="1" indent="-347663">
              <a:lnSpc>
                <a:spcPct val="90000"/>
              </a:lnSpc>
              <a:spcBef>
                <a:spcPct val="20000"/>
              </a:spcBef>
              <a:buClr>
                <a:schemeClr val="accent2"/>
              </a:buClr>
              <a:buSzPct val="70000"/>
              <a:buFont typeface="Wingdings" pitchFamily="1" charset="2"/>
              <a:buChar char="l"/>
            </a:pPr>
            <a:r>
              <a:rPr lang="en-US" sz="2200" dirty="0"/>
              <a:t>High school prom</a:t>
            </a:r>
          </a:p>
          <a:p>
            <a:pPr marL="692150" lvl="1" indent="-347663">
              <a:lnSpc>
                <a:spcPct val="90000"/>
              </a:lnSpc>
              <a:spcBef>
                <a:spcPct val="20000"/>
              </a:spcBef>
              <a:buClr>
                <a:schemeClr val="accent2"/>
              </a:buClr>
              <a:buSzPct val="70000"/>
              <a:buFont typeface="Wingdings" pitchFamily="1" charset="2"/>
              <a:buChar char="l"/>
            </a:pPr>
            <a:r>
              <a:rPr lang="en-US" sz="2200" dirty="0"/>
              <a:t>NBA/NCAA basketball recruiting</a:t>
            </a:r>
          </a:p>
          <a:p>
            <a:pPr marL="692150" lvl="1" indent="-347663">
              <a:lnSpc>
                <a:spcPct val="90000"/>
              </a:lnSpc>
              <a:spcBef>
                <a:spcPct val="20000"/>
              </a:spcBef>
              <a:buClr>
                <a:schemeClr val="accent2"/>
              </a:buClr>
              <a:buSzPct val="70000"/>
              <a:buFont typeface="Wingdings" pitchFamily="1" charset="2"/>
              <a:buChar char="l"/>
            </a:pPr>
            <a:r>
              <a:rPr lang="en-US" sz="2200" dirty="0"/>
              <a:t>Baseball free agency</a:t>
            </a:r>
          </a:p>
          <a:p>
            <a:pPr marL="692150" lvl="1" indent="-347663">
              <a:lnSpc>
                <a:spcPct val="90000"/>
              </a:lnSpc>
              <a:spcBef>
                <a:spcPct val="20000"/>
              </a:spcBef>
              <a:buClr>
                <a:schemeClr val="accent2"/>
              </a:buClr>
              <a:buSzPct val="70000"/>
              <a:buFont typeface="Wingdings" pitchFamily="1" charset="2"/>
              <a:buChar char="l"/>
            </a:pPr>
            <a:r>
              <a:rPr lang="en-US" sz="2200" dirty="0"/>
              <a:t>Political campaigns/primaries</a:t>
            </a:r>
          </a:p>
        </p:txBody>
      </p:sp>
      <p:sp>
        <p:nvSpPr>
          <p:cNvPr id="8" name="Rectangle 3"/>
          <p:cNvSpPr txBox="1">
            <a:spLocks noChangeArrowheads="1"/>
          </p:cNvSpPr>
          <p:nvPr/>
        </p:nvSpPr>
        <p:spPr bwMode="auto">
          <a:xfrm>
            <a:off x="457200" y="5520559"/>
            <a:ext cx="8229600" cy="956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buClr>
                <a:schemeClr val="tx2"/>
              </a:buClr>
              <a:buSzPct val="70000"/>
              <a:buFont typeface="Wingdings" pitchFamily="1" charset="2"/>
              <a:buChar char="l"/>
            </a:pPr>
            <a:r>
              <a:rPr lang="en-US" sz="2600" dirty="0" smtClean="0"/>
              <a:t>We’ve already touched on </a:t>
            </a:r>
            <a:r>
              <a:rPr lang="en-US" sz="2600" i="1" dirty="0" smtClean="0"/>
              <a:t>why </a:t>
            </a:r>
            <a:r>
              <a:rPr lang="en-US" sz="2600" dirty="0" smtClean="0"/>
              <a:t>this might happen</a:t>
            </a:r>
            <a:r>
              <a:rPr lang="en-US" sz="2600" dirty="0"/>
              <a:t>.</a:t>
            </a:r>
            <a:r>
              <a:rPr lang="en-US" sz="2600" dirty="0" smtClean="0"/>
              <a:t> </a:t>
            </a:r>
          </a:p>
          <a:p>
            <a:pPr eaLnBrk="1" hangingPunct="1">
              <a:lnSpc>
                <a:spcPct val="90000"/>
              </a:lnSpc>
              <a:spcBef>
                <a:spcPct val="20000"/>
              </a:spcBef>
              <a:buClr>
                <a:schemeClr val="tx2"/>
              </a:buClr>
              <a:buSzPct val="70000"/>
              <a:buFont typeface="Wingdings" pitchFamily="1" charset="2"/>
              <a:buChar char="l"/>
            </a:pPr>
            <a:r>
              <a:rPr lang="en-US" sz="2600" dirty="0" smtClean="0"/>
              <a:t>Does it create inefficiencies? How so?</a:t>
            </a:r>
            <a:endParaRPr lang="en-US" sz="2600" dirty="0"/>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25</a:t>
            </a:fld>
            <a:endParaRPr lang="en-US"/>
          </a:p>
        </p:txBody>
      </p:sp>
    </p:spTree>
    <p:extLst>
      <p:ext uri="{BB962C8B-B14F-4D97-AF65-F5344CB8AC3E}">
        <p14:creationId xmlns:p14="http://schemas.microsoft.com/office/powerpoint/2010/main" val="1652110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n-US" smtClean="0"/>
              <a:t>Gastroenterology Fellowships</a:t>
            </a:r>
          </a:p>
        </p:txBody>
      </p:sp>
      <p:sp>
        <p:nvSpPr>
          <p:cNvPr id="128003" name="Rectangle 3"/>
          <p:cNvSpPr>
            <a:spLocks noGrp="1" noChangeArrowheads="1"/>
          </p:cNvSpPr>
          <p:nvPr>
            <p:ph type="body" idx="1"/>
          </p:nvPr>
        </p:nvSpPr>
        <p:spPr>
          <a:xfrm>
            <a:off x="457200" y="1719263"/>
            <a:ext cx="8229600" cy="4681537"/>
          </a:xfrm>
        </p:spPr>
        <p:txBody>
          <a:bodyPr/>
          <a:lstStyle/>
          <a:p>
            <a:pPr eaLnBrk="1" hangingPunct="1">
              <a:spcAft>
                <a:spcPct val="10000"/>
              </a:spcAft>
            </a:pPr>
            <a:r>
              <a:rPr lang="en-US" sz="2600" dirty="0" smtClean="0"/>
              <a:t>Doctors completing residencies often continue training for 2-3 years as specialized fellows.</a:t>
            </a:r>
          </a:p>
          <a:p>
            <a:pPr eaLnBrk="1" hangingPunct="1">
              <a:spcAft>
                <a:spcPct val="10000"/>
              </a:spcAft>
            </a:pPr>
            <a:r>
              <a:rPr lang="en-US" sz="2600" dirty="0" smtClean="0"/>
              <a:t>Many fellowships, but not all, have adopted versions of the NRMP matching system. </a:t>
            </a:r>
          </a:p>
          <a:p>
            <a:pPr lvl="4" eaLnBrk="1" hangingPunct="1">
              <a:spcAft>
                <a:spcPct val="10000"/>
              </a:spcAft>
            </a:pPr>
            <a:endParaRPr lang="en-US" sz="600" dirty="0" smtClean="0"/>
          </a:p>
          <a:p>
            <a:pPr eaLnBrk="1" hangingPunct="1">
              <a:spcAft>
                <a:spcPct val="10000"/>
              </a:spcAft>
            </a:pPr>
            <a:r>
              <a:rPr lang="en-US" sz="2600" dirty="0" smtClean="0"/>
              <a:t>The gastroenterology fellowship is particularly interesting because in the mid-1990s the match collapsed, and only recently re-started. </a:t>
            </a:r>
          </a:p>
          <a:p>
            <a:pPr lvl="1" eaLnBrk="1" hangingPunct="1">
              <a:spcAft>
                <a:spcPct val="10000"/>
              </a:spcAft>
            </a:pPr>
            <a:r>
              <a:rPr lang="en-US" sz="2200" dirty="0" smtClean="0"/>
              <a:t>Opportunity to do a “before and after” study of the effect of a centralized clearinghouse in an entry-level labor market.</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26</a:t>
            </a:fld>
            <a:endParaRPr lang="en-US"/>
          </a:p>
        </p:txBody>
      </p:sp>
    </p:spTree>
    <p:extLst>
      <p:ext uri="{BB962C8B-B14F-4D97-AF65-F5344CB8AC3E}">
        <p14:creationId xmlns:p14="http://schemas.microsoft.com/office/powerpoint/2010/main" val="3035820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dirty="0" smtClean="0"/>
              <a:t>Collapse of GI Match</a:t>
            </a:r>
          </a:p>
        </p:txBody>
      </p:sp>
      <p:graphicFrame>
        <p:nvGraphicFramePr>
          <p:cNvPr id="162990" name="Group 174"/>
          <p:cNvGraphicFramePr>
            <a:graphicFrameLocks noGrp="1"/>
          </p:cNvGraphicFramePr>
          <p:nvPr>
            <p:ph idx="1"/>
            <p:extLst>
              <p:ext uri="{D42A27DB-BD31-4B8C-83A1-F6EECF244321}">
                <p14:modId xmlns:p14="http://schemas.microsoft.com/office/powerpoint/2010/main" val="2656428207"/>
              </p:ext>
            </p:extLst>
          </p:nvPr>
        </p:nvGraphicFramePr>
        <p:xfrm>
          <a:off x="762000" y="1447800"/>
          <a:ext cx="7467600" cy="5018154"/>
        </p:xfrm>
        <a:graphic>
          <a:graphicData uri="http://schemas.openxmlformats.org/drawingml/2006/table">
            <a:tbl>
              <a:tblPr/>
              <a:tblGrid>
                <a:gridCol w="1341438"/>
                <a:gridCol w="1554162"/>
                <a:gridCol w="1524000"/>
                <a:gridCol w="1447800"/>
                <a:gridCol w="1600200"/>
              </a:tblGrid>
              <a:tr h="109721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endParaRPr kumimoji="0" lang="en-US" sz="2600" b="0" i="0" u="none" strike="noStrike" cap="none" normalizeH="0" baseline="0" dirty="0" smtClean="0">
                        <a:ln>
                          <a:noFill/>
                        </a:ln>
                        <a:solidFill>
                          <a:schemeClr val="tx1"/>
                        </a:solidFill>
                        <a:effectLst/>
                        <a:latin typeface="Arial" charset="0"/>
                      </a:endParaRPr>
                    </a:p>
                  </a:txBody>
                  <a:tcPr marT="45717" marB="45717"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Posts withdrawn (%)</a:t>
                      </a:r>
                    </a:p>
                  </a:txBody>
                  <a:tcPr marT="45717" marB="45717"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Posts in Match</a:t>
                      </a:r>
                    </a:p>
                  </a:txBody>
                  <a:tcPr marT="45717" marB="45717"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Percent Matched</a:t>
                      </a:r>
                    </a:p>
                  </a:txBody>
                  <a:tcPr marT="45717" marB="45717"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Applicants per position</a:t>
                      </a:r>
                    </a:p>
                  </a:txBody>
                  <a:tcPr marT="45717" marB="45717"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1992</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377</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97</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1.8</a:t>
                      </a:r>
                    </a:p>
                  </a:txBody>
                  <a:tcPr marT="45717" marB="45717"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8891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1993</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399</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94</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1.6</a:t>
                      </a:r>
                    </a:p>
                  </a:txBody>
                  <a:tcPr marT="45717" marB="45717" horzOverflow="overflow">
                    <a:lnL>
                      <a:noFill/>
                    </a:lnL>
                    <a:lnR cap="flat">
                      <a:noFill/>
                    </a:lnR>
                    <a:lnT>
                      <a:noFill/>
                    </a:lnT>
                    <a:lnB>
                      <a:noFill/>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1994</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369</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93</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1.6</a:t>
                      </a:r>
                    </a:p>
                  </a:txBody>
                  <a:tcPr marT="45717" marB="45717" horzOverflow="overflow">
                    <a:lnL>
                      <a:noFill/>
                    </a:lnL>
                    <a:lnR cap="flat">
                      <a:noFill/>
                    </a:lnR>
                    <a:lnT>
                      <a:noFill/>
                    </a:lnT>
                    <a:lnB>
                      <a:noFill/>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1995</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4</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337</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89</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1.3</a:t>
                      </a:r>
                    </a:p>
                  </a:txBody>
                  <a:tcPr marT="45717" marB="45717" horzOverflow="overflow">
                    <a:lnL>
                      <a:noFill/>
                    </a:lnL>
                    <a:lnR cap="flat">
                      <a:noFill/>
                    </a:lnR>
                    <a:lnT>
                      <a:noFill/>
                    </a:lnT>
                    <a:lnB>
                      <a:noFill/>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1996</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5</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298</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75</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0.9</a:t>
                      </a:r>
                    </a:p>
                  </a:txBody>
                  <a:tcPr marT="45717" marB="45717" horzOverflow="overflow">
                    <a:lnL>
                      <a:noFill/>
                    </a:lnL>
                    <a:lnR cap="flat">
                      <a:noFill/>
                    </a:lnR>
                    <a:lnT>
                      <a:noFill/>
                    </a:lnT>
                    <a:lnB>
                      <a:noFill/>
                    </a:lnB>
                    <a:lnTlToBr>
                      <a:noFill/>
                    </a:lnTlToBr>
                    <a:lnBlToTr>
                      <a:noFill/>
                    </a:lnBlToTr>
                    <a:noFill/>
                  </a:tcPr>
                </a:tc>
              </a:tr>
              <a:tr h="48891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1997</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16</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213</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85</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1.1</a:t>
                      </a:r>
                    </a:p>
                  </a:txBody>
                  <a:tcPr marT="45717" marB="45717" horzOverflow="overflow">
                    <a:lnL>
                      <a:noFill/>
                    </a:lnL>
                    <a:lnR cap="flat">
                      <a:noFill/>
                    </a:lnR>
                    <a:lnT>
                      <a:noFill/>
                    </a:lnT>
                    <a:lnB>
                      <a:noFill/>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1998</a:t>
                      </a:r>
                    </a:p>
                  </a:txBody>
                  <a:tcPr marT="45717" marB="45717"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44</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99</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78</a:t>
                      </a:r>
                    </a:p>
                  </a:txBody>
                  <a:tcPr marT="45717" marB="45717"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1.5</a:t>
                      </a:r>
                    </a:p>
                  </a:txBody>
                  <a:tcPr marT="45717" marB="45717" horzOverflow="overflow">
                    <a:lnL>
                      <a:noFill/>
                    </a:lnL>
                    <a:lnR cap="flat">
                      <a:noFill/>
                    </a:lnR>
                    <a:lnT>
                      <a:noFill/>
                    </a:lnT>
                    <a:lnB>
                      <a:noFill/>
                    </a:lnB>
                    <a:lnTlToBr>
                      <a:noFill/>
                    </a:lnTlToBr>
                    <a:lnBlToTr>
                      <a:noFill/>
                    </a:lnBlToTr>
                    <a:noFill/>
                  </a:tcPr>
                </a:tc>
              </a:tr>
              <a:tr h="490507">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1999</a:t>
                      </a:r>
                    </a:p>
                  </a:txBody>
                  <a:tcPr marT="45717" marB="45717"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60</a:t>
                      </a:r>
                    </a:p>
                  </a:txBody>
                  <a:tcPr marT="45717" marB="45717"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14</a:t>
                      </a:r>
                    </a:p>
                  </a:txBody>
                  <a:tcPr marT="45717" marB="45717"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smtClean="0">
                          <a:ln>
                            <a:noFill/>
                          </a:ln>
                          <a:solidFill>
                            <a:schemeClr val="tx1"/>
                          </a:solidFill>
                          <a:effectLst/>
                          <a:latin typeface="Arial" charset="0"/>
                        </a:rPr>
                        <a:t>--</a:t>
                      </a:r>
                    </a:p>
                  </a:txBody>
                  <a:tcPr marT="45717" marB="45717"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1" charset="2"/>
                        <a:buNone/>
                        <a:tabLst/>
                      </a:pPr>
                      <a:r>
                        <a:rPr kumimoji="0" lang="en-US" sz="2200" b="0" i="0" u="none" strike="noStrike" cap="none" normalizeH="0" baseline="0" dirty="0" smtClean="0">
                          <a:ln>
                            <a:noFill/>
                          </a:ln>
                          <a:solidFill>
                            <a:schemeClr val="tx1"/>
                          </a:solidFill>
                          <a:effectLst/>
                          <a:latin typeface="Arial" charset="0"/>
                        </a:rPr>
                        <a:t>--</a:t>
                      </a:r>
                    </a:p>
                  </a:txBody>
                  <a:tcPr marT="45717" marB="45717" horzOverflow="overflow">
                    <a:lnL>
                      <a:noFill/>
                    </a:lnL>
                    <a:lnR cap="flat">
                      <a:noFill/>
                    </a:lnR>
                    <a:ln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pPr>
              <a:defRPr/>
            </a:pPr>
            <a:fld id="{E4E9DA5F-1AF0-43DF-AB1A-99FC370EF207}" type="slidenum">
              <a:rPr lang="en-US" smtClean="0"/>
              <a:pPr>
                <a:defRPr/>
              </a:pPr>
              <a:t>27</a:t>
            </a:fld>
            <a:endParaRPr lang="en-US"/>
          </a:p>
        </p:txBody>
      </p:sp>
    </p:spTree>
    <p:extLst>
      <p:ext uri="{BB962C8B-B14F-4D97-AF65-F5344CB8AC3E}">
        <p14:creationId xmlns:p14="http://schemas.microsoft.com/office/powerpoint/2010/main" val="39850662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smtClean="0"/>
              <a:t>What happened?</a:t>
            </a:r>
          </a:p>
        </p:txBody>
      </p:sp>
      <p:sp>
        <p:nvSpPr>
          <p:cNvPr id="164867" name="Rectangle 3"/>
          <p:cNvSpPr>
            <a:spLocks noGrp="1" noChangeArrowheads="1"/>
          </p:cNvSpPr>
          <p:nvPr>
            <p:ph type="body" idx="1"/>
          </p:nvPr>
        </p:nvSpPr>
        <p:spPr/>
        <p:txBody>
          <a:bodyPr/>
          <a:lstStyle/>
          <a:p>
            <a:pPr eaLnBrk="1" hangingPunct="1"/>
            <a:r>
              <a:rPr lang="en-US" sz="2400" dirty="0"/>
              <a:t>Key event may have been 1996 study </a:t>
            </a:r>
            <a:r>
              <a:rPr lang="en-US" sz="2400" dirty="0" smtClean="0"/>
              <a:t>in </a:t>
            </a:r>
            <a:r>
              <a:rPr lang="en-US" sz="2400" dirty="0"/>
              <a:t>JAMA stating that there are “too many” GI docs, </a:t>
            </a:r>
            <a:r>
              <a:rPr lang="en-US" sz="2400" dirty="0" smtClean="0"/>
              <a:t>and calling for 25-50</a:t>
            </a:r>
            <a:r>
              <a:rPr lang="en-US" sz="2400" dirty="0"/>
              <a:t>% reduction in </a:t>
            </a:r>
            <a:r>
              <a:rPr lang="en-US" sz="2400" dirty="0" smtClean="0"/>
              <a:t>fellowships</a:t>
            </a:r>
            <a:r>
              <a:rPr lang="en-US" sz="2400" dirty="0"/>
              <a:t> </a:t>
            </a:r>
            <a:r>
              <a:rPr lang="en-US" sz="2400" dirty="0" smtClean="0"/>
              <a:t>that </a:t>
            </a:r>
            <a:r>
              <a:rPr lang="en-US" sz="2400" dirty="0"/>
              <a:t>programs </a:t>
            </a:r>
            <a:r>
              <a:rPr lang="en-US" sz="2400" dirty="0" smtClean="0"/>
              <a:t>then </a:t>
            </a:r>
            <a:r>
              <a:rPr lang="en-US" sz="2400" dirty="0"/>
              <a:t>endorsed</a:t>
            </a:r>
            <a:r>
              <a:rPr lang="en-US" sz="2400" dirty="0" smtClean="0"/>
              <a:t>.</a:t>
            </a:r>
            <a:endParaRPr lang="en-US" dirty="0" smtClean="0"/>
          </a:p>
          <a:p>
            <a:pPr lvl="6"/>
            <a:endParaRPr lang="en-US" sz="1400" dirty="0" smtClean="0"/>
          </a:p>
          <a:p>
            <a:pPr eaLnBrk="1" hangingPunct="1"/>
            <a:r>
              <a:rPr lang="en-US" sz="2400" dirty="0" smtClean="0"/>
              <a:t>Following this, both sides appear to have felt that they were on the short side of the market -- although it seems demand for positions did not actually fall off.</a:t>
            </a:r>
            <a:endParaRPr lang="en-US" dirty="0" smtClean="0"/>
          </a:p>
          <a:p>
            <a:pPr lvl="5"/>
            <a:endParaRPr lang="en-US" sz="1400" dirty="0" smtClean="0"/>
          </a:p>
          <a:p>
            <a:pPr eaLnBrk="1" hangingPunct="1"/>
            <a:r>
              <a:rPr lang="en-US" sz="2400" dirty="0" smtClean="0"/>
              <a:t>After the match died, interesting changes</a:t>
            </a:r>
          </a:p>
          <a:p>
            <a:pPr lvl="1" eaLnBrk="1" hangingPunct="1"/>
            <a:r>
              <a:rPr lang="en-US" sz="2200" dirty="0" smtClean="0"/>
              <a:t>Market became early and very rushed</a:t>
            </a:r>
          </a:p>
          <a:p>
            <a:pPr lvl="1" eaLnBrk="1" hangingPunct="1"/>
            <a:r>
              <a:rPr lang="en-US" sz="2200" dirty="0" smtClean="0"/>
              <a:t>Matches were made “locally”</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28</a:t>
            </a:fld>
            <a:endParaRPr lang="en-US"/>
          </a:p>
        </p:txBody>
      </p:sp>
    </p:spTree>
    <p:extLst>
      <p:ext uri="{BB962C8B-B14F-4D97-AF65-F5344CB8AC3E}">
        <p14:creationId xmlns:p14="http://schemas.microsoft.com/office/powerpoint/2010/main" val="274290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8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48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48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4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4"/>
          <p:cNvSpPr>
            <a:spLocks noGrp="1" noChangeArrowheads="1"/>
          </p:cNvSpPr>
          <p:nvPr>
            <p:ph type="title"/>
          </p:nvPr>
        </p:nvSpPr>
        <p:spPr>
          <a:xfrm>
            <a:off x="457200" y="122238"/>
            <a:ext cx="7543800" cy="1020762"/>
          </a:xfrm>
        </p:spPr>
        <p:txBody>
          <a:bodyPr/>
          <a:lstStyle/>
          <a:p>
            <a:pPr eaLnBrk="1" hangingPunct="1"/>
            <a:r>
              <a:rPr lang="en-US" smtClean="0"/>
              <a:t>Unraveling of Interviews</a:t>
            </a:r>
          </a:p>
        </p:txBody>
      </p:sp>
      <p:pic>
        <p:nvPicPr>
          <p:cNvPr id="13209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8153400" cy="545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2E22BA2-035C-4BF3-A594-0BE5D7313345}" type="slidenum">
              <a:rPr lang="en-US" smtClean="0"/>
              <a:pPr>
                <a:defRPr/>
              </a:pPr>
              <a:t>29</a:t>
            </a:fld>
            <a:endParaRPr lang="en-US"/>
          </a:p>
        </p:txBody>
      </p:sp>
    </p:spTree>
    <p:extLst>
      <p:ext uri="{BB962C8B-B14F-4D97-AF65-F5344CB8AC3E}">
        <p14:creationId xmlns:p14="http://schemas.microsoft.com/office/powerpoint/2010/main" val="34660551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122238"/>
            <a:ext cx="7543800" cy="1173162"/>
          </a:xfrm>
        </p:spPr>
        <p:txBody>
          <a:bodyPr/>
          <a:lstStyle/>
          <a:p>
            <a:pPr eaLnBrk="1" hangingPunct="1"/>
            <a:r>
              <a:rPr lang="en-US" smtClean="0"/>
              <a:t>Local Matches</a:t>
            </a:r>
          </a:p>
        </p:txBody>
      </p:sp>
      <p:pic>
        <p:nvPicPr>
          <p:cNvPr id="134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525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2E22BA2-035C-4BF3-A594-0BE5D7313345}" type="slidenum">
              <a:rPr lang="en-US" smtClean="0"/>
              <a:pPr>
                <a:defRPr/>
              </a:pPr>
              <a:t>30</a:t>
            </a:fld>
            <a:endParaRPr lang="en-US"/>
          </a:p>
        </p:txBody>
      </p:sp>
    </p:spTree>
    <p:extLst>
      <p:ext uri="{BB962C8B-B14F-4D97-AF65-F5344CB8AC3E}">
        <p14:creationId xmlns:p14="http://schemas.microsoft.com/office/powerpoint/2010/main" val="23662774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dirty="0" smtClean="0"/>
              <a:t>Some tentative conclusions</a:t>
            </a:r>
          </a:p>
        </p:txBody>
      </p:sp>
      <p:sp>
        <p:nvSpPr>
          <p:cNvPr id="133123" name="Rectangle 3"/>
          <p:cNvSpPr>
            <a:spLocks noGrp="1" noChangeArrowheads="1"/>
          </p:cNvSpPr>
          <p:nvPr>
            <p:ph type="body" idx="1"/>
          </p:nvPr>
        </p:nvSpPr>
        <p:spPr>
          <a:xfrm>
            <a:off x="457200" y="1719263"/>
            <a:ext cx="8229600" cy="4605337"/>
          </a:xfrm>
        </p:spPr>
        <p:txBody>
          <a:bodyPr/>
          <a:lstStyle/>
          <a:p>
            <a:pPr eaLnBrk="1" hangingPunct="1">
              <a:lnSpc>
                <a:spcPct val="90000"/>
              </a:lnSpc>
              <a:spcAft>
                <a:spcPct val="20000"/>
              </a:spcAft>
            </a:pPr>
            <a:r>
              <a:rPr lang="en-US" sz="2600" dirty="0" smtClean="0"/>
              <a:t>Decentralized markets with fixed appointment dates can have timing issues that may create problems</a:t>
            </a:r>
          </a:p>
          <a:p>
            <a:pPr lvl="1" eaLnBrk="1" hangingPunct="1">
              <a:lnSpc>
                <a:spcPct val="90000"/>
              </a:lnSpc>
              <a:spcAft>
                <a:spcPct val="20000"/>
              </a:spcAft>
            </a:pPr>
            <a:r>
              <a:rPr lang="en-US" sz="2200" dirty="0" smtClean="0"/>
              <a:t>Employers and workers may have an incentive to “jump the gun” in order to ensure a match or a good match.</a:t>
            </a:r>
          </a:p>
          <a:p>
            <a:pPr lvl="1" eaLnBrk="1" hangingPunct="1">
              <a:lnSpc>
                <a:spcPct val="90000"/>
              </a:lnSpc>
              <a:spcAft>
                <a:spcPct val="20000"/>
              </a:spcAft>
            </a:pPr>
            <a:r>
              <a:rPr lang="en-US" sz="2200" dirty="0" smtClean="0"/>
              <a:t>Employers may be hesitant to leave offers outstanding, and may want to use “exploding” offers to rush decisions.</a:t>
            </a:r>
          </a:p>
          <a:p>
            <a:pPr lvl="1" eaLnBrk="1" hangingPunct="1">
              <a:lnSpc>
                <a:spcPct val="90000"/>
              </a:lnSpc>
              <a:spcAft>
                <a:spcPct val="20000"/>
              </a:spcAft>
            </a:pPr>
            <a:r>
              <a:rPr lang="en-US" sz="2200" dirty="0" smtClean="0"/>
              <a:t>The market can clear in a disorderly fashion so that participants end up with a relatively limited set of choices.</a:t>
            </a:r>
          </a:p>
          <a:p>
            <a:pPr lvl="5">
              <a:lnSpc>
                <a:spcPct val="90000"/>
              </a:lnSpc>
              <a:spcAft>
                <a:spcPct val="20000"/>
              </a:spcAft>
            </a:pPr>
            <a:endParaRPr lang="en-US" sz="1600" dirty="0"/>
          </a:p>
          <a:p>
            <a:pPr eaLnBrk="1" hangingPunct="1">
              <a:lnSpc>
                <a:spcPct val="90000"/>
              </a:lnSpc>
              <a:spcAft>
                <a:spcPct val="20000"/>
              </a:spcAft>
            </a:pPr>
            <a:r>
              <a:rPr lang="en-US" sz="2400" dirty="0" smtClean="0"/>
              <a:t>These issue </a:t>
            </a:r>
            <a:r>
              <a:rPr lang="en-US" sz="2400" i="1" dirty="0" smtClean="0"/>
              <a:t>potentially </a:t>
            </a:r>
            <a:r>
              <a:rPr lang="en-US" sz="2400" dirty="0" smtClean="0"/>
              <a:t>can translate into inefficient matching, although we have not seen much evidence to quantify the benefits of an orderly market. </a:t>
            </a:r>
          </a:p>
        </p:txBody>
      </p:sp>
      <p:sp>
        <p:nvSpPr>
          <p:cNvPr id="2" name="Slide Number Placeholder 1"/>
          <p:cNvSpPr>
            <a:spLocks noGrp="1"/>
          </p:cNvSpPr>
          <p:nvPr>
            <p:ph type="sldNum" sz="quarter" idx="12"/>
          </p:nvPr>
        </p:nvSpPr>
        <p:spPr/>
        <p:txBody>
          <a:bodyPr/>
          <a:lstStyle/>
          <a:p>
            <a:pPr>
              <a:defRPr/>
            </a:pPr>
            <a:fld id="{F09ACD17-2B4B-46E9-9895-D5ED8229CCDD}" type="slidenum">
              <a:rPr lang="en-US" smtClean="0"/>
              <a:pPr>
                <a:defRPr/>
              </a:pPr>
              <a:t>31</a:t>
            </a:fld>
            <a:endParaRPr lang="en-US"/>
          </a:p>
        </p:txBody>
      </p:sp>
    </p:spTree>
    <p:extLst>
      <p:ext uri="{BB962C8B-B14F-4D97-AF65-F5344CB8AC3E}">
        <p14:creationId xmlns:p14="http://schemas.microsoft.com/office/powerpoint/2010/main" val="3153112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lstStyle/>
          <a:p>
            <a:pPr eaLnBrk="1" hangingPunct="1"/>
            <a:r>
              <a:rPr lang="en-US" dirty="0" smtClean="0"/>
              <a:t>College Admissions</a:t>
            </a:r>
          </a:p>
        </p:txBody>
      </p:sp>
      <p:sp>
        <p:nvSpPr>
          <p:cNvPr id="191491" name="Rectangle 3"/>
          <p:cNvSpPr>
            <a:spLocks noGrp="1" noChangeArrowheads="1"/>
          </p:cNvSpPr>
          <p:nvPr>
            <p:ph type="body" idx="4294967295"/>
          </p:nvPr>
        </p:nvSpPr>
        <p:spPr>
          <a:xfrm>
            <a:off x="457200" y="1719263"/>
            <a:ext cx="8229600" cy="4681537"/>
          </a:xfrm>
        </p:spPr>
        <p:txBody>
          <a:bodyPr/>
          <a:lstStyle/>
          <a:p>
            <a:pPr eaLnBrk="1" hangingPunct="1">
              <a:spcAft>
                <a:spcPct val="20000"/>
              </a:spcAft>
            </a:pPr>
            <a:r>
              <a:rPr lang="en-US" sz="2400" dirty="0" smtClean="0"/>
              <a:t>College admissions in US is decentralized but organized in a relatively precise fashion – schools often use common application &amp; set common deadlines.</a:t>
            </a:r>
            <a:endParaRPr lang="en-US" sz="2000" dirty="0"/>
          </a:p>
          <a:p>
            <a:pPr eaLnBrk="1" hangingPunct="1">
              <a:spcAft>
                <a:spcPct val="20000"/>
              </a:spcAft>
            </a:pPr>
            <a:r>
              <a:rPr lang="en-US" sz="2400" dirty="0" smtClean="0"/>
              <a:t>Practice of </a:t>
            </a:r>
            <a:r>
              <a:rPr lang="en-US" sz="2400" i="1" dirty="0" smtClean="0"/>
              <a:t>early admissions </a:t>
            </a:r>
            <a:r>
              <a:rPr lang="en-US" sz="2400" dirty="0" smtClean="0"/>
              <a:t>is a somewhat controlled form of market unraveling.</a:t>
            </a:r>
          </a:p>
          <a:p>
            <a:pPr lvl="1" eaLnBrk="1" hangingPunct="1">
              <a:spcAft>
                <a:spcPct val="20000"/>
              </a:spcAft>
            </a:pPr>
            <a:r>
              <a:rPr lang="en-US" sz="2000" dirty="0" smtClean="0"/>
              <a:t>Students generally can target one school with an early application, and admission may or may not involve commitment to attend (early decision versus early action).</a:t>
            </a:r>
          </a:p>
          <a:p>
            <a:pPr lvl="6">
              <a:lnSpc>
                <a:spcPct val="70000"/>
              </a:lnSpc>
              <a:spcAft>
                <a:spcPct val="20000"/>
              </a:spcAft>
            </a:pPr>
            <a:endParaRPr lang="en-US" sz="1000" dirty="0" smtClean="0"/>
          </a:p>
          <a:p>
            <a:pPr eaLnBrk="1" hangingPunct="1">
              <a:spcAft>
                <a:spcPct val="20000"/>
              </a:spcAft>
            </a:pPr>
            <a:r>
              <a:rPr lang="en-US" sz="2400" dirty="0" smtClean="0"/>
              <a:t>Most selective schools offer early admissions -  30 of 38 “most selective” US universities, and 24 of 25 “most selective” liberal arts colleges.</a:t>
            </a:r>
            <a:endParaRPr lang="en-US" sz="2400" dirty="0"/>
          </a:p>
        </p:txBody>
      </p:sp>
      <p:sp>
        <p:nvSpPr>
          <p:cNvPr id="2" name="Slide Number Placeholder 1"/>
          <p:cNvSpPr>
            <a:spLocks noGrp="1"/>
          </p:cNvSpPr>
          <p:nvPr>
            <p:ph type="sldNum" sz="quarter" idx="12"/>
          </p:nvPr>
        </p:nvSpPr>
        <p:spPr/>
        <p:txBody>
          <a:bodyPr/>
          <a:lstStyle/>
          <a:p>
            <a:pPr>
              <a:defRPr/>
            </a:pPr>
            <a:fld id="{7BCEF1F2-F244-45FD-A90B-75B336CC0155}" type="slidenum">
              <a:rPr lang="en-US" smtClean="0"/>
              <a:pPr>
                <a:defRPr/>
              </a:pPr>
              <a:t>32</a:t>
            </a:fld>
            <a:endParaRPr lang="en-US"/>
          </a:p>
        </p:txBody>
      </p:sp>
    </p:spTree>
    <p:extLst>
      <p:ext uri="{BB962C8B-B14F-4D97-AF65-F5344CB8AC3E}">
        <p14:creationId xmlns:p14="http://schemas.microsoft.com/office/powerpoint/2010/main" val="289022855"/>
      </p:ext>
    </p:extLst>
  </p:cSld>
  <p:clrMapOvr>
    <a:masterClrMapping/>
  </p:clrMapOvr>
  <p:transition advTm="175019"/>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idx="4294967295"/>
          </p:nvPr>
        </p:nvSpPr>
        <p:spPr/>
        <p:txBody>
          <a:bodyPr/>
          <a:lstStyle/>
          <a:p>
            <a:pPr eaLnBrk="1" hangingPunct="1"/>
            <a:r>
              <a:rPr lang="en-US" sz="3600" dirty="0" smtClean="0"/>
              <a:t>The Early Admissions Debate</a:t>
            </a:r>
          </a:p>
        </p:txBody>
      </p:sp>
      <p:sp>
        <p:nvSpPr>
          <p:cNvPr id="193539" name="Rectangle 3"/>
          <p:cNvSpPr>
            <a:spLocks noGrp="1" noChangeArrowheads="1"/>
          </p:cNvSpPr>
          <p:nvPr>
            <p:ph type="body" idx="4294967295"/>
          </p:nvPr>
        </p:nvSpPr>
        <p:spPr>
          <a:xfrm>
            <a:off x="457200" y="1719263"/>
            <a:ext cx="8229600" cy="4681537"/>
          </a:xfrm>
        </p:spPr>
        <p:txBody>
          <a:bodyPr/>
          <a:lstStyle/>
          <a:p>
            <a:pPr eaLnBrk="1" hangingPunct="1">
              <a:spcAft>
                <a:spcPct val="10000"/>
              </a:spcAft>
            </a:pPr>
            <a:r>
              <a:rPr lang="en-US" sz="2400" dirty="0" smtClean="0"/>
              <a:t>Adoption of early admissions &amp; controversy</a:t>
            </a:r>
          </a:p>
          <a:p>
            <a:pPr lvl="1" eaLnBrk="1" hangingPunct="1">
              <a:spcAft>
                <a:spcPct val="10000"/>
              </a:spcAft>
            </a:pPr>
            <a:r>
              <a:rPr lang="en-US" sz="2000" dirty="0" smtClean="0"/>
              <a:t>Large number of schools adopted early admissions in the 1980s-90s, as admissions was becoming more competitive. </a:t>
            </a:r>
          </a:p>
          <a:p>
            <a:pPr lvl="1" eaLnBrk="1" hangingPunct="1">
              <a:spcBef>
                <a:spcPts val="500"/>
              </a:spcBef>
              <a:spcAft>
                <a:spcPts val="500"/>
              </a:spcAft>
            </a:pPr>
            <a:r>
              <a:rPr lang="en-US" sz="2000" dirty="0"/>
              <a:t>E</a:t>
            </a:r>
            <a:r>
              <a:rPr lang="en-US" sz="2000" dirty="0" smtClean="0"/>
              <a:t>arly </a:t>
            </a:r>
            <a:r>
              <a:rPr lang="en-US" sz="2000" dirty="0"/>
              <a:t>admit rates can be double regular </a:t>
            </a:r>
            <a:r>
              <a:rPr lang="en-US" sz="2000" dirty="0" smtClean="0"/>
              <a:t>ones; EA perceived as unfair to less sophisticated students.</a:t>
            </a:r>
            <a:endParaRPr lang="en-US" sz="2000" dirty="0"/>
          </a:p>
          <a:p>
            <a:pPr eaLnBrk="1" hangingPunct="1">
              <a:spcAft>
                <a:spcPct val="20000"/>
              </a:spcAft>
            </a:pPr>
            <a:r>
              <a:rPr lang="en-US" sz="2400" dirty="0" smtClean="0"/>
              <a:t>Could there be benefits to early admissions? </a:t>
            </a:r>
          </a:p>
          <a:p>
            <a:pPr lvl="1" eaLnBrk="1" hangingPunct="1">
              <a:spcAft>
                <a:spcPct val="20000"/>
              </a:spcAft>
            </a:pPr>
            <a:r>
              <a:rPr lang="en-US" sz="2000" dirty="0"/>
              <a:t>A</a:t>
            </a:r>
            <a:r>
              <a:rPr lang="en-US" sz="2000" dirty="0" smtClean="0"/>
              <a:t>llows students to communicate information &amp; enthusiasm - a “credible signal” (Avery-Levin, </a:t>
            </a:r>
            <a:r>
              <a:rPr lang="en-US" sz="2000" i="1" dirty="0" smtClean="0"/>
              <a:t>AER).</a:t>
            </a:r>
          </a:p>
          <a:p>
            <a:pPr lvl="1" eaLnBrk="1" hangingPunct="1">
              <a:spcAft>
                <a:spcPct val="20000"/>
              </a:spcAft>
            </a:pPr>
            <a:r>
              <a:rPr lang="en-US" sz="2000" dirty="0" smtClean="0"/>
              <a:t>Potentially limits the number of applications students have to prepare and colleges have to evaluate (transaction costs).</a:t>
            </a:r>
          </a:p>
          <a:p>
            <a:pPr eaLnBrk="1" hangingPunct="1">
              <a:spcAft>
                <a:spcPct val="20000"/>
              </a:spcAft>
            </a:pPr>
            <a:r>
              <a:rPr lang="en-US" sz="2400" dirty="0" smtClean="0"/>
              <a:t>But there also is considerable evidence that schools face competitive pressure to use these programs.</a:t>
            </a:r>
          </a:p>
        </p:txBody>
      </p:sp>
      <p:sp>
        <p:nvSpPr>
          <p:cNvPr id="2" name="Slide Number Placeholder 1"/>
          <p:cNvSpPr>
            <a:spLocks noGrp="1"/>
          </p:cNvSpPr>
          <p:nvPr>
            <p:ph type="sldNum" sz="quarter" idx="12"/>
          </p:nvPr>
        </p:nvSpPr>
        <p:spPr/>
        <p:txBody>
          <a:bodyPr/>
          <a:lstStyle/>
          <a:p>
            <a:pPr>
              <a:defRPr/>
            </a:pPr>
            <a:fld id="{7BCEF1F2-F244-45FD-A90B-75B336CC0155}" type="slidenum">
              <a:rPr lang="en-US" smtClean="0"/>
              <a:pPr>
                <a:defRPr/>
              </a:pPr>
              <a:t>33</a:t>
            </a:fld>
            <a:endParaRPr lang="en-US"/>
          </a:p>
        </p:txBody>
      </p:sp>
    </p:spTree>
    <p:extLst>
      <p:ext uri="{BB962C8B-B14F-4D97-AF65-F5344CB8AC3E}">
        <p14:creationId xmlns:p14="http://schemas.microsoft.com/office/powerpoint/2010/main" val="27721504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idx="4294967295"/>
          </p:nvPr>
        </p:nvSpPr>
        <p:spPr/>
        <p:txBody>
          <a:bodyPr/>
          <a:lstStyle/>
          <a:p>
            <a:pPr eaLnBrk="1" hangingPunct="1"/>
            <a:r>
              <a:rPr lang="en-US" sz="3600" dirty="0" smtClean="0"/>
              <a:t>Dropping Early Admissions?</a:t>
            </a:r>
            <a:endParaRPr lang="en-US" dirty="0" smtClean="0"/>
          </a:p>
        </p:txBody>
      </p:sp>
      <p:sp>
        <p:nvSpPr>
          <p:cNvPr id="236547" name="Rectangle 3"/>
          <p:cNvSpPr>
            <a:spLocks noGrp="1" noChangeArrowheads="1"/>
          </p:cNvSpPr>
          <p:nvPr>
            <p:ph type="body" idx="4294967295"/>
          </p:nvPr>
        </p:nvSpPr>
        <p:spPr>
          <a:xfrm>
            <a:off x="457200" y="1719263"/>
            <a:ext cx="8229600" cy="566737"/>
          </a:xfrm>
        </p:spPr>
        <p:txBody>
          <a:bodyPr/>
          <a:lstStyle/>
          <a:p>
            <a:pPr eaLnBrk="1" hangingPunct="1">
              <a:spcAft>
                <a:spcPct val="20000"/>
              </a:spcAft>
            </a:pPr>
            <a:r>
              <a:rPr lang="en-US" sz="2400" dirty="0" smtClean="0"/>
              <a:t>From the </a:t>
            </a:r>
            <a:r>
              <a:rPr lang="en-US" sz="2400" i="1" dirty="0" smtClean="0"/>
              <a:t>New York Times, </a:t>
            </a:r>
            <a:r>
              <a:rPr lang="en-US" sz="2400" dirty="0" smtClean="0"/>
              <a:t>February 24, 2011</a:t>
            </a:r>
          </a:p>
        </p:txBody>
      </p:sp>
      <p:sp>
        <p:nvSpPr>
          <p:cNvPr id="5" name="Rectangle 4"/>
          <p:cNvSpPr/>
          <p:nvPr/>
        </p:nvSpPr>
        <p:spPr>
          <a:xfrm>
            <a:off x="685800" y="2438400"/>
            <a:ext cx="8001000" cy="3785652"/>
          </a:xfrm>
          <a:prstGeom prst="rect">
            <a:avLst/>
          </a:prstGeom>
        </p:spPr>
        <p:txBody>
          <a:bodyPr wrap="square">
            <a:spAutoFit/>
          </a:bodyPr>
          <a:lstStyle/>
          <a:p>
            <a:r>
              <a:rPr lang="en-US" sz="2400" b="1" dirty="0"/>
              <a:t>Princeton and Harvard Reinstate Early Admissions</a:t>
            </a:r>
          </a:p>
          <a:p>
            <a:r>
              <a:rPr lang="en-US" dirty="0"/>
              <a:t>By </a:t>
            </a:r>
            <a:r>
              <a:rPr lang="en-US" cap="all" dirty="0"/>
              <a:t>CATHERINE </a:t>
            </a:r>
            <a:r>
              <a:rPr lang="en-US" cap="all" dirty="0" smtClean="0"/>
              <a:t>RAMPELL</a:t>
            </a:r>
            <a:endParaRPr lang="en-US" dirty="0"/>
          </a:p>
          <a:p>
            <a:endParaRPr lang="en-US" dirty="0" smtClean="0"/>
          </a:p>
          <a:p>
            <a:r>
              <a:rPr lang="en-US" dirty="0" smtClean="0"/>
              <a:t>A </a:t>
            </a:r>
            <a:r>
              <a:rPr lang="en-US" dirty="0"/>
              <a:t>real-life allegory on the perils of unilateral action: First Princeton tried to be the leader on grade deflation, but </a:t>
            </a:r>
            <a:r>
              <a:rPr lang="en-US" u="sng" dirty="0"/>
              <a:t>no one followed</a:t>
            </a:r>
            <a:r>
              <a:rPr lang="en-US" dirty="0"/>
              <a:t>. Then Harvard and Princeton decided to end their early admission programs, on the grounds that they were unfair to economically disadvantaged students. Again, apparently few schools followed suit</a:t>
            </a:r>
            <a:r>
              <a:rPr lang="en-US" dirty="0" smtClean="0"/>
              <a:t>.</a:t>
            </a:r>
          </a:p>
          <a:p>
            <a:endParaRPr lang="en-US" dirty="0" smtClean="0"/>
          </a:p>
          <a:p>
            <a:r>
              <a:rPr lang="en-US" dirty="0"/>
              <a:t>[</a:t>
            </a:r>
            <a:r>
              <a:rPr lang="en-US" dirty="0" smtClean="0"/>
              <a:t>Quoting from the] </a:t>
            </a:r>
            <a:r>
              <a:rPr lang="en-US" i="1" dirty="0" smtClean="0"/>
              <a:t>Daily </a:t>
            </a:r>
            <a:r>
              <a:rPr lang="en-US" i="1" dirty="0" err="1" smtClean="0"/>
              <a:t>Princetonian</a:t>
            </a:r>
            <a:r>
              <a:rPr lang="en-US" i="1" dirty="0" smtClean="0"/>
              <a:t>: </a:t>
            </a:r>
            <a:r>
              <a:rPr lang="en-US" dirty="0" err="1" smtClean="0"/>
              <a:t>Tilghman</a:t>
            </a:r>
            <a:r>
              <a:rPr lang="en-US" dirty="0" smtClean="0"/>
              <a:t> </a:t>
            </a:r>
            <a:r>
              <a:rPr lang="en-US" dirty="0"/>
              <a:t>explained that one consideration that played into the University’s decision was that high school students would apply to other schools early even if they thought of the University as their first choice</a:t>
            </a:r>
            <a:r>
              <a:rPr lang="en-US" dirty="0" smtClean="0"/>
              <a:t>.</a:t>
            </a:r>
            <a:endParaRPr lang="en-US" dirty="0"/>
          </a:p>
        </p:txBody>
      </p:sp>
      <p:sp>
        <p:nvSpPr>
          <p:cNvPr id="2" name="Slide Number Placeholder 1"/>
          <p:cNvSpPr>
            <a:spLocks noGrp="1"/>
          </p:cNvSpPr>
          <p:nvPr>
            <p:ph type="sldNum" sz="quarter" idx="12"/>
          </p:nvPr>
        </p:nvSpPr>
        <p:spPr/>
        <p:txBody>
          <a:bodyPr/>
          <a:lstStyle/>
          <a:p>
            <a:pPr>
              <a:defRPr/>
            </a:pPr>
            <a:fld id="{7BCEF1F2-F244-45FD-A90B-75B336CC0155}" type="slidenum">
              <a:rPr lang="en-US" smtClean="0"/>
              <a:pPr>
                <a:defRPr/>
              </a:pPr>
              <a:t>34</a:t>
            </a:fld>
            <a:endParaRPr lang="en-US"/>
          </a:p>
        </p:txBody>
      </p:sp>
    </p:spTree>
    <p:extLst>
      <p:ext uri="{BB962C8B-B14F-4D97-AF65-F5344CB8AC3E}">
        <p14:creationId xmlns:p14="http://schemas.microsoft.com/office/powerpoint/2010/main" val="1970878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BCEF1F2-F244-45FD-A90B-75B336CC0155}" type="slidenum">
              <a:rPr lang="en-US" smtClean="0"/>
              <a:pPr>
                <a:defRPr/>
              </a:pPr>
              <a:t>35</a:t>
            </a:fld>
            <a:endParaRPr lang="en-US"/>
          </a:p>
        </p:txBody>
      </p:sp>
      <p:pic>
        <p:nvPicPr>
          <p:cNvPr id="3" name="Picture 2"/>
          <p:cNvPicPr>
            <a:picLocks noChangeAspect="1"/>
          </p:cNvPicPr>
          <p:nvPr/>
        </p:nvPicPr>
        <p:blipFill>
          <a:blip r:embed="rId2"/>
          <a:stretch>
            <a:fillRect/>
          </a:stretch>
        </p:blipFill>
        <p:spPr>
          <a:xfrm>
            <a:off x="685800" y="762000"/>
            <a:ext cx="6667500" cy="5880885"/>
          </a:xfrm>
          <a:prstGeom prst="rect">
            <a:avLst/>
          </a:prstGeom>
        </p:spPr>
      </p:pic>
      <p:sp>
        <p:nvSpPr>
          <p:cNvPr id="4" name="Rectangle 2"/>
          <p:cNvSpPr txBox="1">
            <a:spLocks noChangeArrowheads="1"/>
          </p:cNvSpPr>
          <p:nvPr/>
        </p:nvSpPr>
        <p:spPr bwMode="auto">
          <a:xfrm>
            <a:off x="457200" y="122238"/>
            <a:ext cx="7543800" cy="57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z="3600" kern="0" dirty="0" smtClean="0"/>
              <a:t>Congestion</a:t>
            </a:r>
            <a:endParaRPr lang="en-US" kern="0" dirty="0" smtClean="0"/>
          </a:p>
        </p:txBody>
      </p:sp>
    </p:spTree>
    <p:extLst>
      <p:ext uri="{BB962C8B-B14F-4D97-AF65-F5344CB8AC3E}">
        <p14:creationId xmlns:p14="http://schemas.microsoft.com/office/powerpoint/2010/main" val="756119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idx="4294967295"/>
          </p:nvPr>
        </p:nvSpPr>
        <p:spPr/>
        <p:txBody>
          <a:bodyPr/>
          <a:lstStyle/>
          <a:p>
            <a:pPr eaLnBrk="1" hangingPunct="1"/>
            <a:r>
              <a:rPr lang="en-US" smtClean="0"/>
              <a:t>Summary</a:t>
            </a:r>
          </a:p>
        </p:txBody>
      </p:sp>
      <p:sp>
        <p:nvSpPr>
          <p:cNvPr id="24579" name="Rectangle 3"/>
          <p:cNvSpPr>
            <a:spLocks noGrp="1" noChangeArrowheads="1"/>
          </p:cNvSpPr>
          <p:nvPr>
            <p:ph type="body" idx="4294967295"/>
          </p:nvPr>
        </p:nvSpPr>
        <p:spPr>
          <a:xfrm>
            <a:off x="457200" y="1676400"/>
            <a:ext cx="8229600" cy="4724400"/>
          </a:xfrm>
        </p:spPr>
        <p:txBody>
          <a:bodyPr/>
          <a:lstStyle/>
          <a:p>
            <a:pPr eaLnBrk="1" hangingPunct="1"/>
            <a:r>
              <a:rPr lang="en-US" sz="2400" dirty="0" smtClean="0"/>
              <a:t>Matching market differ widely in their degree of organization and centralization.</a:t>
            </a:r>
          </a:p>
          <a:p>
            <a:pPr lvl="1" eaLnBrk="1" hangingPunct="1"/>
            <a:r>
              <a:rPr lang="en-US" sz="2000" dirty="0"/>
              <a:t>Centralized markets </a:t>
            </a:r>
            <a:r>
              <a:rPr lang="en-US" sz="2000" dirty="0" smtClean="0"/>
              <a:t>generally try </a:t>
            </a:r>
            <a:r>
              <a:rPr lang="en-US" sz="2000" dirty="0"/>
              <a:t>to coordinate matching on a particular date, and </a:t>
            </a:r>
            <a:r>
              <a:rPr lang="en-US" sz="2000" dirty="0" smtClean="0"/>
              <a:t>even markets such as US college admissions </a:t>
            </a:r>
            <a:r>
              <a:rPr lang="en-US" sz="2000" dirty="0"/>
              <a:t>have fairly set dates for application, admission and decisions.</a:t>
            </a:r>
          </a:p>
          <a:p>
            <a:pPr lvl="1" eaLnBrk="1" hangingPunct="1"/>
            <a:r>
              <a:rPr lang="en-US" sz="2000" dirty="0" smtClean="0"/>
              <a:t>The specific design of centralized markets – and ability to achieve stable outcomes – seems important for their success..</a:t>
            </a:r>
            <a:endParaRPr lang="en-US" sz="2000" dirty="0"/>
          </a:p>
          <a:p>
            <a:pPr eaLnBrk="1" hangingPunct="1"/>
            <a:r>
              <a:rPr lang="en-US" sz="2400" dirty="0" smtClean="0"/>
              <a:t>The timing and “orderliness” of market clearing can be a major issue driving attempts to organize markets</a:t>
            </a:r>
          </a:p>
          <a:p>
            <a:pPr lvl="1" eaLnBrk="1" hangingPunct="1">
              <a:lnSpc>
                <a:spcPct val="110000"/>
              </a:lnSpc>
            </a:pPr>
            <a:r>
              <a:rPr lang="en-US" sz="2000" dirty="0" smtClean="0"/>
              <a:t>In many cases, markets have exhibited a tendency to “unravel” in a disorderly way, potentially creating inefficiencies.</a:t>
            </a:r>
          </a:p>
          <a:p>
            <a:pPr lvl="1" eaLnBrk="1" hangingPunct="1">
              <a:lnSpc>
                <a:spcPct val="110000"/>
              </a:lnSpc>
            </a:pPr>
            <a:r>
              <a:rPr lang="en-US" sz="2000" dirty="0" smtClean="0"/>
              <a:t>In some cases, an “orderly” multi-stage market may be an efficient way to transmit information and limit transaction costs. </a:t>
            </a:r>
          </a:p>
        </p:txBody>
      </p:sp>
      <p:sp>
        <p:nvSpPr>
          <p:cNvPr id="2" name="Slide Number Placeholder 1"/>
          <p:cNvSpPr>
            <a:spLocks noGrp="1"/>
          </p:cNvSpPr>
          <p:nvPr>
            <p:ph type="sldNum" sz="quarter" idx="12"/>
          </p:nvPr>
        </p:nvSpPr>
        <p:spPr/>
        <p:txBody>
          <a:bodyPr/>
          <a:lstStyle/>
          <a:p>
            <a:pPr>
              <a:defRPr/>
            </a:pPr>
            <a:fld id="{7BCEF1F2-F244-45FD-A90B-75B336CC0155}" type="slidenum">
              <a:rPr lang="en-US" smtClean="0"/>
              <a:pPr>
                <a:defRPr/>
              </a:pPr>
              <a:t>36</a:t>
            </a:fld>
            <a:endParaRPr lang="en-US"/>
          </a:p>
        </p:txBody>
      </p:sp>
    </p:spTree>
    <p:extLst>
      <p:ext uri="{BB962C8B-B14F-4D97-AF65-F5344CB8AC3E}">
        <p14:creationId xmlns:p14="http://schemas.microsoft.com/office/powerpoint/2010/main" val="1766027168"/>
      </p:ext>
    </p:extLst>
  </p:cSld>
  <p:clrMapOvr>
    <a:masterClrMapping/>
  </p:clrMapOvr>
  <p:transition advTm="893"/>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10331</TotalTime>
  <Words>2198</Words>
  <Application>Microsoft Office PowerPoint</Application>
  <PresentationFormat>On-screen Show (4:3)</PresentationFormat>
  <Paragraphs>392</Paragraphs>
  <Slides>36</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ＭＳ Ｐゴシック</vt:lpstr>
      <vt:lpstr>Arial</vt:lpstr>
      <vt:lpstr>Symbol</vt:lpstr>
      <vt:lpstr>Wingdings</vt:lpstr>
      <vt:lpstr>Network</vt:lpstr>
      <vt:lpstr>Stable Matching and Orderly Markets </vt:lpstr>
      <vt:lpstr>Today’s Class</vt:lpstr>
      <vt:lpstr>From Theory to Practice</vt:lpstr>
      <vt:lpstr>Match Day</vt:lpstr>
      <vt:lpstr>History of NRMP</vt:lpstr>
      <vt:lpstr>Stability and Orderly Markets</vt:lpstr>
      <vt:lpstr>Priority matching</vt:lpstr>
      <vt:lpstr>Example</vt:lpstr>
      <vt:lpstr>Priority Matching Example</vt:lpstr>
      <vt:lpstr>Failure of priority matching</vt:lpstr>
      <vt:lpstr>Success of stable mechanisms</vt:lpstr>
      <vt:lpstr>Stability and Market Participation</vt:lpstr>
      <vt:lpstr>Couples: a problem!</vt:lpstr>
      <vt:lpstr>Instability with Couples</vt:lpstr>
      <vt:lpstr>Couples in the DA</vt:lpstr>
      <vt:lpstr>Couples in the DA</vt:lpstr>
      <vt:lpstr>Re-Design of the NRMP</vt:lpstr>
      <vt:lpstr>The NRMP as a Case Study</vt:lpstr>
      <vt:lpstr>Law Clerk Market</vt:lpstr>
      <vt:lpstr>From the plan announcement..</vt:lpstr>
      <vt:lpstr>From the plan announcement</vt:lpstr>
      <vt:lpstr>Unraveling of Fall Deadline</vt:lpstr>
      <vt:lpstr>Exploding offers</vt:lpstr>
      <vt:lpstr>Addressing exploding offers</vt:lpstr>
      <vt:lpstr>Market Unraveling</vt:lpstr>
      <vt:lpstr>Gastroenterology Fellowships</vt:lpstr>
      <vt:lpstr>Collapse of GI Match</vt:lpstr>
      <vt:lpstr>What happened?</vt:lpstr>
      <vt:lpstr>Unraveling of Interviews</vt:lpstr>
      <vt:lpstr>Local Matches</vt:lpstr>
      <vt:lpstr>Some tentative conclusions</vt:lpstr>
      <vt:lpstr>College Admissions</vt:lpstr>
      <vt:lpstr>The Early Admissions Debate</vt:lpstr>
      <vt:lpstr>Dropping Early Admissions?</vt:lpstr>
      <vt:lpstr>PowerPoint Presentation</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Two-Sided Matching and the NRMP</dc:title>
  <dc:creator>jdlevin</dc:creator>
  <cp:lastModifiedBy>Jonathan Levin</cp:lastModifiedBy>
  <cp:revision>147</cp:revision>
  <cp:lastPrinted>2011-09-29T18:53:16Z</cp:lastPrinted>
  <dcterms:created xsi:type="dcterms:W3CDTF">2009-03-20T18:03:54Z</dcterms:created>
  <dcterms:modified xsi:type="dcterms:W3CDTF">2014-04-08T20:13:06Z</dcterms:modified>
</cp:coreProperties>
</file>