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352" r:id="rId2"/>
    <p:sldId id="286" r:id="rId3"/>
    <p:sldId id="354" r:id="rId4"/>
    <p:sldId id="287" r:id="rId5"/>
    <p:sldId id="288" r:id="rId6"/>
    <p:sldId id="317" r:id="rId7"/>
    <p:sldId id="356" r:id="rId8"/>
    <p:sldId id="289" r:id="rId9"/>
    <p:sldId id="359" r:id="rId10"/>
    <p:sldId id="360" r:id="rId11"/>
    <p:sldId id="319" r:id="rId12"/>
    <p:sldId id="320" r:id="rId13"/>
    <p:sldId id="355" r:id="rId14"/>
    <p:sldId id="321" r:id="rId15"/>
    <p:sldId id="322" r:id="rId16"/>
    <p:sldId id="357" r:id="rId17"/>
    <p:sldId id="327" r:id="rId18"/>
    <p:sldId id="323" r:id="rId19"/>
    <p:sldId id="324" r:id="rId20"/>
    <p:sldId id="325" r:id="rId21"/>
    <p:sldId id="329" r:id="rId22"/>
    <p:sldId id="330" r:id="rId23"/>
    <p:sldId id="358" r:id="rId24"/>
    <p:sldId id="284" r:id="rId25"/>
    <p:sldId id="353" r:id="rId26"/>
    <p:sldId id="326" r:id="rId27"/>
    <p:sldId id="331" r:id="rId28"/>
    <p:sldId id="333" r:id="rId29"/>
    <p:sldId id="334" r:id="rId30"/>
    <p:sldId id="335" r:id="rId31"/>
    <p:sldId id="338" r:id="rId32"/>
    <p:sldId id="336" r:id="rId33"/>
    <p:sldId id="340" r:id="rId34"/>
    <p:sldId id="341" r:id="rId35"/>
    <p:sldId id="343" r:id="rId36"/>
    <p:sldId id="361" r:id="rId3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754"/>
    <a:srgbClr val="FF0000"/>
    <a:srgbClr val="0000FF"/>
    <a:srgbClr val="00CCFF"/>
    <a:srgbClr val="9966FF"/>
    <a:srgbClr val="0000CC"/>
    <a:srgbClr val="6699FF"/>
    <a:srgbClr val="33D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6" autoAdjust="0"/>
    <p:restoredTop sz="94681" autoAdjust="0"/>
  </p:normalViewPr>
  <p:slideViewPr>
    <p:cSldViewPr>
      <p:cViewPr varScale="1">
        <p:scale>
          <a:sx n="88" d="100"/>
          <a:sy n="88" d="100"/>
        </p:scale>
        <p:origin x="-71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9F81449-ABFF-4A1D-BDFE-A34D0852D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035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7A2B96B-A635-4646-8562-41EF0354F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170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EEE3FF-C806-4937-B14E-73F2C3E445E3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94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8AB96DB-3517-4522-B75D-724CC2DDAF7D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6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2" tIns="48327" rIns="96652" bIns="48327" anchor="b">
            <a:prstTxWarp prst="textNoShape">
              <a:avLst/>
            </a:prstTxWarp>
          </a:bodyPr>
          <a:lstStyle/>
          <a:p>
            <a:pPr algn="r" defTabSz="966788"/>
            <a:fld id="{852FF792-0C01-4015-ACE2-400030A2AFB0}" type="slidenum">
              <a:rPr lang="en-US" sz="1300"/>
              <a:pPr algn="r" defTabSz="966788"/>
              <a:t>3</a:t>
            </a:fld>
            <a:endParaRPr lang="en-US" sz="13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2" tIns="48327" rIns="96652" bIns="48327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69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041112-D631-4DE3-948E-59F65A24E852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4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00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1C3B7B1-C14A-47B2-BE35-52BE5A720C7C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5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31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3B7B93-31E7-4F06-BF25-1672E8395CE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6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715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3B7B93-31E7-4F06-BF25-1672E8395CE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7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57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C89D57-7FFC-4B3C-8F1B-14E50A7EC7E3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8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757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F95B2DD-EE86-4751-92AF-0D40ABDB68DA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9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72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8F529-E0E5-45B6-BBAF-942214A97BDF}" type="slidenum">
              <a:rPr lang="en-US"/>
              <a:pPr/>
              <a:t>10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46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6BD74BF-BBD3-434B-A041-715E08AA3808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11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023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690291C-9313-4B39-9DFC-C322A2AAC236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12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2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2" tIns="48327" rIns="96652" bIns="48327" anchor="b">
            <a:prstTxWarp prst="textNoShape">
              <a:avLst/>
            </a:prstTxWarp>
          </a:bodyPr>
          <a:lstStyle/>
          <a:p>
            <a:pPr algn="r" defTabSz="966788"/>
            <a:fld id="{D1048AD2-2046-46DD-BA8B-94942A8AE82D}" type="slidenum">
              <a:rPr lang="en-US" sz="1300"/>
              <a:pPr algn="r" defTabSz="966788"/>
              <a:t>13</a:t>
            </a:fld>
            <a:endParaRPr lang="en-US" sz="13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2" tIns="48327" rIns="96652" bIns="48327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13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CCC17F9-7152-4CB6-9D8F-A0E3A32A60B0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14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8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88F65D2-0A43-40DE-9F9E-58C73C12158E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15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454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3B7B93-31E7-4F06-BF25-1672E8395CE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16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602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57D93F5-16CD-49BF-AC56-43203D6C0D62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17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972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4EF122-7EC1-449F-B60D-0C7E530F393F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18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801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AC6316-7287-4099-A041-BBE5C77E375C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19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556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D46510B-2829-436C-A3F7-671311DE7C2C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20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533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581A917-CF7A-4B3A-BADE-33D902542BB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21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21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8F7B28D-0C0E-4AC7-A42A-6B875AEFA27B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22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343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3B7B93-31E7-4F06-BF25-1672E8395CE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23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2797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8155CF-684D-403B-AF0A-BBEDF8D69C64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24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63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10A92DB-8C23-407D-8F66-3E1CA251B6F9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25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1006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1FB2DA-84A1-4B3B-A7A8-C4DBCE393A4A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26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6237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DED8AC-EA32-4812-A1D0-B291149025D9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27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151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CE2694B-B502-4D80-972B-6F0FC1D346D9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28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8289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641061-A813-41AD-B729-725A635C97DB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29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692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A6B152C-8355-46E2-8607-6C50F11A78BB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30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97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962F6DF-5587-4677-9355-39C156E03EDD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31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3468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DA3170-347C-4E55-88E5-081FB41B28C0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32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4605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A0CD33E-59AE-4CC6-A849-1125E8E7FA88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33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410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8B731C7-CBDC-4BB5-B9C2-B65D778CD9B2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34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5990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C096307-348E-409B-B607-9763059BEB8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35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27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1" charset="2"/>
              <a:buNone/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72D9E-7163-4901-86A6-763BA7677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F9695-6047-4F31-9585-A5B38844D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5C647-FD85-4EBC-B464-3FE64C713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C8911-E1D9-482F-9907-084E37A40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ABB5B-C63F-423A-A5EA-D33B3563F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7C36E-AA0E-45D7-A67E-2C2D43C66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E7C0E-182F-4281-AAFC-5FE01DDF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4AE11-F2D6-4AB0-B694-AE33CFBD5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278F5-D24D-4DC6-80DC-A46E43E73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7B70B-21B8-4C22-B33C-EA3BBD411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1B9FE-236C-45BD-8D7B-E7692CAC2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79F9F-4A51-4BDB-A4CB-FF08F64D1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E4E2E-ED9F-4261-B647-BC003D0AA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49C263F-4335-4F87-9DAC-5A2845099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84" charset="2"/>
        <a:buChar char="l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84" charset="2"/>
        <a:buChar char="l"/>
        <a:defRPr sz="2600">
          <a:solidFill>
            <a:schemeClr val="tx1"/>
          </a:solidFill>
          <a:latin typeface="+mn-lt"/>
          <a:ea typeface="ＭＳ Ｐゴシック" pitchFamily="84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84" charset="2"/>
        <a:buChar char="l"/>
        <a:defRPr sz="2300">
          <a:solidFill>
            <a:schemeClr val="tx1"/>
          </a:solidFill>
          <a:latin typeface="+mn-lt"/>
          <a:ea typeface="ＭＳ Ｐゴシック" pitchFamily="84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e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8" Type="http://schemas.openxmlformats.org/officeDocument/2006/relationships/image" Target="../media/image6.jp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.jpg"/><Relationship Id="rId7" Type="http://schemas.openxmlformats.org/officeDocument/2006/relationships/image" Target="../media/image6.jpg"/><Relationship Id="rId8" Type="http://schemas.openxmlformats.org/officeDocument/2006/relationships/image" Target="../media/image9.jpeg"/><Relationship Id="rId9" Type="http://schemas.openxmlformats.org/officeDocument/2006/relationships/image" Target="../media/image3.jpg"/><Relationship Id="rId10" Type="http://schemas.openxmlformats.org/officeDocument/2006/relationships/image" Target="../media/image8.png"/><Relationship Id="rId11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House Allocation</a:t>
            </a:r>
          </a:p>
        </p:txBody>
      </p:sp>
      <p:sp>
        <p:nvSpPr>
          <p:cNvPr id="17410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2"/>
                </a:solidFill>
              </a:rPr>
              <a:t>a</a:t>
            </a:r>
            <a:r>
              <a:rPr lang="en-US" dirty="0" smtClean="0">
                <a:solidFill>
                  <a:schemeClr val="tx2"/>
                </a:solidFill>
              </a:rPr>
              <a:t>nd Kidney Exchange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72D9E-7163-4901-86A6-763BA767751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House allocation problems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In some matching markets, only one side of the market has preferences (or we care mostly about the preferences of one side). </a:t>
            </a:r>
          </a:p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Examples</a:t>
            </a:r>
          </a:p>
          <a:p>
            <a:pPr lvl="1" eaLnBrk="1" hangingPunct="1"/>
            <a:r>
              <a:rPr lang="en-US" sz="2200" dirty="0" smtClean="0"/>
              <a:t>students picking housing on campus.</a:t>
            </a:r>
          </a:p>
          <a:p>
            <a:pPr lvl="1" eaLnBrk="1" hangingPunct="1"/>
            <a:r>
              <a:rPr lang="en-US" sz="2200" dirty="0" smtClean="0"/>
              <a:t>students picking freshman seminars</a:t>
            </a:r>
          </a:p>
          <a:p>
            <a:pPr lvl="1" eaLnBrk="1" hangingPunct="1"/>
            <a:r>
              <a:rPr lang="en-US" sz="2200" dirty="0" smtClean="0"/>
              <a:t>sports teams picking players out of college</a:t>
            </a:r>
          </a:p>
          <a:p>
            <a:pPr eaLnBrk="1" hangingPunct="1"/>
            <a:endParaRPr lang="en-US" sz="2600" i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House allocation problem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6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i="1" dirty="0" smtClean="0"/>
              <a:t>N </a:t>
            </a:r>
            <a:r>
              <a:rPr lang="en-US" sz="2600" dirty="0" smtClean="0"/>
              <a:t>individuals and </a:t>
            </a:r>
            <a:r>
              <a:rPr lang="en-US" sz="2600" i="1" dirty="0" smtClean="0"/>
              <a:t>N </a:t>
            </a:r>
            <a:r>
              <a:rPr lang="en-US" sz="2600" dirty="0" smtClean="0"/>
              <a:t>houses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Each individual has strict preference over houses.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Goal: assign each individual to a house.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What would be a “good” outcome?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An allocation is </a:t>
            </a:r>
            <a:r>
              <a:rPr lang="en-US" sz="2600" i="1" dirty="0"/>
              <a:t>P</a:t>
            </a:r>
            <a:r>
              <a:rPr lang="en-US" sz="2600" i="1" dirty="0" smtClean="0"/>
              <a:t>areto</a:t>
            </a:r>
            <a:r>
              <a:rPr lang="en-US" sz="2600" dirty="0" smtClean="0"/>
              <a:t> </a:t>
            </a:r>
            <a:r>
              <a:rPr lang="en-US" sz="2600" i="1" dirty="0" smtClean="0"/>
              <a:t>efficient</a:t>
            </a:r>
            <a:r>
              <a:rPr lang="en-US" sz="2600" dirty="0" smtClean="0"/>
              <a:t> if no pair of individuals, or set of individuals, can all do (weakly) better by trading houses.</a:t>
            </a:r>
            <a:endParaRPr lang="en-US" i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E7C0E-182F-4281-AAFC-5FE01DDF1BF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(Random) Serial Dictatorship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Each student gets a priority (perhaps randomly assigned as in the housing draw).</a:t>
            </a:r>
          </a:p>
          <a:p>
            <a:pPr eaLnBrk="1" hangingPunct="1"/>
            <a:r>
              <a:rPr lang="en-US" sz="2600" dirty="0" smtClean="0"/>
              <a:t>Students pick houses in order of their priority.</a:t>
            </a:r>
          </a:p>
          <a:p>
            <a:pPr eaLnBrk="1" hangingPunct="1"/>
            <a:endParaRPr lang="en-US" sz="2600" dirty="0" smtClean="0"/>
          </a:p>
          <a:p>
            <a:pPr eaLnBrk="1" hangingPunct="1">
              <a:buFont typeface="Wingdings" pitchFamily="84" charset="2"/>
              <a:buNone/>
            </a:pPr>
            <a:r>
              <a:rPr lang="en-US" sz="2600" b="1" dirty="0" smtClean="0">
                <a:solidFill>
                  <a:srgbClr val="5F3EEA"/>
                </a:solidFill>
              </a:rPr>
              <a:t>Theorem.</a:t>
            </a:r>
            <a:r>
              <a:rPr lang="en-US" sz="2600" b="1" dirty="0" smtClean="0"/>
              <a:t> </a:t>
            </a:r>
            <a:r>
              <a:rPr lang="en-US" sz="2600" dirty="0" smtClean="0"/>
              <a:t>Serial dictatorship is efficient (i.e. no mutually agreeable trades afterwards) and strategy-proof.</a:t>
            </a:r>
            <a:endParaRPr lang="en-US" sz="26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endParaRPr lang="en-US" smtClean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Strategy-proof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Individual with first pick gets her preferred house, so clearly no incentive to lie.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Individual with second pick gets her preferred house among remaining houses, so again no reason to lie.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and so on…</a:t>
            </a:r>
          </a:p>
          <a:p>
            <a:pPr eaLnBrk="1" hangingPunct="1">
              <a:lnSpc>
                <a:spcPct val="90000"/>
              </a:lnSpc>
              <a:buFont typeface="Wingdings" pitchFamily="84" charset="2"/>
              <a:buNone/>
            </a:pPr>
            <a:r>
              <a:rPr lang="en-US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smtClean="0"/>
          </a:p>
          <a:p>
            <a:pPr eaLnBrk="1" hangingPunct="1">
              <a:spcAft>
                <a:spcPct val="20000"/>
              </a:spcAft>
            </a:pPr>
            <a:r>
              <a:rPr lang="en-US" smtClean="0"/>
              <a:t>Efficiency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Individual with priority one doesn’t want to trade.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Given that she is out, individual with priority two doesn’t want to trade.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And so on….</a:t>
            </a:r>
          </a:p>
          <a:p>
            <a:pPr lvl="1" eaLnBrk="1" hangingPunct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 of RSD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Three people: 1,2,3 and houses A, B, C.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Individual </a:t>
            </a:r>
            <a:r>
              <a:rPr lang="en-US" sz="2600" dirty="0"/>
              <a:t>p</a:t>
            </a:r>
            <a:r>
              <a:rPr lang="en-US" sz="2600" dirty="0" smtClean="0"/>
              <a:t>references: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1: A &gt; B &gt; C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2: A &gt; C &gt; B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3: B &gt; C &gt; A</a:t>
            </a:r>
          </a:p>
          <a:p>
            <a:pPr eaLnBrk="1" hangingPunct="1"/>
            <a:r>
              <a:rPr lang="en-US" sz="2600" dirty="0" smtClean="0"/>
              <a:t>RSD: if order of picking is 1, 2, 3</a:t>
            </a:r>
          </a:p>
          <a:p>
            <a:pPr lvl="1" eaLnBrk="1" hangingPunct="1"/>
            <a:r>
              <a:rPr lang="en-US" sz="2200" dirty="0" smtClean="0"/>
              <a:t>1 gets A, 2 gets C, 3 gets B. </a:t>
            </a:r>
          </a:p>
          <a:p>
            <a:pPr lvl="1" eaLnBrk="1" hangingPunct="1"/>
            <a:r>
              <a:rPr lang="en-US" sz="2200" dirty="0" smtClean="0"/>
              <a:t>Pareto efficient? Yes.</a:t>
            </a:r>
          </a:p>
          <a:p>
            <a:pPr eaLnBrk="1" hangingPunct="1"/>
            <a:r>
              <a:rPr lang="en-US" sz="2600" dirty="0" smtClean="0"/>
              <a:t>What happens with other priority orders?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85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Top Trading Cycles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smtClean="0"/>
              <a:t>Now imagine that individuals start with a house, but the original allocation might not be efficient.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b="1" smtClean="0">
                <a:solidFill>
                  <a:srgbClr val="0000FF"/>
                </a:solidFill>
              </a:rPr>
              <a:t>Gale’s TTC algorithm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Each person points to most preferred house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Each house points to its owner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This creates a directed graph, with at least one cycle.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Remove all cycles, assigning people to the house they are pointing at.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Repeat using preference lists where the assigned houses have been deleted.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pPr eaLnBrk="1" hangingPunct="1"/>
            <a:r>
              <a:rPr lang="en-US" smtClean="0"/>
              <a:t>TTC in Pictures</a:t>
            </a: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 flipH="1">
            <a:off x="1981200" y="1905000"/>
            <a:ext cx="1752600" cy="0"/>
          </a:xfrm>
          <a:prstGeom prst="line">
            <a:avLst/>
          </a:prstGeom>
          <a:noFill/>
          <a:ln w="38100">
            <a:solidFill>
              <a:srgbClr val="4F8754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 flipH="1">
            <a:off x="1981200" y="4343400"/>
            <a:ext cx="1752600" cy="0"/>
          </a:xfrm>
          <a:prstGeom prst="line">
            <a:avLst/>
          </a:prstGeom>
          <a:noFill/>
          <a:ln w="38100">
            <a:solidFill>
              <a:srgbClr val="4F8754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3" name="Line 19"/>
          <p:cNvSpPr>
            <a:spLocks noChangeShapeType="1"/>
          </p:cNvSpPr>
          <p:nvPr/>
        </p:nvSpPr>
        <p:spPr bwMode="auto">
          <a:xfrm flipH="1">
            <a:off x="2057400" y="3200400"/>
            <a:ext cx="1752600" cy="0"/>
          </a:xfrm>
          <a:prstGeom prst="line">
            <a:avLst/>
          </a:prstGeom>
          <a:noFill/>
          <a:ln w="38100">
            <a:solidFill>
              <a:srgbClr val="4F8754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4" name="Line 20"/>
          <p:cNvSpPr>
            <a:spLocks noChangeShapeType="1"/>
          </p:cNvSpPr>
          <p:nvPr/>
        </p:nvSpPr>
        <p:spPr bwMode="auto">
          <a:xfrm flipH="1">
            <a:off x="2057400" y="5486400"/>
            <a:ext cx="1752600" cy="0"/>
          </a:xfrm>
          <a:prstGeom prst="line">
            <a:avLst/>
          </a:prstGeom>
          <a:noFill/>
          <a:ln w="38100">
            <a:solidFill>
              <a:srgbClr val="4F8754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5" name="Line 21"/>
          <p:cNvSpPr>
            <a:spLocks noChangeShapeType="1"/>
          </p:cNvSpPr>
          <p:nvPr/>
        </p:nvSpPr>
        <p:spPr bwMode="auto">
          <a:xfrm>
            <a:off x="2057400" y="2057400"/>
            <a:ext cx="1676400" cy="2209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7" name="Line 23"/>
          <p:cNvSpPr>
            <a:spLocks noChangeShapeType="1"/>
          </p:cNvSpPr>
          <p:nvPr/>
        </p:nvSpPr>
        <p:spPr bwMode="auto">
          <a:xfrm flipV="1">
            <a:off x="2057400" y="2286000"/>
            <a:ext cx="1752600" cy="1981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8" name="Line 24"/>
          <p:cNvSpPr>
            <a:spLocks noChangeShapeType="1"/>
          </p:cNvSpPr>
          <p:nvPr/>
        </p:nvSpPr>
        <p:spPr bwMode="auto">
          <a:xfrm flipV="1">
            <a:off x="1981200" y="4419600"/>
            <a:ext cx="18288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49" name="Line 25"/>
          <p:cNvSpPr>
            <a:spLocks noChangeShapeType="1"/>
          </p:cNvSpPr>
          <p:nvPr/>
        </p:nvSpPr>
        <p:spPr bwMode="auto">
          <a:xfrm flipV="1">
            <a:off x="2057400" y="2133600"/>
            <a:ext cx="1676400" cy="990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57" name="Line 33"/>
          <p:cNvSpPr>
            <a:spLocks noChangeShapeType="1"/>
          </p:cNvSpPr>
          <p:nvPr/>
        </p:nvSpPr>
        <p:spPr bwMode="auto">
          <a:xfrm>
            <a:off x="2133600" y="5638800"/>
            <a:ext cx="1676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58" name="Line 34"/>
          <p:cNvSpPr>
            <a:spLocks noChangeShapeType="1"/>
          </p:cNvSpPr>
          <p:nvPr/>
        </p:nvSpPr>
        <p:spPr bwMode="auto">
          <a:xfrm>
            <a:off x="2057400" y="3276600"/>
            <a:ext cx="1676400" cy="2133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59" name="Line 35"/>
          <p:cNvSpPr>
            <a:spLocks noChangeShapeType="1"/>
          </p:cNvSpPr>
          <p:nvPr/>
        </p:nvSpPr>
        <p:spPr bwMode="auto">
          <a:xfrm>
            <a:off x="2133600" y="3352800"/>
            <a:ext cx="1676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65" name="Line 41"/>
          <p:cNvSpPr>
            <a:spLocks noChangeShapeType="1"/>
          </p:cNvSpPr>
          <p:nvPr/>
        </p:nvSpPr>
        <p:spPr bwMode="auto">
          <a:xfrm flipV="1">
            <a:off x="1981200" y="2209800"/>
            <a:ext cx="1752600" cy="1981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66" name="Line 42"/>
          <p:cNvSpPr>
            <a:spLocks noChangeShapeType="1"/>
          </p:cNvSpPr>
          <p:nvPr/>
        </p:nvSpPr>
        <p:spPr bwMode="auto">
          <a:xfrm flipV="1">
            <a:off x="2057400" y="5562600"/>
            <a:ext cx="1676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67" name="Line 43"/>
          <p:cNvSpPr>
            <a:spLocks noChangeShapeType="1"/>
          </p:cNvSpPr>
          <p:nvPr/>
        </p:nvSpPr>
        <p:spPr bwMode="auto">
          <a:xfrm>
            <a:off x="2057400" y="2057400"/>
            <a:ext cx="1676400" cy="2209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68" name="Line 44"/>
          <p:cNvSpPr>
            <a:spLocks noChangeShapeType="1"/>
          </p:cNvSpPr>
          <p:nvPr/>
        </p:nvSpPr>
        <p:spPr bwMode="auto">
          <a:xfrm flipV="1">
            <a:off x="2133600" y="3276600"/>
            <a:ext cx="1676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7869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850" y="1358828"/>
            <a:ext cx="920750" cy="1092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0" name="Picture 4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9782" y="1412089"/>
            <a:ext cx="1641289" cy="98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1" name="Picture 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0764" y="2683495"/>
            <a:ext cx="1695450" cy="103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2" name="Picture 4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886200"/>
            <a:ext cx="1314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3" name="Picture 4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747" y="2743201"/>
            <a:ext cx="1313253" cy="95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4" name="Picture 5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0206" y="3867696"/>
            <a:ext cx="1547651" cy="114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5" name="Picture 5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4400" y="5029200"/>
            <a:ext cx="815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6" name="Picture 5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86200" y="5181600"/>
            <a:ext cx="1600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7" name="Picture 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742061"/>
            <a:ext cx="876300" cy="103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8" name="Picture 5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4500" y="4191000"/>
            <a:ext cx="1598060" cy="959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79" name="Picture 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60" y="2982229"/>
            <a:ext cx="1600200" cy="975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80" name="Picture 5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4114800"/>
            <a:ext cx="1314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81" name="Picture 5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799" y="2929587"/>
            <a:ext cx="1322231" cy="95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82" name="Picture 5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668" y="1676400"/>
            <a:ext cx="1580064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83" name="Picture 5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00800" y="5257800"/>
            <a:ext cx="815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84" name="Picture 6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467600" y="5334000"/>
            <a:ext cx="1600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32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77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77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77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77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77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77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77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77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77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77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77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77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77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77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77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40" grpId="0" animBg="1"/>
      <p:bldP spid="77840" grpId="1" animBg="1"/>
      <p:bldP spid="77842" grpId="0" animBg="1"/>
      <p:bldP spid="77842" grpId="1" animBg="1"/>
      <p:bldP spid="77843" grpId="0" animBg="1"/>
      <p:bldP spid="77843" grpId="1" animBg="1"/>
      <p:bldP spid="77843" grpId="2" animBg="1"/>
      <p:bldP spid="77843" grpId="3" animBg="1"/>
      <p:bldP spid="77843" grpId="4" animBg="1"/>
      <p:bldP spid="77843" grpId="5" animBg="1"/>
      <p:bldP spid="77843" grpId="6" animBg="1"/>
      <p:bldP spid="77844" grpId="0" animBg="1"/>
      <p:bldP spid="77844" grpId="1" animBg="1"/>
      <p:bldP spid="77844" grpId="2" animBg="1"/>
      <p:bldP spid="77844" grpId="3" animBg="1"/>
      <p:bldP spid="77844" grpId="4" animBg="1"/>
      <p:bldP spid="77845" grpId="0" animBg="1"/>
      <p:bldP spid="77845" grpId="1" animBg="1"/>
      <p:bldP spid="77847" grpId="0" animBg="1"/>
      <p:bldP spid="77847" grpId="1" animBg="1"/>
      <p:bldP spid="77848" grpId="0" animBg="1"/>
      <p:bldP spid="77848" grpId="1" animBg="1"/>
      <p:bldP spid="77849" grpId="0" animBg="1"/>
      <p:bldP spid="77849" grpId="1" animBg="1"/>
      <p:bldP spid="77857" grpId="0" animBg="1"/>
      <p:bldP spid="77857" grpId="1" animBg="1"/>
      <p:bldP spid="77858" grpId="0" animBg="1"/>
      <p:bldP spid="77858" grpId="1" animBg="1"/>
      <p:bldP spid="77859" grpId="0" animBg="1"/>
      <p:bldP spid="77859" grpId="1" animBg="1"/>
      <p:bldP spid="77865" grpId="0" animBg="1"/>
      <p:bldP spid="77866" grpId="0" animBg="1"/>
      <p:bldP spid="77867" grpId="0" animBg="1"/>
      <p:bldP spid="778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642937"/>
          </a:xfrm>
        </p:spPr>
        <p:txBody>
          <a:bodyPr/>
          <a:lstStyle/>
          <a:p>
            <a:r>
              <a:rPr lang="en-US" sz="2400" dirty="0" smtClean="0"/>
              <a:t>Preferences of people and ownership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400" dirty="0"/>
              <a:t>			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7851-EDF9-4F1B-8F05-4A5DA4E7E90E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489763"/>
              </p:ext>
            </p:extLst>
          </p:nvPr>
        </p:nvGraphicFramePr>
        <p:xfrm>
          <a:off x="762000" y="2514600"/>
          <a:ext cx="7772400" cy="25146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86200"/>
                <a:gridCol w="3886200"/>
              </a:tblGrid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p1:  B &gt; C &gt; A &gt; D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 A:</a:t>
                      </a:r>
                      <a:r>
                        <a:rPr lang="en-US" sz="2400" b="0" baseline="0" dirty="0" smtClean="0"/>
                        <a:t> p1</a:t>
                      </a:r>
                      <a:endParaRPr lang="en-US" sz="2400" b="0" dirty="0" smtClean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p2:  A &gt; B &gt; C</a:t>
                      </a:r>
                      <a:r>
                        <a:rPr lang="en-US" sz="2400" b="0" baseline="0" dirty="0" smtClean="0"/>
                        <a:t> &gt; D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 B: p2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p3:  A &gt; D</a:t>
                      </a:r>
                      <a:r>
                        <a:rPr lang="en-US" sz="2400" b="0" baseline="0" dirty="0" smtClean="0"/>
                        <a:t> &gt; C &gt; B</a:t>
                      </a:r>
                      <a:r>
                        <a:rPr lang="en-US" sz="2400" b="0" dirty="0" smtClean="0"/>
                        <a:t> 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 C: p3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p4:  B &gt; A &gt; C &gt; D    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D: p4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5445224"/>
            <a:ext cx="822960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1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1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1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 smtClean="0"/>
              <a:t>Run the top trading cycles algorithm.</a:t>
            </a:r>
          </a:p>
          <a:p>
            <a:pPr marL="0" indent="0">
              <a:buFont typeface="Wingdings" pitchFamily="1" charset="2"/>
              <a:buNone/>
            </a:pPr>
            <a:r>
              <a:rPr lang="en-US" sz="2000" dirty="0" smtClean="0"/>
              <a:t>		</a:t>
            </a:r>
            <a:r>
              <a:rPr lang="en-US" sz="2400" dirty="0" smtClean="0"/>
              <a:t>		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4932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2"/>
      <p:bldP spid="6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Core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51816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sz="12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100" dirty="0" smtClean="0"/>
              <a:t>Consider a candidate assignment in the house problem: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/>
              <a:t>A coalition of agents </a:t>
            </a:r>
            <a:r>
              <a:rPr lang="en-US" sz="2000" b="1" i="1" dirty="0" smtClean="0">
                <a:solidFill>
                  <a:srgbClr val="5F3EEA"/>
                </a:solidFill>
              </a:rPr>
              <a:t>blocks</a:t>
            </a:r>
            <a:r>
              <a:rPr lang="en-US" sz="2000" dirty="0" smtClean="0"/>
              <a:t> if, from their initial endowments, there is an assignment among themselves that they all prefer to the candidate assignment.</a:t>
            </a:r>
          </a:p>
          <a:p>
            <a:pPr lvl="4" eaLnBrk="1" hangingPunct="1">
              <a:spcAft>
                <a:spcPct val="20000"/>
              </a:spcAft>
            </a:pPr>
            <a:endParaRPr lang="en-US" sz="1100" dirty="0" smtClean="0">
              <a:solidFill>
                <a:srgbClr val="5F3EEA"/>
              </a:solidFill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100" dirty="0" smtClean="0">
                <a:solidFill>
                  <a:srgbClr val="5F3EEA"/>
                </a:solidFill>
              </a:rPr>
              <a:t>The</a:t>
            </a:r>
            <a:r>
              <a:rPr lang="en-US" sz="2100" b="1" dirty="0" smtClean="0">
                <a:solidFill>
                  <a:srgbClr val="5F3EEA"/>
                </a:solidFill>
              </a:rPr>
              <a:t> core </a:t>
            </a:r>
            <a:r>
              <a:rPr lang="en-US" sz="2100" dirty="0" smtClean="0">
                <a:solidFill>
                  <a:srgbClr val="5F3EEA"/>
                </a:solidFill>
              </a:rPr>
              <a:t>consists of all feasible unblocked assignments. </a:t>
            </a:r>
            <a:endParaRPr lang="en-US" sz="600" dirty="0" smtClean="0"/>
          </a:p>
          <a:p>
            <a:pPr lvl="2" eaLnBrk="1" hangingPunct="1">
              <a:spcAft>
                <a:spcPct val="20000"/>
              </a:spcAft>
            </a:pPr>
            <a:endParaRPr lang="en-US" sz="5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100" dirty="0" smtClean="0"/>
              <a:t>What’s the difference between core &amp; stability?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/>
              <a:t>Stability is ex post (no more trade), core is ex ante (diff. trade)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/>
              <a:t>But closely related: generally unstable outcomes cannot be in the core because they’d be blocked by coalition of the whole.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Properties of TTC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84" charset="2"/>
              <a:buNone/>
            </a:pPr>
            <a:endParaRPr lang="en-US" b="1" smtClean="0"/>
          </a:p>
          <a:p>
            <a:pPr eaLnBrk="1" hangingPunct="1">
              <a:buFont typeface="Wingdings" pitchFamily="84" charset="2"/>
              <a:buNone/>
            </a:pPr>
            <a:r>
              <a:rPr lang="en-US" sz="2600" b="1" smtClean="0">
                <a:solidFill>
                  <a:srgbClr val="5F3EEA"/>
                </a:solidFill>
              </a:rPr>
              <a:t>Theorem.</a:t>
            </a:r>
            <a:r>
              <a:rPr lang="en-US" sz="2600" b="1" smtClean="0"/>
              <a:t> </a:t>
            </a:r>
            <a:r>
              <a:rPr lang="en-US" sz="2600" smtClean="0"/>
              <a:t>The outcome of the TTC algorithm is the unique core assignment in the housing market.</a:t>
            </a:r>
          </a:p>
          <a:p>
            <a:pPr eaLnBrk="1" hangingPunct="1">
              <a:buFont typeface="Wingdings" pitchFamily="84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sz="2200" b="1" smtClean="0"/>
          </a:p>
          <a:p>
            <a:pPr eaLnBrk="1" hangingPunct="1">
              <a:spcAft>
                <a:spcPct val="20000"/>
              </a:spcAft>
            </a:pPr>
            <a:r>
              <a:rPr lang="en-US" sz="2600" b="1" smtClean="0"/>
              <a:t>Core</a:t>
            </a:r>
            <a:endParaRPr lang="en-US" sz="2600" smtClean="0"/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Blocking coalition cannot involve only those matched at round one (all agents get first choice).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Blocking coalition cannot involve only those matched in first two rounds (can’t improve round one guys, and to improve round two guys, need to displace round one guy).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And so on by induction.</a:t>
            </a:r>
            <a:endParaRPr lang="en-US" sz="20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AE7C0E-182F-4281-AAFC-5FE01DDF1BF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sz="2600" b="1" smtClean="0"/>
          </a:p>
          <a:p>
            <a:pPr eaLnBrk="1" hangingPunct="1">
              <a:spcAft>
                <a:spcPct val="20000"/>
              </a:spcAft>
            </a:pPr>
            <a:r>
              <a:rPr lang="en-US" sz="2600" b="1" smtClean="0"/>
              <a:t>Uniqueness: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Consider doing something other than assigning the round one individuals their TTC houses. They would get together and block.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Fixing the assignments for the individuals cleared at round one of the TTC, consider an assignment that differs for the individuals that would be assigned at round 2 of TTC. 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Same argument applies. And inductively for rounds 3,4….</a:t>
            </a:r>
            <a:r>
              <a:rPr lang="en-US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Incentives in the TTC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 eaLnBrk="1" hangingPunct="1">
              <a:buFont typeface="Wingdings" pitchFamily="84" charset="2"/>
              <a:buNone/>
            </a:pPr>
            <a:endParaRPr lang="en-US" sz="2600" b="1" dirty="0" smtClean="0">
              <a:solidFill>
                <a:srgbClr val="5F3EEA"/>
              </a:solidFill>
            </a:endParaRPr>
          </a:p>
          <a:p>
            <a:pPr eaLnBrk="1" hangingPunct="1">
              <a:buFont typeface="Wingdings" pitchFamily="84" charset="2"/>
              <a:buNone/>
            </a:pPr>
            <a:r>
              <a:rPr lang="en-US" sz="2600" b="1" dirty="0" smtClean="0">
                <a:solidFill>
                  <a:srgbClr val="5F3EEA"/>
                </a:solidFill>
              </a:rPr>
              <a:t>Theorem.</a:t>
            </a:r>
            <a:r>
              <a:rPr lang="en-US" sz="2600" b="1" dirty="0" smtClean="0"/>
              <a:t> </a:t>
            </a:r>
            <a:r>
              <a:rPr lang="en-US" sz="2600" dirty="0" smtClean="0"/>
              <a:t>The TTC algorithm is strategy-proof.</a:t>
            </a:r>
          </a:p>
          <a:p>
            <a:pPr eaLnBrk="1" hangingPunct="1">
              <a:buFont typeface="Wingdings" pitchFamily="84" charset="2"/>
              <a:buNone/>
            </a:pPr>
            <a:endParaRPr lang="en-US" sz="2600" dirty="0" smtClean="0"/>
          </a:p>
          <a:p>
            <a:pPr eaLnBrk="1" hangingPunct="1">
              <a:buFont typeface="Wingdings" pitchFamily="84" charset="2"/>
              <a:buNone/>
            </a:pPr>
            <a:r>
              <a:rPr lang="en-US" sz="2400" b="1" dirty="0" smtClean="0"/>
              <a:t>Proof.</a:t>
            </a:r>
            <a:r>
              <a:rPr lang="en-US" sz="2400" dirty="0" smtClean="0"/>
              <a:t> For any agent assigned at round </a:t>
            </a:r>
            <a:r>
              <a:rPr lang="en-US" sz="2400" i="1" dirty="0" smtClean="0"/>
              <a:t>n </a:t>
            </a:r>
            <a:r>
              <a:rPr lang="en-US" sz="2400" dirty="0" smtClean="0"/>
              <a:t>if truthful</a:t>
            </a:r>
          </a:p>
          <a:p>
            <a:pPr eaLnBrk="1" hangingPunct="1"/>
            <a:r>
              <a:rPr lang="en-US" sz="2400" dirty="0" smtClean="0"/>
              <a:t>No change in his report can given him a house that was assigned in earlier rounds.</a:t>
            </a:r>
          </a:p>
          <a:p>
            <a:pPr eaLnBrk="1" hangingPunct="1"/>
            <a:r>
              <a:rPr lang="en-US" sz="2400" dirty="0" smtClean="0"/>
              <a:t>No house assigned in a later round will make him better off.</a:t>
            </a:r>
          </a:p>
          <a:p>
            <a:pPr eaLnBrk="1" hangingPunct="1"/>
            <a:r>
              <a:rPr lang="en-US" sz="2400" dirty="0" smtClean="0"/>
              <a:t>So no benefit to doing anything but reporting truthfully.</a:t>
            </a:r>
            <a:endParaRPr lang="en-US" sz="2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 of TTC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Three people: 1,2,3 and houses A, B, C.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Individual preferences and ownership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1: A &gt; B &gt; C		1 Owns B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2: A &gt; C &gt; B		2 Owns C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3: B &gt; C &gt; A		3 Owns A</a:t>
            </a:r>
          </a:p>
          <a:p>
            <a:pPr eaLnBrk="1" hangingPunct="1"/>
            <a:r>
              <a:rPr lang="en-US" sz="2600" dirty="0" smtClean="0"/>
              <a:t>What trades take place under TTC?</a:t>
            </a:r>
            <a:r>
              <a:rPr lang="en-US" dirty="0"/>
              <a:t>	</a:t>
            </a:r>
            <a:endParaRPr lang="en-US" dirty="0" smtClean="0"/>
          </a:p>
          <a:p>
            <a:pPr lvl="1" eaLnBrk="1" hangingPunct="1"/>
            <a:r>
              <a:rPr lang="en-US" sz="2200" dirty="0" smtClean="0"/>
              <a:t>First round: 1-&gt; A -&gt; 3, 2 -&gt; A -&gt; 3, 3 -&gt; B -&gt; 1 </a:t>
            </a:r>
          </a:p>
          <a:p>
            <a:pPr lvl="1" eaLnBrk="1" hangingPunct="1"/>
            <a:r>
              <a:rPr lang="en-US" sz="2200" dirty="0" smtClean="0"/>
              <a:t>So (1,A), (3,B) are cleared, leaving (2,C). </a:t>
            </a:r>
          </a:p>
          <a:p>
            <a:pPr eaLnBrk="1" hangingPunct="1"/>
            <a:r>
              <a:rPr lang="en-US" sz="2600" dirty="0" smtClean="0"/>
              <a:t>What would be “wrong” with (1,B), (2,A), (3,C)?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98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Combining the problems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What if some individuals start with houses but some do not?</a:t>
            </a:r>
          </a:p>
          <a:p>
            <a:pPr lvl="2" eaLnBrk="1" hangingPunct="1"/>
            <a:endParaRPr lang="en-US" sz="1900" dirty="0" smtClean="0"/>
          </a:p>
          <a:p>
            <a:pPr eaLnBrk="1" hangingPunct="1"/>
            <a:r>
              <a:rPr lang="en-US" sz="2600" dirty="0" smtClean="0"/>
              <a:t>A common problem in allocating student housing</a:t>
            </a:r>
          </a:p>
          <a:p>
            <a:pPr lvl="1" eaLnBrk="1" hangingPunct="1"/>
            <a:r>
              <a:rPr lang="en-US" sz="2200" dirty="0" smtClean="0"/>
              <a:t>Many universities, e.g. Michigan, Duke, Northwestern, Penn, CMU, use a variation of </a:t>
            </a:r>
            <a:r>
              <a:rPr lang="en-US" sz="2200" i="1" dirty="0" smtClean="0"/>
              <a:t>random serial dictatorship.</a:t>
            </a:r>
            <a:endParaRPr lang="en-US" sz="2200" dirty="0" smtClean="0"/>
          </a:p>
          <a:p>
            <a:pPr lvl="2" eaLnBrk="1" hangingPunct="1"/>
            <a:endParaRPr lang="en-US" sz="1900" dirty="0" smtClean="0"/>
          </a:p>
          <a:p>
            <a:pPr eaLnBrk="1" hangingPunct="1"/>
            <a:r>
              <a:rPr lang="en-US" sz="2600" dirty="0" smtClean="0"/>
              <a:t>Let’s see how it works.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Random Serial Dictatorship with Incumbency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Each agent with a house decides whether to keep their house or enter a lottery.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Agents who keep their house are done.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Houses that are abandoned are available later on.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Lottery used to order newcomers and agents who gave up their house (can be completely random or favor particular agents).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Serial dictatorship applied using order from lottery and selection from available houses.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RSD with incumbency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mtClean="0">
                <a:solidFill>
                  <a:srgbClr val="FF0000"/>
                </a:solidFill>
              </a:rPr>
              <a:t>There is a problem…</a:t>
            </a:r>
          </a:p>
          <a:p>
            <a:pPr eaLnBrk="1" hangingPunct="1">
              <a:spcAft>
                <a:spcPct val="20000"/>
              </a:spcAft>
            </a:pPr>
            <a:r>
              <a:rPr lang="en-US" smtClean="0"/>
              <a:t>Existing tenants are not guaranteed to get at least as good a house as their current house!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This may cause existing tenants to avoid the lottery and the market may not exploit all the possible gains from trade.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Is there a way to protect existing tenants, while getting pareto efficient outcomes and maybe strategy-proofness?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Priority Line Mechanism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b="1" smtClean="0">
                <a:solidFill>
                  <a:srgbClr val="0000FF"/>
                </a:solidFill>
              </a:rPr>
              <a:t>aka “you request my house – I get your turn”.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smtClean="0"/>
              <a:t>All agents are ordered according to some priority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smtClean="0"/>
              <a:t>Agent with top priority chooses a house, then second agent, and so on, until someone requests the house of an existing tenant.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smtClean="0"/>
              <a:t>If the existing tenant has already chosen a house, continue. If not, insert that tenant above the requestor and re-start the procedure with the existing tenant.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smtClean="0"/>
              <a:t>If a cycle forms, it is formed exclusively by existing tenants – clear the cycle and proceed with the priority order.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44562"/>
          </a:xfrm>
        </p:spPr>
        <p:txBody>
          <a:bodyPr/>
          <a:lstStyle/>
          <a:p>
            <a:pPr eaLnBrk="1" hangingPunct="1"/>
            <a:r>
              <a:rPr lang="en-US" smtClean="0"/>
              <a:t>Priority Line in pictures</a:t>
            </a:r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2679917"/>
            <a:ext cx="1238250" cy="89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810000"/>
            <a:ext cx="1314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4953000"/>
            <a:ext cx="815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1651" y="1371600"/>
            <a:ext cx="9634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5268" y="3810000"/>
            <a:ext cx="1580064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1400" y="1510948"/>
            <a:ext cx="1600200" cy="96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0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2820" y="2637675"/>
            <a:ext cx="1651054" cy="1006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01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05200" y="5105400"/>
            <a:ext cx="1600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102" name="Line 14"/>
          <p:cNvSpPr>
            <a:spLocks noChangeShapeType="1"/>
          </p:cNvSpPr>
          <p:nvPr/>
        </p:nvSpPr>
        <p:spPr bwMode="auto">
          <a:xfrm flipH="1">
            <a:off x="2362200" y="4419600"/>
            <a:ext cx="914400" cy="0"/>
          </a:xfrm>
          <a:prstGeom prst="line">
            <a:avLst/>
          </a:prstGeom>
          <a:noFill/>
          <a:ln w="28575">
            <a:solidFill>
              <a:srgbClr val="33DD4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7" name="Line 29"/>
          <p:cNvSpPr>
            <a:spLocks noChangeShapeType="1"/>
          </p:cNvSpPr>
          <p:nvPr/>
        </p:nvSpPr>
        <p:spPr bwMode="auto">
          <a:xfrm>
            <a:off x="2286000" y="1981200"/>
            <a:ext cx="114300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8" name="Line 30"/>
          <p:cNvSpPr>
            <a:spLocks noChangeShapeType="1"/>
          </p:cNvSpPr>
          <p:nvPr/>
        </p:nvSpPr>
        <p:spPr bwMode="auto">
          <a:xfrm>
            <a:off x="2209800" y="3124200"/>
            <a:ext cx="106680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19" name="Line 31"/>
          <p:cNvSpPr>
            <a:spLocks noChangeShapeType="1"/>
          </p:cNvSpPr>
          <p:nvPr/>
        </p:nvSpPr>
        <p:spPr bwMode="auto">
          <a:xfrm>
            <a:off x="2286000" y="1905000"/>
            <a:ext cx="1143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20" name="Line 32"/>
          <p:cNvSpPr>
            <a:spLocks noChangeShapeType="1"/>
          </p:cNvSpPr>
          <p:nvPr/>
        </p:nvSpPr>
        <p:spPr bwMode="auto">
          <a:xfrm>
            <a:off x="2209800" y="5562600"/>
            <a:ext cx="1143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9123" name="Picture 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5103" y="1617216"/>
            <a:ext cx="1045451" cy="124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24" name="Picture 3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9068" y="1762341"/>
            <a:ext cx="1665310" cy="101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25" name="Picture 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447800"/>
            <a:ext cx="1314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26" name="Picture 3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034948"/>
            <a:ext cx="1600200" cy="96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27" name="Picture 3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048000"/>
            <a:ext cx="1314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28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0" y="4228942"/>
            <a:ext cx="1257300" cy="90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29" name="Picture 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9068" y="4114800"/>
            <a:ext cx="1580064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30" name="Picture 4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72200" y="5334000"/>
            <a:ext cx="815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31" name="Picture 4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39000" y="5410200"/>
            <a:ext cx="1600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132" name="Line 44"/>
          <p:cNvSpPr>
            <a:spLocks noChangeShapeType="1"/>
          </p:cNvSpPr>
          <p:nvPr/>
        </p:nvSpPr>
        <p:spPr bwMode="auto">
          <a:xfrm flipV="1">
            <a:off x="2362200" y="2057400"/>
            <a:ext cx="1143000" cy="2209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9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89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89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89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02" grpId="0" animBg="1"/>
      <p:bldP spid="89102" grpId="1" animBg="1"/>
      <p:bldP spid="89117" grpId="0" animBg="1"/>
      <p:bldP spid="89117" grpId="1" animBg="1"/>
      <p:bldP spid="89117" grpId="2" animBg="1"/>
      <p:bldP spid="89118" grpId="0" animBg="1"/>
      <p:bldP spid="89118" grpId="1" animBg="1"/>
      <p:bldP spid="89118" grpId="2" animBg="1"/>
      <p:bldP spid="89119" grpId="0" animBg="1"/>
      <p:bldP spid="89119" grpId="1" animBg="1"/>
      <p:bldP spid="89120" grpId="0" animBg="1"/>
      <p:bldP spid="891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Properties of Priority Line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84" charset="2"/>
              <a:buNone/>
            </a:pPr>
            <a:r>
              <a:rPr lang="en-US" sz="2600" b="1" smtClean="0">
                <a:solidFill>
                  <a:srgbClr val="0000FF"/>
                </a:solidFill>
              </a:rPr>
              <a:t>Theorem.</a:t>
            </a:r>
            <a:r>
              <a:rPr lang="en-US" sz="2600" smtClean="0"/>
              <a:t> The Priority Line mechanism is pareto-efficient, strategy-proof and makes no existing tenant worse off.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84" charset="2"/>
              <a:buNone/>
            </a:pPr>
            <a:r>
              <a:rPr lang="en-US" sz="1200" smtClean="0"/>
              <a:t>	</a:t>
            </a:r>
            <a:endParaRPr lang="en-US" sz="800" smtClean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84" charset="2"/>
              <a:buNone/>
            </a:pPr>
            <a:r>
              <a:rPr lang="en-US" sz="2600" smtClean="0"/>
              <a:t>Proof. Similar to results we’ve shown (try it!)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 typeface="Wingdings" pitchFamily="84" charset="2"/>
              <a:buNone/>
            </a:pPr>
            <a:endParaRPr lang="en-US" sz="1200" smtClean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smtClean="0"/>
              <a:t>Relationship with SD and TTC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If there are no existing tenants: SD = Priority Line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If everyone has a house: TTC=Priority Line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In fact, Priority Line is just TTC except that every unoccupied house points to the agent with the (current) highest priority).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 of Priority Line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Three people: 1,2,3 and houses A, B, C.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Individual preferences and ownership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1: A &gt; B &gt; C		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2: A &gt; C &gt; B		</a:t>
            </a:r>
          </a:p>
          <a:p>
            <a:pPr marL="344487" lvl="1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	3: B &gt; C &gt; A		3 Owns A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What happens in priority line if priority is 1, 2, 3?</a:t>
            </a:r>
          </a:p>
          <a:p>
            <a:pPr lvl="1" eaLnBrk="1" hangingPunct="1"/>
            <a:r>
              <a:rPr lang="en-US" sz="2200" dirty="0" smtClean="0"/>
              <a:t>1 -&gt; A (owned by 3), so 3 -&gt; B, match (3,B), A vacant.</a:t>
            </a:r>
          </a:p>
          <a:p>
            <a:pPr lvl="1" eaLnBrk="1" hangingPunct="1"/>
            <a:r>
              <a:rPr lang="en-US" sz="2200" dirty="0" smtClean="0"/>
              <a:t>Then 1-&gt;A, so match (1,A).Leaves (2,C).</a:t>
            </a:r>
          </a:p>
          <a:p>
            <a:pPr lvl="1" eaLnBrk="1" hangingPunct="1"/>
            <a:r>
              <a:rPr lang="en-US" sz="2200" dirty="0" smtClean="0"/>
              <a:t>So (1,A), (2,C), (3,B) is the final matching.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0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on House Allocation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100" smtClean="0"/>
              <a:t>We looked at several variations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smtClean="0"/>
              <a:t>House allocation problem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smtClean="0"/>
              <a:t>Housing market problem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smtClean="0"/>
              <a:t>House allocation with existing tenants</a:t>
            </a:r>
          </a:p>
          <a:p>
            <a:pPr eaLnBrk="1" hangingPunct="1">
              <a:spcAft>
                <a:spcPct val="20000"/>
              </a:spcAft>
            </a:pPr>
            <a:r>
              <a:rPr lang="en-US" sz="2100" smtClean="0"/>
              <a:t>And mechanisms for each problem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smtClean="0"/>
              <a:t>Serial dictatorship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smtClean="0"/>
              <a:t>Top Trading Cycles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smtClean="0"/>
              <a:t>Priority Line (TTC with a twist)</a:t>
            </a:r>
          </a:p>
          <a:p>
            <a:pPr eaLnBrk="1" hangingPunct="1">
              <a:spcAft>
                <a:spcPct val="20000"/>
              </a:spcAft>
            </a:pPr>
            <a:r>
              <a:rPr lang="en-US" sz="2100" smtClean="0"/>
              <a:t>We showed that these mechanisms have desirable properties: efficiency, strategy-proof, core,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Kidney Exchange</a:t>
            </a:r>
          </a:p>
        </p:txBody>
      </p:sp>
      <p:sp>
        <p:nvSpPr>
          <p:cNvPr id="54274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84" charset="2"/>
              <a:buNone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72D9E-7163-4901-86A6-763BA767751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Kidney Exchange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Transplants are standard treatment for patients with failed kidneys. Transplants come from two sources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Cadaveric transplants: donors who have died.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Living donor transplants: typically relatives, spouses, etc.</a:t>
            </a:r>
          </a:p>
          <a:p>
            <a:pPr lvl="7">
              <a:spcAft>
                <a:spcPct val="20000"/>
              </a:spcAft>
            </a:pPr>
            <a:endParaRPr lang="en-US" sz="16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600" dirty="0"/>
              <a:t>T</a:t>
            </a:r>
            <a:r>
              <a:rPr lang="en-US" sz="2600" dirty="0" smtClean="0"/>
              <a:t>here is a shortage of transplant kidneys.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Wait list for a transplant has been getting longer.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Over 90,000 patients are on the wait list.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Roughly 20,000 transplants a year, majority cadaveric.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In 2011, 4,720 people died while on the wait list.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Resolving the shortage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Buying and selling kidneys is illegal.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Section 301 of National Organ Transplant Act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“it shall be unlawful for any person to knowingly acquire, receive or otherwise transfer any human organ for valuable consideration for use in human transplantation.”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There are probably ways to increase the supply of cadaveric kidneys (e.g. make donation the default).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We’re going to focus on ways to increase the supply of living donor kidneys.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Compatibility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Donor kidney must be compatible with patient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Blood type match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O type patients can receive O kidneys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A type patients can receive O or A kidneys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B type patients can receive O or B kidneys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AB type patients can receive any blood type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Also tissue type match (HLA compatibility).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Potential inefficiency: if a patient has a donor but can’t use the donor’s kidney, the donor goes home.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Paired Exchange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Paired exchange: match two donor-patient pairs...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Donor 1 is compatible with Patient 2, not Patient 1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Donor 2 is compatible with Patient 1, but Patient 2</a:t>
            </a:r>
          </a:p>
          <a:p>
            <a:pPr eaLnBrk="1" hangingPunct="1">
              <a:spcAft>
                <a:spcPct val="20000"/>
              </a:spcAft>
            </a:pPr>
            <a:endParaRPr lang="en-US" sz="2600" smtClean="0"/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List exchange: match one incompatible donor-patient pair and the waiting list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Donor of incompatible pair donates to patient at the top of the waiting list.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Patient of incompatible pair goes to the top of the wait list.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 we know this problem?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Problem seems very similar to house allocation with existing tenants.</a:t>
            </a:r>
          </a:p>
          <a:p>
            <a:pPr eaLnBrk="1" hangingPunct="1">
              <a:spcAft>
                <a:spcPct val="20000"/>
              </a:spcAft>
            </a:pPr>
            <a:endParaRPr lang="en-US" sz="1400" smtClean="0"/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Roth, Sonmez and Unver (2004, </a:t>
            </a:r>
            <a:r>
              <a:rPr lang="en-US" sz="2600" i="1" smtClean="0"/>
              <a:t>QJE</a:t>
            </a:r>
            <a:r>
              <a:rPr lang="en-US" sz="2600" smtClean="0"/>
              <a:t>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The problems are (essentially) equivalent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TTC can be used to efficiently assign kidneys.</a:t>
            </a:r>
          </a:p>
          <a:p>
            <a:pPr eaLnBrk="1" hangingPunct="1">
              <a:spcAft>
                <a:spcPct val="20000"/>
              </a:spcAft>
            </a:pPr>
            <a:endParaRPr lang="en-US" smtClean="0"/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In 2004, RSU and doctors in Boston established first clearinghouse for New England.</a:t>
            </a: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Oval 8"/>
          <p:cNvSpPr>
            <a:spLocks noChangeArrowheads="1"/>
          </p:cNvSpPr>
          <p:nvPr/>
        </p:nvSpPr>
        <p:spPr bwMode="auto">
          <a:xfrm>
            <a:off x="0" y="3429000"/>
            <a:ext cx="6172200" cy="1219200"/>
          </a:xfrm>
          <a:prstGeom prst="ellipse">
            <a:avLst/>
          </a:prstGeom>
          <a:noFill/>
          <a:ln w="9525">
            <a:solidFill>
              <a:srgbClr val="33DD4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7C36E-AA0E-45D7-A67E-2C2D43C6656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Exchange in practice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3" eaLnBrk="1" hangingPunct="1">
              <a:spcAft>
                <a:spcPct val="20000"/>
              </a:spcAft>
            </a:pPr>
            <a:endParaRPr lang="en-US" sz="16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In practice, the problem has a few twists...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US doctors think of compatibility as 0-1, which makes preferences different than the strict ranking in the housing model.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At first, doctors wanted to limit to pairwise trades, and rule out list exchange.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Compatible donors may not participate.</a:t>
            </a:r>
            <a:endParaRPr lang="en-US" dirty="0" smtClean="0"/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A slightly simplified algorithm can be used.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Three-Way exchange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It is possible but tricky to do multi-way exchanges, but they can help (esp. three-way).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Pair is </a:t>
            </a:r>
            <a:r>
              <a:rPr lang="en-US" sz="2600" i="1" dirty="0" smtClean="0"/>
              <a:t>x-y </a:t>
            </a:r>
            <a:r>
              <a:rPr lang="en-US" sz="2600" dirty="0" smtClean="0"/>
              <a:t>if patient and donor have blood type </a:t>
            </a:r>
            <a:r>
              <a:rPr lang="en-US" sz="2600" i="1" dirty="0" smtClean="0"/>
              <a:t>x-y</a:t>
            </a:r>
            <a:r>
              <a:rPr lang="en-US" sz="2600" dirty="0" smtClean="0"/>
              <a:t>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Consider a population consisting of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O-B, O-A, A-B, A-B, B-A (blood type incompatible)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A-A, A-A, A-A, B-O (HLA incompatible)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Assume there is no HLA problem across pairs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Two-way (A-B,B-A), (A-A,A-A), (O-B,B-O)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Three-way: (A-B,B-A), (A-A,A-A,A-A), (B-O,O-A,A-B).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Gains from Three-Way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 eaLnBrk="1" hangingPunct="1">
              <a:spcAft>
                <a:spcPct val="20000"/>
              </a:spcAft>
            </a:pPr>
            <a:endParaRPr lang="en-US" sz="19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An odd number of A-A pairs can be transplanted.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O-type donors can facilitate three transplants rather than two.</a:t>
            </a:r>
          </a:p>
          <a:p>
            <a:pPr lvl="5">
              <a:spcAft>
                <a:spcPct val="20000"/>
              </a:spcAft>
            </a:pPr>
            <a:endParaRPr lang="en-US" dirty="0" smtClean="0"/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In practice, O-type donors are short relative to demand, so useful to leverage them.</a:t>
            </a:r>
          </a:p>
          <a:p>
            <a:pPr lvl="3" eaLnBrk="1" hangingPunct="1">
              <a:spcAft>
                <a:spcPct val="20000"/>
              </a:spcAft>
            </a:pPr>
            <a:endParaRPr lang="en-US" sz="1600" dirty="0"/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Four-way exchanges also can help…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Donor Chains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In July 2007, Alliance for paired donations started an “Altruistic Donor Chain”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Altruistic donor in Michigan donated kidney to woman in Phoenix.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Husband of Phoenix woman gave kidney to woman in Toledo.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Her mom gave kidney to patient A in Columbus, whose </a:t>
            </a:r>
            <a:r>
              <a:rPr lang="en-US" sz="2600" dirty="0" err="1" smtClean="0"/>
              <a:t>daugher</a:t>
            </a:r>
            <a:r>
              <a:rPr lang="en-US" sz="2600" dirty="0" smtClean="0"/>
              <a:t> simultaneously gave kidney to patient B in </a:t>
            </a:r>
            <a:r>
              <a:rPr lang="en-US" sz="2600" dirty="0" err="1" smtClean="0"/>
              <a:t>columbus</a:t>
            </a:r>
            <a:r>
              <a:rPr lang="en-US" sz="2600" dirty="0" smtClean="0"/>
              <a:t>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And so on…</a:t>
            </a:r>
            <a:r>
              <a:rPr lang="en-US" sz="2600" dirty="0" smtClean="0"/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Long Donor Chain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F9695-6047-4F31-9585-A5B38844D6A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12776"/>
            <a:ext cx="6906344" cy="49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9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597</TotalTime>
  <Words>1946</Words>
  <Application>Microsoft Macintosh PowerPoint</Application>
  <PresentationFormat>On-screen Show (4:3)</PresentationFormat>
  <Paragraphs>312</Paragraphs>
  <Slides>36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Network</vt:lpstr>
      <vt:lpstr>House Allocation</vt:lpstr>
      <vt:lpstr>House allocation problems</vt:lpstr>
      <vt:lpstr>House allocation problem</vt:lpstr>
      <vt:lpstr>(Random) Serial Dictatorship</vt:lpstr>
      <vt:lpstr>Proof</vt:lpstr>
      <vt:lpstr>Proof</vt:lpstr>
      <vt:lpstr>Example of RSD</vt:lpstr>
      <vt:lpstr>Top Trading Cycles</vt:lpstr>
      <vt:lpstr>TTC in Pictures</vt:lpstr>
      <vt:lpstr>Example</vt:lpstr>
      <vt:lpstr>The Core</vt:lpstr>
      <vt:lpstr>Properties of TTC</vt:lpstr>
      <vt:lpstr>Proof</vt:lpstr>
      <vt:lpstr>Proof</vt:lpstr>
      <vt:lpstr>Incentives in the TTC</vt:lpstr>
      <vt:lpstr>Example of TTC</vt:lpstr>
      <vt:lpstr>Combining the problems</vt:lpstr>
      <vt:lpstr>Random Serial Dictatorship with Incumbency</vt:lpstr>
      <vt:lpstr>RSD with incumbency</vt:lpstr>
      <vt:lpstr>Priority Line Mechanism</vt:lpstr>
      <vt:lpstr>Priority Line in pictures</vt:lpstr>
      <vt:lpstr>Properties of Priority Line</vt:lpstr>
      <vt:lpstr>Example of Priority Line</vt:lpstr>
      <vt:lpstr>Summary on House Allocation</vt:lpstr>
      <vt:lpstr>Kidney Exchange</vt:lpstr>
      <vt:lpstr>Kidney Exchange</vt:lpstr>
      <vt:lpstr>Resolving the shortage</vt:lpstr>
      <vt:lpstr>Compatibility</vt:lpstr>
      <vt:lpstr>Paired Exchange</vt:lpstr>
      <vt:lpstr>Do we know this problem?</vt:lpstr>
      <vt:lpstr>PowerPoint Presentation</vt:lpstr>
      <vt:lpstr>Exchange in practice</vt:lpstr>
      <vt:lpstr>Three-Way exchange</vt:lpstr>
      <vt:lpstr>Gains from Three-Way</vt:lpstr>
      <vt:lpstr>Donor Chains</vt:lpstr>
      <vt:lpstr>A Long Donor Chain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Allocation</dc:title>
  <dc:creator>Jonathan Levin</dc:creator>
  <cp:lastModifiedBy>Jonathan Levin</cp:lastModifiedBy>
  <cp:revision>22</cp:revision>
  <cp:lastPrinted>2014-04-01T18:22:27Z</cp:lastPrinted>
  <dcterms:created xsi:type="dcterms:W3CDTF">2011-04-05T05:50:23Z</dcterms:created>
  <dcterms:modified xsi:type="dcterms:W3CDTF">2014-04-10T22:00:10Z</dcterms:modified>
</cp:coreProperties>
</file>