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4"/>
  </p:notesMasterIdLst>
  <p:handoutMasterIdLst>
    <p:handoutMasterId r:id="rId35"/>
  </p:handoutMasterIdLst>
  <p:sldIdLst>
    <p:sldId id="349" r:id="rId2"/>
    <p:sldId id="451" r:id="rId3"/>
    <p:sldId id="344" r:id="rId4"/>
    <p:sldId id="453" r:id="rId5"/>
    <p:sldId id="447" r:id="rId6"/>
    <p:sldId id="345" r:id="rId7"/>
    <p:sldId id="346" r:id="rId8"/>
    <p:sldId id="448" r:id="rId9"/>
    <p:sldId id="347" r:id="rId10"/>
    <p:sldId id="348" r:id="rId11"/>
    <p:sldId id="358" r:id="rId12"/>
    <p:sldId id="449" r:id="rId13"/>
    <p:sldId id="366" r:id="rId14"/>
    <p:sldId id="359" r:id="rId15"/>
    <p:sldId id="378" r:id="rId16"/>
    <p:sldId id="360" r:id="rId17"/>
    <p:sldId id="361" r:id="rId18"/>
    <p:sldId id="450" r:id="rId19"/>
    <p:sldId id="362" r:id="rId20"/>
    <p:sldId id="363" r:id="rId21"/>
    <p:sldId id="364" r:id="rId22"/>
    <p:sldId id="454" r:id="rId23"/>
    <p:sldId id="365" r:id="rId24"/>
    <p:sldId id="452" r:id="rId25"/>
    <p:sldId id="367" r:id="rId26"/>
    <p:sldId id="368" r:id="rId27"/>
    <p:sldId id="369" r:id="rId28"/>
    <p:sldId id="371" r:id="rId29"/>
    <p:sldId id="373" r:id="rId30"/>
    <p:sldId id="440" r:id="rId31"/>
    <p:sldId id="446" r:id="rId32"/>
    <p:sldId id="370" r:id="rId33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F8754"/>
    <a:srgbClr val="FF0000"/>
    <a:srgbClr val="0000FF"/>
    <a:srgbClr val="00CCFF"/>
    <a:srgbClr val="9966FF"/>
    <a:srgbClr val="0000CC"/>
    <a:srgbClr val="6699FF"/>
    <a:srgbClr val="33DD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027" autoAdjust="0"/>
    <p:restoredTop sz="94681" autoAdjust="0"/>
  </p:normalViewPr>
  <p:slideViewPr>
    <p:cSldViewPr>
      <p:cViewPr varScale="1">
        <p:scale>
          <a:sx n="111" d="100"/>
          <a:sy n="111" d="100"/>
        </p:scale>
        <p:origin x="-81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handoutMaster" Target="handoutMasters/handoutMaster1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1" tIns="45716" rIns="91431" bIns="45716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3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1" tIns="45716" rIns="91431" bIns="45716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3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1" tIns="45716" rIns="91431" bIns="45716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3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1" tIns="45716" rIns="91431" bIns="45716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49CDEFCE-FD36-4C06-A9EF-79FC7DA158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72031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52" tIns="48327" rIns="96652" bIns="48327" numCol="1" anchor="t" anchorCtr="0" compatLnSpc="1">
            <a:prstTxWarp prst="textNoShape">
              <a:avLst/>
            </a:prstTxWarp>
          </a:bodyPr>
          <a:lstStyle>
            <a:lvl1pPr defTabSz="966788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52" tIns="48327" rIns="96652" bIns="48327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9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52" tIns="48327" rIns="96652" bIns="483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89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52" tIns="48327" rIns="96652" bIns="48327" numCol="1" anchor="b" anchorCtr="0" compatLnSpc="1">
            <a:prstTxWarp prst="textNoShape">
              <a:avLst/>
            </a:prstTxWarp>
          </a:bodyPr>
          <a:lstStyle>
            <a:lvl1pPr defTabSz="966788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9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52" tIns="48327" rIns="96652" bIns="48327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smtClean="0"/>
            </a:lvl1pPr>
          </a:lstStyle>
          <a:p>
            <a:pPr>
              <a:defRPr/>
            </a:pPr>
            <a:fld id="{0B801B14-A0F4-4F43-95D8-6EBC282337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2568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63FEDAC-0636-4988-81B8-02D8394A84FB}" type="slidenum">
              <a:rPr lang="en-US"/>
              <a:pPr eaLnBrk="1" hangingPunct="1"/>
              <a:t>1</a:t>
            </a:fld>
            <a:endParaRPr lang="en-US"/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253254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D2A8DBF-95AD-43FA-ADF6-D215F9BA43C1}" type="slidenum">
              <a:rPr lang="en-US"/>
              <a:pPr eaLnBrk="1" hangingPunct="1"/>
              <a:t>2</a:t>
            </a:fld>
            <a:endParaRPr lang="en-US"/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167803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D2A8DBF-95AD-43FA-ADF6-D215F9BA43C1}" type="slidenum">
              <a:rPr lang="en-US"/>
              <a:pPr eaLnBrk="1" hangingPunct="1"/>
              <a:t>3</a:t>
            </a:fld>
            <a:endParaRPr lang="en-US"/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876215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D2A8DBF-95AD-43FA-ADF6-D215F9BA43C1}" type="slidenum">
              <a:rPr lang="en-US"/>
              <a:pPr eaLnBrk="1" hangingPunct="1"/>
              <a:t>4</a:t>
            </a:fld>
            <a:endParaRPr lang="en-US"/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635600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D2A8DBF-95AD-43FA-ADF6-D215F9BA43C1}" type="slidenum">
              <a:rPr lang="en-US"/>
              <a:pPr eaLnBrk="1" hangingPunct="1"/>
              <a:t>5</a:t>
            </a:fld>
            <a:endParaRPr lang="en-US"/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866317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1093470-7769-4B2D-AEFF-0966633CA5F0}" type="slidenum">
              <a:rPr lang="en-US"/>
              <a:pPr eaLnBrk="1" hangingPunct="1"/>
              <a:t>6</a:t>
            </a:fld>
            <a:endParaRPr lang="en-US"/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08093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B61964B-7CB0-482D-928E-1E2B4491E9B1}" type="slidenum">
              <a:rPr lang="en-US"/>
              <a:pPr eaLnBrk="1" hangingPunct="1"/>
              <a:t>7</a:t>
            </a:fld>
            <a:endParaRPr lang="en-US"/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629908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B61964B-7CB0-482D-928E-1E2B4491E9B1}" type="slidenum">
              <a:rPr lang="en-US"/>
              <a:pPr eaLnBrk="1" hangingPunct="1"/>
              <a:t>8</a:t>
            </a:fld>
            <a:endParaRPr lang="en-US"/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019855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A03BCD6-B872-432A-8286-67758EE08899}" type="slidenum">
              <a:rPr lang="en-US"/>
              <a:pPr eaLnBrk="1" hangingPunct="1"/>
              <a:t>9</a:t>
            </a:fld>
            <a:endParaRPr lang="en-US"/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096098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33C4FDE-5C59-41B9-9607-D4B679794173}" type="slidenum">
              <a:rPr lang="en-US"/>
              <a:pPr eaLnBrk="1" hangingPunct="1"/>
              <a:t>10</a:t>
            </a:fld>
            <a:endParaRPr lang="en-US"/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656097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1C7C26B-46A0-436E-AACA-B363B6E89179}" type="slidenum">
              <a:rPr lang="en-US"/>
              <a:pPr eaLnBrk="1" hangingPunct="1"/>
              <a:t>11</a:t>
            </a:fld>
            <a:endParaRPr lang="en-US"/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316166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1C7C26B-46A0-436E-AACA-B363B6E89179}" type="slidenum">
              <a:rPr lang="en-US"/>
              <a:pPr eaLnBrk="1" hangingPunct="1"/>
              <a:t>12</a:t>
            </a:fld>
            <a:endParaRPr lang="en-US"/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626387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0E83156-4417-49C3-BB2F-C1E7996A51EE}" type="slidenum">
              <a:rPr lang="en-US"/>
              <a:pPr eaLnBrk="1" hangingPunct="1"/>
              <a:t>13</a:t>
            </a:fld>
            <a:endParaRPr lang="en-US"/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466633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48BCA5D-B33F-43CE-A2C4-97E836279C29}" type="slidenum">
              <a:rPr lang="en-US"/>
              <a:pPr eaLnBrk="1" hangingPunct="1"/>
              <a:t>14</a:t>
            </a:fld>
            <a:endParaRPr lang="en-US"/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140240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720F6F6-0812-4536-A217-DFB97B7B090F}" type="slidenum">
              <a:rPr lang="en-US"/>
              <a:pPr eaLnBrk="1" hangingPunct="1"/>
              <a:t>15</a:t>
            </a:fld>
            <a:endParaRPr lang="en-US"/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388180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F3EDCB4-FE11-4EEB-829C-7F93A578D793}" type="slidenum">
              <a:rPr lang="en-US"/>
              <a:pPr eaLnBrk="1" hangingPunct="1"/>
              <a:t>16</a:t>
            </a:fld>
            <a:endParaRPr lang="en-US"/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250485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B6DBB1B-ECE1-4479-8435-23D41563835B}" type="slidenum">
              <a:rPr lang="en-US"/>
              <a:pPr eaLnBrk="1" hangingPunct="1"/>
              <a:t>17</a:t>
            </a:fld>
            <a:endParaRPr lang="en-US"/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264479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B6DBB1B-ECE1-4479-8435-23D41563835B}" type="slidenum">
              <a:rPr lang="en-US"/>
              <a:pPr eaLnBrk="1" hangingPunct="1"/>
              <a:t>18</a:t>
            </a:fld>
            <a:endParaRPr lang="en-US"/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49523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921F267-B596-4E68-88B2-E56A75603AD8}" type="slidenum">
              <a:rPr lang="en-US"/>
              <a:pPr eaLnBrk="1" hangingPunct="1"/>
              <a:t>19</a:t>
            </a:fld>
            <a:endParaRPr lang="en-US"/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958807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0810F79-D8B5-4174-BC92-FF6536D3573C}" type="slidenum">
              <a:rPr lang="en-US"/>
              <a:pPr eaLnBrk="1" hangingPunct="1"/>
              <a:t>20</a:t>
            </a:fld>
            <a:endParaRPr lang="en-US"/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547187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C62EAC8-B93A-469D-971B-D5B337C7D0AA}" type="slidenum">
              <a:rPr lang="en-US"/>
              <a:pPr eaLnBrk="1" hangingPunct="1"/>
              <a:t>21</a:t>
            </a:fld>
            <a:endParaRPr lang="en-US"/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744727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38F529-E0E5-45B6-BBAF-942214A97BDF}" type="slidenum">
              <a:rPr lang="en-US"/>
              <a:pPr/>
              <a:t>22</a:t>
            </a:fld>
            <a:endParaRPr lang="en-US"/>
          </a:p>
        </p:txBody>
      </p:sp>
      <p:sp>
        <p:nvSpPr>
          <p:cNvPr id="29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0743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F921046-F418-42F5-B6DB-94302068223F}" type="slidenum">
              <a:rPr lang="en-US"/>
              <a:pPr eaLnBrk="1" hangingPunct="1"/>
              <a:t>23</a:t>
            </a:fld>
            <a:endParaRPr lang="en-US"/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300175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B6DBB1B-ECE1-4479-8435-23D41563835B}" type="slidenum">
              <a:rPr lang="en-US"/>
              <a:pPr eaLnBrk="1" hangingPunct="1"/>
              <a:t>24</a:t>
            </a:fld>
            <a:endParaRPr lang="en-US"/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940638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377EE91-1ABB-476A-986B-CCCB17DF90FE}" type="slidenum">
              <a:rPr lang="en-US"/>
              <a:pPr eaLnBrk="1" hangingPunct="1"/>
              <a:t>25</a:t>
            </a:fld>
            <a:endParaRPr lang="en-US"/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406656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6148CD4-96A2-493E-8BD6-5F511388DBA4}" type="slidenum">
              <a:rPr lang="en-US"/>
              <a:pPr eaLnBrk="1" hangingPunct="1"/>
              <a:t>26</a:t>
            </a:fld>
            <a:endParaRPr lang="en-US"/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283960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419D51D-8EED-4897-868E-AB744436987C}" type="slidenum">
              <a:rPr lang="en-US"/>
              <a:pPr eaLnBrk="1" hangingPunct="1"/>
              <a:t>27</a:t>
            </a:fld>
            <a:endParaRPr lang="en-US"/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011690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880C333-8F7E-4589-AC35-7C3881D602AC}" type="slidenum">
              <a:rPr lang="en-US"/>
              <a:pPr eaLnBrk="1" hangingPunct="1"/>
              <a:t>28</a:t>
            </a:fld>
            <a:endParaRPr lang="en-US"/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530189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878DC30-FC8F-47C8-9073-4CDD06A36372}" type="slidenum">
              <a:rPr lang="en-US"/>
              <a:pPr eaLnBrk="1" hangingPunct="1"/>
              <a:t>29</a:t>
            </a:fld>
            <a:endParaRPr lang="en-US"/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811783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0D40F3D-6DDB-44C4-A7D4-E6868A760AED}" type="slidenum">
              <a:rPr lang="en-US"/>
              <a:pPr eaLnBrk="1" hangingPunct="1"/>
              <a:t>30</a:t>
            </a:fld>
            <a:endParaRPr lang="en-US"/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6645236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A99911B-1998-4E96-BCAA-BE2CDF60C5C2}" type="slidenum">
              <a:rPr lang="en-US"/>
              <a:pPr eaLnBrk="1" hangingPunct="1"/>
              <a:t>31</a:t>
            </a:fld>
            <a:endParaRPr lang="en-US"/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643990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CBED631-4971-42E2-8240-EF387B41A26E}" type="slidenum">
              <a:rPr lang="en-US"/>
              <a:pPr eaLnBrk="1" hangingPunct="1"/>
              <a:t>32</a:t>
            </a:fld>
            <a:endParaRPr lang="en-US"/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96670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1" charset="2"/>
              <a:buNone/>
              <a:defRPr sz="32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81FD9FC-F8E6-407C-B2A9-51491D9B9D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488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882DBC-C88C-4974-B07F-B6225C6024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360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BEE7AF-B264-4AE8-BE0D-D1FBF76F6E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027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A4650E-2907-4AC1-9165-59F4FA3562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950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BB4A5A-A2A3-42D4-AFAA-5818C20B21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669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28FBF4-36B4-45AA-92BD-AC093D541E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361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E4847E-C495-46DD-B082-4B755E1DA8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792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85B615-2BEC-4A43-BA41-DB332C9FFD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438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E0FA33-111C-473D-B094-4FB1C8EA98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737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76509-EC83-4355-BD9B-3AA45D397D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133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A9EF49-F53A-4BB3-904C-68CD891EC1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579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5598BB-E8AB-4975-ABC1-2D2B266689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4958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719263"/>
            <a:ext cx="8229600" cy="4411662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C0D502-E312-44E9-9D65-7B02FE2B46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190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/>
            </a:lvl1pPr>
          </a:lstStyle>
          <a:p>
            <a:pPr>
              <a:defRPr/>
            </a:pPr>
            <a:fld id="{12386AEF-55F3-4E92-BC84-2AEBBA586C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033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5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6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7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9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0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1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2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3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4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5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6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7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8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9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0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1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2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3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5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6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7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8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9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0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1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2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3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1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1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1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1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1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1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1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1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1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.jpg"/><Relationship Id="rId12" Type="http://schemas.openxmlformats.org/officeDocument/2006/relationships/image" Target="../media/image12.jpeg"/><Relationship Id="rId13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jpg"/><Relationship Id="rId4" Type="http://schemas.openxmlformats.org/officeDocument/2006/relationships/image" Target="../media/image4.jpeg"/><Relationship Id="rId5" Type="http://schemas.openxmlformats.org/officeDocument/2006/relationships/image" Target="../media/image5.jpg"/><Relationship Id="rId6" Type="http://schemas.openxmlformats.org/officeDocument/2006/relationships/image" Target="../media/image6.jpg"/><Relationship Id="rId7" Type="http://schemas.openxmlformats.org/officeDocument/2006/relationships/image" Target="../media/image7.jpeg"/><Relationship Id="rId8" Type="http://schemas.openxmlformats.org/officeDocument/2006/relationships/image" Target="../media/image8.jpg"/><Relationship Id="rId9" Type="http://schemas.openxmlformats.org/officeDocument/2006/relationships/image" Target="../media/image9.jpg"/><Relationship Id="rId10" Type="http://schemas.openxmlformats.org/officeDocument/2006/relationships/image" Target="../media/image10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School Choice</a:t>
            </a:r>
          </a:p>
        </p:txBody>
      </p:sp>
      <p:sp>
        <p:nvSpPr>
          <p:cNvPr id="9421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1FD9FC-F8E6-407C-B2A9-51491D9B9DA1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Today’s Class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229600" cy="49530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So far, have discussed different approaches to solving non-monetary allocation problems. </a:t>
            </a:r>
          </a:p>
          <a:p>
            <a:pPr lvl="1" eaLnBrk="1" hangingPunct="1"/>
            <a:r>
              <a:rPr lang="en-US" sz="2200" dirty="0" smtClean="0"/>
              <a:t>Finding stable outcomes: DA algorithm</a:t>
            </a:r>
          </a:p>
          <a:p>
            <a:pPr lvl="1" eaLnBrk="1" hangingPunct="1"/>
            <a:r>
              <a:rPr lang="en-US" sz="2200" dirty="0" smtClean="0"/>
              <a:t>Finding Pareto efficient outcomes: serial dictatorship, TTC and Priority Line mechanisms.</a:t>
            </a:r>
            <a:endParaRPr lang="en-US" sz="2200" dirty="0"/>
          </a:p>
          <a:p>
            <a:pPr lvl="5"/>
            <a:r>
              <a:rPr lang="en-US" sz="1600" dirty="0" smtClean="0"/>
              <a:t>		</a:t>
            </a:r>
          </a:p>
          <a:p>
            <a:pPr eaLnBrk="1" hangingPunct="1"/>
            <a:r>
              <a:rPr lang="en-US" sz="2400" dirty="0" smtClean="0"/>
              <a:t>And applications: entry-level labor markets (residents, law clerks), room/house allocation, kidney exchanges.</a:t>
            </a:r>
            <a:endParaRPr lang="en-US" sz="2400" dirty="0"/>
          </a:p>
          <a:p>
            <a:pPr lvl="4" eaLnBrk="1" hangingPunct="1"/>
            <a:endParaRPr lang="en-US" sz="900" dirty="0"/>
          </a:p>
          <a:p>
            <a:pPr eaLnBrk="1" hangingPunct="1"/>
            <a:r>
              <a:rPr lang="en-US" sz="2400" dirty="0" smtClean="0"/>
              <a:t>Today: applying matching theory to school choice</a:t>
            </a:r>
          </a:p>
          <a:p>
            <a:pPr lvl="1" eaLnBrk="1" hangingPunct="1"/>
            <a:r>
              <a:rPr lang="en-US" sz="2000" dirty="0" smtClean="0"/>
              <a:t>Common problem, and one with interesting open questions.</a:t>
            </a:r>
          </a:p>
          <a:p>
            <a:pPr lvl="1" eaLnBrk="1" hangingPunct="1"/>
            <a:r>
              <a:rPr lang="en-US" sz="2000" dirty="0" smtClean="0"/>
              <a:t>Useful to illustrate trade-offs between different objectives (stability vs. efficient) and different mechanisms (DA </a:t>
            </a:r>
            <a:r>
              <a:rPr lang="en-US" sz="2000" dirty="0" err="1" smtClean="0"/>
              <a:t>vs</a:t>
            </a:r>
            <a:r>
              <a:rPr lang="en-US" sz="2000" dirty="0" smtClean="0"/>
              <a:t> TTC).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882DBC-C88C-4974-B07F-B6225C6024E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512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Background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600" dirty="0" smtClean="0"/>
              <a:t>In US and many other countries, children historically have gone to neighborhood schools.</a:t>
            </a:r>
          </a:p>
          <a:p>
            <a:pPr marL="0" indent="0" eaLnBrk="1" hangingPunct="1">
              <a:buNone/>
            </a:pPr>
            <a:r>
              <a:rPr lang="en-US" sz="2600" dirty="0" smtClean="0"/>
              <a:t> </a:t>
            </a:r>
          </a:p>
          <a:p>
            <a:pPr eaLnBrk="1" hangingPunct="1"/>
            <a:r>
              <a:rPr lang="en-US" sz="2600" dirty="0" smtClean="0"/>
              <a:t>Recently, many US cities have adopted </a:t>
            </a:r>
            <a:r>
              <a:rPr lang="en-US" sz="2600" i="1" dirty="0" smtClean="0"/>
              <a:t>school choice </a:t>
            </a:r>
            <a:r>
              <a:rPr lang="en-US" sz="2600" dirty="0" smtClean="0"/>
              <a:t>programs, designed to give families additional flexibility, and maybe create some competition between schools.</a:t>
            </a:r>
          </a:p>
          <a:p>
            <a:pPr lvl="2" eaLnBrk="1" hangingPunct="1"/>
            <a:endParaRPr lang="en-US" sz="1900" dirty="0"/>
          </a:p>
          <a:p>
            <a:pPr eaLnBrk="1" hangingPunct="1"/>
            <a:r>
              <a:rPr lang="en-US" sz="2600" dirty="0" smtClean="0"/>
              <a:t>We’ll discuss ways to design these programs using the matching mechanisms we’ve studied.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882DBC-C88C-4974-B07F-B6225C6024E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882DBC-C88C-4974-B07F-B6225C6024E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52400"/>
            <a:ext cx="5063836" cy="65532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733800"/>
            <a:ext cx="5962650" cy="118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68341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Objectives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600" dirty="0" smtClean="0"/>
          </a:p>
          <a:p>
            <a:pPr eaLnBrk="1" hangingPunct="1"/>
            <a:r>
              <a:rPr lang="en-US" sz="2600" dirty="0" smtClean="0"/>
              <a:t>What are important considerations in design? </a:t>
            </a:r>
          </a:p>
          <a:p>
            <a:pPr lvl="1" eaLnBrk="1" hangingPunct="1"/>
            <a:endParaRPr lang="en-US" sz="2200" dirty="0" smtClean="0"/>
          </a:p>
          <a:p>
            <a:pPr lvl="1" eaLnBrk="1" hangingPunct="1"/>
            <a:r>
              <a:rPr lang="en-US" sz="2200" dirty="0" smtClean="0"/>
              <a:t>Aim for efficient placements</a:t>
            </a:r>
          </a:p>
          <a:p>
            <a:pPr lvl="1" eaLnBrk="1" hangingPunct="1"/>
            <a:endParaRPr lang="en-US" sz="2200" dirty="0" smtClean="0"/>
          </a:p>
          <a:p>
            <a:pPr lvl="1" eaLnBrk="1" hangingPunct="1"/>
            <a:r>
              <a:rPr lang="en-US" sz="2200" dirty="0" smtClean="0"/>
              <a:t>“Fair” procedure and outcomes</a:t>
            </a:r>
          </a:p>
          <a:p>
            <a:pPr lvl="1" eaLnBrk="1" hangingPunct="1"/>
            <a:endParaRPr lang="en-US" sz="2200" dirty="0" smtClean="0"/>
          </a:p>
          <a:p>
            <a:pPr lvl="1" eaLnBrk="1" hangingPunct="1"/>
            <a:r>
              <a:rPr lang="en-US" sz="2200" dirty="0" smtClean="0"/>
              <a:t>Mechanisms that are easy to understand and use.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882DBC-C88C-4974-B07F-B6225C6024E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555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Approaches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605337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600" dirty="0" err="1" smtClean="0"/>
              <a:t>Abdulkadiroglu</a:t>
            </a:r>
            <a:r>
              <a:rPr lang="en-US" sz="2600" dirty="0" smtClean="0"/>
              <a:t> and </a:t>
            </a:r>
            <a:r>
              <a:rPr lang="en-US" sz="2600" dirty="0" err="1" smtClean="0"/>
              <a:t>Sonmez</a:t>
            </a:r>
            <a:r>
              <a:rPr lang="en-US" sz="2600" dirty="0" smtClean="0"/>
              <a:t> (2003, </a:t>
            </a:r>
            <a:r>
              <a:rPr lang="en-US" sz="2600" i="1" dirty="0" smtClean="0"/>
              <a:t>AER</a:t>
            </a:r>
            <a:r>
              <a:rPr lang="en-US" sz="2600" dirty="0" smtClean="0"/>
              <a:t>) argued that placement mechanisms used in many cities, such as Boston, are flawed, and proposed alternative mechanisms.</a:t>
            </a:r>
          </a:p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600" dirty="0" smtClean="0"/>
              <a:t>This has led many cities, </a:t>
            </a:r>
            <a:r>
              <a:rPr lang="en-US" sz="2600" dirty="0" err="1" smtClean="0"/>
              <a:t>eg</a:t>
            </a:r>
            <a:r>
              <a:rPr lang="en-US" sz="2600" dirty="0" smtClean="0"/>
              <a:t>. Boston, New York, Chicago, San Francisco, to adopt new mechanisms.</a:t>
            </a:r>
          </a:p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600" dirty="0" smtClean="0"/>
              <a:t>This is an active area of research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200" dirty="0" smtClean="0"/>
              <a:t>Designing improved mechanisms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200" dirty="0" smtClean="0"/>
              <a:t>Studying the performance of mechanisms in use.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200" dirty="0" smtClean="0"/>
              <a:t>Also, partially random nature of allocations has facilitated studies of school effectiveness in training students.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882DBC-C88C-4974-B07F-B6225C6024E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School Choice Model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833937"/>
          </a:xfrm>
        </p:spPr>
        <p:txBody>
          <a:bodyPr/>
          <a:lstStyle/>
          <a:p>
            <a:pPr eaLnBrk="1" hangingPunct="1">
              <a:spcAft>
                <a:spcPct val="10000"/>
              </a:spcAft>
            </a:pPr>
            <a:endParaRPr lang="en-US" sz="2600" dirty="0" smtClean="0"/>
          </a:p>
          <a:p>
            <a:pPr eaLnBrk="1" hangingPunct="1">
              <a:spcAft>
                <a:spcPct val="10000"/>
              </a:spcAft>
            </a:pPr>
            <a:r>
              <a:rPr lang="en-US" sz="2600" dirty="0" smtClean="0"/>
              <a:t>Set of students </a:t>
            </a:r>
            <a:r>
              <a:rPr lang="en-US" sz="2600" i="1" dirty="0" smtClean="0"/>
              <a:t>S </a:t>
            </a:r>
            <a:r>
              <a:rPr lang="en-US" sz="2600" dirty="0" smtClean="0"/>
              <a:t>and schools </a:t>
            </a:r>
            <a:r>
              <a:rPr lang="en-US" sz="2600" i="1" dirty="0" smtClean="0"/>
              <a:t>C</a:t>
            </a:r>
          </a:p>
          <a:p>
            <a:pPr lvl="1" eaLnBrk="1" hangingPunct="1">
              <a:spcAft>
                <a:spcPct val="10000"/>
              </a:spcAft>
            </a:pPr>
            <a:r>
              <a:rPr lang="en-US" sz="2200" dirty="0" smtClean="0"/>
              <a:t>Each student can go to one school</a:t>
            </a:r>
          </a:p>
          <a:p>
            <a:pPr lvl="1" eaLnBrk="1" hangingPunct="1">
              <a:spcAft>
                <a:spcPct val="10000"/>
              </a:spcAft>
            </a:pPr>
            <a:r>
              <a:rPr lang="en-US" sz="2200" dirty="0" smtClean="0"/>
              <a:t>Each school </a:t>
            </a:r>
            <a:r>
              <a:rPr lang="en-US" sz="2200" i="1" dirty="0" smtClean="0"/>
              <a:t>c </a:t>
            </a:r>
            <a:r>
              <a:rPr lang="en-US" sz="2200" dirty="0" smtClean="0"/>
              <a:t>can admit </a:t>
            </a:r>
            <a:r>
              <a:rPr lang="en-US" sz="2200" i="1" dirty="0" smtClean="0"/>
              <a:t>q</a:t>
            </a:r>
            <a:r>
              <a:rPr lang="en-US" sz="2200" i="1" baseline="-25000" dirty="0" smtClean="0"/>
              <a:t>c</a:t>
            </a:r>
            <a:r>
              <a:rPr lang="en-US" sz="2200" i="1" dirty="0" smtClean="0"/>
              <a:t> </a:t>
            </a:r>
            <a:r>
              <a:rPr lang="en-US" sz="2200" dirty="0" smtClean="0"/>
              <a:t>students</a:t>
            </a:r>
          </a:p>
          <a:p>
            <a:pPr lvl="1" eaLnBrk="1" hangingPunct="1">
              <a:spcAft>
                <a:spcPct val="10000"/>
              </a:spcAft>
            </a:pPr>
            <a:r>
              <a:rPr lang="en-US" sz="2200" dirty="0" smtClean="0"/>
              <a:t>Each student has strict preferences over schools. </a:t>
            </a:r>
          </a:p>
          <a:p>
            <a:pPr lvl="1" eaLnBrk="1" hangingPunct="1">
              <a:spcAft>
                <a:spcPct val="10000"/>
              </a:spcAft>
            </a:pPr>
            <a:r>
              <a:rPr lang="en-US" sz="2200" dirty="0" smtClean="0"/>
              <a:t>Each school has a strict “priority order” over students.</a:t>
            </a:r>
          </a:p>
          <a:p>
            <a:pPr lvl="4" eaLnBrk="1" hangingPunct="1">
              <a:spcAft>
                <a:spcPct val="10000"/>
              </a:spcAft>
            </a:pPr>
            <a:endParaRPr lang="en-US" sz="1600" dirty="0" smtClean="0"/>
          </a:p>
          <a:p>
            <a:pPr eaLnBrk="1" hangingPunct="1">
              <a:spcAft>
                <a:spcPct val="10000"/>
              </a:spcAft>
            </a:pPr>
            <a:r>
              <a:rPr lang="en-US" sz="2600" dirty="0" smtClean="0"/>
              <a:t>This is a “many-to-one” version of the matching model we started with.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882DBC-C88C-4974-B07F-B6225C6024E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Stability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833937"/>
          </a:xfrm>
        </p:spPr>
        <p:txBody>
          <a:bodyPr/>
          <a:lstStyle/>
          <a:p>
            <a:pPr eaLnBrk="1" hangingPunct="1">
              <a:spcAft>
                <a:spcPct val="10000"/>
              </a:spcAft>
            </a:pPr>
            <a:r>
              <a:rPr lang="en-US" sz="2600" dirty="0" smtClean="0"/>
              <a:t>One notion of a “good” assignment might be an assignment that is stable. </a:t>
            </a:r>
          </a:p>
          <a:p>
            <a:pPr lvl="2" eaLnBrk="1" hangingPunct="1">
              <a:spcAft>
                <a:spcPct val="10000"/>
              </a:spcAft>
            </a:pPr>
            <a:endParaRPr lang="en-US" sz="2100" dirty="0" smtClean="0"/>
          </a:p>
          <a:p>
            <a:pPr eaLnBrk="1" hangingPunct="1">
              <a:spcAft>
                <a:spcPct val="10000"/>
              </a:spcAft>
            </a:pPr>
            <a:r>
              <a:rPr lang="en-US" sz="2600" dirty="0" smtClean="0"/>
              <a:t>Stability </a:t>
            </a:r>
            <a:r>
              <a:rPr lang="en-US" sz="2600" dirty="0"/>
              <a:t>means: </a:t>
            </a:r>
            <a:endParaRPr lang="en-US" sz="2600" dirty="0" smtClean="0"/>
          </a:p>
          <a:p>
            <a:pPr lvl="1" eaLnBrk="1" hangingPunct="1">
              <a:spcAft>
                <a:spcPct val="10000"/>
              </a:spcAft>
            </a:pPr>
            <a:r>
              <a:rPr lang="en-US" sz="2400" dirty="0" smtClean="0"/>
              <a:t>no </a:t>
            </a:r>
            <a:r>
              <a:rPr lang="en-US" sz="2400" dirty="0"/>
              <a:t>blocking </a:t>
            </a:r>
            <a:r>
              <a:rPr lang="en-US" sz="2400" dirty="0" smtClean="0"/>
              <a:t>individual – no student wants to drop out and no school wants to kick out a student.</a:t>
            </a:r>
          </a:p>
          <a:p>
            <a:pPr lvl="1" eaLnBrk="1" hangingPunct="1">
              <a:spcAft>
                <a:spcPct val="10000"/>
              </a:spcAft>
            </a:pPr>
            <a:r>
              <a:rPr lang="en-US" sz="2400" dirty="0" smtClean="0"/>
              <a:t>no </a:t>
            </a:r>
            <a:r>
              <a:rPr lang="en-US" sz="2400" dirty="0"/>
              <a:t>blocking pair – no student that can find a school that will displace someone to accept that student.</a:t>
            </a:r>
          </a:p>
          <a:p>
            <a:pPr eaLnBrk="1" hangingPunct="1">
              <a:spcAft>
                <a:spcPct val="10000"/>
              </a:spcAft>
            </a:pPr>
            <a:endParaRPr lang="en-US" sz="26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882DBC-C88C-4974-B07F-B6225C6024E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385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Stability as Fairness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757737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endParaRPr lang="en-US" sz="1200" b="1" i="1" dirty="0" smtClean="0">
              <a:solidFill>
                <a:srgbClr val="4F8754"/>
              </a:solidFill>
            </a:endParaRPr>
          </a:p>
          <a:p>
            <a:pPr eaLnBrk="1" hangingPunct="1">
              <a:spcAft>
                <a:spcPct val="20000"/>
              </a:spcAft>
            </a:pPr>
            <a:r>
              <a:rPr lang="en-US" sz="2600" b="1" i="1" dirty="0" smtClean="0">
                <a:solidFill>
                  <a:srgbClr val="4F8754"/>
                </a:solidFill>
              </a:rPr>
              <a:t>No blocking individual</a:t>
            </a:r>
            <a:r>
              <a:rPr lang="en-US" sz="2600" dirty="0" smtClean="0"/>
              <a:t> means no student can be forced to attend a school they don’t want to attend, and no school can be forced to take a student they view as unqualified.</a:t>
            </a:r>
          </a:p>
          <a:p>
            <a:pPr eaLnBrk="1" hangingPunct="1">
              <a:spcAft>
                <a:spcPct val="20000"/>
              </a:spcAft>
              <a:buFont typeface="Wingdings" pitchFamily="1" charset="2"/>
              <a:buNone/>
            </a:pPr>
            <a:endParaRPr lang="en-US" sz="1400" dirty="0" smtClean="0"/>
          </a:p>
          <a:p>
            <a:pPr eaLnBrk="1" hangingPunct="1">
              <a:spcAft>
                <a:spcPct val="20000"/>
              </a:spcAft>
            </a:pPr>
            <a:r>
              <a:rPr lang="en-US" sz="2600" b="1" i="1" dirty="0" smtClean="0">
                <a:solidFill>
                  <a:srgbClr val="4F8754"/>
                </a:solidFill>
              </a:rPr>
              <a:t>No blocking pair</a:t>
            </a:r>
            <a:r>
              <a:rPr lang="en-US" sz="2600" dirty="0" smtClean="0"/>
              <a:t> means </a:t>
            </a:r>
            <a:r>
              <a:rPr lang="en-US" sz="2600" i="1" dirty="0" smtClean="0">
                <a:solidFill>
                  <a:srgbClr val="0000FF"/>
                </a:solidFill>
              </a:rPr>
              <a:t>no justified envy</a:t>
            </a:r>
            <a:r>
              <a:rPr lang="en-US" sz="2600" dirty="0" smtClean="0"/>
              <a:t>. That is, there is no student </a:t>
            </a:r>
            <a:r>
              <a:rPr lang="en-US" sz="2600" i="1" dirty="0" smtClean="0"/>
              <a:t>s </a:t>
            </a:r>
            <a:r>
              <a:rPr lang="en-US" sz="2600" dirty="0" smtClean="0"/>
              <a:t>who gets a school they prefer less than </a:t>
            </a:r>
            <a:r>
              <a:rPr lang="en-US" sz="2600" i="1" dirty="0" smtClean="0"/>
              <a:t>c</a:t>
            </a:r>
            <a:r>
              <a:rPr lang="en-US" sz="2600" dirty="0" smtClean="0"/>
              <a:t>, only to see a student with lower priority end up at </a:t>
            </a:r>
            <a:r>
              <a:rPr lang="en-US" sz="2600" i="1" dirty="0" smtClean="0"/>
              <a:t>c</a:t>
            </a:r>
            <a:r>
              <a:rPr lang="en-US" sz="2600" dirty="0" smtClean="0"/>
              <a:t>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882DBC-C88C-4974-B07F-B6225C6024E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Boston Mechanism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757737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dirty="0" smtClean="0"/>
              <a:t>Each student submits a preference ranking.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dirty="0" smtClean="0"/>
              <a:t>Consider only the top choices of the students.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dirty="0" smtClean="0"/>
              <a:t>For each school, assign seats to students that ranked it first according to priority order. 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dirty="0" smtClean="0"/>
              <a:t>Stop if all seats assigned or run out of students ranking it first.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dirty="0" smtClean="0"/>
              <a:t>Consider remaining students, and their second choices. Repeat the above process.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dirty="0" smtClean="0"/>
              <a:t>Continue with third choices and so on…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882DBC-C88C-4974-B07F-B6225C6024E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5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Problems with Boston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681537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dirty="0" smtClean="0">
                <a:solidFill>
                  <a:srgbClr val="FF0000"/>
                </a:solidFill>
              </a:rPr>
              <a:t>Boston mechanism is not strategy-proof.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dirty="0" smtClean="0"/>
              <a:t>If you don’t put your priority school high on your rank list, you may lose it! </a:t>
            </a:r>
          </a:p>
          <a:p>
            <a:pPr marL="693737" lvl="2" indent="0" eaLnBrk="1" hangingPunct="1">
              <a:spcAft>
                <a:spcPct val="20000"/>
              </a:spcAft>
              <a:buNone/>
            </a:pPr>
            <a:r>
              <a:rPr lang="en-US" sz="2200" dirty="0" smtClean="0"/>
              <a:t>Example: you want school A most and B second. You have high priority at B but not A. Both are in high demand so to get in to either, you need to rank it first </a:t>
            </a:r>
            <a:r>
              <a:rPr lang="en-US" sz="2200" i="1" dirty="0" smtClean="0"/>
              <a:t>and </a:t>
            </a:r>
            <a:r>
              <a:rPr lang="en-US" sz="2200" dirty="0" smtClean="0"/>
              <a:t>have high priority. It will be best to rank B first.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dirty="0" smtClean="0"/>
              <a:t>This was well-understood by Boston parents, and frequently showed up on parent message boards.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882DBC-C88C-4974-B07F-B6225C6024E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Problems with Boston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681537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dirty="0" smtClean="0">
                <a:solidFill>
                  <a:srgbClr val="FF0000"/>
                </a:solidFill>
              </a:rPr>
              <a:t>Boston mechanism is also unfair…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dirty="0" smtClean="0"/>
              <a:t>Doesn’t necessarily lead to stable outcomes.</a:t>
            </a:r>
          </a:p>
          <a:p>
            <a:pPr marL="639762" lvl="2" indent="0" eaLnBrk="1" hangingPunct="1">
              <a:spcAft>
                <a:spcPct val="20000"/>
              </a:spcAft>
              <a:buNone/>
            </a:pPr>
            <a:r>
              <a:rPr lang="en-US" sz="2200" dirty="0" smtClean="0"/>
              <a:t>Example: Consider the situation on the prior slide and suppose the family decides to take a risk, puts A first, and then ends up at much less preferred school C. The outcome is not stable because the family has high priority at B and prefers it to C.  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dirty="0" smtClean="0"/>
              <a:t>Disadvantages families that don’t know how to game the system.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882DBC-C88C-4974-B07F-B6225C6024E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615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Boston in Practice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681537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en-US" sz="2600" smtClean="0"/>
              <a:t>Students in K,6,9 submit preferences</a:t>
            </a:r>
          </a:p>
          <a:p>
            <a:pPr eaLnBrk="1" hangingPunct="1">
              <a:lnSpc>
                <a:spcPct val="110000"/>
              </a:lnSpc>
            </a:pPr>
            <a:r>
              <a:rPr lang="en-US" sz="2600" smtClean="0"/>
              <a:t>Students have priorities as follows</a:t>
            </a:r>
          </a:p>
          <a:p>
            <a:pPr lvl="1" eaLnBrk="1" hangingPunct="1">
              <a:lnSpc>
                <a:spcPct val="110000"/>
              </a:lnSpc>
            </a:pPr>
            <a:r>
              <a:rPr lang="en-US" sz="2200" smtClean="0"/>
              <a:t>Students already at a school.</a:t>
            </a:r>
          </a:p>
          <a:p>
            <a:pPr lvl="1" eaLnBrk="1" hangingPunct="1">
              <a:lnSpc>
                <a:spcPct val="110000"/>
              </a:lnSpc>
            </a:pPr>
            <a:r>
              <a:rPr lang="en-US" sz="2200" smtClean="0"/>
              <a:t>Students in the walk zone and siblings at school</a:t>
            </a:r>
          </a:p>
          <a:p>
            <a:pPr lvl="1" eaLnBrk="1" hangingPunct="1">
              <a:lnSpc>
                <a:spcPct val="110000"/>
              </a:lnSpc>
            </a:pPr>
            <a:r>
              <a:rPr lang="en-US" sz="2200" smtClean="0"/>
              <a:t>Students with siblings at school</a:t>
            </a:r>
          </a:p>
          <a:p>
            <a:pPr lvl="1" eaLnBrk="1" hangingPunct="1">
              <a:lnSpc>
                <a:spcPct val="110000"/>
              </a:lnSpc>
            </a:pPr>
            <a:r>
              <a:rPr lang="en-US" sz="2200" smtClean="0"/>
              <a:t>Students in the walk zone</a:t>
            </a:r>
          </a:p>
          <a:p>
            <a:pPr lvl="1"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sz="2200" smtClean="0"/>
              <a:t>Everyone else</a:t>
            </a:r>
          </a:p>
          <a:p>
            <a:pPr eaLnBrk="1" hangingPunct="1">
              <a:spcAft>
                <a:spcPct val="20000"/>
              </a:spcAft>
            </a:pPr>
            <a:r>
              <a:rPr lang="en-US" sz="2600" smtClean="0">
                <a:solidFill>
                  <a:srgbClr val="FF0000"/>
                </a:solidFill>
              </a:rPr>
              <a:t>Abdulkadiroglu et al. found that 19% listed two over-demanded schools as top two choices and about a quarter ended up unassigned – ugh.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882DBC-C88C-4974-B07F-B6225C6024E4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Columbus (OH) Schools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757737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600" smtClean="0"/>
              <a:t>Each student applies to up to three schools.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smtClean="0"/>
              <a:t>For some schools, seats are guaranteed based on assignment area.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smtClean="0"/>
              <a:t>Once those are filled, a lottery is held at each school and offers are made. 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smtClean="0"/>
              <a:t>A student with an offer has three days to decide. If she says yes, she’s removed from the system.</a:t>
            </a:r>
          </a:p>
          <a:p>
            <a:pPr eaLnBrk="1" hangingPunct="1">
              <a:spcAft>
                <a:spcPct val="20000"/>
              </a:spcAft>
            </a:pPr>
            <a:r>
              <a:rPr lang="en-US" sz="2600" smtClean="0"/>
              <a:t>Process repeats. </a:t>
            </a:r>
          </a:p>
          <a:p>
            <a:pPr eaLnBrk="1" hangingPunct="1">
              <a:spcAft>
                <a:spcPct val="20000"/>
              </a:spcAft>
            </a:pPr>
            <a:endParaRPr lang="en-US" sz="2600" smtClean="0"/>
          </a:p>
          <a:p>
            <a:pPr eaLnBrk="1" hangingPunct="1">
              <a:spcAft>
                <a:spcPct val="20000"/>
              </a:spcAft>
            </a:pPr>
            <a:r>
              <a:rPr lang="en-US" sz="2600" smtClean="0">
                <a:solidFill>
                  <a:srgbClr val="FF0000"/>
                </a:solidFill>
              </a:rPr>
              <a:t>Ugh again…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882DBC-C88C-4974-B07F-B6225C6024E4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NYC Schools</a:t>
            </a:r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600" smtClean="0"/>
              <a:t>Each student (90,000 plus applying to high schools) can submit up to five applications.</a:t>
            </a:r>
          </a:p>
          <a:p>
            <a:pPr lvl="1" eaLnBrk="1" hangingPunct="1"/>
            <a:r>
              <a:rPr lang="en-US" sz="2200" smtClean="0"/>
              <a:t>Each school receives applications and makes offers, plus it makes a waiting list.</a:t>
            </a:r>
          </a:p>
          <a:p>
            <a:pPr lvl="1" eaLnBrk="1" hangingPunct="1"/>
            <a:r>
              <a:rPr lang="en-US" sz="2200" smtClean="0"/>
              <a:t>Students accept and reject offers.</a:t>
            </a:r>
          </a:p>
          <a:p>
            <a:pPr lvl="1" eaLnBrk="1" hangingPunct="1"/>
            <a:r>
              <a:rPr lang="en-US" sz="2200" smtClean="0"/>
              <a:t>Schools make offers from wait lists (three rounds)</a:t>
            </a:r>
          </a:p>
          <a:p>
            <a:pPr eaLnBrk="1" hangingPunct="1"/>
            <a:r>
              <a:rPr lang="en-US" sz="2600" smtClean="0"/>
              <a:t>Roughly 30,000 students would be unassigned at the end; they would be administratively assigned.</a:t>
            </a:r>
          </a:p>
          <a:p>
            <a:pPr eaLnBrk="1" hangingPunct="1"/>
            <a:endParaRPr lang="en-US" sz="2600" smtClean="0"/>
          </a:p>
          <a:p>
            <a:pPr eaLnBrk="1" hangingPunct="1"/>
            <a:r>
              <a:rPr lang="en-US" sz="2600" smtClean="0">
                <a:solidFill>
                  <a:srgbClr val="FF0000"/>
                </a:solidFill>
              </a:rPr>
              <a:t>Ugh, again… there must be a better way.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882DBC-C88C-4974-B07F-B6225C6024E4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Student Proposing DA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681537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600" smtClean="0"/>
              <a:t>What about the student proposing DA?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smtClean="0"/>
              <a:t>We know this leads to a stable match.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smtClean="0"/>
              <a:t>And the stable match that is best for all the students, and they are the ones whose welfare we care about.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smtClean="0"/>
              <a:t>Plus it’s strategy-proof for the students, and we may not be worried about schools if priorities are clearly stated.</a:t>
            </a:r>
          </a:p>
          <a:p>
            <a:pPr eaLnBrk="1" hangingPunct="1">
              <a:spcAft>
                <a:spcPct val="20000"/>
              </a:spcAft>
            </a:pPr>
            <a:r>
              <a:rPr lang="en-US" sz="2600" smtClean="0"/>
              <a:t>So our earlier results indicate that student-proposing DA has attractive properties…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200" smtClean="0"/>
              <a:t>We’ll see shortly that Boston and NYC have adopted it.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882DBC-C88C-4974-B07F-B6225C6024E4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19" grpId="0" build="p" bldLvl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But is it efficient?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1252537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0000FF"/>
                </a:solidFill>
              </a:rPr>
              <a:t>Stable matches can be inefficient</a:t>
            </a:r>
          </a:p>
          <a:p>
            <a:pPr eaLnBrk="1" hangingPunct="1"/>
            <a:r>
              <a:rPr lang="en-US" dirty="0" smtClean="0"/>
              <a:t>Consider students s1,s2,s3, and schools A, B</a:t>
            </a:r>
          </a:p>
        </p:txBody>
      </p:sp>
      <p:sp>
        <p:nvSpPr>
          <p:cNvPr id="138244" name="Rectangle 4"/>
          <p:cNvSpPr>
            <a:spLocks noChangeArrowheads="1"/>
          </p:cNvSpPr>
          <p:nvPr/>
        </p:nvSpPr>
        <p:spPr bwMode="auto">
          <a:xfrm>
            <a:off x="1524000" y="3048000"/>
            <a:ext cx="2971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92150" lvl="1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1" charset="2"/>
              <a:buChar char="l"/>
            </a:pPr>
            <a:r>
              <a:rPr lang="en-US" sz="2600" dirty="0"/>
              <a:t>s1: </a:t>
            </a:r>
            <a:r>
              <a:rPr lang="en-US" sz="2600" dirty="0" smtClean="0"/>
              <a:t>B &gt; A</a:t>
            </a:r>
            <a:r>
              <a:rPr lang="en-US" sz="2600" dirty="0"/>
              <a:t>	</a:t>
            </a:r>
          </a:p>
          <a:p>
            <a:pPr marL="692150" lvl="1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1" charset="2"/>
              <a:buChar char="l"/>
            </a:pPr>
            <a:r>
              <a:rPr lang="en-US" sz="2600" dirty="0"/>
              <a:t>s2: A</a:t>
            </a:r>
          </a:p>
          <a:p>
            <a:pPr marL="692150" lvl="1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1" charset="2"/>
              <a:buChar char="l"/>
            </a:pPr>
            <a:r>
              <a:rPr lang="en-US" sz="2600" dirty="0"/>
              <a:t>s3: </a:t>
            </a:r>
            <a:r>
              <a:rPr lang="en-US" sz="2600" dirty="0" smtClean="0"/>
              <a:t>A &gt; B</a:t>
            </a:r>
            <a:endParaRPr lang="en-US" sz="2600" dirty="0"/>
          </a:p>
        </p:txBody>
      </p:sp>
      <p:sp>
        <p:nvSpPr>
          <p:cNvPr id="138245" name="Rectangle 5"/>
          <p:cNvSpPr>
            <a:spLocks noChangeArrowheads="1"/>
          </p:cNvSpPr>
          <p:nvPr/>
        </p:nvSpPr>
        <p:spPr bwMode="auto">
          <a:xfrm>
            <a:off x="457200" y="47244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1" charset="2"/>
              <a:buChar char="l"/>
            </a:pPr>
            <a:r>
              <a:rPr lang="en-US" sz="3000" dirty="0"/>
              <a:t>Student-proposing DA =&gt; (s1,A), s2, (s3,B</a:t>
            </a:r>
            <a:r>
              <a:rPr lang="en-US" sz="3000" dirty="0" smtClean="0"/>
              <a:t>)</a:t>
            </a:r>
            <a:endParaRPr lang="en-US" sz="3000" dirty="0"/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1" charset="2"/>
              <a:buChar char="l"/>
            </a:pPr>
            <a:r>
              <a:rPr lang="en-US" sz="3000" dirty="0"/>
              <a:t>But every student prefers: (s1,B), s2, (s3,A)</a:t>
            </a:r>
          </a:p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1" charset="2"/>
              <a:buNone/>
            </a:pPr>
            <a:endParaRPr lang="en-US" sz="3000" dirty="0"/>
          </a:p>
        </p:txBody>
      </p:sp>
      <p:sp>
        <p:nvSpPr>
          <p:cNvPr id="138246" name="Rectangle 6"/>
          <p:cNvSpPr>
            <a:spLocks noChangeArrowheads="1"/>
          </p:cNvSpPr>
          <p:nvPr/>
        </p:nvSpPr>
        <p:spPr bwMode="auto">
          <a:xfrm>
            <a:off x="4114800" y="3048000"/>
            <a:ext cx="44196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92150" lvl="1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1" charset="2"/>
              <a:buChar char="l"/>
            </a:pPr>
            <a:r>
              <a:rPr lang="en-US" sz="2600" dirty="0"/>
              <a:t>A: </a:t>
            </a:r>
            <a:r>
              <a:rPr lang="en-US" sz="2600" dirty="0" smtClean="0"/>
              <a:t>s1 &gt; s2 &gt; s3</a:t>
            </a:r>
            <a:endParaRPr lang="en-US" sz="2600" dirty="0"/>
          </a:p>
          <a:p>
            <a:pPr marL="692150" lvl="1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1" charset="2"/>
              <a:buChar char="l"/>
            </a:pPr>
            <a:r>
              <a:rPr lang="en-US" sz="2600" dirty="0"/>
              <a:t>B: </a:t>
            </a:r>
            <a:r>
              <a:rPr lang="en-US" sz="2600" dirty="0" smtClean="0"/>
              <a:t>s3 &gt; s1</a:t>
            </a:r>
            <a:endParaRPr lang="en-US" sz="2600" dirty="0"/>
          </a:p>
          <a:p>
            <a:pPr marL="692150" lvl="1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1" charset="2"/>
              <a:buChar char="l"/>
            </a:pPr>
            <a:r>
              <a:rPr lang="en-US" sz="2600" dirty="0"/>
              <a:t>Schools have one slot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882DBC-C88C-4974-B07F-B6225C6024E4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3" grpId="0" build="p"/>
      <p:bldP spid="138244" grpId="0"/>
      <p:bldP spid="138245" grpId="0" build="p"/>
      <p:bldP spid="13824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Stability and Efficiency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681537"/>
          </a:xfrm>
        </p:spPr>
        <p:txBody>
          <a:bodyPr/>
          <a:lstStyle/>
          <a:p>
            <a:pPr lvl="5"/>
            <a:endParaRPr lang="en-US" sz="1600" dirty="0" smtClean="0"/>
          </a:p>
          <a:p>
            <a:pPr eaLnBrk="1" hangingPunct="1"/>
            <a:r>
              <a:rPr lang="en-US" sz="2600" dirty="0" smtClean="0"/>
              <a:t>A stable match, even a student-optimal stable match, may not be Pareto efficient if students can trade positions.</a:t>
            </a:r>
            <a:endParaRPr lang="en-US" sz="2600" dirty="0"/>
          </a:p>
          <a:p>
            <a:pPr eaLnBrk="1" hangingPunct="1"/>
            <a:endParaRPr lang="en-US" sz="2600" dirty="0" smtClean="0"/>
          </a:p>
          <a:p>
            <a:pPr eaLnBrk="1" hangingPunct="1"/>
            <a:r>
              <a:rPr lang="en-US" sz="2600" dirty="0" smtClean="0"/>
              <a:t>Q1: If we want to find an assignment that’s Pareto efficient for students, how could we do it? </a:t>
            </a:r>
          </a:p>
          <a:p>
            <a:pPr eaLnBrk="1" hangingPunct="1"/>
            <a:endParaRPr lang="en-US" sz="2600" dirty="0" smtClean="0"/>
          </a:p>
          <a:p>
            <a:pPr eaLnBrk="1" hangingPunct="1"/>
            <a:r>
              <a:rPr lang="en-US" sz="2600" dirty="0" smtClean="0"/>
              <a:t>Q2: if we find an assignment that’s Pareto efficient for students, will it necessarily be stable?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882DBC-C88C-4974-B07F-B6225C6024E4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0635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TTC for School Choice?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mtClean="0"/>
              <a:t>Schools are different from houses because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mtClean="0"/>
              <a:t>A school has multiple positions not just one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mtClean="0"/>
              <a:t>A student can have priority at multiple schools.</a:t>
            </a:r>
          </a:p>
          <a:p>
            <a:pPr lvl="1" eaLnBrk="1" hangingPunct="1">
              <a:spcAft>
                <a:spcPct val="20000"/>
              </a:spcAft>
            </a:pPr>
            <a:endParaRPr lang="en-US" smtClean="0"/>
          </a:p>
          <a:p>
            <a:pPr eaLnBrk="1" hangingPunct="1">
              <a:spcAft>
                <a:spcPct val="20000"/>
              </a:spcAft>
            </a:pPr>
            <a:r>
              <a:rPr lang="en-US" smtClean="0"/>
              <a:t>Still, we can adapt TTC to this setting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mtClean="0"/>
              <a:t>Abdulkadiroglu and Sonmez (2003) explain how.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882DBC-C88C-4974-B07F-B6225C6024E4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TTC for School Choice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Aft>
                <a:spcPct val="10000"/>
              </a:spcAft>
            </a:pPr>
            <a:r>
              <a:rPr lang="en-US" sz="2600" b="1" dirty="0" smtClean="0">
                <a:solidFill>
                  <a:srgbClr val="0000FF"/>
                </a:solidFill>
              </a:rPr>
              <a:t>TTC Algorithm</a:t>
            </a:r>
          </a:p>
          <a:p>
            <a:pPr lvl="1" eaLnBrk="1" hangingPunct="1">
              <a:spcAft>
                <a:spcPct val="10000"/>
              </a:spcAft>
            </a:pPr>
            <a:r>
              <a:rPr lang="en-US" sz="2200" dirty="0" smtClean="0"/>
              <a:t>Each student points to it top-ranked school</a:t>
            </a:r>
          </a:p>
          <a:p>
            <a:pPr lvl="1" eaLnBrk="1" hangingPunct="1">
              <a:spcAft>
                <a:spcPct val="10000"/>
              </a:spcAft>
            </a:pPr>
            <a:r>
              <a:rPr lang="en-US" sz="2200" dirty="0" smtClean="0"/>
              <a:t>Each school points to its top priority student</a:t>
            </a:r>
          </a:p>
          <a:p>
            <a:pPr lvl="1" eaLnBrk="1" hangingPunct="1">
              <a:spcAft>
                <a:spcPct val="10000"/>
              </a:spcAft>
            </a:pPr>
            <a:r>
              <a:rPr lang="en-US" sz="2200" dirty="0" smtClean="0"/>
              <a:t>Cycles are identified and removed: that is, any matched student is assigned and removed and the school to which she is assigned has its quota reduced by one seat.</a:t>
            </a:r>
          </a:p>
          <a:p>
            <a:pPr lvl="1" eaLnBrk="1" hangingPunct="1">
              <a:spcAft>
                <a:spcPct val="10000"/>
              </a:spcAft>
            </a:pPr>
            <a:r>
              <a:rPr lang="en-US" sz="2200" dirty="0" smtClean="0"/>
              <a:t>Point again and repeat the process…</a:t>
            </a:r>
          </a:p>
          <a:p>
            <a:pPr eaLnBrk="1" hangingPunct="1">
              <a:spcAft>
                <a:spcPct val="10000"/>
              </a:spcAft>
            </a:pPr>
            <a:endParaRPr lang="en-US" sz="2600" dirty="0" smtClean="0"/>
          </a:p>
          <a:p>
            <a:pPr eaLnBrk="1" hangingPunct="1">
              <a:spcAft>
                <a:spcPct val="10000"/>
              </a:spcAft>
            </a:pPr>
            <a:r>
              <a:rPr lang="en-US" sz="2600" b="1" dirty="0" smtClean="0">
                <a:solidFill>
                  <a:srgbClr val="4F8754"/>
                </a:solidFill>
              </a:rPr>
              <a:t>TTC allows students to “trade” priorities.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882DBC-C88C-4974-B07F-B6225C6024E4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1" grpId="0" build="p" bldLvl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868362"/>
          </a:xfrm>
        </p:spPr>
        <p:txBody>
          <a:bodyPr/>
          <a:lstStyle/>
          <a:p>
            <a:pPr eaLnBrk="1" hangingPunct="1"/>
            <a:r>
              <a:rPr lang="en-US" smtClean="0"/>
              <a:t>TTC for Schools in Pictures</a:t>
            </a:r>
          </a:p>
        </p:txBody>
      </p:sp>
      <p:pic>
        <p:nvPicPr>
          <p:cNvPr id="1413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19600" y="1861310"/>
            <a:ext cx="1447800" cy="963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31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02666" y="3194049"/>
            <a:ext cx="1540933" cy="1155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31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45694" y="4811757"/>
            <a:ext cx="1597905" cy="1196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319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09554" y="1108749"/>
            <a:ext cx="647860" cy="823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320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0637" y="5791200"/>
            <a:ext cx="94297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321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36546" y="2985453"/>
            <a:ext cx="684353" cy="913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323" name="Picture 1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09554" y="4876800"/>
            <a:ext cx="573773" cy="854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324" name="Picture 1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72684" y="3962400"/>
            <a:ext cx="516579" cy="793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1325" name="Picture 1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2873" y="2019300"/>
            <a:ext cx="764539" cy="91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1327" name="Line 15"/>
          <p:cNvSpPr>
            <a:spLocks noChangeShapeType="1"/>
          </p:cNvSpPr>
          <p:nvPr/>
        </p:nvSpPr>
        <p:spPr bwMode="auto">
          <a:xfrm>
            <a:off x="2362200" y="1600200"/>
            <a:ext cx="1905000" cy="7620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1328" name="Line 16"/>
          <p:cNvSpPr>
            <a:spLocks noChangeShapeType="1"/>
          </p:cNvSpPr>
          <p:nvPr/>
        </p:nvSpPr>
        <p:spPr bwMode="auto">
          <a:xfrm>
            <a:off x="2286000" y="2514600"/>
            <a:ext cx="1752600" cy="13716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1329" name="Line 17"/>
          <p:cNvSpPr>
            <a:spLocks noChangeShapeType="1"/>
          </p:cNvSpPr>
          <p:nvPr/>
        </p:nvSpPr>
        <p:spPr bwMode="auto">
          <a:xfrm>
            <a:off x="2438400" y="3429000"/>
            <a:ext cx="1600200" cy="533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1330" name="Line 18"/>
          <p:cNvSpPr>
            <a:spLocks noChangeShapeType="1"/>
          </p:cNvSpPr>
          <p:nvPr/>
        </p:nvSpPr>
        <p:spPr bwMode="auto">
          <a:xfrm flipV="1">
            <a:off x="2514600" y="4114800"/>
            <a:ext cx="1447800" cy="2286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1331" name="Line 19"/>
          <p:cNvSpPr>
            <a:spLocks noChangeShapeType="1"/>
          </p:cNvSpPr>
          <p:nvPr/>
        </p:nvSpPr>
        <p:spPr bwMode="auto">
          <a:xfrm>
            <a:off x="2362200" y="5257800"/>
            <a:ext cx="1752600" cy="3810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1332" name="Line 20"/>
          <p:cNvSpPr>
            <a:spLocks noChangeShapeType="1"/>
          </p:cNvSpPr>
          <p:nvPr/>
        </p:nvSpPr>
        <p:spPr bwMode="auto">
          <a:xfrm flipV="1">
            <a:off x="2286000" y="5715000"/>
            <a:ext cx="1828800" cy="3810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1333" name="Line 21"/>
          <p:cNvSpPr>
            <a:spLocks noChangeShapeType="1"/>
          </p:cNvSpPr>
          <p:nvPr/>
        </p:nvSpPr>
        <p:spPr bwMode="auto">
          <a:xfrm flipH="1" flipV="1">
            <a:off x="2362200" y="1828800"/>
            <a:ext cx="1905000" cy="762000"/>
          </a:xfrm>
          <a:prstGeom prst="line">
            <a:avLst/>
          </a:prstGeom>
          <a:noFill/>
          <a:ln w="28575">
            <a:solidFill>
              <a:srgbClr val="4F875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1334" name="Line 22"/>
          <p:cNvSpPr>
            <a:spLocks noChangeShapeType="1"/>
          </p:cNvSpPr>
          <p:nvPr/>
        </p:nvSpPr>
        <p:spPr bwMode="auto">
          <a:xfrm flipH="1" flipV="1">
            <a:off x="2362200" y="3505200"/>
            <a:ext cx="1752600" cy="1905000"/>
          </a:xfrm>
          <a:prstGeom prst="line">
            <a:avLst/>
          </a:prstGeom>
          <a:noFill/>
          <a:ln w="28575">
            <a:solidFill>
              <a:srgbClr val="4F875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1335" name="Line 23"/>
          <p:cNvSpPr>
            <a:spLocks noChangeShapeType="1"/>
          </p:cNvSpPr>
          <p:nvPr/>
        </p:nvSpPr>
        <p:spPr bwMode="auto">
          <a:xfrm flipH="1">
            <a:off x="2362200" y="4114800"/>
            <a:ext cx="1676400" cy="990600"/>
          </a:xfrm>
          <a:prstGeom prst="line">
            <a:avLst/>
          </a:prstGeom>
          <a:noFill/>
          <a:ln w="28575">
            <a:solidFill>
              <a:srgbClr val="4F875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41336" name="Picture 2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1800" y="1357037"/>
            <a:ext cx="709613" cy="902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337" name="Picture 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87172" y="1915125"/>
            <a:ext cx="1462615" cy="973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338" name="Picture 26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46094" y="3465830"/>
            <a:ext cx="1312333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339" name="Picture 2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46094" y="5027481"/>
            <a:ext cx="1369306" cy="1025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1340" name="Line 28"/>
          <p:cNvSpPr>
            <a:spLocks noChangeShapeType="1"/>
          </p:cNvSpPr>
          <p:nvPr/>
        </p:nvSpPr>
        <p:spPr bwMode="auto">
          <a:xfrm flipH="1">
            <a:off x="2286000" y="2743200"/>
            <a:ext cx="1981200" cy="3200400"/>
          </a:xfrm>
          <a:prstGeom prst="line">
            <a:avLst/>
          </a:prstGeom>
          <a:noFill/>
          <a:ln w="28575">
            <a:solidFill>
              <a:srgbClr val="4F875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41341" name="Picture 2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2785" y="3505200"/>
            <a:ext cx="659771" cy="880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342" name="Picture 3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3200" y="4538430"/>
            <a:ext cx="635527" cy="946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1343" name="Line 31"/>
          <p:cNvSpPr>
            <a:spLocks noChangeShapeType="1"/>
          </p:cNvSpPr>
          <p:nvPr/>
        </p:nvSpPr>
        <p:spPr bwMode="auto">
          <a:xfrm flipH="1" flipV="1">
            <a:off x="2286000" y="2590800"/>
            <a:ext cx="1828800" cy="2895600"/>
          </a:xfrm>
          <a:prstGeom prst="line">
            <a:avLst/>
          </a:prstGeom>
          <a:noFill/>
          <a:ln w="28575">
            <a:solidFill>
              <a:srgbClr val="4F875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1344" name="Line 32"/>
          <p:cNvSpPr>
            <a:spLocks noChangeShapeType="1"/>
          </p:cNvSpPr>
          <p:nvPr/>
        </p:nvSpPr>
        <p:spPr bwMode="auto">
          <a:xfrm>
            <a:off x="2362200" y="2438400"/>
            <a:ext cx="1828800" cy="762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1345" name="Line 33"/>
          <p:cNvSpPr>
            <a:spLocks noChangeShapeType="1"/>
          </p:cNvSpPr>
          <p:nvPr/>
        </p:nvSpPr>
        <p:spPr bwMode="auto">
          <a:xfrm flipV="1">
            <a:off x="2514600" y="2667000"/>
            <a:ext cx="1752600" cy="15240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41346" name="Picture 3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05601" y="2432334"/>
            <a:ext cx="749300" cy="894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1347" name="Picture 3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6895" y="5567734"/>
            <a:ext cx="935917" cy="680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1348" name="Line 36"/>
          <p:cNvSpPr>
            <a:spLocks noChangeShapeType="1"/>
          </p:cNvSpPr>
          <p:nvPr/>
        </p:nvSpPr>
        <p:spPr bwMode="auto">
          <a:xfrm flipH="1" flipV="1">
            <a:off x="2514600" y="4495800"/>
            <a:ext cx="1600200" cy="1066800"/>
          </a:xfrm>
          <a:prstGeom prst="line">
            <a:avLst/>
          </a:prstGeom>
          <a:noFill/>
          <a:ln w="28575">
            <a:solidFill>
              <a:srgbClr val="4F875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1351" name="Line 39"/>
          <p:cNvSpPr>
            <a:spLocks noChangeShapeType="1"/>
          </p:cNvSpPr>
          <p:nvPr/>
        </p:nvSpPr>
        <p:spPr bwMode="auto">
          <a:xfrm>
            <a:off x="2514600" y="4648200"/>
            <a:ext cx="1600200" cy="9906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41352" name="Picture 4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59536" y="6057900"/>
            <a:ext cx="520928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882DBC-C88C-4974-B07F-B6225C6024E4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1413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2" dur="2000" fill="hold"/>
                                        <p:tgtEl>
                                          <p:spTgt spid="1413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1413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1413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500"/>
                                        <p:tgtEl>
                                          <p:spTgt spid="1413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3" dur="2000" fill="hold"/>
                                        <p:tgtEl>
                                          <p:spTgt spid="1413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5" dur="2000" fill="hold"/>
                                        <p:tgtEl>
                                          <p:spTgt spid="14133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7" dur="2000" fill="hold"/>
                                        <p:tgtEl>
                                          <p:spTgt spid="14133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9" dur="2000" fill="hold"/>
                                        <p:tgtEl>
                                          <p:spTgt spid="14133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3" dur="500"/>
                                        <p:tgtEl>
                                          <p:spTgt spid="1413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6" dur="500"/>
                                        <p:tgtEl>
                                          <p:spTgt spid="1413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500"/>
                                        <p:tgtEl>
                                          <p:spTgt spid="1413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2" dur="500"/>
                                        <p:tgtEl>
                                          <p:spTgt spid="1413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5" dur="500"/>
                                        <p:tgtEl>
                                          <p:spTgt spid="1413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8" dur="500"/>
                                        <p:tgtEl>
                                          <p:spTgt spid="1413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3" dur="500"/>
                                        <p:tgtEl>
                                          <p:spTgt spid="1413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8" dur="500"/>
                                        <p:tgtEl>
                                          <p:spTgt spid="1413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1" dur="500"/>
                                        <p:tgtEl>
                                          <p:spTgt spid="1413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8" dur="2000" fill="hold"/>
                                        <p:tgtEl>
                                          <p:spTgt spid="1413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9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0" dur="2000" fill="hold"/>
                                        <p:tgtEl>
                                          <p:spTgt spid="14134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2" dur="2000" fill="hold"/>
                                        <p:tgtEl>
                                          <p:spTgt spid="1413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3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4" dur="2000" fill="hold"/>
                                        <p:tgtEl>
                                          <p:spTgt spid="1413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 nodeType="clickPar">
                      <p:stCondLst>
                        <p:cond delay="indefinite"/>
                      </p:stCondLst>
                      <p:childTnLst>
                        <p:par>
                          <p:cTn id="1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 nodeType="clickPar">
                      <p:stCondLst>
                        <p:cond delay="indefinite"/>
                      </p:stCondLst>
                      <p:childTnLst>
                        <p:par>
                          <p:cTn id="1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3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4" dur="500"/>
                                        <p:tgtEl>
                                          <p:spTgt spid="1413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7" dur="500"/>
                                        <p:tgtEl>
                                          <p:spTgt spid="1413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0" dur="500"/>
                                        <p:tgtEl>
                                          <p:spTgt spid="1413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3" dur="500"/>
                                        <p:tgtEl>
                                          <p:spTgt spid="1413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6" dur="500"/>
                                        <p:tgtEl>
                                          <p:spTgt spid="1413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9" dur="500"/>
                                        <p:tgtEl>
                                          <p:spTgt spid="1413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 nodeType="clickPar">
                      <p:stCondLst>
                        <p:cond delay="indefinite"/>
                      </p:stCondLst>
                      <p:childTnLst>
                        <p:par>
                          <p:cTn id="1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4" dur="500"/>
                                        <p:tgtEl>
                                          <p:spTgt spid="1413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 nodeType="clickPar">
                      <p:stCondLst>
                        <p:cond delay="indefinite"/>
                      </p:stCondLst>
                      <p:childTnLst>
                        <p:par>
                          <p:cTn id="1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9" dur="500"/>
                                        <p:tgtEl>
                                          <p:spTgt spid="1413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 nodeType="clickPar">
                      <p:stCondLst>
                        <p:cond delay="indefinite"/>
                      </p:stCondLst>
                      <p:childTnLst>
                        <p:par>
                          <p:cTn id="1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 nodeType="clickPar">
                      <p:stCondLst>
                        <p:cond delay="indefinite"/>
                      </p:stCondLst>
                      <p:childTnLst>
                        <p:par>
                          <p:cTn id="1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 nodeType="clickPar">
                      <p:stCondLst>
                        <p:cond delay="indefinite"/>
                      </p:stCondLst>
                      <p:childTnLst>
                        <p:par>
                          <p:cTn id="1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27" grpId="0" animBg="1"/>
      <p:bldP spid="141327" grpId="1" animBg="1"/>
      <p:bldP spid="141327" grpId="2" animBg="1"/>
      <p:bldP spid="141328" grpId="0" animBg="1"/>
      <p:bldP spid="141328" grpId="1" animBg="1"/>
      <p:bldP spid="141329" grpId="0" animBg="1"/>
      <p:bldP spid="141329" grpId="1" animBg="1"/>
      <p:bldP spid="141329" grpId="2" animBg="1"/>
      <p:bldP spid="141330" grpId="0" animBg="1"/>
      <p:bldP spid="141330" grpId="1" animBg="1"/>
      <p:bldP spid="141331" grpId="0" animBg="1"/>
      <p:bldP spid="141331" grpId="1" animBg="1"/>
      <p:bldP spid="141331" grpId="2" animBg="1"/>
      <p:bldP spid="141332" grpId="0" animBg="1"/>
      <p:bldP spid="141332" grpId="1" animBg="1"/>
      <p:bldP spid="141332" grpId="2" animBg="1"/>
      <p:bldP spid="141333" grpId="0" animBg="1"/>
      <p:bldP spid="141333" grpId="1" animBg="1"/>
      <p:bldP spid="141333" grpId="2" animBg="1"/>
      <p:bldP spid="141334" grpId="0" animBg="1"/>
      <p:bldP spid="141334" grpId="1" animBg="1"/>
      <p:bldP spid="141334" grpId="2" animBg="1"/>
      <p:bldP spid="141335" grpId="0" animBg="1"/>
      <p:bldP spid="141335" grpId="1" animBg="1"/>
      <p:bldP spid="141335" grpId="2" animBg="1"/>
      <p:bldP spid="141340" grpId="0" animBg="1"/>
      <p:bldP spid="141340" grpId="1" animBg="1"/>
      <p:bldP spid="141340" grpId="2" animBg="1"/>
      <p:bldP spid="141343" grpId="0" animBg="1"/>
      <p:bldP spid="141343" grpId="1" animBg="1"/>
      <p:bldP spid="141343" grpId="2" animBg="1"/>
      <p:bldP spid="141344" grpId="0" animBg="1"/>
      <p:bldP spid="141344" grpId="1" animBg="1"/>
      <p:bldP spid="141344" grpId="2" animBg="1"/>
      <p:bldP spid="141345" grpId="0" animBg="1"/>
      <p:bldP spid="141345" grpId="1" animBg="1"/>
      <p:bldP spid="141348" grpId="0" animBg="1"/>
      <p:bldP spid="14135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642937"/>
          </a:xfrm>
        </p:spPr>
        <p:txBody>
          <a:bodyPr/>
          <a:lstStyle/>
          <a:p>
            <a:r>
              <a:rPr lang="en-US" sz="2400" dirty="0" smtClean="0"/>
              <a:t>Preferences of students and schools</a:t>
            </a:r>
          </a:p>
          <a:p>
            <a:pPr marL="0" indent="0">
              <a:buNone/>
            </a:pPr>
            <a:r>
              <a:rPr lang="en-US" sz="2000" dirty="0"/>
              <a:t>		</a:t>
            </a:r>
            <a:r>
              <a:rPr lang="en-US" sz="2400" dirty="0"/>
              <a:t>				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C7851-EDF9-4F1B-8F05-4A5DA4E7E90E}" type="slidenum">
              <a:rPr lang="en-US" smtClean="0"/>
              <a:pPr/>
              <a:t>22</a:t>
            </a:fld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628093"/>
              </p:ext>
            </p:extLst>
          </p:nvPr>
        </p:nvGraphicFramePr>
        <p:xfrm>
          <a:off x="762000" y="2514600"/>
          <a:ext cx="7772400" cy="188595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886200"/>
                <a:gridCol w="3886200"/>
              </a:tblGrid>
              <a:tr h="62865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/>
                        <a:t>s1:  A  &gt;  B  &gt;  C</a:t>
                      </a:r>
                      <a:endParaRPr lang="en-US" sz="2400" b="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 smtClean="0"/>
                        <a:t> A: s2  &gt;  s3  &gt;  s1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/>
                        <a:t>s2:  C  &gt;  B  &gt;  A</a:t>
                      </a:r>
                      <a:endParaRPr lang="en-US" sz="2400" b="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 smtClean="0"/>
                        <a:t> B: s2  &gt;  s3  &gt;  s1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/>
                        <a:t>s3:  C  &gt;  A  &gt;  B </a:t>
                      </a:r>
                      <a:endParaRPr lang="en-US" sz="2400" b="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/>
                        <a:t> C: s2  &gt;  s1  &gt;  s3</a:t>
                      </a:r>
                      <a:endParaRPr lang="en-US" sz="2400" b="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4953000"/>
            <a:ext cx="8229600" cy="642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1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1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1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1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1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1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1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1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1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dirty="0" smtClean="0"/>
              <a:t>Run TTC to find a matching (schools have 1 slot each).</a:t>
            </a:r>
          </a:p>
          <a:p>
            <a:endParaRPr lang="en-US" sz="2400" dirty="0"/>
          </a:p>
          <a:p>
            <a:r>
              <a:rPr lang="en-US" sz="2400" dirty="0" smtClean="0"/>
              <a:t>How does this compare to using DA to find matching?</a:t>
            </a:r>
          </a:p>
          <a:p>
            <a:pPr marL="0" indent="0">
              <a:buFont typeface="Wingdings" pitchFamily="1" charset="2"/>
              <a:buNone/>
            </a:pPr>
            <a:r>
              <a:rPr lang="en-US" sz="2000" dirty="0" smtClean="0"/>
              <a:t>		</a:t>
            </a:r>
            <a:r>
              <a:rPr lang="en-US" sz="2400" dirty="0" smtClean="0"/>
              <a:t>				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12256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bldLvl="2"/>
      <p:bldP spid="6" grpId="0" build="p" bldLvl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Why TTC for Schools?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1" charset="2"/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eaLnBrk="1" hangingPunct="1">
              <a:buFont typeface="Wingdings" pitchFamily="1" charset="2"/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Theorem.</a:t>
            </a:r>
            <a:r>
              <a:rPr lang="en-US" b="1" dirty="0" smtClean="0"/>
              <a:t> </a:t>
            </a:r>
            <a:r>
              <a:rPr lang="en-US" dirty="0" smtClean="0"/>
              <a:t>The outcome of TTC is efficient and TTC is strategy-proof.</a:t>
            </a:r>
          </a:p>
          <a:p>
            <a:pPr eaLnBrk="1" hangingPunct="1">
              <a:buFont typeface="Wingdings" pitchFamily="1" charset="2"/>
              <a:buNone/>
            </a:pPr>
            <a:endParaRPr lang="en-US" dirty="0" smtClean="0"/>
          </a:p>
          <a:p>
            <a:pPr eaLnBrk="1" hangingPunct="1"/>
            <a:r>
              <a:rPr lang="en-US" dirty="0" smtClean="0"/>
              <a:t>Proof is just like the housing problem</a:t>
            </a:r>
          </a:p>
          <a:p>
            <a:pPr lvl="1" eaLnBrk="1" hangingPunct="1"/>
            <a:r>
              <a:rPr lang="en-US" dirty="0" smtClean="0"/>
              <a:t>Strategy-</a:t>
            </a:r>
            <a:r>
              <a:rPr lang="en-US" dirty="0" err="1" smtClean="0"/>
              <a:t>proofness</a:t>
            </a:r>
            <a:r>
              <a:rPr lang="en-US" dirty="0" smtClean="0"/>
              <a:t> is the same.</a:t>
            </a:r>
          </a:p>
          <a:p>
            <a:pPr lvl="1" eaLnBrk="1" hangingPunct="1"/>
            <a:r>
              <a:rPr lang="en-US" dirty="0" smtClean="0"/>
              <a:t>Efficiency is just like proof of core outcomes.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882DBC-C88C-4974-B07F-B6225C6024E4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9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TTC Example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566737"/>
          </a:xfrm>
        </p:spPr>
        <p:txBody>
          <a:bodyPr/>
          <a:lstStyle/>
          <a:p>
            <a:pPr eaLnBrk="1" hangingPunct="1"/>
            <a:r>
              <a:rPr lang="en-US" sz="2600" dirty="0" smtClean="0"/>
              <a:t>Same example: students s1,s2,s3; schools A, B</a:t>
            </a:r>
          </a:p>
        </p:txBody>
      </p:sp>
      <p:sp>
        <p:nvSpPr>
          <p:cNvPr id="138244" name="Rectangle 4"/>
          <p:cNvSpPr>
            <a:spLocks noChangeArrowheads="1"/>
          </p:cNvSpPr>
          <p:nvPr/>
        </p:nvSpPr>
        <p:spPr bwMode="auto">
          <a:xfrm>
            <a:off x="1447800" y="2286000"/>
            <a:ext cx="2971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92150" lvl="1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1" charset="2"/>
              <a:buChar char="l"/>
            </a:pPr>
            <a:r>
              <a:rPr lang="en-US" sz="2600" dirty="0"/>
              <a:t>s1: </a:t>
            </a:r>
            <a:r>
              <a:rPr lang="en-US" sz="2600" dirty="0" smtClean="0"/>
              <a:t>B &gt; A</a:t>
            </a:r>
            <a:r>
              <a:rPr lang="en-US" sz="2600" dirty="0"/>
              <a:t>	</a:t>
            </a:r>
          </a:p>
          <a:p>
            <a:pPr marL="692150" lvl="1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1" charset="2"/>
              <a:buChar char="l"/>
            </a:pPr>
            <a:r>
              <a:rPr lang="en-US" sz="2600" dirty="0"/>
              <a:t>s2: A</a:t>
            </a:r>
          </a:p>
          <a:p>
            <a:pPr marL="692150" lvl="1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1" charset="2"/>
              <a:buChar char="l"/>
            </a:pPr>
            <a:r>
              <a:rPr lang="en-US" sz="2600" dirty="0"/>
              <a:t>s3: </a:t>
            </a:r>
            <a:r>
              <a:rPr lang="en-US" sz="2600" dirty="0" smtClean="0"/>
              <a:t>A &gt; B</a:t>
            </a:r>
            <a:endParaRPr lang="en-US" sz="2600" dirty="0"/>
          </a:p>
        </p:txBody>
      </p:sp>
      <p:sp>
        <p:nvSpPr>
          <p:cNvPr id="138245" name="Rectangle 5"/>
          <p:cNvSpPr>
            <a:spLocks noChangeArrowheads="1"/>
          </p:cNvSpPr>
          <p:nvPr/>
        </p:nvSpPr>
        <p:spPr bwMode="auto">
          <a:xfrm>
            <a:off x="457200" y="4038600"/>
            <a:ext cx="82296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1" charset="2"/>
              <a:buChar char="l"/>
            </a:pPr>
            <a:r>
              <a:rPr lang="en-US" sz="2600" dirty="0" smtClean="0"/>
              <a:t>TTC Round 1: cycle is s1 -&gt; B -&gt; s3 -&gt; A -&gt; s1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1" charset="2"/>
              <a:buChar char="l"/>
            </a:pPr>
            <a:r>
              <a:rPr lang="en-US" sz="2600" dirty="0" smtClean="0"/>
              <a:t>Clear (s1, B), (s3, A), leaving s2. 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1" charset="2"/>
              <a:buChar char="l"/>
            </a:pPr>
            <a:r>
              <a:rPr lang="en-US" sz="2600" dirty="0" smtClean="0"/>
              <a:t>Outcome is </a:t>
            </a:r>
            <a:r>
              <a:rPr lang="en-US" sz="2600" dirty="0"/>
              <a:t>P</a:t>
            </a:r>
            <a:r>
              <a:rPr lang="en-US" sz="2600" dirty="0" smtClean="0"/>
              <a:t>areto efficient for the students.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1" charset="2"/>
              <a:buChar char="l"/>
            </a:pPr>
            <a:r>
              <a:rPr lang="en-US" sz="2600" dirty="0" smtClean="0"/>
              <a:t>But not stable.</a:t>
            </a:r>
            <a:endParaRPr lang="en-US" sz="2600" dirty="0"/>
          </a:p>
        </p:txBody>
      </p:sp>
      <p:sp>
        <p:nvSpPr>
          <p:cNvPr id="138246" name="Rectangle 6"/>
          <p:cNvSpPr>
            <a:spLocks noChangeArrowheads="1"/>
          </p:cNvSpPr>
          <p:nvPr/>
        </p:nvSpPr>
        <p:spPr bwMode="auto">
          <a:xfrm>
            <a:off x="4038600" y="2286000"/>
            <a:ext cx="44196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92150" lvl="1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1" charset="2"/>
              <a:buChar char="l"/>
            </a:pPr>
            <a:r>
              <a:rPr lang="en-US" sz="2600" dirty="0"/>
              <a:t>A: </a:t>
            </a:r>
            <a:r>
              <a:rPr lang="en-US" sz="2600" dirty="0" smtClean="0"/>
              <a:t>s1 &gt; s2 &gt; s3</a:t>
            </a:r>
            <a:endParaRPr lang="en-US" sz="2600" dirty="0"/>
          </a:p>
          <a:p>
            <a:pPr marL="692150" lvl="1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1" charset="2"/>
              <a:buChar char="l"/>
            </a:pPr>
            <a:r>
              <a:rPr lang="en-US" sz="2600" dirty="0"/>
              <a:t>B: </a:t>
            </a:r>
            <a:r>
              <a:rPr lang="en-US" sz="2600" dirty="0" smtClean="0"/>
              <a:t>s3 &gt; s1</a:t>
            </a:r>
            <a:endParaRPr lang="en-US" sz="2600" dirty="0"/>
          </a:p>
          <a:p>
            <a:pPr marL="692150" lvl="1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1" charset="2"/>
              <a:buChar char="l"/>
            </a:pPr>
            <a:r>
              <a:rPr lang="en-US" sz="2600" dirty="0"/>
              <a:t>Schools have one slot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882DBC-C88C-4974-B07F-B6225C6024E4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206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Reform of Boston Program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Aft>
                <a:spcPct val="20000"/>
              </a:spcAft>
            </a:pPr>
            <a:endParaRPr lang="en-US" dirty="0" smtClean="0"/>
          </a:p>
          <a:p>
            <a:pPr eaLnBrk="1" hangingPunct="1">
              <a:spcAft>
                <a:spcPct val="20000"/>
              </a:spcAft>
            </a:pPr>
            <a:r>
              <a:rPr lang="en-US" dirty="0" err="1" smtClean="0"/>
              <a:t>Abdulkadiroglu</a:t>
            </a:r>
            <a:r>
              <a:rPr lang="en-US" dirty="0" smtClean="0"/>
              <a:t> et al. (2005) describe the reform of the Boston school match.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dirty="0" smtClean="0"/>
              <a:t>They proposed either student-proposing DA or TTC; the school system chose DA in 2006.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dirty="0" smtClean="0"/>
              <a:t>Officials didn’t like the idea of “trading priorities”.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882DBC-C88C-4974-B07F-B6225C6024E4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Reform of NYC Program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mtClean="0"/>
              <a:t>Abdulkadiroglu et al. (2009) describe reform of the NYC school choice program.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mtClean="0"/>
              <a:t>Recall NYC has a really big system: 90,000 students enter high schools each year!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mtClean="0"/>
              <a:t>Unlike in Boston, schools do not have fixed priorities, but can be strategic (and frequently were strategic under the old system).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mtClean="0"/>
              <a:t>NYC decided to adopt student-proposing DA.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882DBC-C88C-4974-B07F-B6225C6024E4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More on NYC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833937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600" smtClean="0"/>
              <a:t>NYC now uses student-proposing DA, except</a:t>
            </a:r>
          </a:p>
          <a:p>
            <a:pPr lvl="1" eaLnBrk="1" hangingPunct="1">
              <a:lnSpc>
                <a:spcPct val="80000"/>
              </a:lnSpc>
              <a:spcAft>
                <a:spcPct val="20000"/>
              </a:spcAft>
            </a:pPr>
            <a:r>
              <a:rPr lang="en-US" sz="2200" smtClean="0"/>
              <a:t>Students can rank only 12 schools</a:t>
            </a:r>
          </a:p>
          <a:p>
            <a:pPr lvl="1" eaLnBrk="1" hangingPunct="1">
              <a:lnSpc>
                <a:spcPct val="80000"/>
              </a:lnSpc>
              <a:spcAft>
                <a:spcPct val="20000"/>
              </a:spcAft>
            </a:pPr>
            <a:r>
              <a:rPr lang="en-US" sz="2200" smtClean="0"/>
              <a:t>A few schools (Stuyvesant, Bronx Science) get filled first using examinations.</a:t>
            </a:r>
          </a:p>
          <a:p>
            <a:pPr lvl="1" eaLnBrk="1" hangingPunct="1">
              <a:lnSpc>
                <a:spcPct val="80000"/>
              </a:lnSpc>
              <a:spcAft>
                <a:spcPct val="20000"/>
              </a:spcAft>
            </a:pPr>
            <a:r>
              <a:rPr lang="en-US" sz="2200" smtClean="0"/>
              <a:t>Some top students automatically get first choice.</a:t>
            </a:r>
          </a:p>
          <a:p>
            <a:pPr lvl="1" eaLnBrk="1" hangingPunct="1">
              <a:lnSpc>
                <a:spcPct val="80000"/>
              </a:lnSpc>
              <a:spcAft>
                <a:spcPct val="20000"/>
              </a:spcAft>
            </a:pPr>
            <a:r>
              <a:rPr lang="en-US" sz="2200" smtClean="0"/>
              <a:t>Unmatched students go to a second round, which uses random serial dictatorship.</a:t>
            </a:r>
          </a:p>
          <a:p>
            <a:pPr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sz="2600" smtClean="0"/>
              <a:t>In first year of new program</a:t>
            </a:r>
          </a:p>
          <a:p>
            <a:pPr lvl="1" eaLnBrk="1" hangingPunct="1">
              <a:lnSpc>
                <a:spcPct val="80000"/>
              </a:lnSpc>
              <a:spcAft>
                <a:spcPct val="20000"/>
              </a:spcAft>
            </a:pPr>
            <a:r>
              <a:rPr lang="en-US" sz="2200" smtClean="0"/>
              <a:t>More than 70,000 got one of their choice schools.</a:t>
            </a:r>
          </a:p>
          <a:p>
            <a:pPr lvl="1" eaLnBrk="1" hangingPunct="1">
              <a:lnSpc>
                <a:spcPct val="80000"/>
              </a:lnSpc>
              <a:spcAft>
                <a:spcPct val="20000"/>
              </a:spcAft>
            </a:pPr>
            <a:r>
              <a:rPr lang="en-US" sz="2200" smtClean="0"/>
              <a:t>Another 7,600 got a choice school in RSD stage</a:t>
            </a:r>
          </a:p>
          <a:p>
            <a:pPr lvl="1" eaLnBrk="1" hangingPunct="1">
              <a:lnSpc>
                <a:spcPct val="80000"/>
              </a:lnSpc>
              <a:spcAft>
                <a:spcPct val="20000"/>
              </a:spcAft>
            </a:pPr>
            <a:r>
              <a:rPr lang="en-US" sz="2200" smtClean="0"/>
              <a:t>Just 3,000 were left, down from 30,000.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882DBC-C88C-4974-B07F-B6225C6024E4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3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Lotteries &amp; School Priorities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7188"/>
            <a:ext cx="8229600" cy="4411662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600" dirty="0" smtClean="0"/>
              <a:t>School priorities often are coarse.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400" dirty="0" smtClean="0"/>
              <a:t>In Boston, four priority categories: (1) at the school, (2) walk zone + sibling, (3) sibling, (4) walk zone.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400" dirty="0" smtClean="0"/>
              <a:t>This means that in doing the DA algorithm, or TTC, one frequently has to break ties.</a:t>
            </a:r>
          </a:p>
          <a:p>
            <a:pPr eaLnBrk="1" hangingPunct="1">
              <a:spcAft>
                <a:spcPct val="20000"/>
              </a:spcAft>
            </a:pPr>
            <a:r>
              <a:rPr lang="en-US" sz="2600" dirty="0" smtClean="0"/>
              <a:t>Typically, use lotteries to generate complete priority order to run DA/TTC – either separate lottery for each school, or one common lottery for all schools.</a:t>
            </a:r>
          </a:p>
          <a:p>
            <a:pPr lvl="1" eaLnBrk="1" hangingPunct="1">
              <a:spcAft>
                <a:spcPct val="20000"/>
              </a:spcAft>
            </a:pPr>
            <a:r>
              <a:rPr lang="en-US" sz="2400" dirty="0" smtClean="0"/>
              <a:t>This leads to new issues, with trade-offs between efficiency, stability and strategy-</a:t>
            </a:r>
            <a:r>
              <a:rPr lang="en-US" sz="2400" dirty="0" err="1" smtClean="0"/>
              <a:t>proofness</a:t>
            </a:r>
            <a:r>
              <a:rPr lang="en-US" sz="2400" dirty="0" smtClean="0"/>
              <a:t>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882DBC-C88C-4974-B07F-B6225C6024E4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3" grpId="0" build="p" bldLvl="2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719137"/>
          </a:xfrm>
        </p:spPr>
        <p:txBody>
          <a:bodyPr/>
          <a:lstStyle/>
          <a:p>
            <a:pPr eaLnBrk="1" hangingPunct="1"/>
            <a:r>
              <a:rPr lang="en-US" smtClean="0"/>
              <a:t>Students s1,s2,s3; schools A,B,C, one seat.</a:t>
            </a:r>
          </a:p>
          <a:p>
            <a:pPr eaLnBrk="1" hangingPunct="1"/>
            <a:endParaRPr lang="en-US" smtClean="0"/>
          </a:p>
        </p:txBody>
      </p:sp>
      <p:sp>
        <p:nvSpPr>
          <p:cNvPr id="150532" name="Rectangle 4"/>
          <p:cNvSpPr>
            <a:spLocks noChangeArrowheads="1"/>
          </p:cNvSpPr>
          <p:nvPr/>
        </p:nvSpPr>
        <p:spPr bwMode="auto">
          <a:xfrm>
            <a:off x="609600" y="2438400"/>
            <a:ext cx="2971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92150" lvl="1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1" charset="2"/>
              <a:buChar char="l"/>
            </a:pPr>
            <a:r>
              <a:rPr lang="en-US" sz="2600" dirty="0"/>
              <a:t>s1: B &gt; A &gt; C	</a:t>
            </a:r>
          </a:p>
          <a:p>
            <a:pPr marL="692150" lvl="1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1" charset="2"/>
              <a:buChar char="l"/>
            </a:pPr>
            <a:r>
              <a:rPr lang="en-US" sz="2600" dirty="0"/>
              <a:t>s2: C &gt; B &gt; A</a:t>
            </a:r>
          </a:p>
          <a:p>
            <a:pPr marL="692150" lvl="1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1" charset="2"/>
              <a:buChar char="l"/>
            </a:pPr>
            <a:r>
              <a:rPr lang="en-US" sz="2600" dirty="0"/>
              <a:t>s3: B &gt; C &gt; A</a:t>
            </a:r>
          </a:p>
        </p:txBody>
      </p:sp>
      <p:sp>
        <p:nvSpPr>
          <p:cNvPr id="150533" name="Rectangle 5"/>
          <p:cNvSpPr>
            <a:spLocks noChangeArrowheads="1"/>
          </p:cNvSpPr>
          <p:nvPr/>
        </p:nvSpPr>
        <p:spPr bwMode="auto">
          <a:xfrm>
            <a:off x="457200" y="40386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1" charset="2"/>
              <a:buChar char="l"/>
            </a:pPr>
            <a:r>
              <a:rPr lang="en-US" sz="3000" dirty="0"/>
              <a:t>Assume ties are broken s1 &gt; s2 &gt; s3 for all.</a:t>
            </a:r>
          </a:p>
        </p:txBody>
      </p:sp>
      <p:sp>
        <p:nvSpPr>
          <p:cNvPr id="150534" name="Rectangle 6"/>
          <p:cNvSpPr>
            <a:spLocks noChangeArrowheads="1"/>
          </p:cNvSpPr>
          <p:nvPr/>
        </p:nvSpPr>
        <p:spPr bwMode="auto">
          <a:xfrm>
            <a:off x="3962400" y="2362200"/>
            <a:ext cx="44196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92150" lvl="1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1" charset="2"/>
              <a:buChar char="l"/>
            </a:pPr>
            <a:r>
              <a:rPr lang="en-US" sz="2600" dirty="0"/>
              <a:t>A: s1 &gt; {s2,s3}</a:t>
            </a:r>
          </a:p>
          <a:p>
            <a:pPr marL="692150" lvl="1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1" charset="2"/>
              <a:buChar char="l"/>
            </a:pPr>
            <a:r>
              <a:rPr lang="en-US" sz="2600" dirty="0"/>
              <a:t>B: s2 &gt; {s1,s3}</a:t>
            </a:r>
          </a:p>
          <a:p>
            <a:pPr marL="692150" lvl="1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1" charset="2"/>
              <a:buChar char="l"/>
            </a:pPr>
            <a:r>
              <a:rPr lang="en-US" sz="2600" dirty="0"/>
              <a:t>C: s3 &gt; {s1,s2}</a:t>
            </a:r>
          </a:p>
        </p:txBody>
      </p:sp>
      <p:sp>
        <p:nvSpPr>
          <p:cNvPr id="150535" name="Rectangle 7"/>
          <p:cNvSpPr>
            <a:spLocks noChangeArrowheads="1"/>
          </p:cNvSpPr>
          <p:nvPr/>
        </p:nvSpPr>
        <p:spPr bwMode="auto">
          <a:xfrm>
            <a:off x="3962400" y="2362200"/>
            <a:ext cx="44196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92150" lvl="1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1" charset="2"/>
              <a:buChar char="l"/>
            </a:pPr>
            <a:r>
              <a:rPr lang="en-US" sz="2600" dirty="0"/>
              <a:t>A: s1 &gt; s2 &gt; s3</a:t>
            </a:r>
          </a:p>
          <a:p>
            <a:pPr marL="692150" lvl="1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1" charset="2"/>
              <a:buChar char="l"/>
            </a:pPr>
            <a:r>
              <a:rPr lang="en-US" sz="2600" dirty="0"/>
              <a:t>B: s2 &gt; s1 &gt; s3</a:t>
            </a:r>
          </a:p>
          <a:p>
            <a:pPr marL="692150" lvl="1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1" charset="2"/>
              <a:buChar char="l"/>
            </a:pPr>
            <a:r>
              <a:rPr lang="en-US" sz="2600" dirty="0"/>
              <a:t>C: s3 &gt; s1 &gt; s2</a:t>
            </a:r>
          </a:p>
        </p:txBody>
      </p:sp>
      <p:sp>
        <p:nvSpPr>
          <p:cNvPr id="150536" name="Rectangle 8"/>
          <p:cNvSpPr>
            <a:spLocks noChangeArrowheads="1"/>
          </p:cNvSpPr>
          <p:nvPr/>
        </p:nvSpPr>
        <p:spPr bwMode="auto">
          <a:xfrm>
            <a:off x="457200" y="4648200"/>
            <a:ext cx="8229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1" charset="2"/>
              <a:buChar char="l"/>
            </a:pPr>
            <a:r>
              <a:rPr lang="en-US" sz="3000" dirty="0"/>
              <a:t>DA then finds (s1,A), (s2,B), (s3,C)</a:t>
            </a:r>
          </a:p>
        </p:txBody>
      </p:sp>
      <p:sp>
        <p:nvSpPr>
          <p:cNvPr id="150537" name="Rectangle 9"/>
          <p:cNvSpPr>
            <a:spLocks noChangeArrowheads="1"/>
          </p:cNvSpPr>
          <p:nvPr/>
        </p:nvSpPr>
        <p:spPr bwMode="auto">
          <a:xfrm>
            <a:off x="457200" y="5257800"/>
            <a:ext cx="82296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1" charset="2"/>
              <a:buChar char="l"/>
            </a:pPr>
            <a:r>
              <a:rPr lang="en-US" sz="3000" dirty="0"/>
              <a:t>Students prefer (s1,A), (s2,c3), (s3,B) – and it’s stable for the original priorities!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882DBC-C88C-4974-B07F-B6225C6024E4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1505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1" grpId="0" build="p"/>
      <p:bldP spid="150533" grpId="0"/>
      <p:bldP spid="150534" grpId="0"/>
      <p:bldP spid="150535" grpId="0"/>
      <p:bldP spid="150536" grpId="0"/>
      <p:bldP spid="15053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Lotteries as evaluation tools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833937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200" dirty="0" smtClean="0"/>
              <a:t>Need for lotteries in school choice often reflects the sad fact that many cities are sorely lacking in good public schools.</a:t>
            </a:r>
          </a:p>
          <a:p>
            <a:pPr eaLnBrk="1" hangingPunct="1">
              <a:spcAft>
                <a:spcPct val="20000"/>
              </a:spcAft>
            </a:pPr>
            <a:r>
              <a:rPr lang="en-US" sz="2200" dirty="0" smtClean="0"/>
              <a:t>There is a modest upside: lotteries provide an opportunity to study the effectiveness of different schools.</a:t>
            </a:r>
          </a:p>
          <a:p>
            <a:pPr eaLnBrk="1" hangingPunct="1">
              <a:spcAft>
                <a:spcPct val="20000"/>
              </a:spcAft>
            </a:pPr>
            <a:r>
              <a:rPr lang="en-US" sz="2200" dirty="0" smtClean="0">
                <a:solidFill>
                  <a:srgbClr val="4F8754"/>
                </a:solidFill>
              </a:rPr>
              <a:t>Usual problem:</a:t>
            </a:r>
            <a:r>
              <a:rPr lang="en-US" sz="2200" dirty="0" smtClean="0"/>
              <a:t> students who go to school A may be very different than those at B. If A’s students test better, was school A more effective or did it just have better students?</a:t>
            </a:r>
          </a:p>
          <a:p>
            <a:pPr marL="0" indent="0" eaLnBrk="1" hangingPunct="1">
              <a:spcAft>
                <a:spcPct val="20000"/>
              </a:spcAft>
              <a:buNone/>
            </a:pPr>
            <a:r>
              <a:rPr lang="en-US" sz="2200" dirty="0" smtClean="0">
                <a:solidFill>
                  <a:srgbClr val="0070C0"/>
                </a:solidFill>
              </a:rPr>
              <a:t>Lotteries mean that some students may effectively be randomly assigned to A and B. By comparing their outcomes, we can see which school is more effective. </a:t>
            </a:r>
          </a:p>
          <a:p>
            <a:pPr eaLnBrk="1" hangingPunct="1">
              <a:spcAft>
                <a:spcPct val="20000"/>
              </a:spcAft>
            </a:pPr>
            <a:r>
              <a:rPr lang="en-US" sz="2400" dirty="0" smtClean="0"/>
              <a:t>School choice lotteries have been crucial in establishing effectiveness of charter schools in some cities.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882DBC-C88C-4974-B07F-B6225C6024E4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Are choices informed?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757737"/>
          </a:xfrm>
        </p:spPr>
        <p:txBody>
          <a:bodyPr/>
          <a:lstStyle/>
          <a:p>
            <a:pPr eaLnBrk="1" hangingPunct="1">
              <a:spcAft>
                <a:spcPct val="10000"/>
              </a:spcAft>
            </a:pPr>
            <a:r>
              <a:rPr lang="en-US" sz="2400" dirty="0" smtClean="0"/>
              <a:t>Hastings and Weinstein (QJE, 2008) report on an experiment run in Charlotte, SC.</a:t>
            </a:r>
          </a:p>
          <a:p>
            <a:pPr lvl="1" eaLnBrk="1" hangingPunct="1">
              <a:spcAft>
                <a:spcPct val="10000"/>
              </a:spcAft>
            </a:pPr>
            <a:r>
              <a:rPr lang="en-US" sz="2000" dirty="0" smtClean="0"/>
              <a:t>Compare base case where information is available but not emphasized to case where school test scores are highlighted. </a:t>
            </a:r>
          </a:p>
          <a:p>
            <a:pPr lvl="1" eaLnBrk="1" hangingPunct="1">
              <a:spcAft>
                <a:spcPct val="10000"/>
              </a:spcAft>
            </a:pPr>
            <a:r>
              <a:rPr lang="en-US" sz="2000" dirty="0" smtClean="0"/>
              <a:t>Absent explicit test score information, low-income families very likely to choose their local school.</a:t>
            </a:r>
          </a:p>
          <a:p>
            <a:pPr lvl="1" eaLnBrk="1" hangingPunct="1">
              <a:spcAft>
                <a:spcPct val="10000"/>
              </a:spcAft>
            </a:pPr>
            <a:r>
              <a:rPr lang="en-US" sz="2000" dirty="0" smtClean="0"/>
              <a:t>Information substantially raised likelihood of choosing a high-performing school, and subsequent test performance.</a:t>
            </a:r>
          </a:p>
          <a:p>
            <a:pPr eaLnBrk="1" hangingPunct="1">
              <a:spcAft>
                <a:spcPct val="10000"/>
              </a:spcAft>
            </a:pPr>
            <a:endParaRPr lang="en-US" sz="2400" dirty="0" smtClean="0">
              <a:solidFill>
                <a:srgbClr val="0000FF"/>
              </a:solidFill>
            </a:endParaRPr>
          </a:p>
          <a:p>
            <a:pPr eaLnBrk="1" hangingPunct="1">
              <a:spcAft>
                <a:spcPct val="10000"/>
              </a:spcAft>
            </a:pPr>
            <a:r>
              <a:rPr lang="en-US" sz="2400" dirty="0" smtClean="0">
                <a:solidFill>
                  <a:srgbClr val="0000FF"/>
                </a:solidFill>
              </a:rPr>
              <a:t>Lesson: part of school choice design (and market design more generally) is helping participants understand how things work so they can make good decisions!</a:t>
            </a: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882DBC-C88C-4974-B07F-B6225C6024E4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Summary on School Choice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343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mtClean="0"/>
              <a:t>School choice is a new application of matching theory.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mtClean="0"/>
              <a:t>Stability is a fairness criterion: no justified envy.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mtClean="0"/>
              <a:t>Student-proposing DA makes sense if stability is important.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mtClean="0"/>
              <a:t>TTC generates efficiency gains if stability is not necessary.</a:t>
            </a:r>
          </a:p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mtClean="0"/>
              <a:t>NYC, Boston and other cities have switched to new mechanisms, mainly DA.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882DBC-C88C-4974-B07F-B6225C6024E4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9399</TotalTime>
  <Words>2248</Words>
  <Application>Microsoft Macintosh PowerPoint</Application>
  <PresentationFormat>On-screen Show (4:3)</PresentationFormat>
  <Paragraphs>291</Paragraphs>
  <Slides>32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Network</vt:lpstr>
      <vt:lpstr>School Choice</vt:lpstr>
      <vt:lpstr>Today’s Class</vt:lpstr>
      <vt:lpstr>Background</vt:lpstr>
      <vt:lpstr>PowerPoint Presentation</vt:lpstr>
      <vt:lpstr>Objectives</vt:lpstr>
      <vt:lpstr>Approaches</vt:lpstr>
      <vt:lpstr>School Choice Model</vt:lpstr>
      <vt:lpstr>Stability</vt:lpstr>
      <vt:lpstr>Stability as Fairness</vt:lpstr>
      <vt:lpstr>Boston Mechanism</vt:lpstr>
      <vt:lpstr>Problems with Boston</vt:lpstr>
      <vt:lpstr>Problems with Boston</vt:lpstr>
      <vt:lpstr>Boston in Practice</vt:lpstr>
      <vt:lpstr>Columbus (OH) Schools</vt:lpstr>
      <vt:lpstr>NYC Schools</vt:lpstr>
      <vt:lpstr>Student Proposing DA</vt:lpstr>
      <vt:lpstr>But is it efficient?</vt:lpstr>
      <vt:lpstr>Stability and Efficiency</vt:lpstr>
      <vt:lpstr>TTC for School Choice?</vt:lpstr>
      <vt:lpstr>TTC for School Choice</vt:lpstr>
      <vt:lpstr>TTC for Schools in Pictures</vt:lpstr>
      <vt:lpstr>Example</vt:lpstr>
      <vt:lpstr>Why TTC for Schools?</vt:lpstr>
      <vt:lpstr>TTC Example</vt:lpstr>
      <vt:lpstr>Reform of Boston Program</vt:lpstr>
      <vt:lpstr>Reform of NYC Program</vt:lpstr>
      <vt:lpstr>More on NYC</vt:lpstr>
      <vt:lpstr>Lotteries &amp; School Priorities</vt:lpstr>
      <vt:lpstr>Example</vt:lpstr>
      <vt:lpstr>Lotteries as evaluation tools</vt:lpstr>
      <vt:lpstr>Are choices informed?</vt:lpstr>
      <vt:lpstr>Summary on School Choice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 Choice</dc:title>
  <dc:creator>jdlevin</dc:creator>
  <cp:lastModifiedBy>Jonathan Levin</cp:lastModifiedBy>
  <cp:revision>124</cp:revision>
  <dcterms:created xsi:type="dcterms:W3CDTF">2009-03-20T18:03:54Z</dcterms:created>
  <dcterms:modified xsi:type="dcterms:W3CDTF">2014-04-15T05:30:39Z</dcterms:modified>
</cp:coreProperties>
</file>