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rts/chart1.xml" ContentType="application/vnd.openxmlformats-officedocument.drawingml.chart+xml"/>
  <Override PartName="/ppt/notesSlides/notesSlide35.xml" ContentType="application/vnd.openxmlformats-officedocument.presentationml.notesSlide+xml"/>
  <Override PartName="/ppt/charts/chart2.xml" ContentType="application/vnd.openxmlformats-officedocument.drawingml.chart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</p:sldMasterIdLst>
  <p:notesMasterIdLst>
    <p:notesMasterId r:id="rId38"/>
  </p:notesMasterIdLst>
  <p:handoutMasterIdLst>
    <p:handoutMasterId r:id="rId39"/>
  </p:handoutMasterIdLst>
  <p:sldIdLst>
    <p:sldId id="474" r:id="rId2"/>
    <p:sldId id="461" r:id="rId3"/>
    <p:sldId id="864" r:id="rId4"/>
    <p:sldId id="857" r:id="rId5"/>
    <p:sldId id="475" r:id="rId6"/>
    <p:sldId id="463" r:id="rId7"/>
    <p:sldId id="554" r:id="rId8"/>
    <p:sldId id="555" r:id="rId9"/>
    <p:sldId id="846" r:id="rId10"/>
    <p:sldId id="556" r:id="rId11"/>
    <p:sldId id="464" r:id="rId12"/>
    <p:sldId id="557" r:id="rId13"/>
    <p:sldId id="847" r:id="rId14"/>
    <p:sldId id="865" r:id="rId15"/>
    <p:sldId id="613" r:id="rId16"/>
    <p:sldId id="614" r:id="rId17"/>
    <p:sldId id="465" r:id="rId18"/>
    <p:sldId id="466" r:id="rId19"/>
    <p:sldId id="565" r:id="rId20"/>
    <p:sldId id="870" r:id="rId21"/>
    <p:sldId id="558" r:id="rId22"/>
    <p:sldId id="559" r:id="rId23"/>
    <p:sldId id="564" r:id="rId24"/>
    <p:sldId id="858" r:id="rId25"/>
    <p:sldId id="469" r:id="rId26"/>
    <p:sldId id="859" r:id="rId27"/>
    <p:sldId id="866" r:id="rId28"/>
    <p:sldId id="562" r:id="rId29"/>
    <p:sldId id="862" r:id="rId30"/>
    <p:sldId id="861" r:id="rId31"/>
    <p:sldId id="863" r:id="rId32"/>
    <p:sldId id="829" r:id="rId33"/>
    <p:sldId id="850" r:id="rId34"/>
    <p:sldId id="867" r:id="rId35"/>
    <p:sldId id="868" r:id="rId36"/>
    <p:sldId id="860" r:id="rId37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076D"/>
    <a:srgbClr val="F434DD"/>
    <a:srgbClr val="33CC33"/>
    <a:srgbClr val="FF3300"/>
    <a:srgbClr val="5F3E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11" autoAdjust="0"/>
    <p:restoredTop sz="94660"/>
  </p:normalViewPr>
  <p:slideViewPr>
    <p:cSldViewPr>
      <p:cViewPr varScale="1">
        <p:scale>
          <a:sx n="86" d="100"/>
          <a:sy n="86" d="100"/>
        </p:scale>
        <p:origin x="-1224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handoutMaster" Target="handoutMasters/handout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psf\Home\Dropbox\Shared%20-%20eBay\Auctions%20vs%20Posted%20Prices\Tables%20and%20Figures\T&amp;FforSlides_2012062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psf\Home\Dropbox\Shared%20-%20eBay\Auctions%20vs%20Posted%20Prices\Tables%20and%20Figures\T&amp;FforSlides_2012062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69885165497191"/>
          <c:y val="0.0283036063012629"/>
          <c:w val="0.926897881286237"/>
          <c:h val="0.79399311432249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90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invertIfNegative val="0"/>
          <c:cat>
            <c:strRef>
              <c:f>AUSalePrices!$A$3:$A$23</c:f>
              <c:strCache>
                <c:ptCount val="21"/>
                <c:pt idx="0">
                  <c:v>[0-0.1]</c:v>
                </c:pt>
                <c:pt idx="1">
                  <c:v>(0.1-0.2]</c:v>
                </c:pt>
                <c:pt idx="2">
                  <c:v>(0.2-0.3]</c:v>
                </c:pt>
                <c:pt idx="3">
                  <c:v>(0.3-0.4]</c:v>
                </c:pt>
                <c:pt idx="4">
                  <c:v>(0.4-0.5]</c:v>
                </c:pt>
                <c:pt idx="5">
                  <c:v>(0.5-0.6]</c:v>
                </c:pt>
                <c:pt idx="6">
                  <c:v>(0.6-0.7]</c:v>
                </c:pt>
                <c:pt idx="7">
                  <c:v>(0.7-0.8]</c:v>
                </c:pt>
                <c:pt idx="8">
                  <c:v>(0.8-0.9]</c:v>
                </c:pt>
                <c:pt idx="9">
                  <c:v>(0.9-1]</c:v>
                </c:pt>
                <c:pt idx="10">
                  <c:v>(1-1.1]</c:v>
                </c:pt>
                <c:pt idx="11">
                  <c:v>(1.1-1.2]</c:v>
                </c:pt>
                <c:pt idx="12">
                  <c:v>(1.2-1.3]</c:v>
                </c:pt>
                <c:pt idx="13">
                  <c:v>(1.3-1.4]</c:v>
                </c:pt>
                <c:pt idx="14">
                  <c:v>(1.4-1.5]</c:v>
                </c:pt>
                <c:pt idx="15">
                  <c:v>(1.5-1.6]</c:v>
                </c:pt>
                <c:pt idx="16">
                  <c:v>(1.6-1.7]</c:v>
                </c:pt>
                <c:pt idx="17">
                  <c:v>(1.7-1.8]</c:v>
                </c:pt>
                <c:pt idx="18">
                  <c:v>(1.8-1.9]</c:v>
                </c:pt>
                <c:pt idx="19">
                  <c:v>(1.9-2]</c:v>
                </c:pt>
                <c:pt idx="20">
                  <c:v>&gt;2</c:v>
                </c:pt>
              </c:strCache>
            </c:strRef>
          </c:cat>
          <c:val>
            <c:numRef>
              <c:f>AUSalePrices!$C$3:$C$23</c:f>
              <c:numCache>
                <c:formatCode>General</c:formatCode>
                <c:ptCount val="21"/>
                <c:pt idx="0">
                  <c:v>0.00190610564302236</c:v>
                </c:pt>
                <c:pt idx="1">
                  <c:v>0.00324919787547229</c:v>
                </c:pt>
                <c:pt idx="2">
                  <c:v>0.00457872351971565</c:v>
                </c:pt>
                <c:pt idx="3">
                  <c:v>0.0101138915079941</c:v>
                </c:pt>
                <c:pt idx="4">
                  <c:v>0.0193595213707681</c:v>
                </c:pt>
                <c:pt idx="5">
                  <c:v>0.0341538858100271</c:v>
                </c:pt>
                <c:pt idx="6">
                  <c:v>0.0625555382204706</c:v>
                </c:pt>
                <c:pt idx="7">
                  <c:v>0.1105609105894</c:v>
                </c:pt>
                <c:pt idx="8">
                  <c:v>0.167242116116429</c:v>
                </c:pt>
                <c:pt idx="9">
                  <c:v>0.292203960087097</c:v>
                </c:pt>
                <c:pt idx="10">
                  <c:v>0.129588050549108</c:v>
                </c:pt>
                <c:pt idx="11">
                  <c:v>0.0631524681015595</c:v>
                </c:pt>
                <c:pt idx="12">
                  <c:v>0.0348186486321487</c:v>
                </c:pt>
                <c:pt idx="13">
                  <c:v>0.0202752660747112</c:v>
                </c:pt>
                <c:pt idx="14">
                  <c:v>0.0126440602085185</c:v>
                </c:pt>
                <c:pt idx="15">
                  <c:v>0.00813316962983564</c:v>
                </c:pt>
                <c:pt idx="16">
                  <c:v>0.00578614987009992</c:v>
                </c:pt>
                <c:pt idx="17">
                  <c:v>0.00408354305017603</c:v>
                </c:pt>
                <c:pt idx="18">
                  <c:v>0.00334416399291824</c:v>
                </c:pt>
                <c:pt idx="19">
                  <c:v>0.00223170375997992</c:v>
                </c:pt>
                <c:pt idx="20">
                  <c:v>0.0100189253905482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426129480"/>
        <c:axId val="426584536"/>
      </c:barChart>
      <c:catAx>
        <c:axId val="4261294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 b="0">
                    <a:latin typeface="Calibri" pitchFamily="34" charset="0"/>
                    <a:cs typeface="Calibri" pitchFamily="34" charset="0"/>
                  </a:defRPr>
                </a:pPr>
                <a:r>
                  <a:rPr lang="en-US" sz="1200" b="0" baseline="0" dirty="0" smtClean="0">
                    <a:latin typeface="Calibri" pitchFamily="34" charset="0"/>
                    <a:cs typeface="Calibri" pitchFamily="34" charset="0"/>
                  </a:rPr>
                  <a:t>Auction Price </a:t>
                </a:r>
                <a:r>
                  <a:rPr lang="en-US" sz="1200" b="0" baseline="0" dirty="0">
                    <a:latin typeface="Calibri" pitchFamily="34" charset="0"/>
                    <a:cs typeface="Calibri" pitchFamily="34" charset="0"/>
                  </a:rPr>
                  <a:t>/ </a:t>
                </a:r>
                <a:r>
                  <a:rPr lang="en-US" sz="1200" b="0" baseline="0" dirty="0" smtClean="0">
                    <a:latin typeface="Calibri" pitchFamily="34" charset="0"/>
                    <a:cs typeface="Calibri" pitchFamily="34" charset="0"/>
                  </a:rPr>
                  <a:t>Item’s Average Posted Sale Price</a:t>
                </a:r>
                <a:endParaRPr lang="en-US" sz="1200" b="0" dirty="0">
                  <a:latin typeface="Calibri" pitchFamily="34" charset="0"/>
                  <a:cs typeface="Calibri" pitchFamily="34" charset="0"/>
                </a:endParaRP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Calibri" pitchFamily="34" charset="0"/>
                <a:cs typeface="Calibri" pitchFamily="34" charset="0"/>
              </a:defRPr>
            </a:pPr>
            <a:endParaRPr lang="en-US"/>
          </a:p>
        </c:txPr>
        <c:crossAx val="426584536"/>
        <c:crosses val="autoZero"/>
        <c:auto val="1"/>
        <c:lblAlgn val="ctr"/>
        <c:lblOffset val="100"/>
        <c:noMultiLvlLbl val="0"/>
      </c:catAx>
      <c:valAx>
        <c:axId val="426584536"/>
        <c:scaling>
          <c:orientation val="minMax"/>
          <c:max val="0.3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Calibri" pitchFamily="34" charset="0"/>
                <a:cs typeface="Calibri" pitchFamily="34" charset="0"/>
              </a:defRPr>
            </a:pPr>
            <a:endParaRPr lang="en-US"/>
          </a:p>
        </c:txPr>
        <c:crossAx val="4261294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85104631804478"/>
          <c:y val="0.0392407523991775"/>
          <c:w val="0.924945601598829"/>
          <c:h val="0.78549025972288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90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c:spPr>
          <c:invertIfNegative val="0"/>
          <c:cat>
            <c:strRef>
              <c:f>AUSalePrices!$A$3:$A$23</c:f>
              <c:strCache>
                <c:ptCount val="21"/>
                <c:pt idx="0">
                  <c:v>[0-0.1]</c:v>
                </c:pt>
                <c:pt idx="1">
                  <c:v>(0.1-0.2]</c:v>
                </c:pt>
                <c:pt idx="2">
                  <c:v>(0.2-0.3]</c:v>
                </c:pt>
                <c:pt idx="3">
                  <c:v>(0.3-0.4]</c:v>
                </c:pt>
                <c:pt idx="4">
                  <c:v>(0.4-0.5]</c:v>
                </c:pt>
                <c:pt idx="5">
                  <c:v>(0.5-0.6]</c:v>
                </c:pt>
                <c:pt idx="6">
                  <c:v>(0.6-0.7]</c:v>
                </c:pt>
                <c:pt idx="7">
                  <c:v>(0.7-0.8]</c:v>
                </c:pt>
                <c:pt idx="8">
                  <c:v>(0.8-0.9]</c:v>
                </c:pt>
                <c:pt idx="9">
                  <c:v>(0.9-1]</c:v>
                </c:pt>
                <c:pt idx="10">
                  <c:v>(1-1.1]</c:v>
                </c:pt>
                <c:pt idx="11">
                  <c:v>(1.1-1.2]</c:v>
                </c:pt>
                <c:pt idx="12">
                  <c:v>(1.2-1.3]</c:v>
                </c:pt>
                <c:pt idx="13">
                  <c:v>(1.3-1.4]</c:v>
                </c:pt>
                <c:pt idx="14">
                  <c:v>(1.4-1.5]</c:v>
                </c:pt>
                <c:pt idx="15">
                  <c:v>(1.5-1.6]</c:v>
                </c:pt>
                <c:pt idx="16">
                  <c:v>(1.6-1.7]</c:v>
                </c:pt>
                <c:pt idx="17">
                  <c:v>(1.7-1.8]</c:v>
                </c:pt>
                <c:pt idx="18">
                  <c:v>(1.8-1.9]</c:v>
                </c:pt>
                <c:pt idx="19">
                  <c:v>(1.9-2]</c:v>
                </c:pt>
                <c:pt idx="20">
                  <c:v>&gt;2</c:v>
                </c:pt>
              </c:strCache>
            </c:strRef>
          </c:cat>
          <c:val>
            <c:numRef>
              <c:f>AUSalePrices!$E$3:$E$23</c:f>
              <c:numCache>
                <c:formatCode>General</c:formatCode>
                <c:ptCount val="21"/>
                <c:pt idx="0">
                  <c:v>0.00369549778652866</c:v>
                </c:pt>
                <c:pt idx="1">
                  <c:v>0.00946342279358086</c:v>
                </c:pt>
                <c:pt idx="2">
                  <c:v>0.0282059896265237</c:v>
                </c:pt>
                <c:pt idx="3">
                  <c:v>0.0368359054394836</c:v>
                </c:pt>
                <c:pt idx="4">
                  <c:v>0.0516122264700838</c:v>
                </c:pt>
                <c:pt idx="5">
                  <c:v>0.0842026329181391</c:v>
                </c:pt>
                <c:pt idx="6">
                  <c:v>0.11109882586083</c:v>
                </c:pt>
                <c:pt idx="7">
                  <c:v>0.143852248129925</c:v>
                </c:pt>
                <c:pt idx="8">
                  <c:v>0.165130774126696</c:v>
                </c:pt>
                <c:pt idx="9">
                  <c:v>0.193832898860732</c:v>
                </c:pt>
                <c:pt idx="10">
                  <c:v>0.0881986468269325</c:v>
                </c:pt>
                <c:pt idx="11">
                  <c:v>0.0332864131274514</c:v>
                </c:pt>
                <c:pt idx="12">
                  <c:v>0.0189013300673468</c:v>
                </c:pt>
                <c:pt idx="13">
                  <c:v>0.0109603332893899</c:v>
                </c:pt>
                <c:pt idx="14">
                  <c:v>0.00643132852224032</c:v>
                </c:pt>
                <c:pt idx="15">
                  <c:v>0.00418029266301228</c:v>
                </c:pt>
                <c:pt idx="16">
                  <c:v>0.00296972300068183</c:v>
                </c:pt>
                <c:pt idx="17">
                  <c:v>0.00187680823527577</c:v>
                </c:pt>
                <c:pt idx="18">
                  <c:v>0.00110992511194934</c:v>
                </c:pt>
                <c:pt idx="19">
                  <c:v>0.000997940330539384</c:v>
                </c:pt>
                <c:pt idx="20">
                  <c:v>0.00315683681265797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426748536"/>
        <c:axId val="426729976"/>
      </c:barChart>
      <c:catAx>
        <c:axId val="4267485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 b="0">
                    <a:latin typeface="Calibri" pitchFamily="34" charset="0"/>
                    <a:cs typeface="Calibri" pitchFamily="34" charset="0"/>
                  </a:defRPr>
                </a:pPr>
                <a:r>
                  <a:rPr lang="en-US" sz="1200" b="0" dirty="0" smtClean="0">
                    <a:latin typeface="Calibri" pitchFamily="34" charset="0"/>
                    <a:cs typeface="Calibri" pitchFamily="34" charset="0"/>
                  </a:rPr>
                  <a:t>Auction </a:t>
                </a:r>
                <a:r>
                  <a:rPr lang="en-US" sz="1200" b="0" dirty="0">
                    <a:latin typeface="Calibri" pitchFamily="34" charset="0"/>
                    <a:cs typeface="Calibri" pitchFamily="34" charset="0"/>
                  </a:rPr>
                  <a:t>price / </a:t>
                </a:r>
                <a:r>
                  <a:rPr lang="en-US" sz="1200" b="0" dirty="0" smtClean="0">
                    <a:latin typeface="Calibri" pitchFamily="34" charset="0"/>
                    <a:cs typeface="Calibri" pitchFamily="34" charset="0"/>
                  </a:rPr>
                  <a:t>Item’s Average Posted</a:t>
                </a:r>
                <a:r>
                  <a:rPr lang="en-US" sz="1200" b="0" baseline="0" dirty="0" smtClean="0">
                    <a:latin typeface="Calibri" pitchFamily="34" charset="0"/>
                    <a:cs typeface="Calibri" pitchFamily="34" charset="0"/>
                  </a:rPr>
                  <a:t> Sale Price</a:t>
                </a:r>
                <a:endParaRPr lang="en-US" sz="1200" b="0" dirty="0">
                  <a:latin typeface="Calibri" pitchFamily="34" charset="0"/>
                  <a:cs typeface="Calibri" pitchFamily="34" charset="0"/>
                </a:endParaRP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Calibri" pitchFamily="34" charset="0"/>
                <a:cs typeface="Calibri" pitchFamily="34" charset="0"/>
              </a:defRPr>
            </a:pPr>
            <a:endParaRPr lang="en-US"/>
          </a:p>
        </c:txPr>
        <c:crossAx val="426729976"/>
        <c:crosses val="autoZero"/>
        <c:auto val="1"/>
        <c:lblAlgn val="ctr"/>
        <c:lblOffset val="100"/>
        <c:noMultiLvlLbl val="0"/>
      </c:catAx>
      <c:valAx>
        <c:axId val="426729976"/>
        <c:scaling>
          <c:orientation val="minMax"/>
          <c:max val="0.3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Calibri" pitchFamily="34" charset="0"/>
                <a:cs typeface="Calibri" pitchFamily="34" charset="0"/>
              </a:defRPr>
            </a:pPr>
            <a:endParaRPr lang="en-US"/>
          </a:p>
        </c:txPr>
        <c:crossAx val="4267485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170419" cy="4800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defTabSz="914249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800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532" y="0"/>
            <a:ext cx="3170419" cy="4800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r" defTabSz="914249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103D85B0-0BDB-4593-8B80-7CDA13E5A7B8}" type="datetimeFigureOut">
              <a:rPr lang="en-US"/>
              <a:pPr>
                <a:defRPr/>
              </a:pPr>
              <a:t>4/22/14</a:t>
            </a:fld>
            <a:endParaRPr lang="en-US"/>
          </a:p>
        </p:txBody>
      </p:sp>
      <p:sp>
        <p:nvSpPr>
          <p:cNvPr id="12800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118918"/>
            <a:ext cx="3170419" cy="4800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defTabSz="914249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800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532" y="9118918"/>
            <a:ext cx="3170419" cy="4800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algn="r" defTabSz="914249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F12A6405-7CCE-4FB1-AB32-4F36C048A6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0807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170419" cy="48006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6649" tIns="48325" rIns="96649" bIns="48325" numCol="1" anchor="t" anchorCtr="0" compatLnSpc="1">
            <a:prstTxWarp prst="textNoShape">
              <a:avLst/>
            </a:prstTxWarp>
          </a:bodyPr>
          <a:lstStyle>
            <a:lvl1pPr defTabSz="967442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32" y="0"/>
            <a:ext cx="3170419" cy="48006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6649" tIns="48325" rIns="96649" bIns="48325" numCol="1" anchor="t" anchorCtr="0" compatLnSpc="1">
            <a:prstTxWarp prst="textNoShape">
              <a:avLst/>
            </a:prstTxWarp>
          </a:bodyPr>
          <a:lstStyle>
            <a:lvl1pPr algn="r" defTabSz="967442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Placeholder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2021" y="4560570"/>
            <a:ext cx="5851161" cy="432054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6649" tIns="48325" rIns="96649" bIns="483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118918"/>
            <a:ext cx="3170419" cy="48006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6649" tIns="48325" rIns="96649" bIns="48325" numCol="1" anchor="b" anchorCtr="0" compatLnSpc="1">
            <a:prstTxWarp prst="textNoShape">
              <a:avLst/>
            </a:prstTxWarp>
          </a:bodyPr>
          <a:lstStyle>
            <a:lvl1pPr defTabSz="967442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32" y="9118918"/>
            <a:ext cx="3170419" cy="48006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6649" tIns="48325" rIns="96649" bIns="48325" numCol="1" anchor="b" anchorCtr="0" compatLnSpc="1">
            <a:prstTxWarp prst="textNoShape">
              <a:avLst/>
            </a:prstTxWarp>
          </a:bodyPr>
          <a:lstStyle>
            <a:lvl1pPr algn="r" defTabSz="967442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25170A5C-1B15-406B-9B3F-FCFF01A88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8594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ＭＳ Ｐゴシック" pitchFamily="8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3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6914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3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6914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latin typeface="Arial" charset="0"/>
              <a:ea typeface="+mn-ea"/>
              <a:cs typeface="+mn-cs"/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latin typeface="Arial" charset="0"/>
              <a:ea typeface="+mn-ea"/>
              <a:cs typeface="+mn-cs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charset="2"/>
              <a:buNone/>
              <a:defRPr sz="32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D0941-2977-437E-A4C2-DF34305A44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26798B-3D49-4C46-82BA-A46D53F6A0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AC7970-477F-4A00-994C-700A3FCAF3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912806-E2FA-4631-8CE7-58B97ADE47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86A133-E246-43A7-BDB0-9E11BFF181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C3F8CC-87E3-4005-B4E2-B96D2CA435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7B9D4-93C7-4A3A-8AAE-2BFD8646DE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F6D934-E430-42D9-9C17-9FC8082EFA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A91BEE-692C-4A0A-930C-C258E9118D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EAD8E7-CDA6-43B7-B017-3AF752D269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ABAA0-EC50-4F40-AE7E-12CF061D32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ECB77B-44F6-4394-926B-EA9F485B01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719263"/>
            <a:ext cx="4038600" cy="21288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2130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740F96-708E-4299-99C1-0F953997BD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8229600" cy="21288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000500"/>
            <a:ext cx="8229600" cy="2130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E55D41-9CD2-444B-BCBA-97E5DCC17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20E521-CB9B-0E43-B521-49CF0D16A428}" type="datetime1">
              <a:rPr lang="en-US" smtClean="0"/>
              <a:pPr>
                <a:defRPr/>
              </a:pPr>
              <a:t>4/22/14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4417BB-09BF-4888-A421-447E097BF7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330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latin typeface="Arial" charset="0"/>
              <a:ea typeface="+mn-ea"/>
              <a:cs typeface="+mn-cs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00B23568-2B3F-4D4C-9B6E-07C900DE93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4105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06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07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8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08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09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10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8" cy="7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11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8" cy="7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12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13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14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8" cy="7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15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8" cy="7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16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17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18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19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8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20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8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21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22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23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8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24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8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25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26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27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28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8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29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8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30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31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32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8" cy="7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33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8" cy="7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34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35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8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3" r:id="rId2"/>
    <p:sldLayoutId id="2147483662" r:id="rId3"/>
    <p:sldLayoutId id="2147483661" r:id="rId4"/>
    <p:sldLayoutId id="2147483660" r:id="rId5"/>
    <p:sldLayoutId id="2147483659" r:id="rId6"/>
    <p:sldLayoutId id="2147483658" r:id="rId7"/>
    <p:sldLayoutId id="2147483657" r:id="rId8"/>
    <p:sldLayoutId id="2147483656" r:id="rId9"/>
    <p:sldLayoutId id="2147483655" r:id="rId10"/>
    <p:sldLayoutId id="2147483654" r:id="rId11"/>
    <p:sldLayoutId id="2147483653" r:id="rId12"/>
    <p:sldLayoutId id="2147483652" r:id="rId13"/>
    <p:sldLayoutId id="2147483651" r:id="rId14"/>
    <p:sldLayoutId id="2147483665" r:id="rId15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ＭＳ Ｐゴシック" pitchFamily="84" charset="-128"/>
          <a:cs typeface="ＭＳ Ｐゴシック" pitchFamily="84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ＭＳ Ｐゴシック" pitchFamily="84" charset="-128"/>
          <a:cs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ＭＳ Ｐゴシック" pitchFamily="84" charset="-128"/>
          <a:cs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ＭＳ Ｐゴシック" pitchFamily="84" charset="-128"/>
          <a:cs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ＭＳ Ｐゴシック" pitchFamily="84" charset="-128"/>
          <a:cs typeface="ＭＳ Ｐゴシック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84" charset="2"/>
        <a:buChar char="l"/>
        <a:defRPr sz="3000">
          <a:solidFill>
            <a:schemeClr val="tx1"/>
          </a:solidFill>
          <a:latin typeface="+mn-lt"/>
          <a:ea typeface="ＭＳ Ｐゴシック" pitchFamily="84" charset="-128"/>
          <a:cs typeface="ＭＳ Ｐゴシック" pitchFamily="84" charset="-128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84" charset="2"/>
        <a:buChar char="l"/>
        <a:defRPr sz="2600">
          <a:solidFill>
            <a:schemeClr val="tx1"/>
          </a:solidFill>
          <a:latin typeface="+mn-lt"/>
          <a:ea typeface="ＭＳ Ｐゴシック" charset="-128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84" charset="2"/>
        <a:buChar char="l"/>
        <a:defRPr sz="2300">
          <a:solidFill>
            <a:schemeClr val="tx1"/>
          </a:solidFill>
          <a:latin typeface="+mn-lt"/>
          <a:ea typeface="ＭＳ Ｐゴシック" charset="-128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84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84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://www.google.com/trends?q=swoopo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4.xml"/><Relationship Id="rId3" Type="http://schemas.openxmlformats.org/officeDocument/2006/relationships/chart" Target="../charts/char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5.xml"/><Relationship Id="rId3" Type="http://schemas.openxmlformats.org/officeDocument/2006/relationships/chart" Target="../charts/char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Auction Theory</a:t>
            </a:r>
          </a:p>
        </p:txBody>
      </p:sp>
      <p:sp>
        <p:nvSpPr>
          <p:cNvPr id="18434" name="Placeholder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Wingdings" pitchFamily="84" charset="2"/>
              <a:buNone/>
            </a:pPr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3D0941-2977-437E-A4C2-DF34305A4445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Selling a single good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556792"/>
            <a:ext cx="8229600" cy="4968552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600" dirty="0" smtClean="0"/>
              <a:t>Seller has a single good that she wants to sell – how can she identify the right buyer and the right price? </a:t>
            </a:r>
          </a:p>
          <a:p>
            <a:pPr eaLnBrk="1" hangingPunct="1">
              <a:spcAft>
                <a:spcPct val="20000"/>
              </a:spcAft>
            </a:pPr>
            <a:r>
              <a:rPr lang="en-US" sz="2600" dirty="0" smtClean="0"/>
              <a:t>Why an auction – why not just set a price? 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dirty="0" smtClean="0">
                <a:ea typeface="ＭＳ Ｐゴシック" pitchFamily="84" charset="-128"/>
              </a:rPr>
              <a:t>Seller may not know what price to set. Might set it too high and not sell, or too low and have excess demand.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dirty="0" smtClean="0">
                <a:ea typeface="ＭＳ Ｐゴシック" pitchFamily="84" charset="-128"/>
              </a:rPr>
              <a:t>Potential buyers know what they’d pay, but aren’t telling. 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dirty="0" smtClean="0">
                <a:ea typeface="ＭＳ Ｐゴシック" pitchFamily="84" charset="-128"/>
              </a:rPr>
              <a:t>Auction serves as a mechanism for </a:t>
            </a:r>
            <a:r>
              <a:rPr lang="en-US" sz="2200" i="1" dirty="0" smtClean="0">
                <a:ea typeface="ＭＳ Ｐゴシック" pitchFamily="84" charset="-128"/>
              </a:rPr>
              <a:t>price discovery, </a:t>
            </a:r>
            <a:r>
              <a:rPr lang="en-US" sz="2200" dirty="0" smtClean="0">
                <a:ea typeface="ＭＳ Ｐゴシック" pitchFamily="84" charset="-128"/>
              </a:rPr>
              <a:t>and also as a way to </a:t>
            </a:r>
            <a:r>
              <a:rPr lang="en-US" sz="2200" i="1" dirty="0" smtClean="0">
                <a:ea typeface="ＭＳ Ｐゴシック" pitchFamily="84" charset="-128"/>
              </a:rPr>
              <a:t>induce competition </a:t>
            </a:r>
            <a:r>
              <a:rPr lang="en-US" sz="2200" dirty="0" smtClean="0">
                <a:ea typeface="ＭＳ Ｐゴシック" pitchFamily="84" charset="-128"/>
              </a:rPr>
              <a:t>among buyers.</a:t>
            </a:r>
            <a:r>
              <a:rPr lang="en-US" sz="2200" i="1" dirty="0" smtClean="0">
                <a:ea typeface="ＭＳ Ｐゴシック" pitchFamily="84" charset="-128"/>
              </a:rPr>
              <a:t> </a:t>
            </a:r>
            <a:endParaRPr lang="en-US" sz="2200" dirty="0" smtClean="0">
              <a:ea typeface="ＭＳ Ｐゴシック" pitchFamily="84" charset="-128"/>
            </a:endParaRPr>
          </a:p>
          <a:p>
            <a:pPr eaLnBrk="1" hangingPunct="1">
              <a:spcAft>
                <a:spcPct val="20000"/>
              </a:spcAft>
            </a:pPr>
            <a:r>
              <a:rPr lang="en-US" sz="2600" dirty="0" smtClean="0"/>
              <a:t>Today: different ways to run an auction, the strategic response of buyers to rules, and the Revenue Equivalence Theorem.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6798B-3D49-4C46-82BA-A46D53F6A05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Auction methods</a:t>
            </a:r>
          </a:p>
        </p:txBody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681537"/>
          </a:xfrm>
        </p:spPr>
        <p:txBody>
          <a:bodyPr/>
          <a:lstStyle/>
          <a:p>
            <a:pPr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endParaRPr lang="en-US" sz="2400" dirty="0" smtClean="0">
              <a:solidFill>
                <a:srgbClr val="0070C0"/>
              </a:solidFill>
              <a:ea typeface="ＭＳ Ｐゴシック" pitchFamily="1" charset="-128"/>
              <a:cs typeface="+mn-cs"/>
            </a:endParaRPr>
          </a:p>
          <a:p>
            <a:pPr marL="0" indent="0" eaLnBrk="1" hangingPunct="1">
              <a:spcAft>
                <a:spcPct val="20000"/>
              </a:spcAft>
              <a:buFont typeface="Wingdings" pitchFamily="1" charset="2"/>
              <a:buNone/>
              <a:defRPr/>
            </a:pPr>
            <a:r>
              <a:rPr lang="en-US" sz="2600" dirty="0" smtClean="0">
                <a:solidFill>
                  <a:srgbClr val="0070C0"/>
                </a:solidFill>
                <a:ea typeface="ＭＳ Ｐゴシック" pitchFamily="1" charset="-128"/>
                <a:cs typeface="+mn-cs"/>
              </a:rPr>
              <a:t>Sealed bidding</a:t>
            </a:r>
            <a:endParaRPr lang="en-US" sz="2600" dirty="0">
              <a:ea typeface="+mn-ea"/>
              <a:cs typeface="+mn-cs"/>
            </a:endParaRPr>
          </a:p>
          <a:p>
            <a:pPr marL="0" indent="0" eaLnBrk="1" hangingPunct="1">
              <a:spcAft>
                <a:spcPct val="20000"/>
              </a:spcAft>
              <a:buFont typeface="Wingdings" pitchFamily="1" charset="2"/>
              <a:buNone/>
              <a:defRPr/>
            </a:pPr>
            <a:r>
              <a:rPr lang="en-US" sz="2400" dirty="0">
                <a:ea typeface="+mn-ea"/>
                <a:cs typeface="+mn-cs"/>
              </a:rPr>
              <a:t>S</a:t>
            </a:r>
            <a:r>
              <a:rPr lang="en-US" sz="2400" dirty="0" smtClean="0">
                <a:ea typeface="+mn-ea"/>
                <a:cs typeface="+mn-cs"/>
              </a:rPr>
              <a:t>eller asks for single round of bids, high bidder wins and pays their bid.</a:t>
            </a:r>
          </a:p>
          <a:p>
            <a:pPr marL="0" indent="0" eaLnBrk="1" hangingPunct="1">
              <a:spcAft>
                <a:spcPct val="20000"/>
              </a:spcAft>
              <a:buFont typeface="Wingdings" pitchFamily="1" charset="2"/>
              <a:buNone/>
              <a:defRPr/>
            </a:pPr>
            <a:endParaRPr lang="en-US" sz="2400" dirty="0" smtClean="0">
              <a:ea typeface="+mn-ea"/>
              <a:cs typeface="+mn-cs"/>
            </a:endParaRPr>
          </a:p>
          <a:p>
            <a:pPr lvl="1"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000" dirty="0" smtClean="0"/>
              <a:t>Common in selling real estate, timber, commodities, construction or service contracts (where “low bid” wins!) </a:t>
            </a:r>
          </a:p>
          <a:p>
            <a:pPr lvl="1"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000" dirty="0" smtClean="0">
                <a:ea typeface="ＭＳ Ｐゴシック" pitchFamily="1" charset="-128"/>
              </a:rPr>
              <a:t>Variant: high bidder wins but pays second highest bid – not common, a little like an eBay “proxy” auction with sniping.</a:t>
            </a:r>
            <a:endParaRPr lang="en-US" sz="20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6798B-3D49-4C46-82BA-A46D53F6A05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Auction methods</a:t>
            </a:r>
          </a:p>
        </p:txBody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681537"/>
          </a:xfrm>
        </p:spPr>
        <p:txBody>
          <a:bodyPr/>
          <a:lstStyle/>
          <a:p>
            <a:pPr marL="0" indent="0" eaLnBrk="1" hangingPunct="1">
              <a:spcAft>
                <a:spcPct val="20000"/>
              </a:spcAft>
              <a:buFont typeface="Wingdings" pitchFamily="1" charset="2"/>
              <a:buNone/>
              <a:defRPr/>
            </a:pPr>
            <a:endParaRPr lang="en-US" sz="2400" dirty="0">
              <a:solidFill>
                <a:srgbClr val="0070C0"/>
              </a:solidFill>
              <a:ea typeface="+mn-ea"/>
              <a:cs typeface="+mn-cs"/>
            </a:endParaRPr>
          </a:p>
          <a:p>
            <a:pPr marL="0" indent="0" eaLnBrk="1" hangingPunct="1">
              <a:spcAft>
                <a:spcPct val="20000"/>
              </a:spcAft>
              <a:buFont typeface="Wingdings" pitchFamily="1" charset="2"/>
              <a:buNone/>
              <a:defRPr/>
            </a:pPr>
            <a:r>
              <a:rPr lang="en-US" sz="2600" dirty="0" smtClean="0">
                <a:solidFill>
                  <a:srgbClr val="0070C0"/>
                </a:solidFill>
                <a:ea typeface="+mn-ea"/>
                <a:cs typeface="+mn-cs"/>
              </a:rPr>
              <a:t>Ascending auction</a:t>
            </a:r>
            <a:endParaRPr lang="en-US" sz="2600" dirty="0">
              <a:ea typeface="+mn-ea"/>
              <a:cs typeface="+mn-cs"/>
            </a:endParaRPr>
          </a:p>
          <a:p>
            <a:pPr marL="0" indent="0" eaLnBrk="1" hangingPunct="1">
              <a:spcAft>
                <a:spcPct val="20000"/>
              </a:spcAft>
              <a:buFont typeface="Wingdings" pitchFamily="1" charset="2"/>
              <a:buNone/>
              <a:defRPr/>
            </a:pPr>
            <a:r>
              <a:rPr lang="en-US" sz="2400" dirty="0">
                <a:ea typeface="+mn-ea"/>
                <a:cs typeface="+mn-cs"/>
              </a:rPr>
              <a:t>P</a:t>
            </a:r>
            <a:r>
              <a:rPr lang="en-US" sz="2400" dirty="0" smtClean="0">
                <a:ea typeface="+mn-ea"/>
                <a:cs typeface="+mn-cs"/>
              </a:rPr>
              <a:t>rice starts low, bidders (or auctioneer) raise price until only one bidder is left.</a:t>
            </a:r>
          </a:p>
          <a:p>
            <a:pPr lvl="1"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endParaRPr lang="en-US" sz="2000" dirty="0" smtClean="0"/>
          </a:p>
          <a:p>
            <a:pPr lvl="1"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000" dirty="0" smtClean="0"/>
              <a:t>Common for art, antiques, cars, charity auctions, real estate, company “take-overs”, job market (if you’re lucky!).</a:t>
            </a:r>
          </a:p>
          <a:p>
            <a:pPr lvl="1"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000" dirty="0" smtClean="0"/>
              <a:t>Variant: price starts high and slowly drops until someone buys – used in Dutch flower auctions, “clearance” sales.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6798B-3D49-4C46-82BA-A46D53F6A05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Canonical model</a:t>
            </a:r>
          </a:p>
        </p:txBody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757737"/>
          </a:xfrm>
        </p:spPr>
        <p:txBody>
          <a:bodyPr/>
          <a:lstStyle/>
          <a:p>
            <a:pPr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600" dirty="0" smtClean="0">
                <a:ea typeface="+mn-ea"/>
                <a:cs typeface="+mn-cs"/>
              </a:rPr>
              <a:t>Potential buyers</a:t>
            </a:r>
          </a:p>
          <a:p>
            <a:pPr lvl="1"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200" dirty="0" smtClean="0">
                <a:ea typeface="ＭＳ Ｐゴシック" pitchFamily="1" charset="-128"/>
              </a:rPr>
              <a:t>Two</a:t>
            </a:r>
            <a:r>
              <a:rPr lang="en-US" sz="2200" i="1" dirty="0" smtClean="0">
                <a:ea typeface="ＭＳ Ｐゴシック" pitchFamily="1" charset="-128"/>
              </a:rPr>
              <a:t> </a:t>
            </a:r>
            <a:r>
              <a:rPr lang="en-US" sz="2200" dirty="0" smtClean="0">
                <a:ea typeface="ＭＳ Ｐゴシック" pitchFamily="1" charset="-128"/>
              </a:rPr>
              <a:t>bidders with values </a:t>
            </a:r>
            <a:r>
              <a:rPr lang="en-US" sz="2200" i="1" dirty="0" smtClean="0">
                <a:ea typeface="ＭＳ Ｐゴシック" pitchFamily="1" charset="-128"/>
              </a:rPr>
              <a:t>v</a:t>
            </a:r>
            <a:r>
              <a:rPr lang="en-US" sz="2200" i="1" baseline="-25000" dirty="0" smtClean="0">
                <a:ea typeface="ＭＳ Ｐゴシック" pitchFamily="1" charset="-128"/>
              </a:rPr>
              <a:t>1 </a:t>
            </a:r>
            <a:r>
              <a:rPr lang="en-US" sz="2200" dirty="0" smtClean="0">
                <a:ea typeface="ＭＳ Ｐゴシック" pitchFamily="1" charset="-128"/>
              </a:rPr>
              <a:t>and </a:t>
            </a:r>
            <a:r>
              <a:rPr lang="en-US" sz="2200" i="1" dirty="0" smtClean="0">
                <a:ea typeface="ＭＳ Ｐゴシック" pitchFamily="1" charset="-128"/>
              </a:rPr>
              <a:t>v</a:t>
            </a:r>
            <a:r>
              <a:rPr lang="en-US" sz="2200" i="1" baseline="-25000" dirty="0">
                <a:ea typeface="ＭＳ Ｐゴシック" pitchFamily="1" charset="-128"/>
              </a:rPr>
              <a:t>2</a:t>
            </a:r>
            <a:r>
              <a:rPr lang="en-US" sz="2200" i="1" baseline="-25000" dirty="0" smtClean="0">
                <a:ea typeface="ＭＳ Ｐゴシック" pitchFamily="1" charset="-128"/>
              </a:rPr>
              <a:t> </a:t>
            </a:r>
            <a:endParaRPr lang="en-US" sz="2200" i="1" dirty="0" smtClean="0">
              <a:ea typeface="ＭＳ Ｐゴシック" pitchFamily="1" charset="-128"/>
            </a:endParaRPr>
          </a:p>
          <a:p>
            <a:pPr lvl="1"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200" dirty="0" smtClean="0">
                <a:ea typeface="ＭＳ Ｐゴシック" pitchFamily="1" charset="-128"/>
              </a:rPr>
              <a:t>Values </a:t>
            </a:r>
            <a:r>
              <a:rPr lang="en-US" sz="2200" i="1" dirty="0" smtClean="0">
                <a:ea typeface="ＭＳ Ｐゴシック" pitchFamily="1" charset="-128"/>
              </a:rPr>
              <a:t>v</a:t>
            </a:r>
            <a:r>
              <a:rPr lang="en-US" sz="2200" i="1" baseline="-25000" dirty="0" smtClean="0">
                <a:ea typeface="ＭＳ Ｐゴシック" pitchFamily="1" charset="-128"/>
              </a:rPr>
              <a:t>1</a:t>
            </a:r>
            <a:r>
              <a:rPr lang="en-US" sz="2200" dirty="0" smtClean="0">
                <a:ea typeface="ＭＳ Ｐゴシック" pitchFamily="1" charset="-128"/>
              </a:rPr>
              <a:t>,</a:t>
            </a:r>
            <a:r>
              <a:rPr lang="en-US" sz="2200" i="1" dirty="0" smtClean="0">
                <a:ea typeface="ＭＳ Ｐゴシック" pitchFamily="1" charset="-128"/>
              </a:rPr>
              <a:t>v</a:t>
            </a:r>
            <a:r>
              <a:rPr lang="en-US" sz="2200" i="1" baseline="-25000" dirty="0" smtClean="0">
                <a:ea typeface="ＭＳ Ｐゴシック" pitchFamily="1" charset="-128"/>
              </a:rPr>
              <a:t>2</a:t>
            </a:r>
            <a:r>
              <a:rPr lang="en-US" sz="2200" dirty="0" smtClean="0">
                <a:ea typeface="ＭＳ Ｐゴシック" pitchFamily="1" charset="-128"/>
              </a:rPr>
              <a:t> drawn from uniform distribution on [0,100].</a:t>
            </a:r>
          </a:p>
          <a:p>
            <a:pPr lvl="1"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200" dirty="0" smtClean="0">
                <a:ea typeface="ＭＳ Ｐゴシック" pitchFamily="1" charset="-128"/>
              </a:rPr>
              <a:t>Each buyer’s value is his own private information.</a:t>
            </a:r>
          </a:p>
          <a:p>
            <a:pPr marL="989013" lvl="3" indent="0" eaLnBrk="1" hangingPunct="1">
              <a:spcAft>
                <a:spcPct val="20000"/>
              </a:spcAft>
              <a:buFont typeface="Wingdings" pitchFamily="1" charset="2"/>
              <a:buNone/>
              <a:defRPr/>
            </a:pPr>
            <a:endParaRPr lang="en-US" sz="1800" dirty="0" smtClean="0">
              <a:ea typeface="ＭＳ Ｐゴシック" pitchFamily="1" charset="-128"/>
            </a:endParaRPr>
          </a:p>
          <a:p>
            <a:pPr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600" dirty="0" smtClean="0">
                <a:ea typeface="+mn-ea"/>
                <a:cs typeface="+mn-cs"/>
              </a:rPr>
              <a:t>Seller gets to set the auction rules.</a:t>
            </a:r>
          </a:p>
          <a:p>
            <a:pPr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endParaRPr lang="en-US" sz="2600" dirty="0">
              <a:ea typeface="+mn-ea"/>
              <a:cs typeface="+mn-cs"/>
            </a:endParaRPr>
          </a:p>
          <a:p>
            <a:pPr marL="0" indent="0" eaLnBrk="1" hangingPunct="1">
              <a:spcAft>
                <a:spcPct val="20000"/>
              </a:spcAft>
              <a:buFont typeface="Wingdings" pitchFamily="1" charset="2"/>
              <a:buNone/>
              <a:defRPr/>
            </a:pPr>
            <a:r>
              <a:rPr lang="en-US" sz="2200" dirty="0" smtClean="0">
                <a:ea typeface="+mn-ea"/>
                <a:cs typeface="+mn-cs"/>
              </a:rPr>
              <a:t>Note: same </a:t>
            </a:r>
            <a:r>
              <a:rPr lang="en-US" sz="2200" dirty="0">
                <a:ea typeface="+mn-ea"/>
                <a:cs typeface="+mn-cs"/>
              </a:rPr>
              <a:t>ideas </a:t>
            </a:r>
            <a:r>
              <a:rPr lang="en-US" sz="2200" dirty="0" smtClean="0">
                <a:ea typeface="+mn-ea"/>
                <a:cs typeface="+mn-cs"/>
              </a:rPr>
              <a:t>would </a:t>
            </a:r>
            <a:r>
              <a:rPr lang="en-US" sz="2200" dirty="0">
                <a:ea typeface="+mn-ea"/>
                <a:cs typeface="+mn-cs"/>
              </a:rPr>
              <a:t>apply with </a:t>
            </a:r>
            <a:r>
              <a:rPr lang="en-US" sz="2200" i="1" dirty="0">
                <a:ea typeface="+mn-ea"/>
                <a:cs typeface="+mn-cs"/>
              </a:rPr>
              <a:t>N </a:t>
            </a:r>
            <a:r>
              <a:rPr lang="en-US" sz="2200" dirty="0">
                <a:ea typeface="+mn-ea"/>
                <a:cs typeface="+mn-cs"/>
              </a:rPr>
              <a:t>bidders </a:t>
            </a:r>
            <a:r>
              <a:rPr lang="en-US" sz="2200" dirty="0" smtClean="0">
                <a:ea typeface="+mn-ea"/>
                <a:cs typeface="+mn-cs"/>
              </a:rPr>
              <a:t>or with </a:t>
            </a:r>
            <a:r>
              <a:rPr lang="en-US" sz="2200" dirty="0">
                <a:ea typeface="+mn-ea"/>
                <a:cs typeface="+mn-cs"/>
              </a:rPr>
              <a:t>values drawn from a distribution other than </a:t>
            </a:r>
            <a:r>
              <a:rPr lang="en-US" sz="2200" dirty="0" smtClean="0">
                <a:ea typeface="+mn-ea"/>
                <a:cs typeface="+mn-cs"/>
              </a:rPr>
              <a:t>U[0,100].</a:t>
            </a:r>
            <a:endParaRPr lang="en-US" sz="2200" dirty="0"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6798B-3D49-4C46-82BA-A46D53F6A05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Ascending auction</a:t>
            </a:r>
          </a:p>
        </p:txBody>
      </p:sp>
      <p:sp>
        <p:nvSpPr>
          <p:cNvPr id="450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148137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600" smtClean="0"/>
              <a:t>Price starts at zero, and rises slowly.</a:t>
            </a:r>
          </a:p>
          <a:p>
            <a:pPr eaLnBrk="1" hangingPunct="1">
              <a:spcAft>
                <a:spcPct val="20000"/>
              </a:spcAft>
            </a:pPr>
            <a:r>
              <a:rPr lang="en-US" sz="2600" smtClean="0"/>
              <a:t>Buyers indicate their willingness to continue bidding (e.g. keep their hand up) or can exit.</a:t>
            </a:r>
          </a:p>
          <a:p>
            <a:pPr eaLnBrk="1" hangingPunct="1">
              <a:spcAft>
                <a:spcPct val="20000"/>
              </a:spcAft>
            </a:pPr>
            <a:r>
              <a:rPr lang="en-US" sz="2600" smtClean="0"/>
              <a:t>Auction ends when just one bidder remains.</a:t>
            </a:r>
          </a:p>
          <a:p>
            <a:pPr eaLnBrk="1" hangingPunct="1">
              <a:spcAft>
                <a:spcPct val="20000"/>
              </a:spcAft>
            </a:pPr>
            <a:r>
              <a:rPr lang="en-US" sz="2600" smtClean="0"/>
              <a:t>Final bidder wins, and pays the price at which the second remaining bidder dropped out.</a:t>
            </a:r>
          </a:p>
          <a:p>
            <a:pPr eaLnBrk="1" hangingPunct="1">
              <a:spcAft>
                <a:spcPct val="20000"/>
              </a:spcAft>
            </a:pPr>
            <a:endParaRPr lang="en-US" sz="2600" smtClean="0"/>
          </a:p>
          <a:p>
            <a:pPr eaLnBrk="1" hangingPunct="1">
              <a:spcAft>
                <a:spcPct val="20000"/>
              </a:spcAft>
            </a:pPr>
            <a:r>
              <a:rPr lang="en-US" sz="2600" smtClean="0">
                <a:solidFill>
                  <a:srgbClr val="5F3EEA"/>
                </a:solidFill>
              </a:rPr>
              <a:t>How should you bid?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6798B-3D49-4C46-82BA-A46D53F6A05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6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Ascending Auction</a:t>
            </a:r>
          </a:p>
        </p:txBody>
      </p:sp>
      <p:sp>
        <p:nvSpPr>
          <p:cNvPr id="603139" name="Rectangle 3"/>
          <p:cNvSpPr>
            <a:spLocks noGrp="1" noChangeArrowheads="1"/>
          </p:cNvSpPr>
          <p:nvPr>
            <p:ph type="body" idx="1"/>
          </p:nvPr>
        </p:nvSpPr>
        <p:spPr>
          <a:extLst/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600" dirty="0" smtClean="0">
                <a:solidFill>
                  <a:srgbClr val="5F3EEA"/>
                </a:solidFill>
                <a:ea typeface="+mn-ea"/>
                <a:cs typeface="+mn-cs"/>
              </a:rPr>
              <a:t>Optimal strategy (regardless of what opponents do): keep bidding until the price just equals your value.</a:t>
            </a:r>
          </a:p>
          <a:p>
            <a:pPr lvl="7">
              <a:lnSpc>
                <a:spcPct val="90000"/>
              </a:lnSpc>
              <a:spcAft>
                <a:spcPct val="20000"/>
              </a:spcAft>
              <a:defRPr/>
            </a:pPr>
            <a:endParaRPr lang="en-US" dirty="0" smtClean="0"/>
          </a:p>
          <a:p>
            <a:pPr eaLnBrk="1" hangingPunct="1">
              <a:lnSpc>
                <a:spcPct val="90000"/>
              </a:lnSpc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600" dirty="0" smtClean="0">
                <a:ea typeface="+mn-ea"/>
                <a:cs typeface="+mn-cs"/>
              </a:rPr>
              <a:t>Bidder with highest value will win.</a:t>
            </a:r>
          </a:p>
          <a:p>
            <a:pPr eaLnBrk="1" hangingPunct="1">
              <a:lnSpc>
                <a:spcPct val="90000"/>
              </a:lnSpc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600" dirty="0" smtClean="0">
                <a:ea typeface="+mn-ea"/>
                <a:cs typeface="+mn-cs"/>
              </a:rPr>
              <a:t>Winner will pay second highest value.</a:t>
            </a:r>
          </a:p>
          <a:p>
            <a:pPr lvl="5">
              <a:lnSpc>
                <a:spcPct val="90000"/>
              </a:lnSpc>
              <a:spcAft>
                <a:spcPct val="20000"/>
              </a:spcAft>
              <a:defRPr/>
            </a:pPr>
            <a:endParaRPr lang="en-US" sz="1600" dirty="0" smtClean="0"/>
          </a:p>
          <a:p>
            <a:pPr eaLnBrk="1" hangingPunct="1">
              <a:lnSpc>
                <a:spcPct val="90000"/>
              </a:lnSpc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600" dirty="0" smtClean="0">
                <a:ea typeface="+mn-ea"/>
                <a:cs typeface="+mn-cs"/>
              </a:rPr>
              <a:t>Example with three bidders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400" dirty="0" smtClean="0">
                <a:ea typeface="ＭＳ Ｐゴシック" pitchFamily="1" charset="-128"/>
              </a:rPr>
              <a:t>Suppose values are 25, 33, and 75. 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400" dirty="0" smtClean="0">
                <a:ea typeface="ＭＳ Ｐゴシック" pitchFamily="1" charset="-128"/>
              </a:rPr>
              <a:t>First exits at 25, second at 33 and auction ends.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6798B-3D49-4C46-82BA-A46D53F6A05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3139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Ascending auction revenue</a:t>
            </a:r>
          </a:p>
        </p:txBody>
      </p:sp>
      <p:sp>
        <p:nvSpPr>
          <p:cNvPr id="604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681537"/>
          </a:xfrm>
          <a:extLst/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400" dirty="0">
                <a:ea typeface="+mn-ea"/>
                <a:cs typeface="+mn-cs"/>
              </a:rPr>
              <a:t>W</a:t>
            </a:r>
            <a:r>
              <a:rPr lang="en-US" sz="2400" dirty="0" smtClean="0">
                <a:ea typeface="+mn-ea"/>
                <a:cs typeface="+mn-cs"/>
              </a:rPr>
              <a:t>hat revenue can we expect from the ascending auction? (Assume two bidders with values U[0,100]).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000" dirty="0" smtClean="0">
                <a:ea typeface="ＭＳ Ｐゴシック" pitchFamily="1" charset="-128"/>
              </a:rPr>
              <a:t>Revenue will be equal to the second highest value.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000" dirty="0" smtClean="0">
                <a:ea typeface="ＭＳ Ｐゴシック" pitchFamily="1" charset="-128"/>
              </a:rPr>
              <a:t>Expected revenue is equal to the expected second highest value.</a:t>
            </a:r>
          </a:p>
          <a:p>
            <a:pPr lvl="5">
              <a:lnSpc>
                <a:spcPct val="90000"/>
              </a:lnSpc>
              <a:spcAft>
                <a:spcPct val="20000"/>
              </a:spcAft>
              <a:defRPr/>
            </a:pPr>
            <a:endParaRPr lang="en-US" sz="1400" dirty="0" smtClean="0">
              <a:ea typeface="ＭＳ Ｐゴシック" pitchFamily="1" charset="-128"/>
            </a:endParaRPr>
          </a:p>
          <a:p>
            <a:pPr eaLnBrk="1" hangingPunct="1">
              <a:lnSpc>
                <a:spcPct val="90000"/>
              </a:lnSpc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400" dirty="0" smtClean="0">
                <a:ea typeface="ＭＳ Ｐゴシック" pitchFamily="1" charset="-128"/>
                <a:cs typeface="+mn-cs"/>
              </a:rPr>
              <a:t>If we repeatedly draw two values from U[0,100],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000" dirty="0" smtClean="0">
                <a:ea typeface="ＭＳ Ｐゴシック" pitchFamily="1" charset="-128"/>
              </a:rPr>
              <a:t>On average, the highest draw will be 66 and 2/3.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000" dirty="0" smtClean="0">
                <a:ea typeface="ＭＳ Ｐゴシック" pitchFamily="1" charset="-128"/>
              </a:rPr>
              <a:t>On average, the second highest will be 33 and 1/3.</a:t>
            </a:r>
          </a:p>
          <a:p>
            <a:pPr marL="2057400" lvl="4" indent="-228600" eaLnBrk="1" hangingPunct="1">
              <a:lnSpc>
                <a:spcPct val="90000"/>
              </a:lnSpc>
              <a:spcAft>
                <a:spcPct val="20000"/>
              </a:spcAft>
              <a:buFont typeface="Wingdings" pitchFamily="1" charset="2"/>
              <a:buChar char="§"/>
              <a:defRPr/>
            </a:pPr>
            <a:endParaRPr lang="en-US" sz="1600" dirty="0" smtClean="0">
              <a:ea typeface="ＭＳ Ｐゴシック" pitchFamily="1" charset="-128"/>
            </a:endParaRPr>
          </a:p>
          <a:p>
            <a:pPr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400" dirty="0" smtClean="0">
                <a:ea typeface="+mn-ea"/>
                <a:cs typeface="+mn-cs"/>
              </a:rPr>
              <a:t>So the average (or expected) revenue is 33 and 1/3.</a:t>
            </a:r>
          </a:p>
          <a:p>
            <a:pPr lvl="1"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000" dirty="0" smtClean="0"/>
              <a:t>Question: how would this be different if there were three bidders, or if values were distributed U[0,200], or U[100,200]?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6798B-3D49-4C46-82BA-A46D53F6A05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6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Aside: Order Statistics</a:t>
            </a:r>
          </a:p>
        </p:txBody>
      </p:sp>
      <p:sp>
        <p:nvSpPr>
          <p:cNvPr id="1347588" name="Line 4"/>
          <p:cNvSpPr>
            <a:spLocks noChangeShapeType="1"/>
          </p:cNvSpPr>
          <p:nvPr/>
        </p:nvSpPr>
        <p:spPr bwMode="auto">
          <a:xfrm>
            <a:off x="1371600" y="2590800"/>
            <a:ext cx="6477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7589" name="Line 5"/>
          <p:cNvSpPr>
            <a:spLocks noChangeShapeType="1"/>
          </p:cNvSpPr>
          <p:nvPr/>
        </p:nvSpPr>
        <p:spPr bwMode="auto">
          <a:xfrm>
            <a:off x="7848600" y="2514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7590" name="Line 6"/>
          <p:cNvSpPr>
            <a:spLocks noChangeShapeType="1"/>
          </p:cNvSpPr>
          <p:nvPr/>
        </p:nvSpPr>
        <p:spPr bwMode="auto">
          <a:xfrm>
            <a:off x="1371600" y="2514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7591" name="Text Box 7"/>
          <p:cNvSpPr txBox="1">
            <a:spLocks noChangeArrowheads="1"/>
          </p:cNvSpPr>
          <p:nvPr/>
        </p:nvSpPr>
        <p:spPr bwMode="auto">
          <a:xfrm>
            <a:off x="1143000" y="2667000"/>
            <a:ext cx="3683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600"/>
              <a:t>0</a:t>
            </a:r>
          </a:p>
        </p:txBody>
      </p:sp>
      <p:sp>
        <p:nvSpPr>
          <p:cNvPr id="1347592" name="Text Box 8"/>
          <p:cNvSpPr txBox="1">
            <a:spLocks noChangeArrowheads="1"/>
          </p:cNvSpPr>
          <p:nvPr/>
        </p:nvSpPr>
        <p:spPr bwMode="auto">
          <a:xfrm>
            <a:off x="7620000" y="2667000"/>
            <a:ext cx="3683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600"/>
              <a:t>1</a:t>
            </a:r>
          </a:p>
        </p:txBody>
      </p:sp>
      <p:sp>
        <p:nvSpPr>
          <p:cNvPr id="1347594" name="Line 10"/>
          <p:cNvSpPr>
            <a:spLocks noChangeShapeType="1"/>
          </p:cNvSpPr>
          <p:nvPr/>
        </p:nvSpPr>
        <p:spPr bwMode="auto">
          <a:xfrm>
            <a:off x="1371600" y="4114800"/>
            <a:ext cx="6477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7595" name="Line 11"/>
          <p:cNvSpPr>
            <a:spLocks noChangeShapeType="1"/>
          </p:cNvSpPr>
          <p:nvPr/>
        </p:nvSpPr>
        <p:spPr bwMode="auto">
          <a:xfrm>
            <a:off x="7848600" y="4038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7596" name="Line 12"/>
          <p:cNvSpPr>
            <a:spLocks noChangeShapeType="1"/>
          </p:cNvSpPr>
          <p:nvPr/>
        </p:nvSpPr>
        <p:spPr bwMode="auto">
          <a:xfrm>
            <a:off x="1371600" y="4038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7597" name="Text Box 13"/>
          <p:cNvSpPr txBox="1">
            <a:spLocks noChangeArrowheads="1"/>
          </p:cNvSpPr>
          <p:nvPr/>
        </p:nvSpPr>
        <p:spPr bwMode="auto">
          <a:xfrm>
            <a:off x="1143000" y="4191000"/>
            <a:ext cx="3683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600"/>
              <a:t>0</a:t>
            </a:r>
          </a:p>
        </p:txBody>
      </p:sp>
      <p:sp>
        <p:nvSpPr>
          <p:cNvPr id="1347598" name="Text Box 14"/>
          <p:cNvSpPr txBox="1">
            <a:spLocks noChangeArrowheads="1"/>
          </p:cNvSpPr>
          <p:nvPr/>
        </p:nvSpPr>
        <p:spPr bwMode="auto">
          <a:xfrm>
            <a:off x="7620000" y="4191000"/>
            <a:ext cx="3683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600"/>
              <a:t>1</a:t>
            </a:r>
          </a:p>
        </p:txBody>
      </p:sp>
      <p:sp>
        <p:nvSpPr>
          <p:cNvPr id="1347599" name="Line 15"/>
          <p:cNvSpPr>
            <a:spLocks noChangeShapeType="1"/>
          </p:cNvSpPr>
          <p:nvPr/>
        </p:nvSpPr>
        <p:spPr bwMode="auto">
          <a:xfrm>
            <a:off x="1371600" y="5562600"/>
            <a:ext cx="6477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7600" name="Line 16"/>
          <p:cNvSpPr>
            <a:spLocks noChangeShapeType="1"/>
          </p:cNvSpPr>
          <p:nvPr/>
        </p:nvSpPr>
        <p:spPr bwMode="auto">
          <a:xfrm>
            <a:off x="7848600" y="5486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7601" name="Line 17"/>
          <p:cNvSpPr>
            <a:spLocks noChangeShapeType="1"/>
          </p:cNvSpPr>
          <p:nvPr/>
        </p:nvSpPr>
        <p:spPr bwMode="auto">
          <a:xfrm>
            <a:off x="1371600" y="5486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7602" name="Text Box 18"/>
          <p:cNvSpPr txBox="1">
            <a:spLocks noChangeArrowheads="1"/>
          </p:cNvSpPr>
          <p:nvPr/>
        </p:nvSpPr>
        <p:spPr bwMode="auto">
          <a:xfrm>
            <a:off x="1143000" y="5638800"/>
            <a:ext cx="3683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600"/>
              <a:t>0</a:t>
            </a:r>
          </a:p>
        </p:txBody>
      </p:sp>
      <p:sp>
        <p:nvSpPr>
          <p:cNvPr id="1347603" name="Text Box 19"/>
          <p:cNvSpPr txBox="1">
            <a:spLocks noChangeArrowheads="1"/>
          </p:cNvSpPr>
          <p:nvPr/>
        </p:nvSpPr>
        <p:spPr bwMode="auto">
          <a:xfrm>
            <a:off x="7620000" y="5638800"/>
            <a:ext cx="3683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600"/>
              <a:t>1</a:t>
            </a:r>
          </a:p>
        </p:txBody>
      </p:sp>
      <p:sp>
        <p:nvSpPr>
          <p:cNvPr id="1347604" name="Line 20"/>
          <p:cNvSpPr>
            <a:spLocks noChangeShapeType="1"/>
          </p:cNvSpPr>
          <p:nvPr/>
        </p:nvSpPr>
        <p:spPr bwMode="auto">
          <a:xfrm>
            <a:off x="4419600" y="2362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7605" name="Text Box 21"/>
          <p:cNvSpPr txBox="1">
            <a:spLocks noChangeArrowheads="1"/>
          </p:cNvSpPr>
          <p:nvPr/>
        </p:nvSpPr>
        <p:spPr bwMode="auto">
          <a:xfrm>
            <a:off x="4114800" y="2743200"/>
            <a:ext cx="6445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600"/>
              <a:t>1/2</a:t>
            </a:r>
          </a:p>
        </p:txBody>
      </p:sp>
      <p:sp>
        <p:nvSpPr>
          <p:cNvPr id="1347606" name="Line 22"/>
          <p:cNvSpPr>
            <a:spLocks noChangeShapeType="1"/>
          </p:cNvSpPr>
          <p:nvPr/>
        </p:nvSpPr>
        <p:spPr bwMode="auto">
          <a:xfrm>
            <a:off x="3352800" y="3886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7607" name="Text Box 23"/>
          <p:cNvSpPr txBox="1">
            <a:spLocks noChangeArrowheads="1"/>
          </p:cNvSpPr>
          <p:nvPr/>
        </p:nvSpPr>
        <p:spPr bwMode="auto">
          <a:xfrm>
            <a:off x="3048000" y="4267200"/>
            <a:ext cx="6445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600"/>
              <a:t>1/3</a:t>
            </a:r>
          </a:p>
        </p:txBody>
      </p:sp>
      <p:sp>
        <p:nvSpPr>
          <p:cNvPr id="1347608" name="Line 24"/>
          <p:cNvSpPr>
            <a:spLocks noChangeShapeType="1"/>
          </p:cNvSpPr>
          <p:nvPr/>
        </p:nvSpPr>
        <p:spPr bwMode="auto">
          <a:xfrm>
            <a:off x="5562600" y="3886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7609" name="Text Box 25"/>
          <p:cNvSpPr txBox="1">
            <a:spLocks noChangeArrowheads="1"/>
          </p:cNvSpPr>
          <p:nvPr/>
        </p:nvSpPr>
        <p:spPr bwMode="auto">
          <a:xfrm>
            <a:off x="5257800" y="4267200"/>
            <a:ext cx="6445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600"/>
              <a:t>2/3</a:t>
            </a:r>
          </a:p>
        </p:txBody>
      </p:sp>
      <p:sp>
        <p:nvSpPr>
          <p:cNvPr id="1347610" name="Line 26"/>
          <p:cNvSpPr>
            <a:spLocks noChangeShapeType="1"/>
          </p:cNvSpPr>
          <p:nvPr/>
        </p:nvSpPr>
        <p:spPr bwMode="auto">
          <a:xfrm>
            <a:off x="4419600" y="5334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7611" name="Text Box 27"/>
          <p:cNvSpPr txBox="1">
            <a:spLocks noChangeArrowheads="1"/>
          </p:cNvSpPr>
          <p:nvPr/>
        </p:nvSpPr>
        <p:spPr bwMode="auto">
          <a:xfrm>
            <a:off x="4114800" y="5715000"/>
            <a:ext cx="6445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600"/>
              <a:t>2/4</a:t>
            </a:r>
          </a:p>
        </p:txBody>
      </p:sp>
      <p:sp>
        <p:nvSpPr>
          <p:cNvPr id="1347612" name="Line 28"/>
          <p:cNvSpPr>
            <a:spLocks noChangeShapeType="1"/>
          </p:cNvSpPr>
          <p:nvPr/>
        </p:nvSpPr>
        <p:spPr bwMode="auto">
          <a:xfrm>
            <a:off x="2819400" y="5334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7613" name="Text Box 29"/>
          <p:cNvSpPr txBox="1">
            <a:spLocks noChangeArrowheads="1"/>
          </p:cNvSpPr>
          <p:nvPr/>
        </p:nvSpPr>
        <p:spPr bwMode="auto">
          <a:xfrm>
            <a:off x="2514600" y="5715000"/>
            <a:ext cx="6445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600"/>
              <a:t>1/4</a:t>
            </a:r>
          </a:p>
        </p:txBody>
      </p:sp>
      <p:sp>
        <p:nvSpPr>
          <p:cNvPr id="1347614" name="Line 30"/>
          <p:cNvSpPr>
            <a:spLocks noChangeShapeType="1"/>
          </p:cNvSpPr>
          <p:nvPr/>
        </p:nvSpPr>
        <p:spPr bwMode="auto">
          <a:xfrm>
            <a:off x="6324600" y="5334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7615" name="Text Box 31"/>
          <p:cNvSpPr txBox="1">
            <a:spLocks noChangeArrowheads="1"/>
          </p:cNvSpPr>
          <p:nvPr/>
        </p:nvSpPr>
        <p:spPr bwMode="auto">
          <a:xfrm>
            <a:off x="6019800" y="5715000"/>
            <a:ext cx="6445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600"/>
              <a:t>3/4</a:t>
            </a:r>
          </a:p>
        </p:txBody>
      </p:sp>
      <p:sp>
        <p:nvSpPr>
          <p:cNvPr id="1347616" name="Text Box 32"/>
          <p:cNvSpPr txBox="1">
            <a:spLocks noChangeArrowheads="1"/>
          </p:cNvSpPr>
          <p:nvPr/>
        </p:nvSpPr>
        <p:spPr bwMode="auto">
          <a:xfrm>
            <a:off x="669925" y="1765300"/>
            <a:ext cx="161766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600"/>
              <a:t>One draw</a:t>
            </a:r>
          </a:p>
        </p:txBody>
      </p:sp>
      <p:sp>
        <p:nvSpPr>
          <p:cNvPr id="1347618" name="Text Box 34"/>
          <p:cNvSpPr txBox="1">
            <a:spLocks noChangeArrowheads="1"/>
          </p:cNvSpPr>
          <p:nvPr/>
        </p:nvSpPr>
        <p:spPr bwMode="auto">
          <a:xfrm>
            <a:off x="685800" y="3352800"/>
            <a:ext cx="17811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600"/>
              <a:t>Two draws</a:t>
            </a:r>
          </a:p>
        </p:txBody>
      </p:sp>
      <p:sp>
        <p:nvSpPr>
          <p:cNvPr id="1347619" name="Text Box 35"/>
          <p:cNvSpPr txBox="1">
            <a:spLocks noChangeArrowheads="1"/>
          </p:cNvSpPr>
          <p:nvPr/>
        </p:nvSpPr>
        <p:spPr bwMode="auto">
          <a:xfrm>
            <a:off x="609600" y="4876800"/>
            <a:ext cx="202088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600"/>
              <a:t>Three draws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6798B-3D49-4C46-82BA-A46D53F6A05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7588" grpId="0" animBg="1"/>
      <p:bldP spid="1347589" grpId="0" animBg="1"/>
      <p:bldP spid="1347590" grpId="0" animBg="1"/>
      <p:bldP spid="1347591" grpId="0"/>
      <p:bldP spid="1347592" grpId="0"/>
      <p:bldP spid="1347594" grpId="0" animBg="1"/>
      <p:bldP spid="1347595" grpId="0" animBg="1"/>
      <p:bldP spid="1347596" grpId="0" animBg="1"/>
      <p:bldP spid="1347597" grpId="0"/>
      <p:bldP spid="1347598" grpId="0"/>
      <p:bldP spid="1347599" grpId="0" animBg="1"/>
      <p:bldP spid="1347600" grpId="0" animBg="1"/>
      <p:bldP spid="1347601" grpId="0" animBg="1"/>
      <p:bldP spid="1347602" grpId="0"/>
      <p:bldP spid="1347603" grpId="0"/>
      <p:bldP spid="1347604" grpId="0" animBg="1"/>
      <p:bldP spid="1347605" grpId="0"/>
      <p:bldP spid="1347606" grpId="0" animBg="1"/>
      <p:bldP spid="1347607" grpId="0"/>
      <p:bldP spid="1347608" grpId="0" animBg="1"/>
      <p:bldP spid="1347609" grpId="0"/>
      <p:bldP spid="1347610" grpId="0" animBg="1"/>
      <p:bldP spid="1347611" grpId="0"/>
      <p:bldP spid="1347612" grpId="0" animBg="1"/>
      <p:bldP spid="1347613" grpId="0"/>
      <p:bldP spid="1347614" grpId="0" animBg="1"/>
      <p:bldP spid="1347615" grpId="0"/>
      <p:bldP spid="1347616" grpId="0"/>
      <p:bldP spid="1347618" grpId="0"/>
      <p:bldP spid="13476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Competition</a:t>
            </a:r>
          </a:p>
        </p:txBody>
      </p:sp>
      <p:sp>
        <p:nvSpPr>
          <p:cNvPr id="605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556792"/>
            <a:ext cx="8229600" cy="4968552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400" dirty="0" smtClean="0">
                <a:solidFill>
                  <a:srgbClr val="5F3EEA"/>
                </a:solidFill>
              </a:rPr>
              <a:t>How is the “value” created in the auction divided between the seller and the winning bidder?</a:t>
            </a:r>
          </a:p>
          <a:p>
            <a:pPr eaLnBrk="1" hangingPunct="1">
              <a:spcAft>
                <a:spcPct val="20000"/>
              </a:spcAft>
            </a:pPr>
            <a:r>
              <a:rPr lang="en-US" sz="2200" dirty="0" smtClean="0"/>
              <a:t>Two bidders with values U[0,100].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1800" dirty="0" smtClean="0">
                <a:ea typeface="ＭＳ Ｐゴシック" pitchFamily="84" charset="-128"/>
              </a:rPr>
              <a:t>Expected value of winner: 66.6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1800" dirty="0" smtClean="0">
                <a:ea typeface="ＭＳ Ｐゴシック" pitchFamily="84" charset="-128"/>
              </a:rPr>
              <a:t>Expected price: 33.3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1800" dirty="0" smtClean="0">
                <a:ea typeface="ＭＳ Ｐゴシック" pitchFamily="84" charset="-128"/>
              </a:rPr>
              <a:t>If seller has zero value, equal split of price, consumer surplus.</a:t>
            </a:r>
          </a:p>
          <a:p>
            <a:pPr eaLnBrk="1" hangingPunct="1">
              <a:spcAft>
                <a:spcPct val="20000"/>
              </a:spcAft>
            </a:pPr>
            <a:r>
              <a:rPr lang="en-US" sz="2200" dirty="0" smtClean="0"/>
              <a:t>With three bidders 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1800" dirty="0" smtClean="0">
                <a:ea typeface="ＭＳ Ｐゴシック" pitchFamily="84" charset="-128"/>
              </a:rPr>
              <a:t>Expected value of winner: 75  and Expected price: 50</a:t>
            </a:r>
          </a:p>
          <a:p>
            <a:pPr eaLnBrk="1" hangingPunct="1">
              <a:spcAft>
                <a:spcPct val="20000"/>
              </a:spcAft>
            </a:pPr>
            <a:r>
              <a:rPr lang="en-US" sz="2200" dirty="0" smtClean="0"/>
              <a:t>With more demand, expected value creation is higher and seller is able to capture a higher price (and p/value?).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1800" dirty="0" smtClean="0">
                <a:ea typeface="ＭＳ Ｐゴシック" pitchFamily="84" charset="-128"/>
              </a:rPr>
              <a:t>With 10 bidders, exp. value of winner is 10/11, exp. price is 9/11 of 100.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6798B-3D49-4C46-82BA-A46D53F6A05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5187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Second price auction</a:t>
            </a:r>
          </a:p>
        </p:txBody>
      </p:sp>
      <p:sp>
        <p:nvSpPr>
          <p:cNvPr id="451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Bidders submit sealed bids.</a:t>
            </a:r>
          </a:p>
          <a:p>
            <a:pPr eaLnBrk="1" hangingPunct="1"/>
            <a:r>
              <a:rPr lang="en-US" dirty="0" smtClean="0"/>
              <a:t>Seller opens the bids.</a:t>
            </a:r>
          </a:p>
          <a:p>
            <a:pPr lvl="1" eaLnBrk="1" hangingPunct="1"/>
            <a:r>
              <a:rPr lang="en-US" dirty="0" smtClean="0">
                <a:ea typeface="ＭＳ Ｐゴシック" pitchFamily="84" charset="-128"/>
              </a:rPr>
              <a:t>Bidder who submitted the highest bid wins.</a:t>
            </a:r>
          </a:p>
          <a:p>
            <a:pPr lvl="1" eaLnBrk="1" hangingPunct="1"/>
            <a:r>
              <a:rPr lang="en-US" smtClean="0">
                <a:ea typeface="ＭＳ Ｐゴシック" pitchFamily="84" charset="-128"/>
              </a:rPr>
              <a:t>Winner </a:t>
            </a:r>
            <a:r>
              <a:rPr lang="en-US" smtClean="0">
                <a:ea typeface="ＭＳ Ｐゴシック" pitchFamily="84" charset="-128"/>
              </a:rPr>
              <a:t>pays the second highest bid.</a:t>
            </a:r>
          </a:p>
          <a:p>
            <a:pPr lvl="1" eaLnBrk="1" hangingPunct="1"/>
            <a:endParaRPr lang="en-US" dirty="0" smtClean="0">
              <a:ea typeface="ＭＳ Ｐゴシック" pitchFamily="84" charset="-128"/>
            </a:endParaRPr>
          </a:p>
          <a:p>
            <a:pPr eaLnBrk="1" hangingPunct="1"/>
            <a:r>
              <a:rPr lang="en-US" dirty="0" smtClean="0">
                <a:solidFill>
                  <a:srgbClr val="5F3EEA"/>
                </a:solidFill>
              </a:rPr>
              <a:t>How should you bid?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6798B-3D49-4C46-82BA-A46D53F6A056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1587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Second price auction</a:t>
            </a:r>
          </a:p>
        </p:txBody>
      </p:sp>
      <p:sp>
        <p:nvSpPr>
          <p:cNvPr id="606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833937"/>
          </a:xfrm>
        </p:spPr>
        <p:txBody>
          <a:bodyPr/>
          <a:lstStyle/>
          <a:p>
            <a:pPr eaLnBrk="1" hangingPunct="1">
              <a:spcAft>
                <a:spcPct val="20000"/>
              </a:spcAft>
              <a:buNone/>
            </a:pPr>
            <a:r>
              <a:rPr lang="en-US" sz="2400" dirty="0" smtClean="0">
                <a:solidFill>
                  <a:srgbClr val="0070C0"/>
                </a:solidFill>
              </a:rPr>
              <a:t>Claim. An optimal strategy in the second price auction </a:t>
            </a:r>
            <a:r>
              <a:rPr lang="en-US" sz="2400" dirty="0">
                <a:solidFill>
                  <a:srgbClr val="0070C0"/>
                </a:solidFill>
              </a:rPr>
              <a:t>(regardless of what opponents do) is </a:t>
            </a:r>
            <a:r>
              <a:rPr lang="en-US" sz="2400" dirty="0" smtClean="0">
                <a:solidFill>
                  <a:srgbClr val="0070C0"/>
                </a:solidFill>
              </a:rPr>
              <a:t>to bid your value.</a:t>
            </a:r>
          </a:p>
          <a:p>
            <a:pPr eaLnBrk="1" hangingPunct="1">
              <a:spcAft>
                <a:spcPct val="20000"/>
              </a:spcAft>
              <a:buFont typeface="Wingdings" pitchFamily="84" charset="2"/>
              <a:buNone/>
            </a:pPr>
            <a:r>
              <a:rPr lang="en-US" sz="2400" b="1" dirty="0" smtClean="0"/>
              <a:t>Proof</a:t>
            </a:r>
          </a:p>
          <a:p>
            <a:pPr eaLnBrk="1" hangingPunct="1">
              <a:spcAft>
                <a:spcPct val="20000"/>
              </a:spcAft>
            </a:pPr>
            <a:r>
              <a:rPr lang="en-US" sz="2400" dirty="0" smtClean="0"/>
              <a:t>Compare bidding v to bidding some b&gt;v. 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1800" dirty="0" smtClean="0">
                <a:ea typeface="ＭＳ Ｐゴシック" pitchFamily="84" charset="-128"/>
              </a:rPr>
              <a:t>Only way the higher bid matters is if opponent bid is above v but less than b. Then you lose if you bid v and win if you bid b, but you pay above your value. So better to have bid v.</a:t>
            </a:r>
          </a:p>
          <a:p>
            <a:pPr eaLnBrk="1" hangingPunct="1">
              <a:spcAft>
                <a:spcPct val="20000"/>
              </a:spcAft>
            </a:pPr>
            <a:r>
              <a:rPr lang="en-US" sz="2400" dirty="0" smtClean="0"/>
              <a:t>Compare bidding v to bidding some b&lt;v.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1800" dirty="0" smtClean="0">
                <a:ea typeface="ＭＳ Ｐゴシック" pitchFamily="84" charset="-128"/>
              </a:rPr>
              <a:t>Only way the lower bid matters is if opponent bid is above b but less than v. Then you lose if you bid b and win if you bid v. So bidding v is better – you win and pay less than your value.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6798B-3D49-4C46-82BA-A46D53F6A05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6211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Second price auction</a:t>
            </a:r>
          </a:p>
        </p:txBody>
      </p:sp>
      <p:sp>
        <p:nvSpPr>
          <p:cNvPr id="1348611" name="Line 3"/>
          <p:cNvSpPr>
            <a:spLocks noChangeShapeType="1"/>
          </p:cNvSpPr>
          <p:nvPr/>
        </p:nvSpPr>
        <p:spPr bwMode="auto">
          <a:xfrm>
            <a:off x="1371600" y="2971800"/>
            <a:ext cx="6477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8612" name="Line 4"/>
          <p:cNvSpPr>
            <a:spLocks noChangeShapeType="1"/>
          </p:cNvSpPr>
          <p:nvPr/>
        </p:nvSpPr>
        <p:spPr bwMode="auto">
          <a:xfrm>
            <a:off x="7848600" y="2895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8613" name="Line 5"/>
          <p:cNvSpPr>
            <a:spLocks noChangeShapeType="1"/>
          </p:cNvSpPr>
          <p:nvPr/>
        </p:nvSpPr>
        <p:spPr bwMode="auto">
          <a:xfrm>
            <a:off x="1371600" y="2895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8614" name="Text Box 6"/>
          <p:cNvSpPr txBox="1">
            <a:spLocks noChangeArrowheads="1"/>
          </p:cNvSpPr>
          <p:nvPr/>
        </p:nvSpPr>
        <p:spPr bwMode="auto">
          <a:xfrm>
            <a:off x="1143000" y="3048000"/>
            <a:ext cx="3683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600"/>
              <a:t>0</a:t>
            </a:r>
          </a:p>
        </p:txBody>
      </p:sp>
      <p:sp>
        <p:nvSpPr>
          <p:cNvPr id="1348615" name="Text Box 7"/>
          <p:cNvSpPr txBox="1">
            <a:spLocks noChangeArrowheads="1"/>
          </p:cNvSpPr>
          <p:nvPr/>
        </p:nvSpPr>
        <p:spPr bwMode="auto">
          <a:xfrm>
            <a:off x="7620000" y="3048000"/>
            <a:ext cx="768424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600" dirty="0" smtClean="0"/>
              <a:t>100</a:t>
            </a:r>
            <a:endParaRPr lang="en-US" sz="2600" dirty="0"/>
          </a:p>
        </p:txBody>
      </p:sp>
      <p:sp>
        <p:nvSpPr>
          <p:cNvPr id="1348616" name="Line 8"/>
          <p:cNvSpPr>
            <a:spLocks noChangeShapeType="1"/>
          </p:cNvSpPr>
          <p:nvPr/>
        </p:nvSpPr>
        <p:spPr bwMode="auto">
          <a:xfrm>
            <a:off x="1371600" y="4953000"/>
            <a:ext cx="6477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8617" name="Line 9"/>
          <p:cNvSpPr>
            <a:spLocks noChangeShapeType="1"/>
          </p:cNvSpPr>
          <p:nvPr/>
        </p:nvSpPr>
        <p:spPr bwMode="auto">
          <a:xfrm>
            <a:off x="7848600" y="48768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8618" name="Line 10"/>
          <p:cNvSpPr>
            <a:spLocks noChangeShapeType="1"/>
          </p:cNvSpPr>
          <p:nvPr/>
        </p:nvSpPr>
        <p:spPr bwMode="auto">
          <a:xfrm>
            <a:off x="1371600" y="48768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8619" name="Text Box 11"/>
          <p:cNvSpPr txBox="1">
            <a:spLocks noChangeArrowheads="1"/>
          </p:cNvSpPr>
          <p:nvPr/>
        </p:nvSpPr>
        <p:spPr bwMode="auto">
          <a:xfrm>
            <a:off x="1143000" y="5029200"/>
            <a:ext cx="3683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600"/>
              <a:t>0</a:t>
            </a:r>
          </a:p>
        </p:txBody>
      </p:sp>
      <p:sp>
        <p:nvSpPr>
          <p:cNvPr id="1348620" name="Text Box 12"/>
          <p:cNvSpPr txBox="1">
            <a:spLocks noChangeArrowheads="1"/>
          </p:cNvSpPr>
          <p:nvPr/>
        </p:nvSpPr>
        <p:spPr bwMode="auto">
          <a:xfrm>
            <a:off x="7620000" y="5029200"/>
            <a:ext cx="768424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600" dirty="0" smtClean="0"/>
              <a:t>100</a:t>
            </a:r>
            <a:endParaRPr lang="en-US" sz="2600" dirty="0"/>
          </a:p>
        </p:txBody>
      </p:sp>
      <p:sp>
        <p:nvSpPr>
          <p:cNvPr id="1348626" name="Line 18"/>
          <p:cNvSpPr>
            <a:spLocks noChangeShapeType="1"/>
          </p:cNvSpPr>
          <p:nvPr/>
        </p:nvSpPr>
        <p:spPr bwMode="auto">
          <a:xfrm>
            <a:off x="4648200" y="2743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8627" name="Text Box 19"/>
          <p:cNvSpPr txBox="1">
            <a:spLocks noChangeArrowheads="1"/>
          </p:cNvSpPr>
          <p:nvPr/>
        </p:nvSpPr>
        <p:spPr bwMode="auto">
          <a:xfrm>
            <a:off x="4495800" y="3124200"/>
            <a:ext cx="34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600"/>
              <a:t>v</a:t>
            </a:r>
          </a:p>
        </p:txBody>
      </p:sp>
      <p:sp>
        <p:nvSpPr>
          <p:cNvPr id="1348628" name="Line 20"/>
          <p:cNvSpPr>
            <a:spLocks noChangeShapeType="1"/>
          </p:cNvSpPr>
          <p:nvPr/>
        </p:nvSpPr>
        <p:spPr bwMode="auto">
          <a:xfrm>
            <a:off x="5867400" y="4724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8629" name="Text Box 21"/>
          <p:cNvSpPr txBox="1">
            <a:spLocks noChangeArrowheads="1"/>
          </p:cNvSpPr>
          <p:nvPr/>
        </p:nvSpPr>
        <p:spPr bwMode="auto">
          <a:xfrm>
            <a:off x="5715000" y="5181600"/>
            <a:ext cx="3683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600"/>
              <a:t>b</a:t>
            </a:r>
          </a:p>
        </p:txBody>
      </p:sp>
      <p:sp>
        <p:nvSpPr>
          <p:cNvPr id="1348630" name="Line 22"/>
          <p:cNvSpPr>
            <a:spLocks noChangeShapeType="1"/>
          </p:cNvSpPr>
          <p:nvPr/>
        </p:nvSpPr>
        <p:spPr bwMode="auto">
          <a:xfrm>
            <a:off x="4648200" y="4724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8631" name="Text Box 23"/>
          <p:cNvSpPr txBox="1">
            <a:spLocks noChangeArrowheads="1"/>
          </p:cNvSpPr>
          <p:nvPr/>
        </p:nvSpPr>
        <p:spPr bwMode="auto">
          <a:xfrm>
            <a:off x="4495800" y="5181600"/>
            <a:ext cx="34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600"/>
              <a:t>v</a:t>
            </a:r>
          </a:p>
        </p:txBody>
      </p:sp>
      <p:sp>
        <p:nvSpPr>
          <p:cNvPr id="1348638" name="Text Box 30"/>
          <p:cNvSpPr txBox="1">
            <a:spLocks noChangeArrowheads="1"/>
          </p:cNvSpPr>
          <p:nvPr/>
        </p:nvSpPr>
        <p:spPr bwMode="auto">
          <a:xfrm>
            <a:off x="669925" y="2146300"/>
            <a:ext cx="24606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600"/>
              <a:t>Bid true value v</a:t>
            </a:r>
          </a:p>
        </p:txBody>
      </p:sp>
      <p:sp>
        <p:nvSpPr>
          <p:cNvPr id="1348639" name="Text Box 31"/>
          <p:cNvSpPr txBox="1">
            <a:spLocks noChangeArrowheads="1"/>
          </p:cNvSpPr>
          <p:nvPr/>
        </p:nvSpPr>
        <p:spPr bwMode="auto">
          <a:xfrm>
            <a:off x="685800" y="4191000"/>
            <a:ext cx="12954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600"/>
              <a:t>Bid b&gt;v</a:t>
            </a:r>
          </a:p>
        </p:txBody>
      </p:sp>
      <p:sp>
        <p:nvSpPr>
          <p:cNvPr id="1348641" name="Text Box 33"/>
          <p:cNvSpPr txBox="1">
            <a:spLocks noChangeArrowheads="1"/>
          </p:cNvSpPr>
          <p:nvPr/>
        </p:nvSpPr>
        <p:spPr bwMode="auto">
          <a:xfrm>
            <a:off x="1889125" y="3084513"/>
            <a:ext cx="25098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If opponent bid is here,</a:t>
            </a:r>
          </a:p>
          <a:p>
            <a:r>
              <a:rPr lang="en-US" sz="1800"/>
              <a:t>win and make money</a:t>
            </a:r>
          </a:p>
        </p:txBody>
      </p:sp>
      <p:sp>
        <p:nvSpPr>
          <p:cNvPr id="1348642" name="Text Box 34"/>
          <p:cNvSpPr txBox="1">
            <a:spLocks noChangeArrowheads="1"/>
          </p:cNvSpPr>
          <p:nvPr/>
        </p:nvSpPr>
        <p:spPr bwMode="auto">
          <a:xfrm>
            <a:off x="5257800" y="3124200"/>
            <a:ext cx="25098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If opponent bid is here,</a:t>
            </a:r>
          </a:p>
          <a:p>
            <a:r>
              <a:rPr lang="en-US" sz="1800" dirty="0"/>
              <a:t>lose the auction</a:t>
            </a:r>
          </a:p>
        </p:txBody>
      </p:sp>
      <p:sp>
        <p:nvSpPr>
          <p:cNvPr id="1348643" name="Text Box 35"/>
          <p:cNvSpPr txBox="1">
            <a:spLocks noChangeArrowheads="1"/>
          </p:cNvSpPr>
          <p:nvPr/>
        </p:nvSpPr>
        <p:spPr bwMode="auto">
          <a:xfrm>
            <a:off x="1905000" y="5181600"/>
            <a:ext cx="25098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If opponent bid is here,</a:t>
            </a:r>
          </a:p>
          <a:p>
            <a:r>
              <a:rPr lang="en-US" sz="1800"/>
              <a:t>win and make money</a:t>
            </a:r>
          </a:p>
        </p:txBody>
      </p:sp>
      <p:sp>
        <p:nvSpPr>
          <p:cNvPr id="1348644" name="Text Box 36"/>
          <p:cNvSpPr txBox="1">
            <a:spLocks noChangeArrowheads="1"/>
          </p:cNvSpPr>
          <p:nvPr/>
        </p:nvSpPr>
        <p:spPr bwMode="auto">
          <a:xfrm>
            <a:off x="6096000" y="5181600"/>
            <a:ext cx="16002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/>
              <a:t>If opponent bid is here,</a:t>
            </a:r>
          </a:p>
          <a:p>
            <a:r>
              <a:rPr lang="en-US" sz="1800"/>
              <a:t>lose auction</a:t>
            </a:r>
          </a:p>
        </p:txBody>
      </p:sp>
      <p:sp>
        <p:nvSpPr>
          <p:cNvPr id="1348645" name="Text Box 37"/>
          <p:cNvSpPr txBox="1">
            <a:spLocks noChangeArrowheads="1"/>
          </p:cNvSpPr>
          <p:nvPr/>
        </p:nvSpPr>
        <p:spPr bwMode="auto">
          <a:xfrm>
            <a:off x="4724400" y="5181600"/>
            <a:ext cx="1143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/>
              <a:t>If bid is here, win but lose money!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6798B-3D49-4C46-82BA-A46D53F6A056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8611" grpId="0" animBg="1"/>
      <p:bldP spid="1348612" grpId="0" animBg="1"/>
      <p:bldP spid="1348613" grpId="0" animBg="1"/>
      <p:bldP spid="1348614" grpId="0"/>
      <p:bldP spid="1348615" grpId="0"/>
      <p:bldP spid="1348616" grpId="0" animBg="1"/>
      <p:bldP spid="1348617" grpId="0" animBg="1"/>
      <p:bldP spid="1348618" grpId="0" animBg="1"/>
      <p:bldP spid="1348619" grpId="0"/>
      <p:bldP spid="1348620" grpId="0"/>
      <p:bldP spid="1348626" grpId="0" animBg="1"/>
      <p:bldP spid="1348627" grpId="0"/>
      <p:bldP spid="1348628" grpId="0" animBg="1"/>
      <p:bldP spid="1348629" grpId="0"/>
      <p:bldP spid="1348630" grpId="0" animBg="1"/>
      <p:bldP spid="1348631" grpId="0"/>
      <p:bldP spid="1348638" grpId="0"/>
      <p:bldP spid="1348639" grpId="0"/>
      <p:bldP spid="1348641" grpId="0"/>
      <p:bldP spid="1348642" grpId="0"/>
      <p:bldP spid="1348643" grpId="0"/>
      <p:bldP spid="1348644" grpId="0"/>
      <p:bldP spid="134864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Second price auction</a:t>
            </a:r>
          </a:p>
        </p:txBody>
      </p:sp>
      <p:sp>
        <p:nvSpPr>
          <p:cNvPr id="1348611" name="Line 3"/>
          <p:cNvSpPr>
            <a:spLocks noChangeShapeType="1"/>
          </p:cNvSpPr>
          <p:nvPr/>
        </p:nvSpPr>
        <p:spPr bwMode="auto">
          <a:xfrm>
            <a:off x="1371600" y="2971800"/>
            <a:ext cx="6477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8612" name="Line 4"/>
          <p:cNvSpPr>
            <a:spLocks noChangeShapeType="1"/>
          </p:cNvSpPr>
          <p:nvPr/>
        </p:nvSpPr>
        <p:spPr bwMode="auto">
          <a:xfrm>
            <a:off x="7848600" y="2895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8613" name="Line 5"/>
          <p:cNvSpPr>
            <a:spLocks noChangeShapeType="1"/>
          </p:cNvSpPr>
          <p:nvPr/>
        </p:nvSpPr>
        <p:spPr bwMode="auto">
          <a:xfrm>
            <a:off x="1371600" y="2895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8614" name="Text Box 6"/>
          <p:cNvSpPr txBox="1">
            <a:spLocks noChangeArrowheads="1"/>
          </p:cNvSpPr>
          <p:nvPr/>
        </p:nvSpPr>
        <p:spPr bwMode="auto">
          <a:xfrm>
            <a:off x="1143000" y="3048000"/>
            <a:ext cx="3683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600"/>
              <a:t>0</a:t>
            </a:r>
          </a:p>
        </p:txBody>
      </p:sp>
      <p:sp>
        <p:nvSpPr>
          <p:cNvPr id="1348615" name="Text Box 7"/>
          <p:cNvSpPr txBox="1">
            <a:spLocks noChangeArrowheads="1"/>
          </p:cNvSpPr>
          <p:nvPr/>
        </p:nvSpPr>
        <p:spPr bwMode="auto">
          <a:xfrm>
            <a:off x="7620000" y="3048000"/>
            <a:ext cx="840432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600" dirty="0" smtClean="0"/>
              <a:t>100</a:t>
            </a:r>
            <a:endParaRPr lang="en-US" sz="2600" dirty="0"/>
          </a:p>
        </p:txBody>
      </p:sp>
      <p:sp>
        <p:nvSpPr>
          <p:cNvPr id="1348616" name="Line 8"/>
          <p:cNvSpPr>
            <a:spLocks noChangeShapeType="1"/>
          </p:cNvSpPr>
          <p:nvPr/>
        </p:nvSpPr>
        <p:spPr bwMode="auto">
          <a:xfrm>
            <a:off x="1371600" y="4953000"/>
            <a:ext cx="6477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8617" name="Line 9"/>
          <p:cNvSpPr>
            <a:spLocks noChangeShapeType="1"/>
          </p:cNvSpPr>
          <p:nvPr/>
        </p:nvSpPr>
        <p:spPr bwMode="auto">
          <a:xfrm>
            <a:off x="7848600" y="48768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8618" name="Line 10"/>
          <p:cNvSpPr>
            <a:spLocks noChangeShapeType="1"/>
          </p:cNvSpPr>
          <p:nvPr/>
        </p:nvSpPr>
        <p:spPr bwMode="auto">
          <a:xfrm>
            <a:off x="1371600" y="48768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8619" name="Text Box 11"/>
          <p:cNvSpPr txBox="1">
            <a:spLocks noChangeArrowheads="1"/>
          </p:cNvSpPr>
          <p:nvPr/>
        </p:nvSpPr>
        <p:spPr bwMode="auto">
          <a:xfrm>
            <a:off x="1143000" y="5029200"/>
            <a:ext cx="3683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600"/>
              <a:t>0</a:t>
            </a:r>
          </a:p>
        </p:txBody>
      </p:sp>
      <p:sp>
        <p:nvSpPr>
          <p:cNvPr id="1348620" name="Text Box 12"/>
          <p:cNvSpPr txBox="1">
            <a:spLocks noChangeArrowheads="1"/>
          </p:cNvSpPr>
          <p:nvPr/>
        </p:nvSpPr>
        <p:spPr bwMode="auto">
          <a:xfrm>
            <a:off x="7620000" y="5029200"/>
            <a:ext cx="91244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600" dirty="0" smtClean="0"/>
              <a:t>100</a:t>
            </a:r>
            <a:endParaRPr lang="en-US" sz="2600" dirty="0"/>
          </a:p>
        </p:txBody>
      </p:sp>
      <p:sp>
        <p:nvSpPr>
          <p:cNvPr id="1348626" name="Line 18"/>
          <p:cNvSpPr>
            <a:spLocks noChangeShapeType="1"/>
          </p:cNvSpPr>
          <p:nvPr/>
        </p:nvSpPr>
        <p:spPr bwMode="auto">
          <a:xfrm>
            <a:off x="4648200" y="2743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8627" name="Text Box 19"/>
          <p:cNvSpPr txBox="1">
            <a:spLocks noChangeArrowheads="1"/>
          </p:cNvSpPr>
          <p:nvPr/>
        </p:nvSpPr>
        <p:spPr bwMode="auto">
          <a:xfrm>
            <a:off x="4495800" y="3124200"/>
            <a:ext cx="34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600"/>
              <a:t>v</a:t>
            </a:r>
          </a:p>
        </p:txBody>
      </p:sp>
      <p:sp>
        <p:nvSpPr>
          <p:cNvPr id="1348628" name="Line 20"/>
          <p:cNvSpPr>
            <a:spLocks noChangeShapeType="1"/>
          </p:cNvSpPr>
          <p:nvPr/>
        </p:nvSpPr>
        <p:spPr bwMode="auto">
          <a:xfrm>
            <a:off x="3491880" y="4724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8629" name="Text Box 21"/>
          <p:cNvSpPr txBox="1">
            <a:spLocks noChangeArrowheads="1"/>
          </p:cNvSpPr>
          <p:nvPr/>
        </p:nvSpPr>
        <p:spPr bwMode="auto">
          <a:xfrm>
            <a:off x="3275856" y="5181600"/>
            <a:ext cx="3683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600" dirty="0"/>
              <a:t>b</a:t>
            </a:r>
          </a:p>
        </p:txBody>
      </p:sp>
      <p:sp>
        <p:nvSpPr>
          <p:cNvPr id="1348630" name="Line 22"/>
          <p:cNvSpPr>
            <a:spLocks noChangeShapeType="1"/>
          </p:cNvSpPr>
          <p:nvPr/>
        </p:nvSpPr>
        <p:spPr bwMode="auto">
          <a:xfrm>
            <a:off x="4648200" y="4724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8631" name="Text Box 23"/>
          <p:cNvSpPr txBox="1">
            <a:spLocks noChangeArrowheads="1"/>
          </p:cNvSpPr>
          <p:nvPr/>
        </p:nvSpPr>
        <p:spPr bwMode="auto">
          <a:xfrm>
            <a:off x="4495800" y="5181600"/>
            <a:ext cx="34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600" dirty="0"/>
              <a:t>v</a:t>
            </a:r>
          </a:p>
        </p:txBody>
      </p:sp>
      <p:sp>
        <p:nvSpPr>
          <p:cNvPr id="1348638" name="Text Box 30"/>
          <p:cNvSpPr txBox="1">
            <a:spLocks noChangeArrowheads="1"/>
          </p:cNvSpPr>
          <p:nvPr/>
        </p:nvSpPr>
        <p:spPr bwMode="auto">
          <a:xfrm>
            <a:off x="669925" y="2146300"/>
            <a:ext cx="181812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600" dirty="0"/>
              <a:t>Bid </a:t>
            </a:r>
            <a:r>
              <a:rPr lang="en-US" sz="2600" dirty="0" smtClean="0"/>
              <a:t>value </a:t>
            </a:r>
            <a:r>
              <a:rPr lang="en-US" sz="2600" dirty="0"/>
              <a:t>v</a:t>
            </a:r>
          </a:p>
        </p:txBody>
      </p:sp>
      <p:sp>
        <p:nvSpPr>
          <p:cNvPr id="1348639" name="Text Box 31"/>
          <p:cNvSpPr txBox="1">
            <a:spLocks noChangeArrowheads="1"/>
          </p:cNvSpPr>
          <p:nvPr/>
        </p:nvSpPr>
        <p:spPr bwMode="auto">
          <a:xfrm>
            <a:off x="685800" y="4191000"/>
            <a:ext cx="1306768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600" dirty="0"/>
              <a:t>Bid </a:t>
            </a:r>
            <a:r>
              <a:rPr lang="en-US" sz="2600" dirty="0" smtClean="0"/>
              <a:t>b&lt;v</a:t>
            </a:r>
            <a:endParaRPr lang="en-US" sz="2600" dirty="0"/>
          </a:p>
        </p:txBody>
      </p:sp>
      <p:sp>
        <p:nvSpPr>
          <p:cNvPr id="1348641" name="Text Box 33"/>
          <p:cNvSpPr txBox="1">
            <a:spLocks noChangeArrowheads="1"/>
          </p:cNvSpPr>
          <p:nvPr/>
        </p:nvSpPr>
        <p:spPr bwMode="auto">
          <a:xfrm>
            <a:off x="1889125" y="3084513"/>
            <a:ext cx="25098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If opponent bid is here,</a:t>
            </a:r>
          </a:p>
          <a:p>
            <a:r>
              <a:rPr lang="en-US" sz="1800"/>
              <a:t>win and make money</a:t>
            </a:r>
          </a:p>
        </p:txBody>
      </p:sp>
      <p:sp>
        <p:nvSpPr>
          <p:cNvPr id="1348642" name="Text Box 34"/>
          <p:cNvSpPr txBox="1">
            <a:spLocks noChangeArrowheads="1"/>
          </p:cNvSpPr>
          <p:nvPr/>
        </p:nvSpPr>
        <p:spPr bwMode="auto">
          <a:xfrm>
            <a:off x="5257800" y="3124200"/>
            <a:ext cx="25098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If opponent bid is here,</a:t>
            </a:r>
          </a:p>
          <a:p>
            <a:r>
              <a:rPr lang="en-US" sz="1800"/>
              <a:t>lose the auction</a:t>
            </a:r>
          </a:p>
        </p:txBody>
      </p:sp>
      <p:sp>
        <p:nvSpPr>
          <p:cNvPr id="1348643" name="Text Box 35"/>
          <p:cNvSpPr txBox="1">
            <a:spLocks noChangeArrowheads="1"/>
          </p:cNvSpPr>
          <p:nvPr/>
        </p:nvSpPr>
        <p:spPr bwMode="auto">
          <a:xfrm>
            <a:off x="1547664" y="5181600"/>
            <a:ext cx="18002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If opponent bid is </a:t>
            </a:r>
            <a:r>
              <a:rPr lang="en-US" sz="1800" dirty="0" smtClean="0"/>
              <a:t>here, win </a:t>
            </a:r>
            <a:r>
              <a:rPr lang="en-US" sz="1800" dirty="0"/>
              <a:t>and make money</a:t>
            </a:r>
          </a:p>
        </p:txBody>
      </p:sp>
      <p:sp>
        <p:nvSpPr>
          <p:cNvPr id="1348644" name="Text Box 36"/>
          <p:cNvSpPr txBox="1">
            <a:spLocks noChangeArrowheads="1"/>
          </p:cNvSpPr>
          <p:nvPr/>
        </p:nvSpPr>
        <p:spPr bwMode="auto">
          <a:xfrm>
            <a:off x="5220072" y="5181600"/>
            <a:ext cx="25475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If opponent bid </a:t>
            </a:r>
            <a:r>
              <a:rPr lang="en-US" sz="1800" dirty="0" smtClean="0"/>
              <a:t>is here</a:t>
            </a:r>
            <a:r>
              <a:rPr lang="en-US" sz="1800" dirty="0"/>
              <a:t>,</a:t>
            </a:r>
          </a:p>
          <a:p>
            <a:r>
              <a:rPr lang="en-US" sz="1800" dirty="0"/>
              <a:t>lose auction</a:t>
            </a:r>
          </a:p>
        </p:txBody>
      </p:sp>
      <p:sp>
        <p:nvSpPr>
          <p:cNvPr id="1348645" name="Text Box 37"/>
          <p:cNvSpPr txBox="1">
            <a:spLocks noChangeArrowheads="1"/>
          </p:cNvSpPr>
          <p:nvPr/>
        </p:nvSpPr>
        <p:spPr bwMode="auto">
          <a:xfrm>
            <a:off x="3563888" y="5181600"/>
            <a:ext cx="122413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If </a:t>
            </a:r>
            <a:r>
              <a:rPr lang="en-US" sz="1800" dirty="0" smtClean="0"/>
              <a:t>bid </a:t>
            </a:r>
            <a:r>
              <a:rPr lang="en-US" sz="1800" dirty="0"/>
              <a:t>is </a:t>
            </a:r>
            <a:r>
              <a:rPr lang="en-US" sz="1800" dirty="0" smtClean="0"/>
              <a:t>here, lose auction.</a:t>
            </a:r>
            <a:endParaRPr lang="en-US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6798B-3D49-4C46-82BA-A46D53F6A056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812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8611" grpId="0" animBg="1"/>
      <p:bldP spid="1348612" grpId="0" animBg="1"/>
      <p:bldP spid="1348613" grpId="0" animBg="1"/>
      <p:bldP spid="1348614" grpId="0"/>
      <p:bldP spid="1348615" grpId="0"/>
      <p:bldP spid="1348616" grpId="0" animBg="1"/>
      <p:bldP spid="1348617" grpId="0" animBg="1"/>
      <p:bldP spid="1348618" grpId="0" animBg="1"/>
      <p:bldP spid="1348619" grpId="0"/>
      <p:bldP spid="1348620" grpId="0"/>
      <p:bldP spid="1348626" grpId="0" animBg="1"/>
      <p:bldP spid="1348627" grpId="0"/>
      <p:bldP spid="1348628" grpId="0" animBg="1"/>
      <p:bldP spid="1348629" grpId="0"/>
      <p:bldP spid="1348630" grpId="0" animBg="1"/>
      <p:bldP spid="1348631" grpId="0"/>
      <p:bldP spid="1348638" grpId="0"/>
      <p:bldP spid="1348639" grpId="0"/>
      <p:bldP spid="1348641" grpId="0"/>
      <p:bldP spid="1348642" grpId="0"/>
      <p:bldP spid="1348643" grpId="0"/>
      <p:bldP spid="1348644" grpId="0"/>
      <p:bldP spid="134864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Second price auction</a:t>
            </a:r>
          </a:p>
        </p:txBody>
      </p:sp>
      <p:sp>
        <p:nvSpPr>
          <p:cNvPr id="634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30000"/>
              </a:lnSpc>
              <a:spcAft>
                <a:spcPct val="20000"/>
              </a:spcAft>
            </a:pPr>
            <a:r>
              <a:rPr lang="en-US" sz="2600" dirty="0" smtClean="0"/>
              <a:t>In equilibrium, everyone bids their value.</a:t>
            </a:r>
          </a:p>
          <a:p>
            <a:pPr lvl="1" eaLnBrk="1" hangingPunct="1">
              <a:lnSpc>
                <a:spcPct val="80000"/>
              </a:lnSpc>
              <a:spcAft>
                <a:spcPct val="20000"/>
              </a:spcAft>
            </a:pPr>
            <a:r>
              <a:rPr lang="en-US" sz="2200" dirty="0" smtClean="0">
                <a:ea typeface="ＭＳ Ｐゴシック" pitchFamily="84" charset="-128"/>
              </a:rPr>
              <a:t>Bidder with highest value wins.</a:t>
            </a:r>
          </a:p>
          <a:p>
            <a:pPr lvl="1" eaLnBrk="1" hangingPunct="1">
              <a:lnSpc>
                <a:spcPct val="80000"/>
              </a:lnSpc>
              <a:spcAft>
                <a:spcPct val="20000"/>
              </a:spcAft>
            </a:pPr>
            <a:r>
              <a:rPr lang="en-US" sz="2200" dirty="0" smtClean="0">
                <a:ea typeface="ＭＳ Ｐゴシック" pitchFamily="84" charset="-128"/>
              </a:rPr>
              <a:t>Pays an amount equal to second highest value.</a:t>
            </a:r>
          </a:p>
          <a:p>
            <a:pPr eaLnBrk="1" hangingPunct="1">
              <a:lnSpc>
                <a:spcPct val="130000"/>
              </a:lnSpc>
              <a:spcAft>
                <a:spcPct val="20000"/>
              </a:spcAft>
            </a:pPr>
            <a:r>
              <a:rPr lang="en-US" sz="2600" dirty="0" smtClean="0"/>
              <a:t>Exactly the same as the ascending auction!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200" dirty="0" smtClean="0">
                <a:ea typeface="ＭＳ Ｐゴシック" pitchFamily="84" charset="-128"/>
              </a:rPr>
              <a:t>Same winner, same price/revenue.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endParaRPr lang="en-US" dirty="0" smtClean="0">
              <a:ea typeface="ＭＳ Ｐゴシック" pitchFamily="84" charset="-128"/>
            </a:endParaRPr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400" dirty="0" smtClean="0"/>
              <a:t>Example: three bidders with values 25, 33, 75. 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200" dirty="0" smtClean="0">
                <a:ea typeface="ＭＳ Ｐゴシック" pitchFamily="84" charset="-128"/>
              </a:rPr>
              <a:t>Winner has value 75, pays 33, as in ascending auction.</a:t>
            </a:r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6798B-3D49-4C46-82BA-A46D53F6A056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Vickrey auction</a:t>
            </a:r>
          </a:p>
        </p:txBody>
      </p:sp>
      <p:sp>
        <p:nvSpPr>
          <p:cNvPr id="471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681537"/>
          </a:xfrm>
        </p:spPr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en-US" sz="2400" dirty="0" smtClean="0"/>
              <a:t>Second price auction is an example of the more general “</a:t>
            </a:r>
            <a:r>
              <a:rPr lang="en-US" sz="2400" dirty="0" err="1" smtClean="0"/>
              <a:t>Vickrey</a:t>
            </a:r>
            <a:r>
              <a:rPr lang="en-US" sz="2400" dirty="0" smtClean="0"/>
              <a:t>” auction that can be used to sell multiple units or goods in a way that makes truthful bidding optimal. </a:t>
            </a:r>
          </a:p>
          <a:p>
            <a:pPr eaLnBrk="1" hangingPunct="1">
              <a:lnSpc>
                <a:spcPct val="90000"/>
              </a:lnSpc>
            </a:pPr>
            <a:endParaRPr lang="en-US" sz="26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>
                <a:ea typeface="ＭＳ Ｐゴシック" pitchFamily="84" charset="-128"/>
              </a:rPr>
              <a:t>Everyone submits their value(s)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>
                <a:ea typeface="ＭＳ Ｐゴシック" pitchFamily="84" charset="-128"/>
              </a:rPr>
              <a:t>Seller allocates to maximize value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>
                <a:ea typeface="ＭＳ Ｐゴシック" pitchFamily="84" charset="-128"/>
              </a:rPr>
              <a:t>Winners pay an amount equal to the value their goods would have in their “next best” alternative use.</a:t>
            </a:r>
          </a:p>
          <a:p>
            <a:pPr eaLnBrk="1" hangingPunct="1">
              <a:lnSpc>
                <a:spcPct val="90000"/>
              </a:lnSpc>
            </a:pPr>
            <a:endParaRPr lang="en-US" sz="26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Think about how the 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price auction does this!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6798B-3D49-4C46-82BA-A46D53F6A056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Sealed bidding</a:t>
            </a:r>
          </a:p>
        </p:txBody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Bidders submit sealed bids.</a:t>
            </a:r>
          </a:p>
          <a:p>
            <a:pPr eaLnBrk="1" hangingPunct="1"/>
            <a:r>
              <a:rPr lang="en-US" dirty="0" smtClean="0"/>
              <a:t>Seller opens the bids and</a:t>
            </a:r>
          </a:p>
          <a:p>
            <a:pPr lvl="1" eaLnBrk="1" hangingPunct="1"/>
            <a:r>
              <a:rPr lang="en-US" dirty="0" smtClean="0">
                <a:ea typeface="ＭＳ Ｐゴシック" pitchFamily="84" charset="-128"/>
              </a:rPr>
              <a:t>Bidder who submitted highest bid wins.</a:t>
            </a:r>
          </a:p>
          <a:p>
            <a:pPr lvl="1" eaLnBrk="1" hangingPunct="1"/>
            <a:r>
              <a:rPr lang="en-US" dirty="0" smtClean="0">
                <a:ea typeface="ＭＳ Ｐゴシック" pitchFamily="84" charset="-128"/>
              </a:rPr>
              <a:t>Winner pays his own bid.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>
                <a:solidFill>
                  <a:srgbClr val="5F3EEA"/>
                </a:solidFill>
              </a:rPr>
              <a:t>Now what is the optimal strategy?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6798B-3D49-4C46-82BA-A46D53F6A056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2611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Sealed bidding, cont.</a:t>
            </a:r>
          </a:p>
        </p:txBody>
      </p:sp>
      <p:sp>
        <p:nvSpPr>
          <p:cNvPr id="453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757737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600" dirty="0" smtClean="0">
                <a:solidFill>
                  <a:srgbClr val="5F3EEA"/>
                </a:solidFill>
              </a:rPr>
              <a:t>Best to submit a bid </a:t>
            </a:r>
            <a:r>
              <a:rPr lang="en-US" sz="2600" i="1" dirty="0" smtClean="0">
                <a:solidFill>
                  <a:srgbClr val="5F3EEA"/>
                </a:solidFill>
              </a:rPr>
              <a:t>less </a:t>
            </a:r>
            <a:r>
              <a:rPr lang="en-US" sz="2600" dirty="0" smtClean="0">
                <a:solidFill>
                  <a:srgbClr val="5F3EEA"/>
                </a:solidFill>
              </a:rPr>
              <a:t>than your true value.</a:t>
            </a:r>
          </a:p>
          <a:p>
            <a:pPr eaLnBrk="1" hangingPunct="1">
              <a:spcAft>
                <a:spcPct val="20000"/>
              </a:spcAft>
            </a:pPr>
            <a:r>
              <a:rPr lang="en-US" sz="2600" dirty="0" smtClean="0"/>
              <a:t>How much less? </a:t>
            </a:r>
          </a:p>
          <a:p>
            <a:pPr eaLnBrk="1" hangingPunct="1">
              <a:spcAft>
                <a:spcPct val="20000"/>
              </a:spcAft>
            </a:pPr>
            <a:r>
              <a:rPr lang="en-US" sz="2600" dirty="0" smtClean="0"/>
              <a:t>Submitting a higher bid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dirty="0" smtClean="0">
                <a:ea typeface="ＭＳ Ｐゴシック" pitchFamily="84" charset="-128"/>
              </a:rPr>
              <a:t>increases the chance you will win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dirty="0" smtClean="0">
                <a:ea typeface="ＭＳ Ｐゴシック" pitchFamily="84" charset="-128"/>
              </a:rPr>
              <a:t>increases the amount you’ll pay if you do win</a:t>
            </a:r>
          </a:p>
          <a:p>
            <a:pPr eaLnBrk="1" hangingPunct="1">
              <a:spcAft>
                <a:spcPct val="20000"/>
              </a:spcAft>
            </a:pPr>
            <a:r>
              <a:rPr lang="en-US" sz="2600" dirty="0" smtClean="0"/>
              <a:t>Optimal bid depends on what you think the others will bid (</a:t>
            </a:r>
            <a:r>
              <a:rPr lang="en-US" sz="2600" i="1" dirty="0" smtClean="0"/>
              <a:t>unlike in the second-price auction!)</a:t>
            </a:r>
            <a:r>
              <a:rPr lang="en-US" sz="2600" dirty="0" smtClean="0"/>
              <a:t>.</a:t>
            </a:r>
          </a:p>
          <a:p>
            <a:pPr eaLnBrk="1" hangingPunct="1">
              <a:spcAft>
                <a:spcPct val="20000"/>
              </a:spcAft>
            </a:pPr>
            <a:r>
              <a:rPr lang="en-US" sz="2600" dirty="0" smtClean="0"/>
              <a:t>We need to consider an </a:t>
            </a:r>
            <a:r>
              <a:rPr lang="en-US" sz="2600" i="1" dirty="0" smtClean="0"/>
              <a:t>equilibrium </a:t>
            </a:r>
            <a:r>
              <a:rPr lang="en-US" sz="2600" dirty="0" smtClean="0"/>
              <a:t>analysis.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6798B-3D49-4C46-82BA-A46D53F6A056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3635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Nash equilibrium</a:t>
            </a:r>
          </a:p>
        </p:txBody>
      </p:sp>
      <p:sp>
        <p:nvSpPr>
          <p:cNvPr id="675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681537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400" u="sng" dirty="0" err="1" smtClean="0"/>
              <a:t>Defn</a:t>
            </a:r>
            <a:r>
              <a:rPr lang="en-US" sz="2400" dirty="0" smtClean="0"/>
              <a:t>: A set of bidding strategies is a </a:t>
            </a:r>
            <a:r>
              <a:rPr lang="en-US" sz="2400" b="1" dirty="0" smtClean="0">
                <a:solidFill>
                  <a:srgbClr val="5F3EEA"/>
                </a:solidFill>
              </a:rPr>
              <a:t>(Bayesian) Nash equilibrium</a:t>
            </a:r>
            <a:r>
              <a:rPr lang="en-US" sz="2400" dirty="0" smtClean="0"/>
              <a:t> if each bidder’s strategy maximizes his expected payoff given the strategies of the others.</a:t>
            </a:r>
          </a:p>
          <a:p>
            <a:pPr lvl="5">
              <a:spcAft>
                <a:spcPct val="20000"/>
              </a:spcAft>
            </a:pPr>
            <a:endParaRPr lang="en-US" sz="1600" dirty="0" smtClean="0">
              <a:ea typeface="ＭＳ Ｐゴシック" pitchFamily="84" charset="-128"/>
            </a:endParaRPr>
          </a:p>
          <a:p>
            <a:pPr lvl="1" eaLnBrk="1" hangingPunct="1">
              <a:spcAft>
                <a:spcPct val="20000"/>
              </a:spcAft>
            </a:pPr>
            <a:r>
              <a:rPr lang="en-US" sz="2200" dirty="0" smtClean="0">
                <a:ea typeface="ＭＳ Ｐゴシック" pitchFamily="84" charset="-128"/>
              </a:rPr>
              <a:t>In an auction game, a </a:t>
            </a:r>
            <a:r>
              <a:rPr lang="en-US" sz="2200" i="1" dirty="0" smtClean="0">
                <a:ea typeface="ＭＳ Ｐゴシック" pitchFamily="84" charset="-128"/>
              </a:rPr>
              <a:t>strategy</a:t>
            </a:r>
            <a:r>
              <a:rPr lang="en-US" sz="2200" dirty="0" smtClean="0">
                <a:ea typeface="ＭＳ Ｐゴシック" pitchFamily="84" charset="-128"/>
              </a:rPr>
              <a:t> says how much you should bid for every possible value.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dirty="0" smtClean="0">
                <a:ea typeface="ＭＳ Ｐゴシック" pitchFamily="84" charset="-128"/>
              </a:rPr>
              <a:t>Bidders do not know their opponent’s values, i.e. there is </a:t>
            </a:r>
            <a:r>
              <a:rPr lang="en-US" sz="2200" i="1" dirty="0" smtClean="0">
                <a:ea typeface="ＭＳ Ｐゴシック" pitchFamily="84" charset="-128"/>
              </a:rPr>
              <a:t>incomplete information.</a:t>
            </a:r>
            <a:r>
              <a:rPr lang="en-US" sz="2200" dirty="0" smtClean="0">
                <a:ea typeface="ＭＳ Ｐゴシック" pitchFamily="84" charset="-128"/>
              </a:rPr>
              <a:t> 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dirty="0" smtClean="0">
                <a:ea typeface="ＭＳ Ｐゴシック" pitchFamily="84" charset="-128"/>
              </a:rPr>
              <a:t>So each bidder’s equilibrium strategy must maximize her </a:t>
            </a:r>
            <a:r>
              <a:rPr lang="en-US" sz="2200" i="1" dirty="0" smtClean="0">
                <a:ea typeface="ＭＳ Ｐゴシック" pitchFamily="84" charset="-128"/>
              </a:rPr>
              <a:t>expected payoff</a:t>
            </a:r>
            <a:r>
              <a:rPr lang="en-US" sz="2200" dirty="0" smtClean="0">
                <a:ea typeface="ＭＳ Ｐゴシック" pitchFamily="84" charset="-128"/>
              </a:rPr>
              <a:t> accounting for the uncertainty about opponent values.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6798B-3D49-4C46-82BA-A46D53F6A056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Solving the sealed bid eqm</a:t>
            </a:r>
          </a:p>
        </p:txBody>
      </p:sp>
      <p:sp>
        <p:nvSpPr>
          <p:cNvPr id="607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757737"/>
          </a:xfrm>
          <a:extLst/>
        </p:spPr>
        <p:txBody>
          <a:bodyPr/>
          <a:lstStyle/>
          <a:p>
            <a:pPr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400" dirty="0" smtClean="0">
                <a:ea typeface="+mn-ea"/>
                <a:cs typeface="+mn-cs"/>
              </a:rPr>
              <a:t>Suppose 2</a:t>
            </a:r>
            <a:r>
              <a:rPr lang="en-US" sz="2400" i="1" dirty="0" smtClean="0">
                <a:ea typeface="+mn-ea"/>
                <a:cs typeface="+mn-cs"/>
              </a:rPr>
              <a:t> </a:t>
            </a:r>
            <a:r>
              <a:rPr lang="en-US" sz="2400" dirty="0" smtClean="0">
                <a:ea typeface="+mn-ea"/>
                <a:cs typeface="+mn-cs"/>
              </a:rPr>
              <a:t>uses</a:t>
            </a:r>
            <a:r>
              <a:rPr lang="en-US" sz="2400" dirty="0" smtClean="0">
                <a:ea typeface="+mn-ea"/>
                <a:cs typeface="+mn-cs"/>
                <a:sym typeface="Symbol" pitchFamily="1" charset="2"/>
              </a:rPr>
              <a:t> the </a:t>
            </a:r>
            <a:r>
              <a:rPr lang="en-US" sz="2400" i="1" dirty="0" smtClean="0">
                <a:ea typeface="+mn-ea"/>
                <a:cs typeface="+mn-cs"/>
                <a:sym typeface="Symbol" pitchFamily="1" charset="2"/>
              </a:rPr>
              <a:t>strategy</a:t>
            </a:r>
            <a:r>
              <a:rPr lang="en-US" sz="2400" dirty="0" smtClean="0">
                <a:ea typeface="+mn-ea"/>
                <a:cs typeface="+mn-cs"/>
                <a:sym typeface="Symbol" pitchFamily="1" charset="2"/>
              </a:rPr>
              <a:t>: bid</a:t>
            </a:r>
            <a:r>
              <a:rPr lang="en-US" sz="2400" dirty="0" smtClean="0">
                <a:ea typeface="+mn-ea"/>
                <a:cs typeface="+mn-cs"/>
              </a:rPr>
              <a:t> </a:t>
            </a:r>
            <a:r>
              <a:rPr lang="en-US" sz="2400" i="1" dirty="0" smtClean="0">
                <a:ea typeface="+mn-ea"/>
                <a:cs typeface="+mn-cs"/>
              </a:rPr>
              <a:t>b</a:t>
            </a:r>
            <a:r>
              <a:rPr lang="en-US" sz="2400" i="1" baseline="-25000" dirty="0" smtClean="0">
                <a:ea typeface="+mn-ea"/>
                <a:cs typeface="+mn-cs"/>
                <a:sym typeface="Symbol" pitchFamily="1" charset="2"/>
              </a:rPr>
              <a:t>2</a:t>
            </a:r>
            <a:r>
              <a:rPr lang="en-US" sz="2400" i="1" dirty="0" smtClean="0">
                <a:ea typeface="+mn-ea"/>
                <a:cs typeface="+mn-cs"/>
              </a:rPr>
              <a:t>=</a:t>
            </a:r>
            <a:r>
              <a:rPr lang="en-US" sz="2400" i="1" dirty="0" smtClean="0">
                <a:ea typeface="+mn-ea"/>
                <a:cs typeface="+mn-cs"/>
                <a:sym typeface="Symbol" pitchFamily="1" charset="2"/>
              </a:rPr>
              <a:t>*v</a:t>
            </a:r>
            <a:r>
              <a:rPr lang="en-US" sz="2400" i="1" baseline="-25000" dirty="0" smtClean="0">
                <a:ea typeface="+mn-ea"/>
                <a:cs typeface="+mn-cs"/>
                <a:sym typeface="Symbol" pitchFamily="1" charset="2"/>
              </a:rPr>
              <a:t>2</a:t>
            </a:r>
            <a:r>
              <a:rPr lang="en-US" sz="2400" i="1" dirty="0" smtClean="0">
                <a:ea typeface="+mn-ea"/>
                <a:cs typeface="+mn-cs"/>
                <a:sym typeface="Symbol" pitchFamily="1" charset="2"/>
              </a:rPr>
              <a:t>. </a:t>
            </a:r>
            <a:endParaRPr lang="en-US" sz="2400" dirty="0" smtClean="0">
              <a:ea typeface="+mn-ea"/>
              <a:cs typeface="+mn-cs"/>
              <a:sym typeface="Symbol" pitchFamily="1" charset="2"/>
            </a:endParaRPr>
          </a:p>
          <a:p>
            <a:pPr lvl="1"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000" dirty="0" smtClean="0">
                <a:ea typeface="ＭＳ Ｐゴシック" pitchFamily="1" charset="-128"/>
                <a:sym typeface="Symbol" pitchFamily="1" charset="2"/>
              </a:rPr>
              <a:t>Bidder </a:t>
            </a:r>
            <a:r>
              <a:rPr lang="en-US" sz="2000" dirty="0">
                <a:ea typeface="ＭＳ Ｐゴシック" pitchFamily="1" charset="-128"/>
                <a:sym typeface="Symbol" pitchFamily="1" charset="2"/>
              </a:rPr>
              <a:t>1</a:t>
            </a:r>
            <a:r>
              <a:rPr lang="en-US" sz="2000" dirty="0" smtClean="0">
                <a:ea typeface="ＭＳ Ｐゴシック" pitchFamily="1" charset="-128"/>
                <a:sym typeface="Symbol" pitchFamily="1" charset="2"/>
              </a:rPr>
              <a:t> understands </a:t>
            </a:r>
            <a:r>
              <a:rPr lang="en-US" sz="2000" dirty="0">
                <a:ea typeface="ＭＳ Ｐゴシック" pitchFamily="1" charset="-128"/>
                <a:sym typeface="Symbol" pitchFamily="1" charset="2"/>
              </a:rPr>
              <a:t>2</a:t>
            </a:r>
            <a:r>
              <a:rPr lang="en-US" sz="2000" dirty="0" smtClean="0">
                <a:ea typeface="ＭＳ Ｐゴシック" pitchFamily="1" charset="-128"/>
                <a:sym typeface="Symbol" pitchFamily="1" charset="2"/>
              </a:rPr>
              <a:t>’s strategy (the </a:t>
            </a:r>
            <a:r>
              <a:rPr lang="en-US" sz="2000" dirty="0" err="1" smtClean="0">
                <a:ea typeface="ＭＳ Ｐゴシック" pitchFamily="1" charset="-128"/>
                <a:sym typeface="Symbol" pitchFamily="1" charset="2"/>
              </a:rPr>
              <a:t>eqm</a:t>
            </a:r>
            <a:r>
              <a:rPr lang="en-US" sz="2000" dirty="0" smtClean="0">
                <a:ea typeface="ＭＳ Ｐゴシック" pitchFamily="1" charset="-128"/>
                <a:sym typeface="Symbol" pitchFamily="1" charset="2"/>
              </a:rPr>
              <a:t> assumption), but doesn’t know </a:t>
            </a:r>
            <a:r>
              <a:rPr lang="en-US" sz="2000" dirty="0">
                <a:ea typeface="ＭＳ Ｐゴシック" pitchFamily="1" charset="-128"/>
                <a:sym typeface="Symbol" pitchFamily="1" charset="2"/>
              </a:rPr>
              <a:t>2</a:t>
            </a:r>
            <a:r>
              <a:rPr lang="en-US" sz="2000" dirty="0" smtClean="0">
                <a:ea typeface="ＭＳ Ｐゴシック" pitchFamily="1" charset="-128"/>
                <a:sym typeface="Symbol" pitchFamily="1" charset="2"/>
              </a:rPr>
              <a:t>’s bid because he doesn’t know </a:t>
            </a:r>
            <a:r>
              <a:rPr lang="en-US" sz="2000" i="1" dirty="0" smtClean="0">
                <a:ea typeface="ＭＳ Ｐゴシック" pitchFamily="1" charset="-128"/>
                <a:sym typeface="Symbol" pitchFamily="1" charset="2"/>
              </a:rPr>
              <a:t>v</a:t>
            </a:r>
            <a:r>
              <a:rPr lang="en-US" sz="2000" i="1" baseline="-25000" dirty="0" smtClean="0">
                <a:ea typeface="ＭＳ Ｐゴシック" pitchFamily="1" charset="-128"/>
                <a:sym typeface="Symbol" pitchFamily="1" charset="2"/>
              </a:rPr>
              <a:t>2</a:t>
            </a:r>
            <a:r>
              <a:rPr lang="en-US" sz="2000" dirty="0" smtClean="0">
                <a:ea typeface="ＭＳ Ｐゴシック" pitchFamily="1" charset="-128"/>
                <a:sym typeface="Symbol" pitchFamily="1" charset="2"/>
              </a:rPr>
              <a:t>.</a:t>
            </a:r>
            <a:endParaRPr lang="en-US" sz="1600" dirty="0" smtClean="0">
              <a:sym typeface="Symbol" pitchFamily="1" charset="2"/>
            </a:endParaRPr>
          </a:p>
          <a:p>
            <a:pPr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400" dirty="0" smtClean="0">
                <a:ea typeface="+mn-ea"/>
                <a:cs typeface="+mn-cs"/>
                <a:sym typeface="Symbol" pitchFamily="1" charset="2"/>
              </a:rPr>
              <a:t>If Bidder 1</a:t>
            </a:r>
            <a:r>
              <a:rPr lang="en-US" sz="2400" i="1" dirty="0" smtClean="0">
                <a:ea typeface="+mn-ea"/>
                <a:cs typeface="+mn-cs"/>
                <a:sym typeface="Symbol" pitchFamily="1" charset="2"/>
              </a:rPr>
              <a:t> </a:t>
            </a:r>
            <a:r>
              <a:rPr lang="en-US" sz="2400" dirty="0" smtClean="0">
                <a:ea typeface="+mn-ea"/>
                <a:cs typeface="+mn-cs"/>
                <a:sym typeface="Symbol" pitchFamily="1" charset="2"/>
              </a:rPr>
              <a:t>bids </a:t>
            </a:r>
            <a:r>
              <a:rPr lang="en-US" sz="2400" i="1" dirty="0" smtClean="0">
                <a:ea typeface="+mn-ea"/>
                <a:cs typeface="+mn-cs"/>
              </a:rPr>
              <a:t>b:</a:t>
            </a:r>
          </a:p>
          <a:p>
            <a:pPr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endParaRPr lang="en-US" sz="2400" i="1" dirty="0">
              <a:ea typeface="+mn-ea"/>
              <a:cs typeface="+mn-cs"/>
              <a:sym typeface="Symbol" pitchFamily="1" charset="2"/>
            </a:endParaRPr>
          </a:p>
          <a:p>
            <a:pPr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endParaRPr lang="en-US" sz="2400" i="1" dirty="0" smtClean="0">
              <a:ea typeface="+mn-ea"/>
              <a:cs typeface="+mn-cs"/>
              <a:sym typeface="Symbol" pitchFamily="1" charset="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6798B-3D49-4C46-82BA-A46D53F6A056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1318171" y="3729608"/>
            <a:ext cx="6477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7795171" y="3653408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1318171" y="3653408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089571" y="3805808"/>
            <a:ext cx="3683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600"/>
              <a:t>0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7566571" y="3805808"/>
            <a:ext cx="768424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600" dirty="0" smtClean="0"/>
              <a:t>100</a:t>
            </a:r>
            <a:endParaRPr lang="en-US" sz="2600" dirty="0"/>
          </a:p>
        </p:txBody>
      </p:sp>
      <p:sp>
        <p:nvSpPr>
          <p:cNvPr id="10" name="Line 18"/>
          <p:cNvSpPr>
            <a:spLocks noChangeShapeType="1"/>
          </p:cNvSpPr>
          <p:nvPr/>
        </p:nvSpPr>
        <p:spPr bwMode="auto">
          <a:xfrm>
            <a:off x="4594771" y="3501008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 Box 19"/>
          <p:cNvSpPr txBox="1">
            <a:spLocks noChangeArrowheads="1"/>
          </p:cNvSpPr>
          <p:nvPr/>
        </p:nvSpPr>
        <p:spPr bwMode="auto">
          <a:xfrm>
            <a:off x="4442371" y="3882008"/>
            <a:ext cx="37010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600" dirty="0"/>
              <a:t>b</a:t>
            </a:r>
          </a:p>
        </p:txBody>
      </p:sp>
      <p:sp>
        <p:nvSpPr>
          <p:cNvPr id="12" name="Text Box 33"/>
          <p:cNvSpPr txBox="1">
            <a:spLocks noChangeArrowheads="1"/>
          </p:cNvSpPr>
          <p:nvPr/>
        </p:nvSpPr>
        <p:spPr bwMode="auto">
          <a:xfrm>
            <a:off x="1835696" y="3842321"/>
            <a:ext cx="254593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If opponent bid is here,</a:t>
            </a:r>
          </a:p>
          <a:p>
            <a:r>
              <a:rPr lang="en-US" sz="1800" dirty="0"/>
              <a:t>win and </a:t>
            </a:r>
            <a:r>
              <a:rPr lang="en-US" sz="1800" dirty="0" smtClean="0"/>
              <a:t>pay b</a:t>
            </a:r>
            <a:endParaRPr lang="en-US" sz="1800" dirty="0"/>
          </a:p>
        </p:txBody>
      </p:sp>
      <p:sp>
        <p:nvSpPr>
          <p:cNvPr id="13" name="Text Box 34"/>
          <p:cNvSpPr txBox="1">
            <a:spLocks noChangeArrowheads="1"/>
          </p:cNvSpPr>
          <p:nvPr/>
        </p:nvSpPr>
        <p:spPr bwMode="auto">
          <a:xfrm>
            <a:off x="4860032" y="3849043"/>
            <a:ext cx="25098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If opponent bid is here,</a:t>
            </a:r>
          </a:p>
          <a:p>
            <a:r>
              <a:rPr lang="en-US" sz="1800" dirty="0"/>
              <a:t>lose the auction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9807519"/>
              </p:ext>
            </p:extLst>
          </p:nvPr>
        </p:nvGraphicFramePr>
        <p:xfrm>
          <a:off x="1115616" y="4581128"/>
          <a:ext cx="6984777" cy="2091690"/>
        </p:xfrm>
        <a:graphic>
          <a:graphicData uri="http://schemas.openxmlformats.org/drawingml/2006/table">
            <a:tbl>
              <a:tblPr/>
              <a:tblGrid>
                <a:gridCol w="1872208"/>
                <a:gridCol w="3312368"/>
                <a:gridCol w="1800201"/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Event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Probability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Net utility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b</a:t>
                      </a:r>
                      <a:r>
                        <a:rPr kumimoji="0" lang="en-US" sz="22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2</a:t>
                      </a:r>
                      <a:r>
                        <a:rPr kumimoji="0" lang="en-US" sz="2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 &lt; b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Pr</a:t>
                      </a:r>
                      <a:r>
                        <a:rPr kumimoji="0" lang="en-US" sz="2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(</a:t>
                      </a:r>
                      <a:r>
                        <a:rPr lang="en-US" sz="2000" i="1" dirty="0" smtClean="0">
                          <a:ea typeface="+mn-ea"/>
                          <a:cs typeface="+mn-cs"/>
                          <a:sym typeface="Symbol" pitchFamily="1" charset="2"/>
                        </a:rPr>
                        <a:t>v</a:t>
                      </a:r>
                      <a:r>
                        <a:rPr lang="en-US" sz="2000" i="1" baseline="-25000" dirty="0" smtClean="0">
                          <a:ea typeface="+mn-ea"/>
                          <a:cs typeface="+mn-cs"/>
                          <a:sym typeface="Symbol" pitchFamily="1" charset="2"/>
                        </a:rPr>
                        <a:t>2</a:t>
                      </a:r>
                      <a:r>
                        <a:rPr lang="en-US" sz="2000" i="1" baseline="0" dirty="0" smtClean="0">
                          <a:ea typeface="+mn-ea"/>
                          <a:cs typeface="+mn-cs"/>
                          <a:sym typeface="Symbol" pitchFamily="1" charset="2"/>
                        </a:rPr>
                        <a:t>&lt;b) = </a:t>
                      </a:r>
                      <a:r>
                        <a:rPr lang="en-US" sz="2000" i="1" baseline="0" dirty="0" err="1" smtClean="0">
                          <a:ea typeface="+mn-ea"/>
                          <a:cs typeface="+mn-cs"/>
                          <a:sym typeface="Symbol" pitchFamily="1" charset="2"/>
                        </a:rPr>
                        <a:t>Pr</a:t>
                      </a:r>
                      <a:r>
                        <a:rPr lang="en-US" sz="2000" i="1" baseline="0" dirty="0" smtClean="0">
                          <a:ea typeface="+mn-ea"/>
                          <a:cs typeface="+mn-cs"/>
                          <a:sym typeface="Symbol" pitchFamily="1" charset="2"/>
                        </a:rPr>
                        <a:t>(</a:t>
                      </a:r>
                      <a:r>
                        <a:rPr lang="en-US" sz="2400" i="1" dirty="0" smtClean="0">
                          <a:ea typeface="+mn-ea"/>
                          <a:cs typeface="+mn-cs"/>
                          <a:sym typeface="Symbol" pitchFamily="1" charset="2"/>
                        </a:rPr>
                        <a:t>v</a:t>
                      </a:r>
                      <a:r>
                        <a:rPr lang="en-US" sz="2400" i="1" baseline="-25000" dirty="0" smtClean="0">
                          <a:ea typeface="+mn-ea"/>
                          <a:cs typeface="+mn-cs"/>
                          <a:sym typeface="Symbol" pitchFamily="1" charset="2"/>
                        </a:rPr>
                        <a:t>2</a:t>
                      </a:r>
                      <a:r>
                        <a:rPr lang="en-US" sz="2400" i="1" baseline="0" dirty="0" smtClean="0">
                          <a:ea typeface="+mn-ea"/>
                          <a:cs typeface="+mn-cs"/>
                          <a:sym typeface="Symbol" pitchFamily="1" charset="2"/>
                        </a:rPr>
                        <a:t>&lt;b/</a:t>
                      </a:r>
                      <a:r>
                        <a:rPr lang="en-US" sz="2400" i="1" dirty="0" smtClean="0">
                          <a:ea typeface="+mn-ea"/>
                          <a:cs typeface="+mn-cs"/>
                          <a:sym typeface="Symbol" pitchFamily="1" charset="2"/>
                        </a:rPr>
                        <a:t>)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i="1" dirty="0" smtClean="0">
                          <a:ea typeface="+mn-ea"/>
                          <a:cs typeface="+mn-cs"/>
                          <a:sym typeface="Symbol" pitchFamily="1" charset="2"/>
                        </a:rPr>
                        <a:t>= </a:t>
                      </a:r>
                      <a:r>
                        <a:rPr lang="en-US" sz="2000" i="1" baseline="0" dirty="0" smtClean="0">
                          <a:ea typeface="+mn-ea"/>
                          <a:cs typeface="+mn-cs"/>
                          <a:sym typeface="Symbol" pitchFamily="1" charset="2"/>
                        </a:rPr>
                        <a:t>b/(100</a:t>
                      </a:r>
                      <a:r>
                        <a:rPr lang="en-US" sz="2000" i="1" dirty="0" smtClean="0">
                          <a:ea typeface="+mn-ea"/>
                          <a:cs typeface="+mn-cs"/>
                          <a:sym typeface="Symbol" pitchFamily="1" charset="2"/>
                        </a:rPr>
                        <a:t>)</a:t>
                      </a:r>
                      <a:endParaRPr kumimoji="0" lang="en-US" sz="22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84" charset="0"/>
                        <a:ea typeface="ＭＳ Ｐゴシック" pitchFamily="84" charset="-128"/>
                        <a:cs typeface="ＭＳ Ｐゴシック" pitchFamily="8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v-b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CB"/>
                    </a:solidFill>
                  </a:tcPr>
                </a:tc>
              </a:tr>
              <a:tr h="474663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b</a:t>
                      </a:r>
                      <a:r>
                        <a:rPr kumimoji="0" lang="en-US" sz="22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2</a:t>
                      </a:r>
                      <a:r>
                        <a:rPr kumimoji="0" lang="en-US" sz="2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 &gt; b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1-</a:t>
                      </a:r>
                      <a:r>
                        <a:rPr lang="en-US" sz="2400" i="1" baseline="0" dirty="0" smtClean="0">
                          <a:ea typeface="+mn-ea"/>
                          <a:cs typeface="+mn-cs"/>
                          <a:sym typeface="Symbol" pitchFamily="1" charset="2"/>
                        </a:rPr>
                        <a:t>b/(100</a:t>
                      </a:r>
                      <a:r>
                        <a:rPr lang="en-US" sz="2400" i="1" dirty="0" smtClean="0">
                          <a:ea typeface="+mn-ea"/>
                          <a:cs typeface="+mn-cs"/>
                          <a:sym typeface="Symbol" pitchFamily="1" charset="2"/>
                        </a:rPr>
                        <a:t>)</a:t>
                      </a:r>
                      <a:endParaRPr kumimoji="0" lang="en-US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84" charset="0"/>
                        <a:ea typeface="ＭＳ Ｐゴシック" pitchFamily="84" charset="-128"/>
                        <a:cs typeface="ＭＳ Ｐゴシック" pitchFamily="84" charset="-128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84" charset="0"/>
                        <a:ea typeface="ＭＳ Ｐゴシック" pitchFamily="84" charset="-128"/>
                        <a:cs typeface="ＭＳ Ｐゴシック" pitchFamily="8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6E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2247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7235" grpId="0" build="p"/>
      <p:bldP spid="5" grpId="0" animBg="1"/>
      <p:bldP spid="6" grpId="0" animBg="1"/>
      <p:bldP spid="7" grpId="0" animBg="1"/>
      <p:bldP spid="8" grpId="0"/>
      <p:bldP spid="9" grpId="0"/>
      <p:bldP spid="10" grpId="0" animBg="1"/>
      <p:bldP spid="11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Solving the sealed bid eqm</a:t>
            </a:r>
          </a:p>
        </p:txBody>
      </p:sp>
      <p:sp>
        <p:nvSpPr>
          <p:cNvPr id="607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645024"/>
            <a:ext cx="8229600" cy="2543944"/>
          </a:xfrm>
          <a:extLst/>
        </p:spPr>
        <p:txBody>
          <a:bodyPr/>
          <a:lstStyle/>
          <a:p>
            <a:pPr lvl="7">
              <a:spcAft>
                <a:spcPct val="20000"/>
              </a:spcAft>
              <a:defRPr/>
            </a:pPr>
            <a:endParaRPr lang="en-US" sz="1600" dirty="0" smtClean="0">
              <a:sym typeface="Symbol" pitchFamily="1" charset="2"/>
            </a:endParaRPr>
          </a:p>
          <a:p>
            <a:pPr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400" dirty="0" smtClean="0">
                <a:ea typeface="+mn-ea"/>
                <a:cs typeface="+mn-cs"/>
                <a:sym typeface="Symbol" pitchFamily="1" charset="2"/>
              </a:rPr>
              <a:t>Expected utility</a:t>
            </a:r>
            <a:r>
              <a:rPr lang="en-US" sz="2400" dirty="0">
                <a:ea typeface="+mn-ea"/>
                <a:cs typeface="+mn-cs"/>
                <a:sym typeface="Symbol" pitchFamily="1" charset="2"/>
              </a:rPr>
              <a:t> </a:t>
            </a:r>
            <a:r>
              <a:rPr lang="en-US" sz="2400" dirty="0" smtClean="0">
                <a:ea typeface="+mn-ea"/>
                <a:cs typeface="+mn-cs"/>
                <a:sym typeface="Symbol" pitchFamily="1" charset="2"/>
              </a:rPr>
              <a:t>= </a:t>
            </a:r>
            <a:r>
              <a:rPr lang="en-US" sz="2400" i="1" dirty="0">
                <a:sym typeface="Symbol" pitchFamily="1" charset="2"/>
              </a:rPr>
              <a:t>b/(100</a:t>
            </a:r>
            <a:r>
              <a:rPr lang="en-US" sz="2400" i="1" dirty="0" smtClean="0">
                <a:sym typeface="Symbol" pitchFamily="1" charset="2"/>
              </a:rPr>
              <a:t>)</a:t>
            </a:r>
            <a:r>
              <a:rPr lang="en-US" sz="2800" i="1" dirty="0" smtClean="0">
                <a:solidFill>
                  <a:srgbClr val="000000"/>
                </a:solidFill>
                <a:latin typeface="Arial" pitchFamily="84" charset="0"/>
                <a:sym typeface="Symbol" pitchFamily="1" charset="2"/>
              </a:rPr>
              <a:t>*(</a:t>
            </a:r>
            <a:r>
              <a:rPr lang="en-US" sz="2400" i="1" dirty="0">
                <a:solidFill>
                  <a:srgbClr val="000000"/>
                </a:solidFill>
                <a:latin typeface="Arial" pitchFamily="84" charset="0"/>
              </a:rPr>
              <a:t>v</a:t>
            </a:r>
            <a:r>
              <a:rPr lang="en-US" sz="2400" i="1" baseline="-25000" dirty="0">
                <a:solidFill>
                  <a:srgbClr val="000000"/>
                </a:solidFill>
                <a:latin typeface="Arial" pitchFamily="84" charset="0"/>
              </a:rPr>
              <a:t>1</a:t>
            </a:r>
            <a:r>
              <a:rPr lang="en-US" sz="2400" i="1" dirty="0">
                <a:solidFill>
                  <a:srgbClr val="000000"/>
                </a:solidFill>
                <a:latin typeface="Arial" pitchFamily="84" charset="0"/>
              </a:rPr>
              <a:t>-</a:t>
            </a:r>
            <a:r>
              <a:rPr lang="en-US" sz="2400" i="1" dirty="0" smtClean="0">
                <a:solidFill>
                  <a:srgbClr val="000000"/>
                </a:solidFill>
                <a:latin typeface="Arial" pitchFamily="84" charset="0"/>
              </a:rPr>
              <a:t>b) + 0</a:t>
            </a:r>
            <a:r>
              <a:rPr lang="en-US" sz="2400" dirty="0" smtClean="0">
                <a:ea typeface="+mn-ea"/>
                <a:cs typeface="+mn-cs"/>
                <a:sym typeface="Symbol" pitchFamily="1" charset="2"/>
              </a:rPr>
              <a:t> </a:t>
            </a:r>
          </a:p>
          <a:p>
            <a:pPr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400" dirty="0" smtClean="0">
                <a:ea typeface="+mn-ea"/>
                <a:cs typeface="+mn-cs"/>
                <a:sym typeface="Symbol" pitchFamily="1" charset="2"/>
              </a:rPr>
              <a:t>So bidder </a:t>
            </a:r>
            <a:r>
              <a:rPr lang="en-US" sz="2400" dirty="0">
                <a:ea typeface="+mn-ea"/>
                <a:cs typeface="+mn-cs"/>
                <a:sym typeface="Symbol" pitchFamily="1" charset="2"/>
              </a:rPr>
              <a:t>1</a:t>
            </a:r>
            <a:r>
              <a:rPr lang="en-US" sz="2400" i="1" dirty="0" smtClean="0">
                <a:ea typeface="+mn-ea"/>
                <a:cs typeface="+mn-cs"/>
                <a:sym typeface="Symbol" pitchFamily="1" charset="2"/>
              </a:rPr>
              <a:t>’s </a:t>
            </a:r>
            <a:r>
              <a:rPr lang="en-US" sz="2400" dirty="0" smtClean="0">
                <a:ea typeface="+mn-ea"/>
                <a:cs typeface="+mn-cs"/>
                <a:sym typeface="Symbol" pitchFamily="1" charset="2"/>
              </a:rPr>
              <a:t>bidding problem is</a:t>
            </a:r>
          </a:p>
          <a:p>
            <a:pPr algn="ctr" eaLnBrk="1" hangingPunct="1">
              <a:spcAft>
                <a:spcPct val="20000"/>
              </a:spcAft>
              <a:buFont typeface="Wingdings" pitchFamily="1" charset="2"/>
              <a:buNone/>
              <a:defRPr/>
            </a:pPr>
            <a:r>
              <a:rPr lang="en-US" sz="2600" i="1" dirty="0" err="1" smtClean="0">
                <a:ea typeface="+mn-ea"/>
                <a:cs typeface="+mn-cs"/>
                <a:sym typeface="Symbol" pitchFamily="1" charset="2"/>
              </a:rPr>
              <a:t>max</a:t>
            </a:r>
            <a:r>
              <a:rPr lang="en-US" sz="2600" i="1" baseline="-25000" dirty="0" err="1" smtClean="0">
                <a:ea typeface="+mn-ea"/>
                <a:cs typeface="+mn-cs"/>
                <a:sym typeface="Symbol" pitchFamily="1" charset="2"/>
              </a:rPr>
              <a:t>b</a:t>
            </a:r>
            <a:r>
              <a:rPr lang="en-US" sz="2600" i="1" dirty="0" smtClean="0">
                <a:ea typeface="+mn-ea"/>
                <a:cs typeface="+mn-cs"/>
                <a:sym typeface="Symbol" pitchFamily="1" charset="2"/>
              </a:rPr>
              <a:t> (</a:t>
            </a:r>
            <a:r>
              <a:rPr lang="en-US" sz="2600" i="1" dirty="0" smtClean="0">
                <a:ea typeface="+mn-ea"/>
                <a:cs typeface="+mn-cs"/>
              </a:rPr>
              <a:t>b/100</a:t>
            </a:r>
            <a:r>
              <a:rPr lang="en-US" sz="2600" i="1" dirty="0" smtClean="0">
                <a:ea typeface="+mn-ea"/>
                <a:cs typeface="+mn-cs"/>
                <a:sym typeface="Symbol" pitchFamily="1" charset="2"/>
              </a:rPr>
              <a:t>) </a:t>
            </a:r>
            <a:r>
              <a:rPr lang="en-US" sz="2600" i="1" dirty="0" smtClean="0">
                <a:sym typeface="Symbol" pitchFamily="1" charset="2"/>
              </a:rPr>
              <a:t>*</a:t>
            </a:r>
            <a:r>
              <a:rPr lang="en-US" sz="2600" i="1" dirty="0" smtClean="0">
                <a:ea typeface="+mn-ea"/>
                <a:cs typeface="+mn-cs"/>
                <a:sym typeface="Symbol" pitchFamily="1" charset="2"/>
              </a:rPr>
              <a:t>(</a:t>
            </a:r>
            <a:r>
              <a:rPr lang="en-US" sz="2600" i="1" dirty="0" smtClean="0">
                <a:ea typeface="+mn-ea"/>
                <a:cs typeface="+mn-cs"/>
              </a:rPr>
              <a:t>v</a:t>
            </a:r>
            <a:r>
              <a:rPr lang="en-US" sz="2600" i="1" baseline="-25000" dirty="0" smtClean="0">
                <a:ea typeface="+mn-ea"/>
                <a:cs typeface="+mn-cs"/>
                <a:sym typeface="Symbol" pitchFamily="1" charset="2"/>
              </a:rPr>
              <a:t>1 </a:t>
            </a:r>
            <a:r>
              <a:rPr lang="en-US" sz="2600" i="1" dirty="0" smtClean="0">
                <a:ea typeface="+mn-ea"/>
                <a:cs typeface="+mn-cs"/>
                <a:sym typeface="Symbol" pitchFamily="1" charset="2"/>
              </a:rPr>
              <a:t>- </a:t>
            </a:r>
            <a:r>
              <a:rPr lang="en-US" sz="2600" i="1" dirty="0" smtClean="0">
                <a:ea typeface="+mn-ea"/>
                <a:cs typeface="+mn-cs"/>
              </a:rPr>
              <a:t>b</a:t>
            </a:r>
            <a:r>
              <a:rPr lang="en-US" sz="2600" i="1" dirty="0" smtClean="0">
                <a:ea typeface="+mn-ea"/>
                <a:cs typeface="+mn-cs"/>
                <a:sym typeface="Symbol" pitchFamily="1" charset="2"/>
              </a:rPr>
              <a:t>)</a:t>
            </a:r>
          </a:p>
          <a:p>
            <a:pPr marL="349250" lvl="1" indent="0" eaLnBrk="1" hangingPunct="1">
              <a:spcAft>
                <a:spcPct val="20000"/>
              </a:spcAft>
              <a:buFont typeface="Wingdings" pitchFamily="1" charset="2"/>
              <a:buNone/>
              <a:defRPr/>
            </a:pPr>
            <a:r>
              <a:rPr lang="en-US" sz="2200" dirty="0" smtClean="0">
                <a:sym typeface="Symbol" pitchFamily="1" charset="2"/>
              </a:rPr>
              <a:t>where (</a:t>
            </a:r>
            <a:r>
              <a:rPr lang="en-US" sz="2200" i="1" dirty="0" smtClean="0"/>
              <a:t>b/100</a:t>
            </a:r>
            <a:r>
              <a:rPr lang="en-US" sz="2200" i="1" dirty="0" smtClean="0">
                <a:sym typeface="Symbol" pitchFamily="1" charset="2"/>
              </a:rPr>
              <a:t>) </a:t>
            </a:r>
            <a:r>
              <a:rPr lang="en-US" sz="2200" dirty="0" smtClean="0">
                <a:sym typeface="Symbol" pitchFamily="1" charset="2"/>
              </a:rPr>
              <a:t>is prob. of winning and </a:t>
            </a:r>
            <a:r>
              <a:rPr lang="en-US" sz="2200" i="1" dirty="0"/>
              <a:t>v</a:t>
            </a:r>
            <a:r>
              <a:rPr lang="en-US" sz="2200" i="1" baseline="-25000" dirty="0">
                <a:sym typeface="Symbol" pitchFamily="1" charset="2"/>
              </a:rPr>
              <a:t>1 </a:t>
            </a:r>
            <a:r>
              <a:rPr lang="en-US" sz="2200" i="1" dirty="0" smtClean="0">
                <a:sym typeface="Symbol" pitchFamily="1" charset="2"/>
              </a:rPr>
              <a:t>– </a:t>
            </a:r>
            <a:r>
              <a:rPr lang="en-US" sz="2200" i="1" dirty="0" smtClean="0"/>
              <a:t>b </a:t>
            </a:r>
            <a:r>
              <a:rPr lang="en-US" sz="2200" dirty="0" smtClean="0"/>
              <a:t>is profit if he does win. The goal is to maximize expected profit.</a:t>
            </a:r>
            <a:endParaRPr lang="en-US" sz="2200" dirty="0" smtClean="0">
              <a:sym typeface="Symbol" pitchFamily="1" charset="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6798B-3D49-4C46-82BA-A46D53F6A056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7986785"/>
              </p:ext>
            </p:extLst>
          </p:nvPr>
        </p:nvGraphicFramePr>
        <p:xfrm>
          <a:off x="1043608" y="1556792"/>
          <a:ext cx="6984777" cy="2091690"/>
        </p:xfrm>
        <a:graphic>
          <a:graphicData uri="http://schemas.openxmlformats.org/drawingml/2006/table">
            <a:tbl>
              <a:tblPr/>
              <a:tblGrid>
                <a:gridCol w="1872208"/>
                <a:gridCol w="3312368"/>
                <a:gridCol w="1800201"/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Event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Probability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Net utility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b</a:t>
                      </a:r>
                      <a:r>
                        <a:rPr kumimoji="0" lang="en-US" sz="22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2</a:t>
                      </a:r>
                      <a:r>
                        <a:rPr kumimoji="0" lang="en-US" sz="2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 &lt; b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Pr</a:t>
                      </a:r>
                      <a:r>
                        <a:rPr kumimoji="0" lang="en-US" sz="2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(</a:t>
                      </a:r>
                      <a:r>
                        <a:rPr lang="en-US" sz="2000" i="1" dirty="0" smtClean="0">
                          <a:ea typeface="+mn-ea"/>
                          <a:cs typeface="+mn-cs"/>
                          <a:sym typeface="Symbol" pitchFamily="1" charset="2"/>
                        </a:rPr>
                        <a:t>v</a:t>
                      </a:r>
                      <a:r>
                        <a:rPr lang="en-US" sz="2000" i="1" baseline="-25000" dirty="0" smtClean="0">
                          <a:ea typeface="+mn-ea"/>
                          <a:cs typeface="+mn-cs"/>
                          <a:sym typeface="Symbol" pitchFamily="1" charset="2"/>
                        </a:rPr>
                        <a:t>2</a:t>
                      </a:r>
                      <a:r>
                        <a:rPr lang="en-US" sz="2000" i="1" baseline="0" dirty="0" smtClean="0">
                          <a:ea typeface="+mn-ea"/>
                          <a:cs typeface="+mn-cs"/>
                          <a:sym typeface="Symbol" pitchFamily="1" charset="2"/>
                        </a:rPr>
                        <a:t>&lt;b) = </a:t>
                      </a:r>
                      <a:r>
                        <a:rPr lang="en-US" sz="2000" i="1" baseline="0" dirty="0" err="1" smtClean="0">
                          <a:ea typeface="+mn-ea"/>
                          <a:cs typeface="+mn-cs"/>
                          <a:sym typeface="Symbol" pitchFamily="1" charset="2"/>
                        </a:rPr>
                        <a:t>Pr</a:t>
                      </a:r>
                      <a:r>
                        <a:rPr lang="en-US" sz="2000" i="1" baseline="0" dirty="0" smtClean="0">
                          <a:ea typeface="+mn-ea"/>
                          <a:cs typeface="+mn-cs"/>
                          <a:sym typeface="Symbol" pitchFamily="1" charset="2"/>
                        </a:rPr>
                        <a:t>(</a:t>
                      </a:r>
                      <a:r>
                        <a:rPr lang="en-US" sz="2400" i="1" dirty="0" smtClean="0">
                          <a:ea typeface="+mn-ea"/>
                          <a:cs typeface="+mn-cs"/>
                          <a:sym typeface="Symbol" pitchFamily="1" charset="2"/>
                        </a:rPr>
                        <a:t>v</a:t>
                      </a:r>
                      <a:r>
                        <a:rPr lang="en-US" sz="2400" i="1" baseline="-25000" dirty="0" smtClean="0">
                          <a:ea typeface="+mn-ea"/>
                          <a:cs typeface="+mn-cs"/>
                          <a:sym typeface="Symbol" pitchFamily="1" charset="2"/>
                        </a:rPr>
                        <a:t>2</a:t>
                      </a:r>
                      <a:r>
                        <a:rPr lang="en-US" sz="2400" i="1" baseline="0" dirty="0" smtClean="0">
                          <a:ea typeface="+mn-ea"/>
                          <a:cs typeface="+mn-cs"/>
                          <a:sym typeface="Symbol" pitchFamily="1" charset="2"/>
                        </a:rPr>
                        <a:t>&lt;b/</a:t>
                      </a:r>
                      <a:r>
                        <a:rPr lang="en-US" sz="2400" i="1" dirty="0" smtClean="0">
                          <a:ea typeface="+mn-ea"/>
                          <a:cs typeface="+mn-cs"/>
                          <a:sym typeface="Symbol" pitchFamily="1" charset="2"/>
                        </a:rPr>
                        <a:t>)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i="1" dirty="0" smtClean="0">
                          <a:ea typeface="+mn-ea"/>
                          <a:cs typeface="+mn-cs"/>
                          <a:sym typeface="Symbol" pitchFamily="1" charset="2"/>
                        </a:rPr>
                        <a:t>= </a:t>
                      </a:r>
                      <a:r>
                        <a:rPr lang="en-US" sz="2000" i="1" baseline="0" dirty="0" smtClean="0">
                          <a:ea typeface="+mn-ea"/>
                          <a:cs typeface="+mn-cs"/>
                          <a:sym typeface="Symbol" pitchFamily="1" charset="2"/>
                        </a:rPr>
                        <a:t>b/(100</a:t>
                      </a:r>
                      <a:r>
                        <a:rPr lang="en-US" sz="2000" i="1" dirty="0" smtClean="0">
                          <a:ea typeface="+mn-ea"/>
                          <a:cs typeface="+mn-cs"/>
                          <a:sym typeface="Symbol" pitchFamily="1" charset="2"/>
                        </a:rPr>
                        <a:t>)</a:t>
                      </a:r>
                      <a:endParaRPr kumimoji="0" lang="en-US" sz="22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84" charset="0"/>
                        <a:ea typeface="ＭＳ Ｐゴシック" pitchFamily="84" charset="-128"/>
                        <a:cs typeface="ＭＳ Ｐゴシック" pitchFamily="8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v</a:t>
                      </a:r>
                      <a:r>
                        <a:rPr kumimoji="0" lang="en-US" sz="22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1</a:t>
                      </a:r>
                      <a:r>
                        <a:rPr kumimoji="0" lang="en-US" sz="2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-b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CB"/>
                    </a:solidFill>
                  </a:tcPr>
                </a:tc>
              </a:tr>
              <a:tr h="474663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b</a:t>
                      </a:r>
                      <a:r>
                        <a:rPr kumimoji="0" lang="en-US" sz="22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2</a:t>
                      </a:r>
                      <a:r>
                        <a:rPr kumimoji="0" lang="en-US" sz="2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 &gt; b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1-</a:t>
                      </a:r>
                      <a:r>
                        <a:rPr lang="en-US" sz="2400" i="1" baseline="0" dirty="0" smtClean="0">
                          <a:ea typeface="+mn-ea"/>
                          <a:cs typeface="+mn-cs"/>
                          <a:sym typeface="Symbol" pitchFamily="1" charset="2"/>
                        </a:rPr>
                        <a:t>b/(100</a:t>
                      </a:r>
                      <a:r>
                        <a:rPr lang="en-US" sz="2400" i="1" dirty="0" smtClean="0">
                          <a:ea typeface="+mn-ea"/>
                          <a:cs typeface="+mn-cs"/>
                          <a:sym typeface="Symbol" pitchFamily="1" charset="2"/>
                        </a:rPr>
                        <a:t>)</a:t>
                      </a:r>
                      <a:endParaRPr kumimoji="0" lang="en-US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84" charset="0"/>
                        <a:ea typeface="ＭＳ Ｐゴシック" pitchFamily="84" charset="-128"/>
                        <a:cs typeface="ＭＳ Ｐゴシック" pitchFamily="84" charset="-128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84" charset="0"/>
                        <a:ea typeface="ＭＳ Ｐゴシック" pitchFamily="84" charset="-128"/>
                        <a:cs typeface="ＭＳ Ｐゴシック" pitchFamily="8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6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723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Solving for equilibrium</a:t>
            </a:r>
          </a:p>
        </p:txBody>
      </p:sp>
      <p:sp>
        <p:nvSpPr>
          <p:cNvPr id="608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681537"/>
          </a:xfrm>
          <a:extLst/>
        </p:spPr>
        <p:txBody>
          <a:bodyPr/>
          <a:lstStyle/>
          <a:p>
            <a:pPr eaLnBrk="1" hangingPunct="1">
              <a:buFont typeface="Wingdings" pitchFamily="1" charset="2"/>
              <a:buChar char="l"/>
              <a:defRPr/>
            </a:pPr>
            <a:r>
              <a:rPr lang="en-US" sz="2400" dirty="0" smtClean="0">
                <a:ea typeface="+mn-ea"/>
                <a:cs typeface="+mn-cs"/>
                <a:sym typeface="Symbol" pitchFamily="1" charset="2"/>
              </a:rPr>
              <a:t>Problem: 		</a:t>
            </a:r>
            <a:r>
              <a:rPr lang="en-US" sz="2400" i="1" dirty="0" err="1" smtClean="0">
                <a:ea typeface="+mn-ea"/>
                <a:cs typeface="+mn-cs"/>
                <a:sym typeface="Symbol" pitchFamily="1" charset="2"/>
              </a:rPr>
              <a:t>max</a:t>
            </a:r>
            <a:r>
              <a:rPr lang="en-US" sz="2400" i="1" baseline="-25000" dirty="0" err="1" smtClean="0">
                <a:ea typeface="+mn-ea"/>
                <a:cs typeface="+mn-cs"/>
                <a:sym typeface="Symbol" pitchFamily="1" charset="2"/>
              </a:rPr>
              <a:t>b</a:t>
            </a:r>
            <a:r>
              <a:rPr lang="en-US" sz="2400" i="1" dirty="0" smtClean="0">
                <a:ea typeface="+mn-ea"/>
                <a:cs typeface="+mn-cs"/>
                <a:sym typeface="Symbol" pitchFamily="1" charset="2"/>
              </a:rPr>
              <a:t> </a:t>
            </a:r>
            <a:r>
              <a:rPr lang="en-US" sz="2400" i="1" dirty="0">
                <a:ea typeface="+mn-ea"/>
                <a:cs typeface="+mn-cs"/>
                <a:sym typeface="Symbol" pitchFamily="1" charset="2"/>
              </a:rPr>
              <a:t>(</a:t>
            </a:r>
            <a:r>
              <a:rPr lang="en-US" sz="2400" i="1" dirty="0">
                <a:ea typeface="+mn-ea"/>
                <a:cs typeface="+mn-cs"/>
              </a:rPr>
              <a:t>b</a:t>
            </a:r>
            <a:r>
              <a:rPr lang="en-US" sz="2400" i="1" dirty="0" smtClean="0">
                <a:ea typeface="+mn-ea"/>
                <a:cs typeface="+mn-cs"/>
              </a:rPr>
              <a:t>/100</a:t>
            </a:r>
            <a:r>
              <a:rPr lang="en-US" sz="2400" i="1" dirty="0" smtClean="0">
                <a:ea typeface="+mn-ea"/>
                <a:cs typeface="+mn-cs"/>
                <a:sym typeface="Symbol" pitchFamily="1" charset="2"/>
              </a:rPr>
              <a:t>) * (</a:t>
            </a:r>
            <a:r>
              <a:rPr lang="en-US" sz="2400" i="1" dirty="0" smtClean="0">
                <a:ea typeface="+mn-ea"/>
                <a:cs typeface="+mn-cs"/>
              </a:rPr>
              <a:t>v</a:t>
            </a:r>
            <a:r>
              <a:rPr lang="en-US" sz="2400" i="1" baseline="-25000" dirty="0" smtClean="0">
                <a:ea typeface="+mn-ea"/>
                <a:cs typeface="+mn-cs"/>
                <a:sym typeface="Symbol" pitchFamily="1" charset="2"/>
              </a:rPr>
              <a:t>1 </a:t>
            </a:r>
            <a:r>
              <a:rPr lang="en-US" sz="2400" i="1" dirty="0">
                <a:ea typeface="+mn-ea"/>
                <a:cs typeface="+mn-cs"/>
                <a:sym typeface="Symbol" pitchFamily="1" charset="2"/>
              </a:rPr>
              <a:t>- </a:t>
            </a:r>
            <a:r>
              <a:rPr lang="en-US" sz="2400" i="1" dirty="0">
                <a:ea typeface="+mn-ea"/>
                <a:cs typeface="+mn-cs"/>
              </a:rPr>
              <a:t>b</a:t>
            </a:r>
            <a:r>
              <a:rPr lang="en-US" sz="2400" i="1" dirty="0">
                <a:ea typeface="+mn-ea"/>
                <a:cs typeface="+mn-cs"/>
                <a:sym typeface="Symbol" pitchFamily="1" charset="2"/>
              </a:rPr>
              <a:t>)</a:t>
            </a:r>
          </a:p>
          <a:p>
            <a:pPr lvl="4" eaLnBrk="1" hangingPunct="1">
              <a:buFont typeface="Wingdings" pitchFamily="1" charset="2"/>
              <a:buChar char="§"/>
              <a:defRPr/>
            </a:pPr>
            <a:endParaRPr lang="en-US" sz="1200" dirty="0" smtClean="0">
              <a:sym typeface="Symbol" pitchFamily="1" charset="2"/>
            </a:endParaRPr>
          </a:p>
          <a:p>
            <a:pPr eaLnBrk="1" hangingPunct="1">
              <a:buFont typeface="Wingdings" pitchFamily="1" charset="2"/>
              <a:buChar char="l"/>
              <a:defRPr/>
            </a:pPr>
            <a:r>
              <a:rPr lang="en-US" sz="2400" dirty="0" smtClean="0">
                <a:ea typeface="+mn-ea"/>
                <a:cs typeface="+mn-cs"/>
                <a:sym typeface="Symbol" pitchFamily="1" charset="2"/>
              </a:rPr>
              <a:t>First order condition</a:t>
            </a:r>
          </a:p>
          <a:p>
            <a:pPr algn="ctr" eaLnBrk="1" hangingPunct="1">
              <a:spcAft>
                <a:spcPct val="20000"/>
              </a:spcAft>
              <a:buFont typeface="Wingdings" pitchFamily="1" charset="2"/>
              <a:buNone/>
              <a:defRPr/>
            </a:pPr>
            <a:r>
              <a:rPr lang="en-US" sz="2400" i="1" dirty="0" smtClean="0">
                <a:ea typeface="+mn-ea"/>
                <a:cs typeface="+mn-cs"/>
                <a:sym typeface="Symbol" pitchFamily="1" charset="2"/>
              </a:rPr>
              <a:t>(1/)(</a:t>
            </a:r>
            <a:r>
              <a:rPr lang="en-US" sz="2400" i="1" dirty="0" smtClean="0">
                <a:ea typeface="+mn-ea"/>
                <a:cs typeface="+mn-cs"/>
              </a:rPr>
              <a:t>v</a:t>
            </a:r>
            <a:r>
              <a:rPr lang="en-US" sz="2400" i="1" baseline="-25000" dirty="0" smtClean="0">
                <a:ea typeface="+mn-ea"/>
                <a:cs typeface="+mn-cs"/>
                <a:sym typeface="Symbol" pitchFamily="1" charset="2"/>
              </a:rPr>
              <a:t>1</a:t>
            </a:r>
            <a:r>
              <a:rPr lang="en-US" sz="2400" i="1" dirty="0" smtClean="0">
                <a:ea typeface="+mn-ea"/>
                <a:cs typeface="+mn-cs"/>
                <a:sym typeface="Symbol" pitchFamily="1" charset="2"/>
              </a:rPr>
              <a:t>-</a:t>
            </a:r>
            <a:r>
              <a:rPr lang="en-US" sz="2400" i="1" dirty="0" smtClean="0">
                <a:ea typeface="+mn-ea"/>
                <a:cs typeface="+mn-cs"/>
              </a:rPr>
              <a:t>b</a:t>
            </a:r>
            <a:r>
              <a:rPr lang="en-US" sz="2400" i="1" dirty="0" smtClean="0">
                <a:ea typeface="+mn-ea"/>
                <a:cs typeface="+mn-cs"/>
                <a:sym typeface="Symbol" pitchFamily="1" charset="2"/>
              </a:rPr>
              <a:t>)</a:t>
            </a:r>
            <a:r>
              <a:rPr lang="en-US" sz="2400" i="1" baseline="30000" dirty="0" smtClean="0">
                <a:ea typeface="+mn-ea"/>
                <a:cs typeface="+mn-cs"/>
                <a:sym typeface="Symbol" pitchFamily="1" charset="2"/>
              </a:rPr>
              <a:t> </a:t>
            </a:r>
            <a:r>
              <a:rPr lang="en-US" sz="2400" i="1" dirty="0" smtClean="0">
                <a:ea typeface="+mn-ea"/>
                <a:cs typeface="+mn-cs"/>
                <a:sym typeface="Symbol" pitchFamily="1" charset="2"/>
              </a:rPr>
              <a:t>– (b/) = 0</a:t>
            </a:r>
            <a:endParaRPr lang="en-US" sz="2400" i="1" baseline="30000" dirty="0">
              <a:ea typeface="+mn-ea"/>
              <a:cs typeface="+mn-cs"/>
              <a:sym typeface="Symbol" pitchFamily="1" charset="2"/>
            </a:endParaRPr>
          </a:p>
          <a:p>
            <a:pPr lvl="8">
              <a:spcAft>
                <a:spcPct val="20000"/>
              </a:spcAft>
              <a:defRPr/>
            </a:pPr>
            <a:endParaRPr lang="en-US" sz="1200" dirty="0" smtClean="0">
              <a:sym typeface="Symbol" pitchFamily="1" charset="2"/>
            </a:endParaRPr>
          </a:p>
          <a:p>
            <a:pPr eaLnBrk="1" hangingPunct="1">
              <a:buFont typeface="Wingdings" pitchFamily="1" charset="2"/>
              <a:buChar char="l"/>
              <a:defRPr/>
            </a:pPr>
            <a:r>
              <a:rPr lang="en-US" sz="2400" dirty="0" smtClean="0">
                <a:ea typeface="+mn-ea"/>
                <a:cs typeface="+mn-cs"/>
                <a:sym typeface="Symbol" pitchFamily="1" charset="2"/>
              </a:rPr>
              <a:t>Cancelling out (1/</a:t>
            </a:r>
            <a:r>
              <a:rPr lang="en-US" sz="2400" i="1" dirty="0" smtClean="0">
                <a:ea typeface="+mn-ea"/>
                <a:cs typeface="+mn-cs"/>
                <a:sym typeface="Symbol" pitchFamily="1" charset="2"/>
              </a:rPr>
              <a:t>) </a:t>
            </a:r>
            <a:r>
              <a:rPr lang="en-US" sz="2400" dirty="0" smtClean="0">
                <a:ea typeface="+mn-ea"/>
                <a:cs typeface="+mn-cs"/>
                <a:sym typeface="Symbol" pitchFamily="1" charset="2"/>
              </a:rPr>
              <a:t>and re-arranging</a:t>
            </a:r>
          </a:p>
          <a:p>
            <a:pPr algn="ctr" eaLnBrk="1" hangingPunct="1">
              <a:spcAft>
                <a:spcPct val="20000"/>
              </a:spcAft>
              <a:buFont typeface="Wingdings" pitchFamily="1" charset="2"/>
              <a:buNone/>
              <a:defRPr/>
            </a:pPr>
            <a:r>
              <a:rPr lang="en-US" sz="2400" i="1" dirty="0" smtClean="0">
                <a:ea typeface="+mn-ea"/>
                <a:cs typeface="+mn-cs"/>
              </a:rPr>
              <a:t>v</a:t>
            </a:r>
            <a:r>
              <a:rPr lang="en-US" sz="2400" i="1" baseline="-25000" dirty="0" smtClean="0">
                <a:ea typeface="+mn-ea"/>
                <a:cs typeface="+mn-cs"/>
                <a:sym typeface="Symbol" pitchFamily="1" charset="2"/>
              </a:rPr>
              <a:t>1</a:t>
            </a:r>
            <a:r>
              <a:rPr lang="en-US" sz="2400" i="1" dirty="0" smtClean="0">
                <a:ea typeface="+mn-ea"/>
                <a:cs typeface="+mn-cs"/>
                <a:sym typeface="Symbol" pitchFamily="1" charset="2"/>
              </a:rPr>
              <a:t>-</a:t>
            </a:r>
            <a:r>
              <a:rPr lang="en-US" sz="2400" i="1" dirty="0" smtClean="0">
                <a:ea typeface="+mn-ea"/>
                <a:cs typeface="+mn-cs"/>
              </a:rPr>
              <a:t>b</a:t>
            </a:r>
            <a:r>
              <a:rPr lang="en-US" sz="2400" dirty="0" smtClean="0">
                <a:ea typeface="+mn-ea"/>
                <a:cs typeface="+mn-cs"/>
                <a:sym typeface="Symbol" pitchFamily="1" charset="2"/>
              </a:rPr>
              <a:t> </a:t>
            </a:r>
            <a:r>
              <a:rPr lang="en-US" sz="2400" i="1" dirty="0" smtClean="0">
                <a:ea typeface="+mn-ea"/>
                <a:cs typeface="+mn-cs"/>
                <a:sym typeface="Symbol" pitchFamily="1" charset="2"/>
              </a:rPr>
              <a:t>= b</a:t>
            </a:r>
          </a:p>
          <a:p>
            <a:pPr algn="ctr" eaLnBrk="1" hangingPunct="1">
              <a:spcAft>
                <a:spcPct val="20000"/>
              </a:spcAft>
              <a:buFont typeface="Wingdings" pitchFamily="1" charset="2"/>
              <a:buNone/>
              <a:defRPr/>
            </a:pPr>
            <a:r>
              <a:rPr lang="en-US" sz="2400" i="1" dirty="0" smtClean="0">
                <a:ea typeface="+mn-ea"/>
                <a:cs typeface="+mn-cs"/>
                <a:sym typeface="Symbol" pitchFamily="1" charset="2"/>
              </a:rPr>
              <a:t>b =(1/2)v</a:t>
            </a:r>
            <a:r>
              <a:rPr lang="en-US" sz="2400" i="1" baseline="-25000" dirty="0">
                <a:ea typeface="+mn-ea"/>
                <a:cs typeface="+mn-cs"/>
                <a:sym typeface="Symbol" pitchFamily="1" charset="2"/>
              </a:rPr>
              <a:t>1</a:t>
            </a:r>
            <a:endParaRPr lang="en-US" sz="2400" i="1" dirty="0" smtClean="0">
              <a:ea typeface="+mn-ea"/>
              <a:cs typeface="+mn-cs"/>
              <a:sym typeface="Symbol" pitchFamily="1" charset="2"/>
            </a:endParaRPr>
          </a:p>
          <a:p>
            <a:pPr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endParaRPr lang="en-US" sz="1200" dirty="0" smtClean="0">
              <a:ea typeface="+mn-ea"/>
              <a:cs typeface="+mn-cs"/>
              <a:sym typeface="Symbol" pitchFamily="1" charset="2"/>
            </a:endParaRPr>
          </a:p>
          <a:p>
            <a:pPr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400" dirty="0" smtClean="0">
                <a:solidFill>
                  <a:srgbClr val="0070C0"/>
                </a:solidFill>
                <a:ea typeface="+mn-ea"/>
                <a:cs typeface="+mn-cs"/>
                <a:sym typeface="Symbol" pitchFamily="1" charset="2"/>
              </a:rPr>
              <a:t>So if bidder 2 uses the strategy </a:t>
            </a:r>
            <a:r>
              <a:rPr lang="en-US" sz="2400" i="1" dirty="0" smtClean="0">
                <a:solidFill>
                  <a:srgbClr val="0070C0"/>
                </a:solidFill>
                <a:ea typeface="+mn-ea"/>
                <a:cs typeface="+mn-cs"/>
                <a:sym typeface="Symbol" pitchFamily="1" charset="2"/>
              </a:rPr>
              <a:t>b</a:t>
            </a:r>
            <a:r>
              <a:rPr lang="en-US" sz="2400" i="1" baseline="-25000" dirty="0" smtClean="0">
                <a:solidFill>
                  <a:srgbClr val="0070C0"/>
                </a:solidFill>
                <a:ea typeface="+mn-ea"/>
                <a:cs typeface="+mn-cs"/>
                <a:sym typeface="Symbol" pitchFamily="1" charset="2"/>
              </a:rPr>
              <a:t>2 </a:t>
            </a:r>
            <a:r>
              <a:rPr lang="en-US" sz="2400" i="1" dirty="0" smtClean="0">
                <a:solidFill>
                  <a:srgbClr val="0070C0"/>
                </a:solidFill>
                <a:ea typeface="+mn-ea"/>
                <a:cs typeface="+mn-cs"/>
                <a:sym typeface="Symbol" pitchFamily="1" charset="2"/>
              </a:rPr>
              <a:t>=*v</a:t>
            </a:r>
            <a:r>
              <a:rPr lang="en-US" sz="2400" i="1" baseline="-25000" dirty="0" smtClean="0">
                <a:solidFill>
                  <a:srgbClr val="0070C0"/>
                </a:solidFill>
                <a:ea typeface="+mn-ea"/>
                <a:cs typeface="+mn-cs"/>
                <a:sym typeface="Symbol" pitchFamily="1" charset="2"/>
              </a:rPr>
              <a:t>2</a:t>
            </a:r>
            <a:r>
              <a:rPr lang="en-US" sz="2400" i="1" dirty="0" smtClean="0">
                <a:solidFill>
                  <a:srgbClr val="0070C0"/>
                </a:solidFill>
                <a:ea typeface="+mn-ea"/>
                <a:cs typeface="+mn-cs"/>
                <a:sym typeface="Symbol" pitchFamily="1" charset="2"/>
              </a:rPr>
              <a:t>, </a:t>
            </a:r>
            <a:r>
              <a:rPr lang="en-US" sz="2400" dirty="0" smtClean="0">
                <a:solidFill>
                  <a:srgbClr val="0070C0"/>
                </a:solidFill>
                <a:ea typeface="+mn-ea"/>
                <a:cs typeface="+mn-cs"/>
                <a:sym typeface="Symbol" pitchFamily="1" charset="2"/>
              </a:rPr>
              <a:t>bidder 1’s </a:t>
            </a:r>
            <a:r>
              <a:rPr lang="en-US" sz="2400" i="1" dirty="0" smtClean="0">
                <a:solidFill>
                  <a:srgbClr val="0070C0"/>
                </a:solidFill>
                <a:ea typeface="+mn-ea"/>
                <a:cs typeface="+mn-cs"/>
                <a:sym typeface="Symbol" pitchFamily="1" charset="2"/>
              </a:rPr>
              <a:t>best response </a:t>
            </a:r>
            <a:r>
              <a:rPr lang="en-US" sz="2400" dirty="0" smtClean="0">
                <a:solidFill>
                  <a:srgbClr val="0070C0"/>
                </a:solidFill>
                <a:ea typeface="+mn-ea"/>
                <a:cs typeface="+mn-cs"/>
                <a:sym typeface="Symbol" pitchFamily="1" charset="2"/>
              </a:rPr>
              <a:t>is to use the strategy </a:t>
            </a:r>
            <a:r>
              <a:rPr lang="en-US" sz="2400" i="1" dirty="0" smtClean="0">
                <a:solidFill>
                  <a:srgbClr val="0070C0"/>
                </a:solidFill>
                <a:ea typeface="+mn-ea"/>
                <a:cs typeface="+mn-cs"/>
                <a:sym typeface="Symbol" pitchFamily="1" charset="2"/>
              </a:rPr>
              <a:t>b</a:t>
            </a:r>
            <a:r>
              <a:rPr lang="en-US" sz="2400" i="1" baseline="-25000" dirty="0" smtClean="0">
                <a:solidFill>
                  <a:srgbClr val="0070C0"/>
                </a:solidFill>
                <a:ea typeface="+mn-ea"/>
                <a:cs typeface="+mn-cs"/>
                <a:sym typeface="Symbol" pitchFamily="1" charset="2"/>
              </a:rPr>
              <a:t>1 </a:t>
            </a:r>
            <a:r>
              <a:rPr lang="en-US" sz="2400" i="1" dirty="0">
                <a:solidFill>
                  <a:srgbClr val="0070C0"/>
                </a:solidFill>
                <a:ea typeface="+mn-ea"/>
                <a:cs typeface="+mn-cs"/>
                <a:sym typeface="Symbol" pitchFamily="1" charset="2"/>
              </a:rPr>
              <a:t>=</a:t>
            </a:r>
            <a:r>
              <a:rPr lang="en-US" sz="2400" i="1" dirty="0" smtClean="0">
                <a:solidFill>
                  <a:srgbClr val="0070C0"/>
                </a:solidFill>
                <a:ea typeface="+mn-ea"/>
                <a:cs typeface="+mn-cs"/>
                <a:sym typeface="Symbol" pitchFamily="1" charset="2"/>
              </a:rPr>
              <a:t>(1/2)*v</a:t>
            </a:r>
            <a:r>
              <a:rPr lang="en-US" sz="2400" i="1" baseline="-25000" dirty="0" smtClean="0">
                <a:solidFill>
                  <a:srgbClr val="0070C0"/>
                </a:solidFill>
                <a:ea typeface="+mn-ea"/>
                <a:cs typeface="+mn-cs"/>
                <a:sym typeface="Symbol" pitchFamily="1" charset="2"/>
              </a:rPr>
              <a:t>1</a:t>
            </a:r>
            <a:endParaRPr lang="en-US" sz="2400" dirty="0">
              <a:solidFill>
                <a:srgbClr val="0070C0"/>
              </a:solidFill>
              <a:ea typeface="+mn-ea"/>
              <a:cs typeface="+mn-cs"/>
              <a:sym typeface="Symbol" pitchFamily="1" charset="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6798B-3D49-4C46-82BA-A46D53F6A056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2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8259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Sealed bid equilibrium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681537"/>
          </a:xfrm>
        </p:spPr>
        <p:txBody>
          <a:bodyPr/>
          <a:lstStyle/>
          <a:p>
            <a:pPr eaLnBrk="1" hangingPunct="1">
              <a:buFont typeface="Wingdings" pitchFamily="1" charset="2"/>
              <a:buChar char="l"/>
              <a:defRPr/>
            </a:pPr>
            <a:r>
              <a:rPr lang="en-US" sz="2400" dirty="0" smtClean="0">
                <a:solidFill>
                  <a:srgbClr val="0070C0"/>
                </a:solidFill>
                <a:ea typeface="+mn-ea"/>
                <a:cs typeface="+mn-cs"/>
                <a:sym typeface="Symbol" pitchFamily="1" charset="2"/>
              </a:rPr>
              <a:t>There is an equilibrium of the sealed bid auction in which </a:t>
            </a:r>
            <a:r>
              <a:rPr lang="en-US" sz="2400" i="1" dirty="0" smtClean="0">
                <a:solidFill>
                  <a:srgbClr val="0070C0"/>
                </a:solidFill>
                <a:ea typeface="+mn-ea"/>
                <a:cs typeface="+mn-cs"/>
              </a:rPr>
              <a:t>b</a:t>
            </a:r>
            <a:r>
              <a:rPr lang="en-US" sz="2400" i="1" baseline="-25000" dirty="0" smtClean="0">
                <a:solidFill>
                  <a:srgbClr val="0070C0"/>
                </a:solidFill>
                <a:ea typeface="+mn-ea"/>
                <a:cs typeface="+mn-cs"/>
                <a:sym typeface="Symbol" pitchFamily="1" charset="2"/>
              </a:rPr>
              <a:t>1</a:t>
            </a:r>
            <a:r>
              <a:rPr lang="en-US" sz="2400" dirty="0">
                <a:solidFill>
                  <a:srgbClr val="0070C0"/>
                </a:solidFill>
                <a:ea typeface="+mn-ea"/>
                <a:cs typeface="+mn-cs"/>
                <a:sym typeface="Symbol" pitchFamily="1" charset="2"/>
              </a:rPr>
              <a:t>=</a:t>
            </a:r>
            <a:r>
              <a:rPr lang="en-US" sz="2400" i="1" dirty="0">
                <a:solidFill>
                  <a:srgbClr val="0070C0"/>
                </a:solidFill>
                <a:ea typeface="+mn-ea"/>
                <a:cs typeface="+mn-cs"/>
                <a:sym typeface="Symbol" pitchFamily="1" charset="2"/>
              </a:rPr>
              <a:t>(1/2)</a:t>
            </a:r>
            <a:r>
              <a:rPr lang="en-US" sz="2400" i="1" dirty="0">
                <a:solidFill>
                  <a:srgbClr val="0070C0"/>
                </a:solidFill>
                <a:ea typeface="+mn-ea"/>
                <a:cs typeface="+mn-cs"/>
              </a:rPr>
              <a:t>v</a:t>
            </a:r>
            <a:r>
              <a:rPr lang="en-US" sz="2400" i="1" baseline="-25000" dirty="0">
                <a:solidFill>
                  <a:srgbClr val="0070C0"/>
                </a:solidFill>
                <a:ea typeface="+mn-ea"/>
                <a:cs typeface="+mn-cs"/>
                <a:sym typeface="Symbol" pitchFamily="1" charset="2"/>
              </a:rPr>
              <a:t>1</a:t>
            </a:r>
            <a:r>
              <a:rPr lang="en-US" sz="2400" dirty="0">
                <a:solidFill>
                  <a:srgbClr val="0070C0"/>
                </a:solidFill>
                <a:ea typeface="+mn-ea"/>
                <a:cs typeface="+mn-cs"/>
                <a:sym typeface="Symbol" pitchFamily="1" charset="2"/>
              </a:rPr>
              <a:t>, </a:t>
            </a:r>
            <a:r>
              <a:rPr lang="en-US" sz="2400" i="1" dirty="0">
                <a:solidFill>
                  <a:srgbClr val="0070C0"/>
                </a:solidFill>
                <a:ea typeface="+mn-ea"/>
                <a:cs typeface="+mn-cs"/>
              </a:rPr>
              <a:t>b</a:t>
            </a:r>
            <a:r>
              <a:rPr lang="en-US" sz="2400" i="1" baseline="-25000" dirty="0">
                <a:solidFill>
                  <a:srgbClr val="0070C0"/>
                </a:solidFill>
                <a:ea typeface="+mn-ea"/>
                <a:cs typeface="+mn-cs"/>
                <a:sym typeface="Symbol" pitchFamily="1" charset="2"/>
              </a:rPr>
              <a:t>2</a:t>
            </a:r>
            <a:r>
              <a:rPr lang="en-US" sz="2400" dirty="0">
                <a:solidFill>
                  <a:srgbClr val="0070C0"/>
                </a:solidFill>
                <a:ea typeface="+mn-ea"/>
                <a:cs typeface="+mn-cs"/>
                <a:sym typeface="Symbol" pitchFamily="1" charset="2"/>
              </a:rPr>
              <a:t>=</a:t>
            </a:r>
            <a:r>
              <a:rPr lang="en-US" sz="2400" i="1" dirty="0">
                <a:solidFill>
                  <a:srgbClr val="0070C0"/>
                </a:solidFill>
                <a:ea typeface="+mn-ea"/>
                <a:cs typeface="+mn-cs"/>
                <a:sym typeface="Symbol" pitchFamily="1" charset="2"/>
              </a:rPr>
              <a:t>(1/2)</a:t>
            </a:r>
            <a:r>
              <a:rPr lang="en-US" sz="2400" i="1" dirty="0">
                <a:solidFill>
                  <a:srgbClr val="0070C0"/>
                </a:solidFill>
                <a:ea typeface="+mn-ea"/>
                <a:cs typeface="+mn-cs"/>
              </a:rPr>
              <a:t>v</a:t>
            </a:r>
            <a:r>
              <a:rPr lang="en-US" sz="2400" i="1" baseline="-25000" dirty="0">
                <a:solidFill>
                  <a:srgbClr val="0070C0"/>
                </a:solidFill>
                <a:ea typeface="+mn-ea"/>
                <a:cs typeface="+mn-cs"/>
                <a:sym typeface="Symbol" pitchFamily="1" charset="2"/>
              </a:rPr>
              <a:t>2 </a:t>
            </a:r>
            <a:r>
              <a:rPr lang="en-US" sz="2400" dirty="0" smtClean="0">
                <a:solidFill>
                  <a:srgbClr val="0070C0"/>
                </a:solidFill>
                <a:ea typeface="+mn-ea"/>
                <a:cs typeface="+mn-cs"/>
                <a:sym typeface="Symbol" pitchFamily="1" charset="2"/>
              </a:rPr>
              <a:t>. Both </a:t>
            </a:r>
            <a:r>
              <a:rPr lang="en-US" sz="2400" dirty="0">
                <a:solidFill>
                  <a:srgbClr val="0070C0"/>
                </a:solidFill>
                <a:ea typeface="+mn-ea"/>
                <a:cs typeface="+mn-cs"/>
                <a:sym typeface="Symbol" pitchFamily="1" charset="2"/>
              </a:rPr>
              <a:t>bidders bid half their value</a:t>
            </a:r>
            <a:r>
              <a:rPr lang="en-US" sz="2400" dirty="0" smtClean="0">
                <a:solidFill>
                  <a:srgbClr val="0070C0"/>
                </a:solidFill>
                <a:ea typeface="+mn-ea"/>
                <a:cs typeface="+mn-cs"/>
                <a:sym typeface="Symbol" pitchFamily="1" charset="2"/>
              </a:rPr>
              <a:t>.</a:t>
            </a:r>
            <a:endParaRPr lang="en-US" sz="2400" dirty="0">
              <a:solidFill>
                <a:srgbClr val="0070C0"/>
              </a:solidFill>
              <a:ea typeface="+mn-ea"/>
              <a:cs typeface="+mn-cs"/>
              <a:sym typeface="Symbol" pitchFamily="1" charset="2"/>
            </a:endParaRPr>
          </a:p>
          <a:p>
            <a:pPr marL="344487" lvl="1" indent="0" eaLnBrk="1" hangingPunct="1">
              <a:buFont typeface="Wingdings" pitchFamily="1" charset="2"/>
              <a:buNone/>
              <a:defRPr/>
            </a:pPr>
            <a:endParaRPr lang="en-US" sz="1700" i="1" dirty="0" smtClean="0"/>
          </a:p>
          <a:p>
            <a:pPr eaLnBrk="1" hangingPunct="1">
              <a:lnSpc>
                <a:spcPct val="80000"/>
              </a:lnSpc>
              <a:buFont typeface="Wingdings" pitchFamily="1" charset="2"/>
              <a:buChar char="l"/>
              <a:defRPr/>
            </a:pPr>
            <a:r>
              <a:rPr lang="en-US" sz="2400" dirty="0" smtClean="0">
                <a:ea typeface="+mn-ea"/>
                <a:cs typeface="+mn-cs"/>
              </a:rPr>
              <a:t>Bidder with the highest value wins in </a:t>
            </a:r>
            <a:r>
              <a:rPr lang="en-US" sz="2400" dirty="0" err="1" smtClean="0">
                <a:ea typeface="+mn-ea"/>
                <a:cs typeface="+mn-cs"/>
              </a:rPr>
              <a:t>eqm</a:t>
            </a:r>
            <a:r>
              <a:rPr lang="en-US" sz="2400" dirty="0" smtClean="0">
                <a:ea typeface="+mn-ea"/>
                <a:cs typeface="+mn-cs"/>
              </a:rPr>
              <a:t>.</a:t>
            </a:r>
          </a:p>
          <a:p>
            <a:pPr eaLnBrk="1" hangingPunct="1">
              <a:lnSpc>
                <a:spcPct val="80000"/>
              </a:lnSpc>
              <a:spcAft>
                <a:spcPct val="10000"/>
              </a:spcAft>
              <a:buFont typeface="Wingdings" pitchFamily="1" charset="2"/>
              <a:buChar char="l"/>
              <a:defRPr/>
            </a:pPr>
            <a:endParaRPr lang="en-US" sz="2100" dirty="0" smtClean="0">
              <a:solidFill>
                <a:srgbClr val="5F3EEA"/>
              </a:solidFill>
              <a:ea typeface="+mn-ea"/>
              <a:cs typeface="+mn-cs"/>
            </a:endParaRPr>
          </a:p>
          <a:p>
            <a:pPr eaLnBrk="1" hangingPunct="1">
              <a:lnSpc>
                <a:spcPct val="80000"/>
              </a:lnSpc>
              <a:spcAft>
                <a:spcPct val="10000"/>
              </a:spcAft>
              <a:buFont typeface="Wingdings" pitchFamily="1" charset="2"/>
              <a:buChar char="l"/>
              <a:defRPr/>
            </a:pPr>
            <a:r>
              <a:rPr lang="en-US" sz="2400" dirty="0" smtClean="0">
                <a:solidFill>
                  <a:srgbClr val="5F3EEA"/>
                </a:solidFill>
                <a:ea typeface="+mn-ea"/>
                <a:cs typeface="+mn-cs"/>
              </a:rPr>
              <a:t>What is the revenue, on average?</a:t>
            </a:r>
          </a:p>
          <a:p>
            <a:pPr lvl="1" eaLnBrk="1" hangingPunct="1">
              <a:lnSpc>
                <a:spcPct val="80000"/>
              </a:lnSpc>
              <a:spcAft>
                <a:spcPct val="10000"/>
              </a:spcAft>
              <a:buFont typeface="Wingdings" pitchFamily="1" charset="2"/>
              <a:buChar char="l"/>
              <a:defRPr/>
            </a:pPr>
            <a:r>
              <a:rPr lang="en-US" sz="2000" dirty="0" smtClean="0">
                <a:ea typeface="ＭＳ Ｐゴシック" pitchFamily="1" charset="-128"/>
              </a:rPr>
              <a:t>Values are distributed U[0,100], so bids are distributed U[0,50].</a:t>
            </a:r>
          </a:p>
          <a:p>
            <a:pPr lvl="1" eaLnBrk="1" hangingPunct="1">
              <a:lnSpc>
                <a:spcPct val="80000"/>
              </a:lnSpc>
              <a:spcAft>
                <a:spcPct val="10000"/>
              </a:spcAft>
              <a:buFont typeface="Wingdings" pitchFamily="1" charset="2"/>
              <a:buChar char="l"/>
              <a:defRPr/>
            </a:pPr>
            <a:r>
              <a:rPr lang="en-US" sz="2000" dirty="0" smtClean="0">
                <a:ea typeface="ＭＳ Ｐゴシック" pitchFamily="1" charset="-128"/>
              </a:rPr>
              <a:t>High value, on average is 66. High bid, on average, is 33.</a:t>
            </a:r>
          </a:p>
          <a:p>
            <a:pPr eaLnBrk="1" hangingPunct="1">
              <a:lnSpc>
                <a:spcPct val="80000"/>
              </a:lnSpc>
              <a:spcAft>
                <a:spcPct val="10000"/>
              </a:spcAft>
              <a:buFont typeface="Wingdings" pitchFamily="1" charset="2"/>
              <a:buChar char="l"/>
              <a:defRPr/>
            </a:pPr>
            <a:endParaRPr lang="en-US" sz="2100" dirty="0" smtClean="0">
              <a:ea typeface="+mn-ea"/>
              <a:cs typeface="+mn-cs"/>
            </a:endParaRPr>
          </a:p>
          <a:p>
            <a:pPr eaLnBrk="1" hangingPunct="1">
              <a:lnSpc>
                <a:spcPct val="80000"/>
              </a:lnSpc>
              <a:spcAft>
                <a:spcPct val="10000"/>
              </a:spcAft>
              <a:buFont typeface="Wingdings" pitchFamily="1" charset="2"/>
              <a:buChar char="l"/>
              <a:defRPr/>
            </a:pPr>
            <a:r>
              <a:rPr lang="en-US" sz="2400" dirty="0" smtClean="0">
                <a:ea typeface="+mn-ea"/>
                <a:cs typeface="+mn-cs"/>
              </a:rPr>
              <a:t>Same as the ascending and second price!</a:t>
            </a:r>
          </a:p>
          <a:p>
            <a:pPr lvl="1" eaLnBrk="1" hangingPunct="1">
              <a:lnSpc>
                <a:spcPct val="80000"/>
              </a:lnSpc>
              <a:spcAft>
                <a:spcPct val="10000"/>
              </a:spcAft>
              <a:buFont typeface="Wingdings" pitchFamily="1" charset="2"/>
              <a:buChar char="l"/>
              <a:defRPr/>
            </a:pPr>
            <a:r>
              <a:rPr lang="en-US" sz="2000" dirty="0"/>
              <a:t>S</a:t>
            </a:r>
            <a:r>
              <a:rPr lang="en-US" sz="2000" dirty="0" smtClean="0"/>
              <a:t>ame for each </a:t>
            </a:r>
            <a:r>
              <a:rPr lang="en-US" sz="2000" i="1" dirty="0" smtClean="0"/>
              <a:t>realization</a:t>
            </a:r>
            <a:r>
              <a:rPr lang="en-US" sz="2000" dirty="0" smtClean="0"/>
              <a:t> of bidder values, or just on average?</a:t>
            </a:r>
          </a:p>
          <a:p>
            <a:pPr lvl="1" eaLnBrk="1" hangingPunct="1">
              <a:lnSpc>
                <a:spcPct val="80000"/>
              </a:lnSpc>
              <a:spcAft>
                <a:spcPct val="10000"/>
              </a:spcAft>
              <a:buFont typeface="Wingdings" pitchFamily="1" charset="2"/>
              <a:buChar char="l"/>
              <a:defRPr/>
            </a:pPr>
            <a:r>
              <a:rPr lang="en-US" sz="2000" dirty="0" smtClean="0">
                <a:ea typeface="ＭＳ Ｐゴシック" pitchFamily="1" charset="-128"/>
              </a:rPr>
              <a:t>Example: suppose bidder values are 75 and 50.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6798B-3D49-4C46-82BA-A46D53F6A056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8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Wait … how did that work?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628800"/>
            <a:ext cx="8229600" cy="4824536"/>
          </a:xfrm>
        </p:spPr>
        <p:txBody>
          <a:bodyPr/>
          <a:lstStyle/>
          <a:p>
            <a:pPr eaLnBrk="1" hangingPunct="1">
              <a:buFont typeface="Wingdings" pitchFamily="1" charset="2"/>
              <a:buChar char="l"/>
              <a:defRPr/>
            </a:pPr>
            <a:r>
              <a:rPr lang="en-US" sz="2400" dirty="0" smtClean="0">
                <a:ea typeface="+mn-ea"/>
                <a:cs typeface="+mn-cs"/>
                <a:sym typeface="Symbol" pitchFamily="1" charset="2"/>
              </a:rPr>
              <a:t>We compared two sealed bid auctions</a:t>
            </a:r>
          </a:p>
          <a:p>
            <a:pPr lvl="1" eaLnBrk="1" hangingPunct="1">
              <a:buFont typeface="Wingdings" pitchFamily="1" charset="2"/>
              <a:buChar char="l"/>
              <a:defRPr/>
            </a:pPr>
            <a:r>
              <a:rPr lang="en-US" sz="2200" dirty="0" smtClean="0">
                <a:sym typeface="Symbol" pitchFamily="1" charset="2"/>
              </a:rPr>
              <a:t>High bidder wins and pays own bid</a:t>
            </a:r>
          </a:p>
          <a:p>
            <a:pPr lvl="1" eaLnBrk="1" hangingPunct="1">
              <a:buFont typeface="Wingdings" pitchFamily="1" charset="2"/>
              <a:buChar char="l"/>
              <a:defRPr/>
            </a:pPr>
            <a:r>
              <a:rPr lang="en-US" sz="2200" dirty="0" smtClean="0">
                <a:sym typeface="Symbol" pitchFamily="1" charset="2"/>
              </a:rPr>
              <a:t>High bidder wins and pays next-highest bid.</a:t>
            </a:r>
          </a:p>
          <a:p>
            <a:pPr marL="349250" lvl="1" indent="-4763" eaLnBrk="1" hangingPunct="1">
              <a:buFont typeface="Wingdings" pitchFamily="1" charset="2"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Result: on average the seller gets the same revenue.</a:t>
            </a:r>
          </a:p>
          <a:p>
            <a:pPr lvl="3" eaLnBrk="1" hangingPunct="1">
              <a:lnSpc>
                <a:spcPct val="80000"/>
              </a:lnSpc>
              <a:buFont typeface="Wingdings" pitchFamily="1" charset="2"/>
              <a:buChar char="§"/>
              <a:defRPr/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  <a:buFont typeface="Wingdings" pitchFamily="1" charset="2"/>
              <a:buChar char="l"/>
              <a:defRPr/>
            </a:pPr>
            <a:r>
              <a:rPr lang="en-US" sz="2400" dirty="0" smtClean="0">
                <a:ea typeface="+mn-ea"/>
                <a:cs typeface="+mn-cs"/>
              </a:rPr>
              <a:t>But why? Don’t you get more by charging the winner his own bid, rather than a lower amount?</a:t>
            </a:r>
          </a:p>
          <a:p>
            <a:pPr lvl="2" eaLnBrk="1" hangingPunct="1">
              <a:lnSpc>
                <a:spcPct val="80000"/>
              </a:lnSpc>
              <a:buFont typeface="Wingdings" pitchFamily="1" charset="2"/>
              <a:buChar char="l"/>
              <a:defRPr/>
            </a:pPr>
            <a:endParaRPr lang="en-US" sz="1700" dirty="0"/>
          </a:p>
          <a:p>
            <a:pPr eaLnBrk="1" hangingPunct="1">
              <a:lnSpc>
                <a:spcPct val="80000"/>
              </a:lnSpc>
              <a:buFont typeface="Wingdings" pitchFamily="1" charset="2"/>
              <a:buChar char="l"/>
              <a:defRPr/>
            </a:pPr>
            <a:r>
              <a:rPr lang="en-US" sz="2400" dirty="0">
                <a:ea typeface="+mn-ea"/>
                <a:cs typeface="+mn-cs"/>
              </a:rPr>
              <a:t>W</a:t>
            </a:r>
            <a:r>
              <a:rPr lang="en-US" sz="2400" dirty="0" smtClean="0">
                <a:ea typeface="+mn-ea"/>
                <a:cs typeface="+mn-cs"/>
              </a:rPr>
              <a:t>hen you change the game, you also change behavior! The equilibrium strategy goes from </a:t>
            </a:r>
            <a:r>
              <a:rPr lang="en-US" sz="2400" i="1" dirty="0" smtClean="0">
                <a:ea typeface="+mn-ea"/>
                <a:cs typeface="+mn-cs"/>
              </a:rPr>
              <a:t>b=v </a:t>
            </a:r>
            <a:r>
              <a:rPr lang="en-US" sz="2400" dirty="0" smtClean="0">
                <a:ea typeface="+mn-ea"/>
                <a:cs typeface="+mn-cs"/>
              </a:rPr>
              <a:t>to </a:t>
            </a:r>
            <a:r>
              <a:rPr lang="en-US" sz="2400" i="1" dirty="0" smtClean="0">
                <a:ea typeface="+mn-ea"/>
                <a:cs typeface="+mn-cs"/>
              </a:rPr>
              <a:t>b=v/2</a:t>
            </a:r>
            <a:r>
              <a:rPr lang="en-US" sz="2400" dirty="0">
                <a:ea typeface="+mn-ea"/>
                <a:cs typeface="+mn-cs"/>
              </a:rPr>
              <a:t>.</a:t>
            </a:r>
            <a:endParaRPr lang="en-US" sz="2400" dirty="0" smtClean="0">
              <a:ea typeface="+mn-ea"/>
              <a:cs typeface="+mn-cs"/>
            </a:endParaRPr>
          </a:p>
          <a:p>
            <a:pPr lvl="3" eaLnBrk="1" hangingPunct="1">
              <a:lnSpc>
                <a:spcPct val="80000"/>
              </a:lnSpc>
              <a:buFont typeface="Wingdings" pitchFamily="1" charset="2"/>
              <a:buChar char="§"/>
              <a:defRPr/>
            </a:pPr>
            <a:endParaRPr lang="en-US" sz="1400" dirty="0">
              <a:ea typeface="ＭＳ Ｐゴシック" pitchFamily="1" charset="-128"/>
            </a:endParaRPr>
          </a:p>
          <a:p>
            <a:pPr eaLnBrk="1" hangingPunct="1">
              <a:lnSpc>
                <a:spcPct val="80000"/>
              </a:lnSpc>
              <a:buFont typeface="Wingdings" pitchFamily="1" charset="2"/>
              <a:buChar char="l"/>
              <a:defRPr/>
            </a:pPr>
            <a:r>
              <a:rPr lang="en-US" sz="2400" dirty="0" smtClean="0">
                <a:ea typeface="ＭＳ Ｐゴシック" pitchFamily="1" charset="-128"/>
                <a:cs typeface="+mn-cs"/>
              </a:rPr>
              <a:t>What is surprising is that the change in behavior </a:t>
            </a:r>
            <a:r>
              <a:rPr lang="en-US" sz="2400" i="1" dirty="0" smtClean="0">
                <a:ea typeface="ＭＳ Ｐゴシック" pitchFamily="1" charset="-128"/>
                <a:cs typeface="+mn-cs"/>
              </a:rPr>
              <a:t>just exactly offsets </a:t>
            </a:r>
            <a:r>
              <a:rPr lang="en-US" sz="2400" dirty="0" smtClean="0">
                <a:ea typeface="ＭＳ Ｐゴシック" pitchFamily="1" charset="-128"/>
                <a:cs typeface="+mn-cs"/>
              </a:rPr>
              <a:t>the change in the rules.</a:t>
            </a:r>
            <a:endParaRPr lang="en-US" sz="2000" dirty="0" smtClean="0">
              <a:ea typeface="ＭＳ Ｐゴシック" pitchFamily="1" charset="-128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6798B-3D49-4C46-82BA-A46D53F6A056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8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Equivalence Theorem</a:t>
            </a:r>
          </a:p>
        </p:txBody>
      </p:sp>
      <p:sp>
        <p:nvSpPr>
          <p:cNvPr id="634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833937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200" dirty="0"/>
              <a:t>We’ve seen that several standard auctions share the following properties if bidders play according to Nash equilibrium: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000" dirty="0">
                <a:ea typeface="ＭＳ Ｐゴシック" pitchFamily="84" charset="-128"/>
              </a:rPr>
              <a:t>The high value bidder wins.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000" dirty="0">
                <a:ea typeface="ＭＳ Ｐゴシック" pitchFamily="84" charset="-128"/>
              </a:rPr>
              <a:t>The </a:t>
            </a:r>
            <a:r>
              <a:rPr lang="en-US" sz="2000" i="1" dirty="0">
                <a:ea typeface="ＭＳ Ｐゴシック" pitchFamily="84" charset="-128"/>
              </a:rPr>
              <a:t>expected auction price </a:t>
            </a:r>
            <a:r>
              <a:rPr lang="en-US" sz="2000" dirty="0">
                <a:ea typeface="ＭＳ Ｐゴシック" pitchFamily="84" charset="-128"/>
              </a:rPr>
              <a:t>equals the </a:t>
            </a:r>
            <a:r>
              <a:rPr lang="en-US" sz="2000" i="1" dirty="0">
                <a:ea typeface="ＭＳ Ｐゴシック" pitchFamily="84" charset="-128"/>
              </a:rPr>
              <a:t>expected value </a:t>
            </a:r>
            <a:r>
              <a:rPr lang="en-US" sz="2000" dirty="0">
                <a:ea typeface="ＭＳ Ｐゴシック" pitchFamily="84" charset="-128"/>
              </a:rPr>
              <a:t>of the second highest bidder.</a:t>
            </a:r>
          </a:p>
          <a:p>
            <a:pPr lvl="4" eaLnBrk="1" hangingPunct="1">
              <a:spcAft>
                <a:spcPct val="20000"/>
              </a:spcAft>
            </a:pPr>
            <a:endParaRPr lang="en-US" sz="1000" dirty="0">
              <a:ea typeface="ＭＳ Ｐゴシック" pitchFamily="84" charset="-128"/>
            </a:endParaRPr>
          </a:p>
          <a:p>
            <a:pPr eaLnBrk="1" hangingPunct="1">
              <a:spcAft>
                <a:spcPct val="20000"/>
              </a:spcAft>
            </a:pPr>
            <a:r>
              <a:rPr lang="en-US" sz="2200" dirty="0"/>
              <a:t>The result that “efficient” auctions (where the high value bidder wins) are “revenue equivalent” (yield the same price on average) is quite general (see RET handout).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1800" dirty="0">
                <a:ea typeface="ＭＳ Ｐゴシック" pitchFamily="84" charset="-128"/>
              </a:rPr>
              <a:t>It actually has been the source of </a:t>
            </a:r>
            <a:r>
              <a:rPr lang="en-US" sz="1800" i="1" dirty="0">
                <a:ea typeface="ＭＳ Ｐゴシック" pitchFamily="84" charset="-128"/>
              </a:rPr>
              <a:t>two </a:t>
            </a:r>
            <a:r>
              <a:rPr lang="en-US" sz="1800" dirty="0">
                <a:ea typeface="ＭＳ Ｐゴシック" pitchFamily="84" charset="-128"/>
              </a:rPr>
              <a:t>Nobel Prizes: William </a:t>
            </a:r>
            <a:r>
              <a:rPr lang="en-US" sz="1800" dirty="0" err="1">
                <a:ea typeface="ＭＳ Ｐゴシック" pitchFamily="84" charset="-128"/>
              </a:rPr>
              <a:t>Vickrey</a:t>
            </a:r>
            <a:r>
              <a:rPr lang="en-US" sz="1800" dirty="0">
                <a:ea typeface="ＭＳ Ｐゴシック" pitchFamily="84" charset="-128"/>
              </a:rPr>
              <a:t> in 1996 for the first version of the result, and Roger Myerson in 2007 for using a generalization of it to describe “optimal” auctions.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6798B-3D49-4C46-82BA-A46D53F6A056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Other forms of auction</a:t>
            </a:r>
          </a:p>
        </p:txBody>
      </p:sp>
      <p:sp>
        <p:nvSpPr>
          <p:cNvPr id="768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628800"/>
            <a:ext cx="8229600" cy="4896544"/>
          </a:xfrm>
          <a:extLst/>
        </p:spPr>
        <p:txBody>
          <a:bodyPr/>
          <a:lstStyle/>
          <a:p>
            <a:pPr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200" dirty="0" smtClean="0">
                <a:ea typeface="+mn-ea"/>
                <a:cs typeface="+mn-cs"/>
              </a:rPr>
              <a:t>Descending price (Dutch) auction</a:t>
            </a:r>
          </a:p>
          <a:p>
            <a:pPr lvl="1"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1800" dirty="0" smtClean="0"/>
              <a:t>Price starts high, drops continuously until someone buys. </a:t>
            </a:r>
          </a:p>
          <a:p>
            <a:pPr lvl="1"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1800" dirty="0" smtClean="0"/>
              <a:t>Strategically “equivalent” to a first price auction.</a:t>
            </a:r>
            <a:endParaRPr lang="en-US" sz="2000" dirty="0" smtClean="0">
              <a:ea typeface="ＭＳ Ｐゴシック" pitchFamily="1" charset="-128"/>
            </a:endParaRPr>
          </a:p>
          <a:p>
            <a:pPr lvl="7">
              <a:spcAft>
                <a:spcPct val="20000"/>
              </a:spcAft>
              <a:defRPr/>
            </a:pPr>
            <a:endParaRPr lang="en-US" sz="1200" dirty="0" smtClean="0"/>
          </a:p>
          <a:p>
            <a:pPr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200" dirty="0" smtClean="0">
                <a:ea typeface="+mn-ea"/>
                <a:cs typeface="+mn-cs"/>
              </a:rPr>
              <a:t>“All pay” auction</a:t>
            </a:r>
            <a:endParaRPr lang="en-US" sz="2200" dirty="0">
              <a:ea typeface="+mn-ea"/>
              <a:cs typeface="+mn-cs"/>
            </a:endParaRPr>
          </a:p>
          <a:p>
            <a:pPr lvl="1"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1800" dirty="0" smtClean="0"/>
              <a:t>Bidders submit bids, high bidder wins, and </a:t>
            </a:r>
            <a:r>
              <a:rPr lang="en-US" sz="1800" i="1" dirty="0" smtClean="0"/>
              <a:t>everyone </a:t>
            </a:r>
            <a:r>
              <a:rPr lang="en-US" sz="1800" dirty="0" smtClean="0"/>
              <a:t>has to pay their bid. </a:t>
            </a:r>
          </a:p>
          <a:p>
            <a:pPr lvl="1"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1800" dirty="0" smtClean="0"/>
              <a:t>Not commonly seen, but sometimes used as a stylized model of political lobbying donations, or contests where money is spent to win.</a:t>
            </a:r>
            <a:endParaRPr lang="en-US" sz="2000" dirty="0">
              <a:ea typeface="ＭＳ Ｐゴシック" pitchFamily="1" charset="-128"/>
            </a:endParaRPr>
          </a:p>
          <a:p>
            <a:pPr lvl="4" eaLnBrk="1" hangingPunct="1">
              <a:spcAft>
                <a:spcPct val="20000"/>
              </a:spcAft>
              <a:buFont typeface="Wingdings" pitchFamily="1" charset="2"/>
              <a:buChar char="§"/>
              <a:defRPr/>
            </a:pPr>
            <a:endParaRPr lang="en-US" sz="1000" dirty="0" smtClean="0">
              <a:ea typeface="ＭＳ Ｐゴシック" pitchFamily="1" charset="-128"/>
            </a:endParaRPr>
          </a:p>
          <a:p>
            <a:pPr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200" dirty="0" smtClean="0">
                <a:ea typeface="+mn-ea"/>
                <a:cs typeface="+mn-cs"/>
              </a:rPr>
              <a:t>“Penny auctions”</a:t>
            </a:r>
            <a:endParaRPr lang="en-US" sz="2200" dirty="0">
              <a:ea typeface="+mn-ea"/>
              <a:cs typeface="+mn-cs"/>
            </a:endParaRPr>
          </a:p>
          <a:p>
            <a:pPr lvl="1"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1800" dirty="0" smtClean="0"/>
              <a:t>Ascending auction, with the twist that you pay for every bid along the way. Popular on-line, e.g. </a:t>
            </a:r>
            <a:r>
              <a:rPr lang="en-US" sz="1800" dirty="0" err="1" smtClean="0"/>
              <a:t>Swoopo</a:t>
            </a:r>
            <a:r>
              <a:rPr lang="en-US" sz="1800" dirty="0" smtClean="0"/>
              <a:t>.</a:t>
            </a:r>
            <a:endParaRPr lang="en-US" sz="1000" dirty="0" smtClean="0">
              <a:ea typeface="ＭＳ Ｐゴシック" pitchFamily="1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6798B-3D49-4C46-82BA-A46D53F6A056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Elements of Auction Design</a:t>
            </a:r>
          </a:p>
        </p:txBody>
      </p:sp>
      <p:sp>
        <p:nvSpPr>
          <p:cNvPr id="768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833937"/>
          </a:xfrm>
          <a:extLst/>
        </p:spPr>
        <p:txBody>
          <a:bodyPr/>
          <a:lstStyle/>
          <a:p>
            <a:pPr eaLnBrk="1" hangingPunct="1">
              <a:spcAft>
                <a:spcPct val="20000"/>
              </a:spcAft>
              <a:defRPr/>
            </a:pPr>
            <a:r>
              <a:rPr lang="en-US" sz="2200" dirty="0" smtClean="0"/>
              <a:t>Sellers have a variety of ways to modify the basic auction forms and try to increase their revenue, or achieve other objectives.</a:t>
            </a:r>
          </a:p>
          <a:p>
            <a:pPr lvl="5">
              <a:spcAft>
                <a:spcPct val="20000"/>
              </a:spcAft>
              <a:defRPr/>
            </a:pPr>
            <a:endParaRPr lang="en-US" dirty="0" smtClean="0">
              <a:ea typeface="ＭＳ Ｐゴシック" pitchFamily="1" charset="-128"/>
            </a:endParaRPr>
          </a:p>
          <a:p>
            <a:pPr lvl="1"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000" dirty="0" smtClean="0">
                <a:ea typeface="+mn-ea"/>
                <a:cs typeface="+mn-cs"/>
              </a:rPr>
              <a:t>Attracting bidders to participate in the auction.</a:t>
            </a:r>
          </a:p>
          <a:p>
            <a:pPr lvl="1"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000" dirty="0" smtClean="0">
                <a:ea typeface="+mn-ea"/>
                <a:cs typeface="+mn-cs"/>
              </a:rPr>
              <a:t>Setting a reserve price (or “minimum bid).</a:t>
            </a:r>
          </a:p>
          <a:p>
            <a:pPr lvl="1"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000" dirty="0" smtClean="0">
                <a:ea typeface="+mn-ea"/>
                <a:cs typeface="+mn-cs"/>
              </a:rPr>
              <a:t>Subsidizing weak bidders to create competition.</a:t>
            </a:r>
          </a:p>
          <a:p>
            <a:pPr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endParaRPr lang="en-US" sz="2200" dirty="0">
              <a:ea typeface="+mn-ea"/>
              <a:cs typeface="+mn-cs"/>
            </a:endParaRPr>
          </a:p>
          <a:p>
            <a:pPr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200" dirty="0" smtClean="0">
                <a:ea typeface="+mn-ea"/>
                <a:cs typeface="+mn-cs"/>
              </a:rPr>
              <a:t>In many settings, such as procurement, there is also the challenge of making sure bidders </a:t>
            </a:r>
            <a:r>
              <a:rPr lang="en-US" sz="2200" i="1" dirty="0" smtClean="0">
                <a:ea typeface="+mn-ea"/>
                <a:cs typeface="+mn-cs"/>
              </a:rPr>
              <a:t>compete </a:t>
            </a:r>
            <a:r>
              <a:rPr lang="en-US" sz="2200" dirty="0" smtClean="0">
                <a:ea typeface="+mn-ea"/>
                <a:cs typeface="+mn-cs"/>
              </a:rPr>
              <a:t>(i.e. don’t collude). </a:t>
            </a:r>
            <a:r>
              <a:rPr lang="en-US" sz="2200" dirty="0">
                <a:ea typeface="+mn-ea"/>
                <a:cs typeface="+mn-cs"/>
              </a:rPr>
              <a:t>T</a:t>
            </a:r>
            <a:r>
              <a:rPr lang="en-US" sz="2200" dirty="0" smtClean="0">
                <a:ea typeface="+mn-ea"/>
                <a:cs typeface="+mn-cs"/>
              </a:rPr>
              <a:t>he Klemperer paper on the reading list emphasizes this.</a:t>
            </a:r>
            <a:endParaRPr lang="en-US" sz="2200" dirty="0"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6798B-3D49-4C46-82BA-A46D53F6A056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686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Are bidders </a:t>
            </a:r>
            <a:r>
              <a:rPr lang="en-US" i="1" dirty="0" smtClean="0"/>
              <a:t>really </a:t>
            </a:r>
            <a:r>
              <a:rPr lang="en-US" dirty="0" smtClean="0"/>
              <a:t>strategic?</a:t>
            </a:r>
          </a:p>
        </p:txBody>
      </p:sp>
      <p:sp>
        <p:nvSpPr>
          <p:cNvPr id="675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757737"/>
          </a:xfrm>
        </p:spPr>
        <p:txBody>
          <a:bodyPr/>
          <a:lstStyle/>
          <a:p>
            <a:r>
              <a:rPr lang="en-US" sz="2400" dirty="0"/>
              <a:t>Game theory models we’ve looked at assume that bidders understand the environment and behave </a:t>
            </a:r>
            <a:r>
              <a:rPr lang="en-US" sz="2400" i="1" dirty="0"/>
              <a:t>strategically. </a:t>
            </a:r>
            <a:r>
              <a:rPr lang="en-US" sz="2400" dirty="0"/>
              <a:t>A good assumption?</a:t>
            </a:r>
          </a:p>
          <a:p>
            <a:endParaRPr lang="en-US" sz="2400" dirty="0"/>
          </a:p>
          <a:p>
            <a:r>
              <a:rPr lang="en-US" sz="2400" dirty="0"/>
              <a:t>No simple answer to this question</a:t>
            </a:r>
          </a:p>
          <a:p>
            <a:pPr lvl="1"/>
            <a:r>
              <a:rPr lang="en-US" sz="2000" dirty="0">
                <a:ea typeface="ＭＳ Ｐゴシック" pitchFamily="84" charset="-128"/>
              </a:rPr>
              <a:t>Lots of evidence against the assumption when looking at bidders in novel environments with little feedback.</a:t>
            </a:r>
          </a:p>
          <a:p>
            <a:pPr lvl="1"/>
            <a:r>
              <a:rPr lang="en-US" sz="2000" dirty="0">
                <a:ea typeface="ＭＳ Ｐゴシック" pitchFamily="84" charset="-128"/>
              </a:rPr>
              <a:t>But potentially a reasonable assumption for experienced and sophisticated bidders in familiar environments.</a:t>
            </a:r>
          </a:p>
          <a:p>
            <a:pPr lvl="1"/>
            <a:endParaRPr lang="en-US" sz="2000" dirty="0">
              <a:ea typeface="ＭＳ Ｐゴシック" pitchFamily="84" charset="-128"/>
            </a:endParaRPr>
          </a:p>
          <a:p>
            <a:r>
              <a:rPr lang="en-US" sz="2400" dirty="0"/>
              <a:t>Consider a few examples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6798B-3D49-4C46-82BA-A46D53F6A056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228600"/>
            <a:ext cx="7391400" cy="642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67B9D4-93C7-4A3A-8AAE-2BFD8646DEA9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Swoopo Auction</a:t>
            </a:r>
          </a:p>
        </p:txBody>
      </p:sp>
      <p:sp>
        <p:nvSpPr>
          <p:cNvPr id="716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Auction rules</a:t>
            </a:r>
          </a:p>
          <a:p>
            <a:pPr lvl="1"/>
            <a:r>
              <a:rPr lang="en-US" smtClean="0">
                <a:ea typeface="ＭＳ Ｐゴシック" pitchFamily="84" charset="-128"/>
              </a:rPr>
              <a:t>Price starts at $0, and clock starts to run down.</a:t>
            </a:r>
          </a:p>
          <a:p>
            <a:pPr lvl="1"/>
            <a:r>
              <a:rPr lang="en-US" smtClean="0">
                <a:ea typeface="ＭＳ Ｐゴシック" pitchFamily="84" charset="-128"/>
              </a:rPr>
              <a:t>Placing a bid costs $0.50.</a:t>
            </a:r>
          </a:p>
          <a:p>
            <a:pPr lvl="1"/>
            <a:r>
              <a:rPr lang="en-US" smtClean="0">
                <a:ea typeface="ＭＳ Ｐゴシック" pitchFamily="84" charset="-128"/>
              </a:rPr>
              <a:t>A bid re-starts the clock, price increases by $0.10. </a:t>
            </a:r>
          </a:p>
          <a:p>
            <a:pPr lvl="1"/>
            <a:r>
              <a:rPr lang="en-US" smtClean="0">
                <a:ea typeface="ＭＳ Ｐゴシック" pitchFamily="84" charset="-128"/>
              </a:rPr>
              <a:t>If clock expires, auction ends. Standing high bidder is the winner and pays the current price.</a:t>
            </a:r>
          </a:p>
          <a:p>
            <a:pPr lvl="1"/>
            <a:endParaRPr lang="en-US" smtClean="0">
              <a:ea typeface="ＭＳ Ｐゴシック" pitchFamily="84" charset="-128"/>
            </a:endParaRPr>
          </a:p>
          <a:p>
            <a:r>
              <a:rPr lang="en-US" smtClean="0"/>
              <a:t>Swoopo sells common items (electronics, sometimes even cash).</a:t>
            </a:r>
          </a:p>
          <a:p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6798B-3D49-4C46-82BA-A46D53F6A056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Excess bidding on Swoopo?</a:t>
            </a:r>
          </a:p>
        </p:txBody>
      </p:sp>
      <p:sp>
        <p:nvSpPr>
          <p:cNvPr id="1361926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800"/>
              </a:spcBef>
            </a:pPr>
            <a:r>
              <a:rPr lang="en-US" sz="2400" dirty="0" smtClean="0"/>
              <a:t>Ned </a:t>
            </a:r>
            <a:r>
              <a:rPr lang="en-US" sz="2400" dirty="0" err="1" smtClean="0"/>
              <a:t>Augenblick’s</a:t>
            </a:r>
            <a:r>
              <a:rPr lang="en-US" sz="2400" dirty="0" smtClean="0"/>
              <a:t> Stanford dissertation</a:t>
            </a:r>
          </a:p>
          <a:p>
            <a:pPr lvl="1">
              <a:spcBef>
                <a:spcPts val="800"/>
              </a:spcBef>
            </a:pPr>
            <a:r>
              <a:rPr lang="en-US" sz="2000" dirty="0" smtClean="0">
                <a:ea typeface="ＭＳ Ｐゴシック" pitchFamily="84" charset="-128"/>
              </a:rPr>
              <a:t>Data from 650 auctions of $50 bills: average revenue: $104!</a:t>
            </a:r>
          </a:p>
          <a:p>
            <a:pPr lvl="1">
              <a:lnSpc>
                <a:spcPts val="2800"/>
              </a:lnSpc>
              <a:spcBef>
                <a:spcPts val="800"/>
              </a:spcBef>
            </a:pPr>
            <a:r>
              <a:rPr lang="en-US" sz="2000" dirty="0" smtClean="0">
                <a:ea typeface="ＭＳ Ｐゴシック" pitchFamily="84" charset="-128"/>
              </a:rPr>
              <a:t>More general data from over 100,000 </a:t>
            </a:r>
            <a:r>
              <a:rPr lang="en-US" sz="2000" dirty="0" err="1" smtClean="0">
                <a:ea typeface="ＭＳ Ｐゴシック" pitchFamily="84" charset="-128"/>
              </a:rPr>
              <a:t>Swoopo</a:t>
            </a:r>
            <a:r>
              <a:rPr lang="en-US" sz="2000" dirty="0" smtClean="0">
                <a:ea typeface="ＭＳ Ｐゴシック" pitchFamily="84" charset="-128"/>
              </a:rPr>
              <a:t> auctions in 2008:  revenue was 52% above Amazon price; </a:t>
            </a:r>
            <a:r>
              <a:rPr lang="en-US" sz="2000" dirty="0" err="1" smtClean="0">
                <a:ea typeface="ＭＳ Ｐゴシック" pitchFamily="84" charset="-128"/>
              </a:rPr>
              <a:t>Swoopo</a:t>
            </a:r>
            <a:r>
              <a:rPr lang="en-US" sz="2000" dirty="0" smtClean="0">
                <a:ea typeface="ＭＳ Ｐゴシック" pitchFamily="84" charset="-128"/>
              </a:rPr>
              <a:t> making millions.</a:t>
            </a:r>
          </a:p>
          <a:p>
            <a:pPr lvl="1">
              <a:spcBef>
                <a:spcPts val="800"/>
              </a:spcBef>
            </a:pPr>
            <a:r>
              <a:rPr lang="en-US" sz="2000" dirty="0" smtClean="0">
                <a:ea typeface="ＭＳ Ｐゴシック" pitchFamily="84" charset="-128"/>
              </a:rPr>
              <a:t>Maybe bidders in auctions just get carried away?</a:t>
            </a:r>
          </a:p>
          <a:p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400" dirty="0" smtClean="0"/>
              <a:t>However, in March 2011, </a:t>
            </a:r>
            <a:r>
              <a:rPr lang="en-US" sz="2400" dirty="0" err="1" smtClean="0"/>
              <a:t>Swoopo</a:t>
            </a:r>
            <a:r>
              <a:rPr lang="en-US" sz="2400" dirty="0" smtClean="0"/>
              <a:t> filed for bankruptcy. </a:t>
            </a:r>
          </a:p>
          <a:p>
            <a:pPr lvl="1">
              <a:spcBef>
                <a:spcPts val="600"/>
              </a:spcBef>
            </a:pPr>
            <a:r>
              <a:rPr lang="en-US" sz="2000" dirty="0" smtClean="0">
                <a:ea typeface="ＭＳ Ｐゴシック" pitchFamily="84" charset="-128"/>
              </a:rPr>
              <a:t>Maybe the bidders caught on? </a:t>
            </a:r>
            <a:r>
              <a:rPr lang="en-US" sz="2000" dirty="0" smtClean="0">
                <a:ea typeface="ＭＳ Ｐゴシック" pitchFamily="84" charset="-128"/>
                <a:hlinkClick r:id="rId3"/>
              </a:rPr>
              <a:t>Google trends</a:t>
            </a:r>
            <a:endParaRPr lang="en-US" sz="2000" dirty="0" smtClean="0">
              <a:ea typeface="ＭＳ Ｐゴシック" pitchFamily="8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6798B-3D49-4C46-82BA-A46D53F6A056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26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7" name="Picture 2"/>
          <p:cNvPicPr>
            <a:picLocks noChangeAspect="1" noChangeArrowheads="1"/>
          </p:cNvPicPr>
          <p:nvPr/>
        </p:nvPicPr>
        <p:blipFill>
          <a:blip r:embed="rId3"/>
          <a:srcRect l="9749" t="5232" r="59935" b="5193"/>
          <a:stretch>
            <a:fillRect/>
          </a:stretch>
        </p:blipFill>
        <p:spPr bwMode="auto">
          <a:xfrm>
            <a:off x="762000" y="152400"/>
            <a:ext cx="6932613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6798B-3D49-4C46-82BA-A46D53F6A056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Excess bidding on eBay?</a:t>
            </a:r>
          </a:p>
        </p:txBody>
      </p:sp>
      <p:sp>
        <p:nvSpPr>
          <p:cNvPr id="1354755" name="Rectangle 3"/>
          <p:cNvSpPr>
            <a:spLocks noGrp="1" noChangeArrowheads="1"/>
          </p:cNvSpPr>
          <p:nvPr>
            <p:ph type="body" idx="1"/>
          </p:nvPr>
        </p:nvSpPr>
        <p:spPr>
          <a:extLst/>
        </p:spPr>
        <p:txBody>
          <a:bodyPr/>
          <a:lstStyle/>
          <a:p>
            <a:pPr>
              <a:buFont typeface="Wingdings" pitchFamily="1" charset="2"/>
              <a:buChar char="l"/>
              <a:defRPr/>
            </a:pPr>
            <a:r>
              <a:rPr lang="en-US" sz="2400" dirty="0" smtClean="0">
                <a:ea typeface="+mn-ea"/>
                <a:cs typeface="+mn-cs"/>
              </a:rPr>
              <a:t>Lee and </a:t>
            </a:r>
            <a:r>
              <a:rPr lang="en-US" sz="2400" dirty="0" err="1" smtClean="0">
                <a:ea typeface="+mn-ea"/>
                <a:cs typeface="+mn-cs"/>
              </a:rPr>
              <a:t>Malmendier</a:t>
            </a:r>
            <a:r>
              <a:rPr lang="en-US" sz="2400" dirty="0" smtClean="0">
                <a:ea typeface="+mn-ea"/>
                <a:cs typeface="+mn-cs"/>
              </a:rPr>
              <a:t> (2011)</a:t>
            </a:r>
          </a:p>
          <a:p>
            <a:pPr lvl="1">
              <a:spcBef>
                <a:spcPts val="600"/>
              </a:spcBef>
              <a:buFont typeface="Wingdings" pitchFamily="1" charset="2"/>
              <a:buChar char="l"/>
              <a:defRPr/>
            </a:pPr>
            <a:r>
              <a:rPr lang="en-US" sz="2000" dirty="0"/>
              <a:t>A</a:t>
            </a:r>
            <a:r>
              <a:rPr lang="en-US" sz="2000" dirty="0" smtClean="0"/>
              <a:t>uctions for </a:t>
            </a:r>
            <a:r>
              <a:rPr lang="en-US" sz="2000" dirty="0" err="1" smtClean="0"/>
              <a:t>Cashflow</a:t>
            </a:r>
            <a:r>
              <a:rPr lang="en-US" sz="2000" dirty="0" smtClean="0"/>
              <a:t> 101</a:t>
            </a:r>
            <a:r>
              <a:rPr lang="en-US" sz="2000" dirty="0"/>
              <a:t> </a:t>
            </a:r>
            <a:r>
              <a:rPr lang="en-US" sz="2000" dirty="0" smtClean="0"/>
              <a:t>– in 2004.</a:t>
            </a:r>
          </a:p>
          <a:p>
            <a:pPr lvl="1">
              <a:spcBef>
                <a:spcPts val="600"/>
              </a:spcBef>
              <a:buFont typeface="Wingdings" pitchFamily="1" charset="2"/>
              <a:buChar char="l"/>
              <a:defRPr/>
            </a:pPr>
            <a:r>
              <a:rPr lang="en-US" sz="2000" dirty="0"/>
              <a:t>A</a:t>
            </a:r>
            <a:r>
              <a:rPr lang="en-US" sz="2000" dirty="0" smtClean="0"/>
              <a:t>vailable from two eBay sellers at posted price: $129.95.</a:t>
            </a:r>
          </a:p>
          <a:p>
            <a:pPr lvl="1">
              <a:spcBef>
                <a:spcPts val="600"/>
              </a:spcBef>
              <a:buFont typeface="Wingdings" pitchFamily="1" charset="2"/>
              <a:buChar char="l"/>
              <a:defRPr/>
            </a:pPr>
            <a:r>
              <a:rPr lang="en-US" sz="2000" dirty="0" smtClean="0">
                <a:ea typeface="ＭＳ Ｐゴシック" pitchFamily="1" charset="-128"/>
              </a:rPr>
              <a:t>Price went higher in 42% of the auctions!</a:t>
            </a:r>
            <a:endParaRPr lang="en-US" sz="2000" dirty="0">
              <a:ea typeface="ＭＳ Ｐゴシック" pitchFamily="1" charset="-128"/>
            </a:endParaRPr>
          </a:p>
          <a:p>
            <a:pPr lvl="6">
              <a:defRPr/>
            </a:pPr>
            <a:endParaRPr lang="en-US" dirty="0" smtClean="0">
              <a:ea typeface="ＭＳ Ｐゴシック" pitchFamily="1" charset="-128"/>
            </a:endParaRPr>
          </a:p>
          <a:p>
            <a:pPr>
              <a:buFont typeface="Wingdings" pitchFamily="1" charset="2"/>
              <a:buChar char="l"/>
              <a:defRPr/>
            </a:pPr>
            <a:r>
              <a:rPr lang="en-US" sz="2400" dirty="0" smtClean="0">
                <a:ea typeface="ＭＳ Ｐゴシック" pitchFamily="1" charset="-128"/>
                <a:cs typeface="+mn-cs"/>
              </a:rPr>
              <a:t>But …. </a:t>
            </a:r>
            <a:r>
              <a:rPr lang="en-US" sz="2400" dirty="0" err="1" smtClean="0">
                <a:ea typeface="ＭＳ Ｐゴシック" pitchFamily="1" charset="-128"/>
                <a:cs typeface="+mn-cs"/>
              </a:rPr>
              <a:t>Einav</a:t>
            </a:r>
            <a:r>
              <a:rPr lang="en-US" sz="2400" dirty="0" smtClean="0">
                <a:ea typeface="ＭＳ Ｐゴシック" pitchFamily="1" charset="-128"/>
                <a:cs typeface="+mn-cs"/>
              </a:rPr>
              <a:t>, </a:t>
            </a:r>
            <a:r>
              <a:rPr lang="en-US" sz="2400" dirty="0" err="1" smtClean="0">
                <a:ea typeface="ＭＳ Ｐゴシック" pitchFamily="1" charset="-128"/>
                <a:cs typeface="+mn-cs"/>
              </a:rPr>
              <a:t>Kuchler</a:t>
            </a:r>
            <a:r>
              <a:rPr lang="en-US" sz="2400" dirty="0" smtClean="0">
                <a:ea typeface="ＭＳ Ｐゴシック" pitchFamily="1" charset="-128"/>
                <a:cs typeface="+mn-cs"/>
              </a:rPr>
              <a:t>, Levin</a:t>
            </a:r>
            <a:r>
              <a:rPr lang="en-US" sz="2400" dirty="0">
                <a:ea typeface="ＭＳ Ｐゴシック" pitchFamily="1" charset="-128"/>
                <a:cs typeface="+mn-cs"/>
              </a:rPr>
              <a:t> </a:t>
            </a:r>
            <a:r>
              <a:rPr lang="en-US" sz="2400" dirty="0" smtClean="0">
                <a:ea typeface="ＭＳ Ｐゴシック" pitchFamily="1" charset="-128"/>
                <a:cs typeface="+mn-cs"/>
              </a:rPr>
              <a:t>&amp; </a:t>
            </a:r>
            <a:r>
              <a:rPr lang="en-US" sz="2400" dirty="0" err="1" smtClean="0">
                <a:ea typeface="ＭＳ Ｐゴシック" pitchFamily="1" charset="-128"/>
                <a:cs typeface="+mn-cs"/>
              </a:rPr>
              <a:t>Sundaresan</a:t>
            </a:r>
            <a:r>
              <a:rPr lang="en-US" sz="2400" dirty="0" smtClean="0">
                <a:ea typeface="ＭＳ Ｐゴシック" pitchFamily="1" charset="-128"/>
                <a:cs typeface="+mn-cs"/>
              </a:rPr>
              <a:t> (2012)</a:t>
            </a:r>
          </a:p>
          <a:p>
            <a:pPr lvl="1">
              <a:lnSpc>
                <a:spcPts val="2800"/>
              </a:lnSpc>
              <a:spcBef>
                <a:spcPts val="800"/>
              </a:spcBef>
              <a:buFont typeface="Wingdings" pitchFamily="1" charset="2"/>
              <a:buChar char="l"/>
              <a:defRPr/>
            </a:pPr>
            <a:r>
              <a:rPr lang="en-US" sz="2000" i="1" dirty="0" smtClean="0">
                <a:ea typeface="ＭＳ Ｐゴシック" pitchFamily="1" charset="-128"/>
              </a:rPr>
              <a:t>Hundreds of thousands </a:t>
            </a:r>
            <a:r>
              <a:rPr lang="en-US" sz="2000" dirty="0" smtClean="0">
                <a:ea typeface="ＭＳ Ｐゴシック" pitchFamily="1" charset="-128"/>
              </a:rPr>
              <a:t>of cases where an eBay seller sold a product by auction while also selling it at a posted price.</a:t>
            </a:r>
          </a:p>
          <a:p>
            <a:pPr lvl="1">
              <a:lnSpc>
                <a:spcPts val="2800"/>
              </a:lnSpc>
              <a:spcBef>
                <a:spcPts val="800"/>
              </a:spcBef>
              <a:buFont typeface="Wingdings" pitchFamily="1" charset="2"/>
              <a:buChar char="l"/>
              <a:defRPr/>
            </a:pPr>
            <a:r>
              <a:rPr lang="en-US" sz="2000" dirty="0" smtClean="0">
                <a:ea typeface="ＭＳ Ｐゴシック" pitchFamily="1" charset="-128"/>
              </a:rPr>
              <a:t>Auction prices exceed posted prices fairly often in 2003, but by 2009 in relatively few auctions, and usually by just a few dollars.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6798B-3D49-4C46-82BA-A46D53F6A056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4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4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4755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765175"/>
          </a:xfrm>
        </p:spPr>
        <p:txBody>
          <a:bodyPr/>
          <a:lstStyle/>
          <a:p>
            <a:pPr eaLnBrk="1" hangingPunct="1"/>
            <a:r>
              <a:rPr lang="en-US" sz="3200" dirty="0" smtClean="0">
                <a:solidFill>
                  <a:srgbClr val="0070C0"/>
                </a:solidFill>
              </a:rPr>
              <a:t>eBay Auction Prices (2003)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4417BB-09BF-4888-A421-447E097BF797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graphicFrame>
        <p:nvGraphicFramePr>
          <p:cNvPr id="6" name="Char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377164"/>
              </p:ext>
            </p:extLst>
          </p:nvPr>
        </p:nvGraphicFramePr>
        <p:xfrm>
          <a:off x="234693" y="740650"/>
          <a:ext cx="8482587" cy="553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763688" y="6245083"/>
            <a:ext cx="6264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alibri" pitchFamily="34" charset="0"/>
                <a:cs typeface="Calibri" pitchFamily="34" charset="0"/>
              </a:rPr>
              <a:t>Auction prices often exceeded posted prices in 2003.</a:t>
            </a:r>
            <a:endParaRPr lang="en-US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883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765175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rgbClr val="0070C0"/>
                </a:solidFill>
              </a:rPr>
              <a:t>eBay Auction Prices (</a:t>
            </a:r>
            <a:r>
              <a:rPr lang="en-US" sz="3200" dirty="0" smtClean="0">
                <a:solidFill>
                  <a:srgbClr val="0070C0"/>
                </a:solidFill>
              </a:rPr>
              <a:t>2009)</a:t>
            </a:r>
            <a:endParaRPr lang="en-US" sz="3200" dirty="0" smtClean="0">
              <a:solidFill>
                <a:srgbClr val="0070C0"/>
              </a:solidFill>
              <a:latin typeface="Calibri" pitchFamily="8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4417BB-09BF-4888-A421-447E097BF797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graphicFrame>
        <p:nvGraphicFramePr>
          <p:cNvPr id="6" name="Char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666843"/>
              </p:ext>
            </p:extLst>
          </p:nvPr>
        </p:nvGraphicFramePr>
        <p:xfrm>
          <a:off x="253896" y="676129"/>
          <a:ext cx="8444182" cy="5607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835696" y="6245083"/>
            <a:ext cx="6077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alibri" pitchFamily="34" charset="0"/>
                <a:cs typeface="Calibri" pitchFamily="34" charset="0"/>
              </a:rPr>
              <a:t>Auction prices were usually well below posted prices in 2009.</a:t>
            </a:r>
            <a:endParaRPr lang="en-US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009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</a:p>
        </p:txBody>
      </p:sp>
      <p:sp>
        <p:nvSpPr>
          <p:cNvPr id="798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628800"/>
            <a:ext cx="8229600" cy="4757737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400" dirty="0" smtClean="0"/>
              <a:t>Auctions are a useful way to sell when… 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000" dirty="0" smtClean="0">
                <a:ea typeface="ＭＳ Ｐゴシック" pitchFamily="84" charset="-128"/>
              </a:rPr>
              <a:t>The appropriate price is unknown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000" dirty="0" smtClean="0">
                <a:ea typeface="ＭＳ Ｐゴシック" pitchFamily="84" charset="-128"/>
              </a:rPr>
              <a:t>The item is scarce relative to buyer demand</a:t>
            </a:r>
          </a:p>
          <a:p>
            <a:pPr eaLnBrk="1" hangingPunct="1">
              <a:spcAft>
                <a:spcPct val="20000"/>
              </a:spcAft>
            </a:pPr>
            <a:r>
              <a:rPr lang="en-US" sz="2400" dirty="0" smtClean="0"/>
              <a:t>There are many ways to run an auction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000" dirty="0" smtClean="0">
                <a:ea typeface="ＭＳ Ｐゴシック" pitchFamily="84" charset="-128"/>
              </a:rPr>
              <a:t>Sealed bidding, ascending auctions and more unusual variants.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000" dirty="0" smtClean="0">
                <a:ea typeface="ＭＳ Ｐゴシック" pitchFamily="84" charset="-128"/>
              </a:rPr>
              <a:t>Strategic bidders adapt behavior to compensate for rule changes. 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000" dirty="0" smtClean="0">
                <a:ea typeface="ＭＳ Ｐゴシック" pitchFamily="84" charset="-128"/>
              </a:rPr>
              <a:t>Surprisingly, these changes can result in many standard auctions being “revenue equivalent” – an important idea in auction theory.</a:t>
            </a:r>
          </a:p>
          <a:p>
            <a:pPr eaLnBrk="1" hangingPunct="1">
              <a:spcAft>
                <a:spcPct val="20000"/>
              </a:spcAft>
            </a:pPr>
            <a:r>
              <a:rPr lang="en-US" sz="2400" dirty="0" smtClean="0"/>
              <a:t>Game theory analysis of auctions assumes that bidders are sophisticated and strategic. The evidence is mixed.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6798B-3D49-4C46-82BA-A46D53F6A056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19847</TotalTime>
  <Words>2630</Words>
  <Application>Microsoft Macintosh PowerPoint</Application>
  <PresentationFormat>On-screen Show (4:3)</PresentationFormat>
  <Paragraphs>354</Paragraphs>
  <Slides>36</Slides>
  <Notes>36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Network</vt:lpstr>
      <vt:lpstr>Auction Theory</vt:lpstr>
      <vt:lpstr>Selling a single good</vt:lpstr>
      <vt:lpstr>Auction methods</vt:lpstr>
      <vt:lpstr>Auction methods</vt:lpstr>
      <vt:lpstr>Canonical model</vt:lpstr>
      <vt:lpstr>Ascending auction</vt:lpstr>
      <vt:lpstr>Ascending Auction</vt:lpstr>
      <vt:lpstr>Ascending auction revenue</vt:lpstr>
      <vt:lpstr>Aside: Order Statistics</vt:lpstr>
      <vt:lpstr>Competition</vt:lpstr>
      <vt:lpstr>Second price auction</vt:lpstr>
      <vt:lpstr>Second price auction</vt:lpstr>
      <vt:lpstr>Second price auction</vt:lpstr>
      <vt:lpstr>Second price auction</vt:lpstr>
      <vt:lpstr>Second price auction</vt:lpstr>
      <vt:lpstr>Vickrey auction</vt:lpstr>
      <vt:lpstr>Sealed bidding</vt:lpstr>
      <vt:lpstr>Sealed bidding, cont.</vt:lpstr>
      <vt:lpstr>Nash equilibrium</vt:lpstr>
      <vt:lpstr>Solving the sealed bid eqm</vt:lpstr>
      <vt:lpstr>Solving the sealed bid eqm</vt:lpstr>
      <vt:lpstr>Solving for equilibrium</vt:lpstr>
      <vt:lpstr>Sealed bid equilibrium</vt:lpstr>
      <vt:lpstr>Wait … how did that work?</vt:lpstr>
      <vt:lpstr>The Equivalence Theorem</vt:lpstr>
      <vt:lpstr>Other forms of auction</vt:lpstr>
      <vt:lpstr>Elements of Auction Design</vt:lpstr>
      <vt:lpstr>Are bidders really strategic?</vt:lpstr>
      <vt:lpstr>PowerPoint Presentation</vt:lpstr>
      <vt:lpstr>Swoopo Auction</vt:lpstr>
      <vt:lpstr>Excess bidding on Swoopo?</vt:lpstr>
      <vt:lpstr>PowerPoint Presentation</vt:lpstr>
      <vt:lpstr>Excess bidding on eBay?</vt:lpstr>
      <vt:lpstr>eBay Auction Prices (2003)</vt:lpstr>
      <vt:lpstr>eBay Auction Prices (2009)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Matching Markets</dc:title>
  <dc:creator>jdlevin</dc:creator>
  <cp:lastModifiedBy>Chiara Farronato</cp:lastModifiedBy>
  <cp:revision>186</cp:revision>
  <cp:lastPrinted>2012-10-10T21:01:37Z</cp:lastPrinted>
  <dcterms:created xsi:type="dcterms:W3CDTF">2009-03-20T18:03:54Z</dcterms:created>
  <dcterms:modified xsi:type="dcterms:W3CDTF">2014-04-22T16:26:11Z</dcterms:modified>
</cp:coreProperties>
</file>