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drawings/drawing4.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42"/>
  </p:notesMasterIdLst>
  <p:handoutMasterIdLst>
    <p:handoutMasterId r:id="rId43"/>
  </p:handoutMasterIdLst>
  <p:sldIdLst>
    <p:sldId id="476" r:id="rId2"/>
    <p:sldId id="471" r:id="rId3"/>
    <p:sldId id="849" r:id="rId4"/>
    <p:sldId id="868" r:id="rId5"/>
    <p:sldId id="869" r:id="rId6"/>
    <p:sldId id="897" r:id="rId7"/>
    <p:sldId id="898" r:id="rId8"/>
    <p:sldId id="871" r:id="rId9"/>
    <p:sldId id="912" r:id="rId10"/>
    <p:sldId id="870" r:id="rId11"/>
    <p:sldId id="874" r:id="rId12"/>
    <p:sldId id="875" r:id="rId13"/>
    <p:sldId id="904" r:id="rId14"/>
    <p:sldId id="914" r:id="rId15"/>
    <p:sldId id="918" r:id="rId16"/>
    <p:sldId id="924" r:id="rId17"/>
    <p:sldId id="878" r:id="rId18"/>
    <p:sldId id="915" r:id="rId19"/>
    <p:sldId id="922" r:id="rId20"/>
    <p:sldId id="920" r:id="rId21"/>
    <p:sldId id="921" r:id="rId22"/>
    <p:sldId id="883" r:id="rId23"/>
    <p:sldId id="886" r:id="rId24"/>
    <p:sldId id="906" r:id="rId25"/>
    <p:sldId id="888" r:id="rId26"/>
    <p:sldId id="896" r:id="rId27"/>
    <p:sldId id="895" r:id="rId28"/>
    <p:sldId id="917" r:id="rId29"/>
    <p:sldId id="916" r:id="rId30"/>
    <p:sldId id="892" r:id="rId31"/>
    <p:sldId id="908" r:id="rId32"/>
    <p:sldId id="910" r:id="rId33"/>
    <p:sldId id="911" r:id="rId34"/>
    <p:sldId id="909" r:id="rId35"/>
    <p:sldId id="923" r:id="rId36"/>
    <p:sldId id="879" r:id="rId37"/>
    <p:sldId id="913" r:id="rId38"/>
    <p:sldId id="881" r:id="rId39"/>
    <p:sldId id="905" r:id="rId40"/>
    <p:sldId id="882" r:id="rId41"/>
  </p:sldIdLst>
  <p:sldSz cx="9144000" cy="6858000" type="letter"/>
  <p:notesSz cx="7315200" cy="9601200"/>
  <p:defaultTextStyle>
    <a:defPPr>
      <a:defRPr lang="en-US"/>
    </a:defPPr>
    <a:lvl1pPr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3EEA"/>
    <a:srgbClr val="3300FF"/>
    <a:srgbClr val="7B076D"/>
    <a:srgbClr val="F434DD"/>
    <a:srgbClr val="33CC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11" autoAdjust="0"/>
    <p:restoredTop sz="94660"/>
  </p:normalViewPr>
  <p:slideViewPr>
    <p:cSldViewPr>
      <p:cViewPr varScale="1">
        <p:scale>
          <a:sx n="106" d="100"/>
          <a:sy n="106" d="100"/>
        </p:scale>
        <p:origin x="100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dlevin\Documents\Dropbox\Levin%20-%20Teaching\Econ%20136\Fall%202012\Reserve%20Price%20Pictur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dlevin\Documents\Dropbox\Levin%20-%20Teaching\Econ%20136\Fall%202012\Reserve%20Price%20Pictures.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jdlevin\Documents\Dropbox\Shared%20-%20eBay\Seller%20Experiments\Tables%20and%20Figures%20with%20New%20Data\Tables%20for%20Talk%202011-Apr-26%20Jon.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jdlevin\Documents\Dropbox\Shared%20-%20eBay\Seller%20Experiments\Tables%20and%20Figures%20with%20New%20Data\Tables%20for%20Talk%202011-Apr-26%20Jon.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jdlevin\Documents\Dropbox\LevinResearch\Timber%20Auctions\SBA\SBA%20Figures%2002-19-11%20for%20Market%20Desig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350721420643704E-2"/>
          <c:y val="3.4257748776509001E-2"/>
          <c:w val="0.83129855715871304"/>
          <c:h val="0.77324632952691696"/>
        </c:manualLayout>
      </c:layout>
      <c:lineChart>
        <c:grouping val="standard"/>
        <c:varyColors val="0"/>
        <c:ser>
          <c:idx val="1"/>
          <c:order val="0"/>
          <c:tx>
            <c:v>Probability of Sale</c:v>
          </c:tx>
          <c:spPr>
            <a:ln w="38100">
              <a:solidFill>
                <a:srgbClr val="DD2D32"/>
              </a:solidFill>
              <a:prstDash val="solid"/>
            </a:ln>
          </c:spPr>
          <c:marker>
            <c:symbol val="none"/>
          </c:marker>
          <c:cat>
            <c:numRef>
              <c:f>Sheet1!$A$3:$A$43</c:f>
              <c:numCache>
                <c:formatCode>General</c:formatCode>
                <c:ptCount val="41"/>
                <c:pt idx="0">
                  <c:v>0</c:v>
                </c:pt>
                <c:pt idx="1">
                  <c:v>2.5</c:v>
                </c:pt>
                <c:pt idx="2">
                  <c:v>5</c:v>
                </c:pt>
                <c:pt idx="3">
                  <c:v>7.5000000000000009</c:v>
                </c:pt>
                <c:pt idx="4">
                  <c:v>10</c:v>
                </c:pt>
                <c:pt idx="5">
                  <c:v>12.5</c:v>
                </c:pt>
                <c:pt idx="6">
                  <c:v>15</c:v>
                </c:pt>
                <c:pt idx="7">
                  <c:v>17.5</c:v>
                </c:pt>
                <c:pt idx="8">
                  <c:v>20</c:v>
                </c:pt>
                <c:pt idx="9">
                  <c:v>22.499999999999989</c:v>
                </c:pt>
                <c:pt idx="10">
                  <c:v>24.999999999999989</c:v>
                </c:pt>
                <c:pt idx="11">
                  <c:v>27.499999999999989</c:v>
                </c:pt>
                <c:pt idx="12">
                  <c:v>30</c:v>
                </c:pt>
                <c:pt idx="13">
                  <c:v>32.5</c:v>
                </c:pt>
                <c:pt idx="14">
                  <c:v>35</c:v>
                </c:pt>
                <c:pt idx="15">
                  <c:v>37.500000000000007</c:v>
                </c:pt>
                <c:pt idx="16">
                  <c:v>40.000000000000007</c:v>
                </c:pt>
                <c:pt idx="17">
                  <c:v>42.500000000000007</c:v>
                </c:pt>
                <c:pt idx="18">
                  <c:v>45.000000000000007</c:v>
                </c:pt>
                <c:pt idx="19">
                  <c:v>47.500000000000007</c:v>
                </c:pt>
                <c:pt idx="20">
                  <c:v>50.000000000000007</c:v>
                </c:pt>
                <c:pt idx="21">
                  <c:v>52.500000000000007</c:v>
                </c:pt>
                <c:pt idx="22">
                  <c:v>55.000000000000007</c:v>
                </c:pt>
                <c:pt idx="23">
                  <c:v>57.500000000000007</c:v>
                </c:pt>
                <c:pt idx="24">
                  <c:v>60.000000000000021</c:v>
                </c:pt>
                <c:pt idx="25">
                  <c:v>62.500000000000021</c:v>
                </c:pt>
                <c:pt idx="26">
                  <c:v>65.000000000000028</c:v>
                </c:pt>
                <c:pt idx="27">
                  <c:v>67.500000000000028</c:v>
                </c:pt>
                <c:pt idx="28">
                  <c:v>70.000000000000028</c:v>
                </c:pt>
                <c:pt idx="29">
                  <c:v>72.500000000000028</c:v>
                </c:pt>
                <c:pt idx="30">
                  <c:v>75.000000000000028</c:v>
                </c:pt>
                <c:pt idx="31">
                  <c:v>77.500000000000028</c:v>
                </c:pt>
                <c:pt idx="32">
                  <c:v>80.000000000000043</c:v>
                </c:pt>
                <c:pt idx="33">
                  <c:v>82.500000000000043</c:v>
                </c:pt>
                <c:pt idx="34">
                  <c:v>85.000000000000043</c:v>
                </c:pt>
                <c:pt idx="35">
                  <c:v>87.500000000000043</c:v>
                </c:pt>
                <c:pt idx="36">
                  <c:v>90.000000000000043</c:v>
                </c:pt>
                <c:pt idx="37">
                  <c:v>92.500000000000043</c:v>
                </c:pt>
                <c:pt idx="38">
                  <c:v>95.000000000000057</c:v>
                </c:pt>
                <c:pt idx="39">
                  <c:v>97.500000000000057</c:v>
                </c:pt>
                <c:pt idx="40">
                  <c:v>100</c:v>
                </c:pt>
              </c:numCache>
            </c:numRef>
          </c:cat>
          <c:val>
            <c:numRef>
              <c:f>Sheet1!$B$3:$B$43</c:f>
              <c:numCache>
                <c:formatCode>General</c:formatCode>
                <c:ptCount val="41"/>
                <c:pt idx="0">
                  <c:v>1</c:v>
                </c:pt>
                <c:pt idx="1">
                  <c:v>0.99937500000000001</c:v>
                </c:pt>
                <c:pt idx="2">
                  <c:v>0.99750000000000005</c:v>
                </c:pt>
                <c:pt idx="3">
                  <c:v>0.99437500000000001</c:v>
                </c:pt>
                <c:pt idx="4">
                  <c:v>0.99</c:v>
                </c:pt>
                <c:pt idx="5">
                  <c:v>0.984375</c:v>
                </c:pt>
                <c:pt idx="6">
                  <c:v>0.97750000000000004</c:v>
                </c:pt>
                <c:pt idx="7">
                  <c:v>0.96937499999999999</c:v>
                </c:pt>
                <c:pt idx="8">
                  <c:v>0.96</c:v>
                </c:pt>
                <c:pt idx="9">
                  <c:v>0.94937499999999997</c:v>
                </c:pt>
                <c:pt idx="10">
                  <c:v>0.9375</c:v>
                </c:pt>
                <c:pt idx="11">
                  <c:v>0.92437499999999995</c:v>
                </c:pt>
                <c:pt idx="12">
                  <c:v>0.91</c:v>
                </c:pt>
                <c:pt idx="13">
                  <c:v>0.89437500000000003</c:v>
                </c:pt>
                <c:pt idx="14">
                  <c:v>0.87749999999999995</c:v>
                </c:pt>
                <c:pt idx="15">
                  <c:v>0.859375</c:v>
                </c:pt>
                <c:pt idx="16">
                  <c:v>0.84</c:v>
                </c:pt>
                <c:pt idx="17">
                  <c:v>0.81937499999999996</c:v>
                </c:pt>
                <c:pt idx="18">
                  <c:v>0.79749999999999999</c:v>
                </c:pt>
                <c:pt idx="19">
                  <c:v>0.77437500000000004</c:v>
                </c:pt>
                <c:pt idx="20">
                  <c:v>0.75</c:v>
                </c:pt>
                <c:pt idx="21">
                  <c:v>0.72437499999999999</c:v>
                </c:pt>
                <c:pt idx="22">
                  <c:v>0.69750000000000001</c:v>
                </c:pt>
                <c:pt idx="23">
                  <c:v>0.66937500000000005</c:v>
                </c:pt>
                <c:pt idx="24">
                  <c:v>0.64</c:v>
                </c:pt>
                <c:pt idx="25">
                  <c:v>0.609375</c:v>
                </c:pt>
                <c:pt idx="26">
                  <c:v>0.57750000000000001</c:v>
                </c:pt>
                <c:pt idx="27">
                  <c:v>0.54437499999999905</c:v>
                </c:pt>
                <c:pt idx="28">
                  <c:v>0.51</c:v>
                </c:pt>
                <c:pt idx="29">
                  <c:v>0.47437499999999999</c:v>
                </c:pt>
                <c:pt idx="30">
                  <c:v>0.4375</c:v>
                </c:pt>
                <c:pt idx="31">
                  <c:v>0.39937499999999998</c:v>
                </c:pt>
                <c:pt idx="32">
                  <c:v>0.35999999999999899</c:v>
                </c:pt>
                <c:pt idx="33">
                  <c:v>0.31937499999999902</c:v>
                </c:pt>
                <c:pt idx="34">
                  <c:v>0.27749999999999903</c:v>
                </c:pt>
                <c:pt idx="35">
                  <c:v>0.234374999999999</c:v>
                </c:pt>
                <c:pt idx="36">
                  <c:v>0.189999999999999</c:v>
                </c:pt>
                <c:pt idx="37">
                  <c:v>0.144374999999999</c:v>
                </c:pt>
                <c:pt idx="38">
                  <c:v>9.7499999999999004E-2</c:v>
                </c:pt>
                <c:pt idx="39">
                  <c:v>4.9374999999999003E-2</c:v>
                </c:pt>
                <c:pt idx="40">
                  <c:v>0</c:v>
                </c:pt>
              </c:numCache>
            </c:numRef>
          </c:val>
          <c:smooth val="0"/>
        </c:ser>
        <c:dLbls>
          <c:showLegendKey val="0"/>
          <c:showVal val="0"/>
          <c:showCatName val="0"/>
          <c:showSerName val="0"/>
          <c:showPercent val="0"/>
          <c:showBubbleSize val="0"/>
        </c:dLbls>
        <c:marker val="1"/>
        <c:smooth val="0"/>
        <c:axId val="160926768"/>
        <c:axId val="160927160"/>
      </c:lineChart>
      <c:lineChart>
        <c:grouping val="standard"/>
        <c:varyColors val="0"/>
        <c:ser>
          <c:idx val="2"/>
          <c:order val="1"/>
          <c:tx>
            <c:v>Expected Revenue</c:v>
          </c:tx>
          <c:spPr>
            <a:ln w="38100">
              <a:solidFill>
                <a:srgbClr val="000090"/>
              </a:solidFill>
              <a:prstDash val="solid"/>
            </a:ln>
          </c:spPr>
          <c:marker>
            <c:symbol val="none"/>
          </c:marker>
          <c:cat>
            <c:numRef>
              <c:f>Sheet1!$A$3:$A$43</c:f>
              <c:numCache>
                <c:formatCode>General</c:formatCode>
                <c:ptCount val="41"/>
                <c:pt idx="0">
                  <c:v>0</c:v>
                </c:pt>
                <c:pt idx="1">
                  <c:v>2.5</c:v>
                </c:pt>
                <c:pt idx="2">
                  <c:v>5</c:v>
                </c:pt>
                <c:pt idx="3">
                  <c:v>7.5000000000000009</c:v>
                </c:pt>
                <c:pt idx="4">
                  <c:v>10</c:v>
                </c:pt>
                <c:pt idx="5">
                  <c:v>12.5</c:v>
                </c:pt>
                <c:pt idx="6">
                  <c:v>15</c:v>
                </c:pt>
                <c:pt idx="7">
                  <c:v>17.5</c:v>
                </c:pt>
                <c:pt idx="8">
                  <c:v>20</c:v>
                </c:pt>
                <c:pt idx="9">
                  <c:v>22.499999999999989</c:v>
                </c:pt>
                <c:pt idx="10">
                  <c:v>24.999999999999989</c:v>
                </c:pt>
                <c:pt idx="11">
                  <c:v>27.499999999999989</c:v>
                </c:pt>
                <c:pt idx="12">
                  <c:v>30</c:v>
                </c:pt>
                <c:pt idx="13">
                  <c:v>32.5</c:v>
                </c:pt>
                <c:pt idx="14">
                  <c:v>35</c:v>
                </c:pt>
                <c:pt idx="15">
                  <c:v>37.500000000000007</c:v>
                </c:pt>
                <c:pt idx="16">
                  <c:v>40.000000000000007</c:v>
                </c:pt>
                <c:pt idx="17">
                  <c:v>42.500000000000007</c:v>
                </c:pt>
                <c:pt idx="18">
                  <c:v>45.000000000000007</c:v>
                </c:pt>
                <c:pt idx="19">
                  <c:v>47.500000000000007</c:v>
                </c:pt>
                <c:pt idx="20">
                  <c:v>50.000000000000007</c:v>
                </c:pt>
                <c:pt idx="21">
                  <c:v>52.500000000000007</c:v>
                </c:pt>
                <c:pt idx="22">
                  <c:v>55.000000000000007</c:v>
                </c:pt>
                <c:pt idx="23">
                  <c:v>57.500000000000007</c:v>
                </c:pt>
                <c:pt idx="24">
                  <c:v>60.000000000000021</c:v>
                </c:pt>
                <c:pt idx="25">
                  <c:v>62.500000000000021</c:v>
                </c:pt>
                <c:pt idx="26">
                  <c:v>65.000000000000028</c:v>
                </c:pt>
                <c:pt idx="27">
                  <c:v>67.500000000000028</c:v>
                </c:pt>
                <c:pt idx="28">
                  <c:v>70.000000000000028</c:v>
                </c:pt>
                <c:pt idx="29">
                  <c:v>72.500000000000028</c:v>
                </c:pt>
                <c:pt idx="30">
                  <c:v>75.000000000000028</c:v>
                </c:pt>
                <c:pt idx="31">
                  <c:v>77.500000000000028</c:v>
                </c:pt>
                <c:pt idx="32">
                  <c:v>80.000000000000043</c:v>
                </c:pt>
                <c:pt idx="33">
                  <c:v>82.500000000000043</c:v>
                </c:pt>
                <c:pt idx="34">
                  <c:v>85.000000000000043</c:v>
                </c:pt>
                <c:pt idx="35">
                  <c:v>87.500000000000043</c:v>
                </c:pt>
                <c:pt idx="36">
                  <c:v>90.000000000000043</c:v>
                </c:pt>
                <c:pt idx="37">
                  <c:v>92.500000000000043</c:v>
                </c:pt>
                <c:pt idx="38">
                  <c:v>95.000000000000057</c:v>
                </c:pt>
                <c:pt idx="39">
                  <c:v>97.500000000000057</c:v>
                </c:pt>
                <c:pt idx="40">
                  <c:v>100</c:v>
                </c:pt>
              </c:numCache>
            </c:numRef>
          </c:cat>
          <c:val>
            <c:numRef>
              <c:f>Sheet1!$C$3:$C$43</c:f>
              <c:numCache>
                <c:formatCode>General</c:formatCode>
                <c:ptCount val="41"/>
                <c:pt idx="0">
                  <c:v>33.333333333333329</c:v>
                </c:pt>
                <c:pt idx="1">
                  <c:v>33.393749999999997</c:v>
                </c:pt>
                <c:pt idx="2">
                  <c:v>33.566666666666642</c:v>
                </c:pt>
                <c:pt idx="3">
                  <c:v>33.83958333333333</c:v>
                </c:pt>
                <c:pt idx="4">
                  <c:v>34.20000000000001</c:v>
                </c:pt>
                <c:pt idx="5">
                  <c:v>34.635416666666657</c:v>
                </c:pt>
                <c:pt idx="6">
                  <c:v>35.133333333333333</c:v>
                </c:pt>
                <c:pt idx="7">
                  <c:v>35.681249999999999</c:v>
                </c:pt>
                <c:pt idx="8">
                  <c:v>36.266666666666659</c:v>
                </c:pt>
                <c:pt idx="9">
                  <c:v>36.877083333333317</c:v>
                </c:pt>
                <c:pt idx="10">
                  <c:v>37.5</c:v>
                </c:pt>
                <c:pt idx="11">
                  <c:v>38.122916666666683</c:v>
                </c:pt>
                <c:pt idx="12">
                  <c:v>38.733333333333341</c:v>
                </c:pt>
                <c:pt idx="13">
                  <c:v>39.318750000000009</c:v>
                </c:pt>
                <c:pt idx="14">
                  <c:v>39.866666666666639</c:v>
                </c:pt>
                <c:pt idx="15">
                  <c:v>40.364583333333329</c:v>
                </c:pt>
                <c:pt idx="16">
                  <c:v>40.799999999999997</c:v>
                </c:pt>
                <c:pt idx="17">
                  <c:v>41.16041666666667</c:v>
                </c:pt>
                <c:pt idx="18">
                  <c:v>41.43333333333333</c:v>
                </c:pt>
                <c:pt idx="19">
                  <c:v>41.60625000000001</c:v>
                </c:pt>
                <c:pt idx="20">
                  <c:v>41.66666666666665</c:v>
                </c:pt>
                <c:pt idx="21">
                  <c:v>41.602083333333333</c:v>
                </c:pt>
                <c:pt idx="22">
                  <c:v>41.4</c:v>
                </c:pt>
                <c:pt idx="23">
                  <c:v>41.047916666666637</c:v>
                </c:pt>
                <c:pt idx="24">
                  <c:v>40.533333333333331</c:v>
                </c:pt>
                <c:pt idx="25">
                  <c:v>39.84375</c:v>
                </c:pt>
                <c:pt idx="26">
                  <c:v>38.96666666666664</c:v>
                </c:pt>
                <c:pt idx="27">
                  <c:v>37.889583333333313</c:v>
                </c:pt>
                <c:pt idx="28">
                  <c:v>36.59999999999998</c:v>
                </c:pt>
                <c:pt idx="29">
                  <c:v>35.085416666666639</c:v>
                </c:pt>
                <c:pt idx="30">
                  <c:v>33.333333333333307</c:v>
                </c:pt>
                <c:pt idx="31">
                  <c:v>31.331249999999962</c:v>
                </c:pt>
                <c:pt idx="32">
                  <c:v>29.066666666666631</c:v>
                </c:pt>
                <c:pt idx="33">
                  <c:v>26.52708333333328</c:v>
                </c:pt>
                <c:pt idx="34">
                  <c:v>23.69999999999995</c:v>
                </c:pt>
                <c:pt idx="35">
                  <c:v>20.572916666666611</c:v>
                </c:pt>
                <c:pt idx="36">
                  <c:v>17.133333333333258</c:v>
                </c:pt>
                <c:pt idx="37">
                  <c:v>13.368749999999929</c:v>
                </c:pt>
                <c:pt idx="38">
                  <c:v>9.2666666666665805</c:v>
                </c:pt>
                <c:pt idx="39">
                  <c:v>4.8145833333332346</c:v>
                </c:pt>
                <c:pt idx="40">
                  <c:v>0</c:v>
                </c:pt>
              </c:numCache>
            </c:numRef>
          </c:val>
          <c:smooth val="0"/>
        </c:ser>
        <c:dLbls>
          <c:showLegendKey val="0"/>
          <c:showVal val="0"/>
          <c:showCatName val="0"/>
          <c:showSerName val="0"/>
          <c:showPercent val="0"/>
          <c:showBubbleSize val="0"/>
        </c:dLbls>
        <c:marker val="1"/>
        <c:smooth val="0"/>
        <c:axId val="160927552"/>
        <c:axId val="160927944"/>
      </c:lineChart>
      <c:catAx>
        <c:axId val="160926768"/>
        <c:scaling>
          <c:orientation val="minMax"/>
        </c:scaling>
        <c:delete val="0"/>
        <c:axPos val="b"/>
        <c:title>
          <c:tx>
            <c:rich>
              <a:bodyPr/>
              <a:lstStyle/>
              <a:p>
                <a:pPr>
                  <a:defRPr sz="1400" b="1" i="0" u="none" strike="noStrike" baseline="0">
                    <a:solidFill>
                      <a:srgbClr val="000000"/>
                    </a:solidFill>
                    <a:latin typeface="Verdana"/>
                    <a:ea typeface="Verdana"/>
                    <a:cs typeface="Verdana"/>
                  </a:defRPr>
                </a:pPr>
                <a:r>
                  <a:rPr lang="en-US"/>
                  <a:t>Reserve Price</a:t>
                </a:r>
              </a:p>
            </c:rich>
          </c:tx>
          <c:layout>
            <c:manualLayout>
              <c:xMode val="edge"/>
              <c:yMode val="edge"/>
              <c:x val="0.41398446170921199"/>
              <c:y val="0.879282218597064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400" b="0" i="0" u="none" strike="noStrike" baseline="0">
                <a:solidFill>
                  <a:srgbClr val="000000"/>
                </a:solidFill>
                <a:latin typeface="Verdana"/>
                <a:ea typeface="Verdana"/>
                <a:cs typeface="Verdana"/>
              </a:defRPr>
            </a:pPr>
            <a:endParaRPr lang="en-US"/>
          </a:p>
        </c:txPr>
        <c:crossAx val="160927160"/>
        <c:crosses val="autoZero"/>
        <c:auto val="1"/>
        <c:lblAlgn val="ctr"/>
        <c:lblOffset val="100"/>
        <c:tickLblSkip val="4"/>
        <c:tickMarkSkip val="1"/>
        <c:noMultiLvlLbl val="0"/>
      </c:catAx>
      <c:valAx>
        <c:axId val="160927160"/>
        <c:scaling>
          <c:orientation val="minMax"/>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Verdana"/>
                    <a:ea typeface="Verdana"/>
                    <a:cs typeface="Verdana"/>
                  </a:defRPr>
                </a:pPr>
                <a:r>
                  <a:rPr lang="en-US"/>
                  <a:t>Probability of Sale</a:t>
                </a:r>
              </a:p>
            </c:rich>
          </c:tx>
          <c:layout>
            <c:manualLayout>
              <c:xMode val="edge"/>
              <c:yMode val="edge"/>
              <c:x val="1.22086570477247E-2"/>
              <c:y val="0.2528548123980419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60926768"/>
        <c:crosses val="autoZero"/>
        <c:crossBetween val="between"/>
      </c:valAx>
      <c:catAx>
        <c:axId val="160927552"/>
        <c:scaling>
          <c:orientation val="minMax"/>
        </c:scaling>
        <c:delete val="1"/>
        <c:axPos val="b"/>
        <c:numFmt formatCode="General" sourceLinked="1"/>
        <c:majorTickMark val="out"/>
        <c:minorTickMark val="none"/>
        <c:tickLblPos val="nextTo"/>
        <c:crossAx val="160927944"/>
        <c:crosses val="autoZero"/>
        <c:auto val="1"/>
        <c:lblAlgn val="ctr"/>
        <c:lblOffset val="100"/>
        <c:noMultiLvlLbl val="0"/>
      </c:catAx>
      <c:valAx>
        <c:axId val="160927944"/>
        <c:scaling>
          <c:orientation val="minMax"/>
          <c:max val="50"/>
          <c:min val="0"/>
        </c:scaling>
        <c:delete val="0"/>
        <c:axPos val="r"/>
        <c:title>
          <c:tx>
            <c:rich>
              <a:bodyPr/>
              <a:lstStyle/>
              <a:p>
                <a:pPr>
                  <a:defRPr sz="1400" b="1" i="0" u="none" strike="noStrike" baseline="0">
                    <a:solidFill>
                      <a:srgbClr val="000000"/>
                    </a:solidFill>
                    <a:latin typeface="Verdana"/>
                    <a:ea typeface="Verdana"/>
                    <a:cs typeface="Verdana"/>
                  </a:defRPr>
                </a:pPr>
                <a:r>
                  <a:rPr lang="en-US"/>
                  <a:t>Expected Revenue</a:t>
                </a:r>
              </a:p>
            </c:rich>
          </c:tx>
          <c:layout>
            <c:manualLayout>
              <c:xMode val="edge"/>
              <c:yMode val="edge"/>
              <c:x val="0.95227524972252997"/>
              <c:y val="0.25285481239804197"/>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60927552"/>
        <c:crosses val="max"/>
        <c:crossBetween val="between"/>
        <c:majorUnit val="10"/>
      </c:valAx>
      <c:spPr>
        <a:noFill/>
        <a:ln w="12700">
          <a:solidFill>
            <a:srgbClr val="808080"/>
          </a:solidFill>
          <a:prstDash val="solid"/>
        </a:ln>
      </c:spPr>
    </c:plotArea>
    <c:legend>
      <c:legendPos val="b"/>
      <c:layout>
        <c:manualLayout>
          <c:xMode val="edge"/>
          <c:yMode val="edge"/>
          <c:x val="0.25638179800222"/>
          <c:y val="0.95106035889070095"/>
          <c:w val="0.48723640399556101"/>
          <c:h val="4.5676998368678702E-2"/>
        </c:manualLayout>
      </c:layout>
      <c:overlay val="0"/>
      <c:spPr>
        <a:solidFill>
          <a:srgbClr val="FFFFFF"/>
        </a:solidFill>
        <a:ln w="25400">
          <a:noFill/>
        </a:ln>
      </c:spPr>
      <c:txPr>
        <a:bodyPr/>
        <a:lstStyle/>
        <a:p>
          <a:pPr>
            <a:defRPr sz="128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350721420643704E-2"/>
          <c:y val="3.4257748776509001E-2"/>
          <c:w val="0.83129855715871304"/>
          <c:h val="0.77324632952691696"/>
        </c:manualLayout>
      </c:layout>
      <c:lineChart>
        <c:grouping val="standard"/>
        <c:varyColors val="0"/>
        <c:ser>
          <c:idx val="1"/>
          <c:order val="0"/>
          <c:tx>
            <c:v>Pr Sale (N=2)</c:v>
          </c:tx>
          <c:spPr>
            <a:ln w="38100">
              <a:solidFill>
                <a:srgbClr val="DD2D32"/>
              </a:solidFill>
              <a:prstDash val="solid"/>
            </a:ln>
          </c:spPr>
          <c:marker>
            <c:symbol val="none"/>
          </c:marker>
          <c:cat>
            <c:numRef>
              <c:f>Sheet1!$A$3:$A$43</c:f>
              <c:numCache>
                <c:formatCode>General</c:formatCode>
                <c:ptCount val="41"/>
                <c:pt idx="0">
                  <c:v>0</c:v>
                </c:pt>
                <c:pt idx="1">
                  <c:v>2.5</c:v>
                </c:pt>
                <c:pt idx="2">
                  <c:v>5</c:v>
                </c:pt>
                <c:pt idx="3">
                  <c:v>7.5000000000000009</c:v>
                </c:pt>
                <c:pt idx="4">
                  <c:v>10</c:v>
                </c:pt>
                <c:pt idx="5">
                  <c:v>12.5</c:v>
                </c:pt>
                <c:pt idx="6">
                  <c:v>15</c:v>
                </c:pt>
                <c:pt idx="7">
                  <c:v>17.5</c:v>
                </c:pt>
                <c:pt idx="8">
                  <c:v>20</c:v>
                </c:pt>
                <c:pt idx="9">
                  <c:v>22.499999999999989</c:v>
                </c:pt>
                <c:pt idx="10">
                  <c:v>24.999999999999989</c:v>
                </c:pt>
                <c:pt idx="11">
                  <c:v>27.499999999999989</c:v>
                </c:pt>
                <c:pt idx="12">
                  <c:v>30</c:v>
                </c:pt>
                <c:pt idx="13">
                  <c:v>32.5</c:v>
                </c:pt>
                <c:pt idx="14">
                  <c:v>35</c:v>
                </c:pt>
                <c:pt idx="15">
                  <c:v>37.500000000000007</c:v>
                </c:pt>
                <c:pt idx="16">
                  <c:v>40.000000000000007</c:v>
                </c:pt>
                <c:pt idx="17">
                  <c:v>42.500000000000007</c:v>
                </c:pt>
                <c:pt idx="18">
                  <c:v>45.000000000000007</c:v>
                </c:pt>
                <c:pt idx="19">
                  <c:v>47.500000000000007</c:v>
                </c:pt>
                <c:pt idx="20">
                  <c:v>50.000000000000007</c:v>
                </c:pt>
                <c:pt idx="21">
                  <c:v>52.500000000000007</c:v>
                </c:pt>
                <c:pt idx="22">
                  <c:v>55.000000000000007</c:v>
                </c:pt>
                <c:pt idx="23">
                  <c:v>57.500000000000007</c:v>
                </c:pt>
                <c:pt idx="24">
                  <c:v>60.000000000000021</c:v>
                </c:pt>
                <c:pt idx="25">
                  <c:v>62.500000000000021</c:v>
                </c:pt>
                <c:pt idx="26">
                  <c:v>65.000000000000028</c:v>
                </c:pt>
                <c:pt idx="27">
                  <c:v>67.500000000000028</c:v>
                </c:pt>
                <c:pt idx="28">
                  <c:v>70.000000000000028</c:v>
                </c:pt>
                <c:pt idx="29">
                  <c:v>72.500000000000028</c:v>
                </c:pt>
                <c:pt idx="30">
                  <c:v>75.000000000000028</c:v>
                </c:pt>
                <c:pt idx="31">
                  <c:v>77.500000000000028</c:v>
                </c:pt>
                <c:pt idx="32">
                  <c:v>80.000000000000043</c:v>
                </c:pt>
                <c:pt idx="33">
                  <c:v>82.500000000000043</c:v>
                </c:pt>
                <c:pt idx="34">
                  <c:v>85.000000000000043</c:v>
                </c:pt>
                <c:pt idx="35">
                  <c:v>87.500000000000043</c:v>
                </c:pt>
                <c:pt idx="36">
                  <c:v>90.000000000000043</c:v>
                </c:pt>
                <c:pt idx="37">
                  <c:v>92.500000000000043</c:v>
                </c:pt>
                <c:pt idx="38">
                  <c:v>95.000000000000057</c:v>
                </c:pt>
                <c:pt idx="39">
                  <c:v>97.500000000000057</c:v>
                </c:pt>
                <c:pt idx="40">
                  <c:v>100</c:v>
                </c:pt>
              </c:numCache>
            </c:numRef>
          </c:cat>
          <c:val>
            <c:numRef>
              <c:f>Sheet1!$B$3:$B$43</c:f>
              <c:numCache>
                <c:formatCode>General</c:formatCode>
                <c:ptCount val="41"/>
                <c:pt idx="0">
                  <c:v>1</c:v>
                </c:pt>
                <c:pt idx="1">
                  <c:v>0.99937500000000001</c:v>
                </c:pt>
                <c:pt idx="2">
                  <c:v>0.99750000000000005</c:v>
                </c:pt>
                <c:pt idx="3">
                  <c:v>0.99437500000000001</c:v>
                </c:pt>
                <c:pt idx="4">
                  <c:v>0.99</c:v>
                </c:pt>
                <c:pt idx="5">
                  <c:v>0.984375</c:v>
                </c:pt>
                <c:pt idx="6">
                  <c:v>0.97750000000000004</c:v>
                </c:pt>
                <c:pt idx="7">
                  <c:v>0.96937499999999999</c:v>
                </c:pt>
                <c:pt idx="8">
                  <c:v>0.96</c:v>
                </c:pt>
                <c:pt idx="9">
                  <c:v>0.94937499999999997</c:v>
                </c:pt>
                <c:pt idx="10">
                  <c:v>0.9375</c:v>
                </c:pt>
                <c:pt idx="11">
                  <c:v>0.92437499999999995</c:v>
                </c:pt>
                <c:pt idx="12">
                  <c:v>0.91</c:v>
                </c:pt>
                <c:pt idx="13">
                  <c:v>0.89437500000000003</c:v>
                </c:pt>
                <c:pt idx="14">
                  <c:v>0.87749999999999995</c:v>
                </c:pt>
                <c:pt idx="15">
                  <c:v>0.859375</c:v>
                </c:pt>
                <c:pt idx="16">
                  <c:v>0.84</c:v>
                </c:pt>
                <c:pt idx="17">
                  <c:v>0.81937499999999996</c:v>
                </c:pt>
                <c:pt idx="18">
                  <c:v>0.79749999999999999</c:v>
                </c:pt>
                <c:pt idx="19">
                  <c:v>0.77437500000000004</c:v>
                </c:pt>
                <c:pt idx="20">
                  <c:v>0.75</c:v>
                </c:pt>
                <c:pt idx="21">
                  <c:v>0.72437499999999999</c:v>
                </c:pt>
                <c:pt idx="22">
                  <c:v>0.69750000000000001</c:v>
                </c:pt>
                <c:pt idx="23">
                  <c:v>0.66937500000000005</c:v>
                </c:pt>
                <c:pt idx="24">
                  <c:v>0.64</c:v>
                </c:pt>
                <c:pt idx="25">
                  <c:v>0.609375</c:v>
                </c:pt>
                <c:pt idx="26">
                  <c:v>0.57750000000000001</c:v>
                </c:pt>
                <c:pt idx="27">
                  <c:v>0.54437499999999905</c:v>
                </c:pt>
                <c:pt idx="28">
                  <c:v>0.51</c:v>
                </c:pt>
                <c:pt idx="29">
                  <c:v>0.47437499999999999</c:v>
                </c:pt>
                <c:pt idx="30">
                  <c:v>0.4375</c:v>
                </c:pt>
                <c:pt idx="31">
                  <c:v>0.39937499999999998</c:v>
                </c:pt>
                <c:pt idx="32">
                  <c:v>0.35999999999999899</c:v>
                </c:pt>
                <c:pt idx="33">
                  <c:v>0.31937499999999902</c:v>
                </c:pt>
                <c:pt idx="34">
                  <c:v>0.27749999999999903</c:v>
                </c:pt>
                <c:pt idx="35">
                  <c:v>0.234374999999999</c:v>
                </c:pt>
                <c:pt idx="36">
                  <c:v>0.189999999999999</c:v>
                </c:pt>
                <c:pt idx="37">
                  <c:v>0.144374999999999</c:v>
                </c:pt>
                <c:pt idx="38">
                  <c:v>9.7499999999999004E-2</c:v>
                </c:pt>
                <c:pt idx="39">
                  <c:v>4.9374999999999003E-2</c:v>
                </c:pt>
                <c:pt idx="40">
                  <c:v>0</c:v>
                </c:pt>
              </c:numCache>
            </c:numRef>
          </c:val>
          <c:smooth val="0"/>
        </c:ser>
        <c:ser>
          <c:idx val="0"/>
          <c:order val="2"/>
          <c:tx>
            <c:v>Pr Sale (N=3)</c:v>
          </c:tx>
          <c:spPr>
            <a:ln w="38100">
              <a:solidFill>
                <a:srgbClr val="900000"/>
              </a:solidFill>
              <a:prstDash val="solid"/>
            </a:ln>
          </c:spPr>
          <c:marker>
            <c:symbol val="none"/>
          </c:marker>
          <c:val>
            <c:numRef>
              <c:f>Sheet1!$D$3:$D$43</c:f>
              <c:numCache>
                <c:formatCode>General</c:formatCode>
                <c:ptCount val="41"/>
                <c:pt idx="0">
                  <c:v>1</c:v>
                </c:pt>
                <c:pt idx="1">
                  <c:v>0.99998437500000004</c:v>
                </c:pt>
                <c:pt idx="2">
                  <c:v>0.99987499999999996</c:v>
                </c:pt>
                <c:pt idx="3">
                  <c:v>0.99957812499999998</c:v>
                </c:pt>
                <c:pt idx="4">
                  <c:v>0.999</c:v>
                </c:pt>
                <c:pt idx="5">
                  <c:v>0.998046875</c:v>
                </c:pt>
                <c:pt idx="6">
                  <c:v>0.99662499999999998</c:v>
                </c:pt>
                <c:pt idx="7">
                  <c:v>0.99464062499999994</c:v>
                </c:pt>
                <c:pt idx="8">
                  <c:v>0.99199999999999999</c:v>
                </c:pt>
                <c:pt idx="9">
                  <c:v>0.98860937500000001</c:v>
                </c:pt>
                <c:pt idx="10">
                  <c:v>0.984375</c:v>
                </c:pt>
                <c:pt idx="11">
                  <c:v>0.97920312499999995</c:v>
                </c:pt>
                <c:pt idx="12">
                  <c:v>0.97299999999999998</c:v>
                </c:pt>
                <c:pt idx="13">
                  <c:v>0.96567187499999996</c:v>
                </c:pt>
                <c:pt idx="14">
                  <c:v>0.957125</c:v>
                </c:pt>
                <c:pt idx="15">
                  <c:v>0.947265625</c:v>
                </c:pt>
                <c:pt idx="16">
                  <c:v>0.93600000000000005</c:v>
                </c:pt>
                <c:pt idx="17">
                  <c:v>0.92323437500000005</c:v>
                </c:pt>
                <c:pt idx="18">
                  <c:v>0.90887499999999999</c:v>
                </c:pt>
                <c:pt idx="19">
                  <c:v>0.89282812499999997</c:v>
                </c:pt>
                <c:pt idx="20">
                  <c:v>0.875</c:v>
                </c:pt>
                <c:pt idx="21">
                  <c:v>0.85529687499999996</c:v>
                </c:pt>
                <c:pt idx="22">
                  <c:v>0.83362499999999995</c:v>
                </c:pt>
                <c:pt idx="23">
                  <c:v>0.80989062499999998</c:v>
                </c:pt>
                <c:pt idx="24">
                  <c:v>0.78400000000000003</c:v>
                </c:pt>
                <c:pt idx="25">
                  <c:v>0.755859375</c:v>
                </c:pt>
                <c:pt idx="26">
                  <c:v>0.72537499999999999</c:v>
                </c:pt>
                <c:pt idx="27">
                  <c:v>0.692453125</c:v>
                </c:pt>
                <c:pt idx="28">
                  <c:v>0.65700000000000003</c:v>
                </c:pt>
                <c:pt idx="29">
                  <c:v>0.61892187499999995</c:v>
                </c:pt>
                <c:pt idx="30">
                  <c:v>0.578125</c:v>
                </c:pt>
                <c:pt idx="31">
                  <c:v>0.53451562499999905</c:v>
                </c:pt>
                <c:pt idx="32">
                  <c:v>0.48799999999999899</c:v>
                </c:pt>
                <c:pt idx="33">
                  <c:v>0.43848437499999898</c:v>
                </c:pt>
                <c:pt idx="34">
                  <c:v>0.38587499999999902</c:v>
                </c:pt>
                <c:pt idx="35">
                  <c:v>0.330078124999999</c:v>
                </c:pt>
                <c:pt idx="36">
                  <c:v>0.27099999999999902</c:v>
                </c:pt>
                <c:pt idx="37">
                  <c:v>0.20854687499999899</c:v>
                </c:pt>
                <c:pt idx="38">
                  <c:v>0.142624999999999</c:v>
                </c:pt>
                <c:pt idx="39">
                  <c:v>7.3140624999998502E-2</c:v>
                </c:pt>
                <c:pt idx="40">
                  <c:v>0</c:v>
                </c:pt>
              </c:numCache>
            </c:numRef>
          </c:val>
          <c:smooth val="0"/>
        </c:ser>
        <c:dLbls>
          <c:showLegendKey val="0"/>
          <c:showVal val="0"/>
          <c:showCatName val="0"/>
          <c:showSerName val="0"/>
          <c:showPercent val="0"/>
          <c:showBubbleSize val="0"/>
        </c:dLbls>
        <c:marker val="1"/>
        <c:smooth val="0"/>
        <c:axId val="160928728"/>
        <c:axId val="160929120"/>
      </c:lineChart>
      <c:lineChart>
        <c:grouping val="standard"/>
        <c:varyColors val="0"/>
        <c:ser>
          <c:idx val="2"/>
          <c:order val="1"/>
          <c:tx>
            <c:v>Exp Rev (N=2)</c:v>
          </c:tx>
          <c:spPr>
            <a:ln w="38100">
              <a:solidFill>
                <a:srgbClr val="000090"/>
              </a:solidFill>
              <a:prstDash val="solid"/>
            </a:ln>
          </c:spPr>
          <c:marker>
            <c:symbol val="none"/>
          </c:marker>
          <c:cat>
            <c:numRef>
              <c:f>Sheet1!$A$3:$A$43</c:f>
              <c:numCache>
                <c:formatCode>General</c:formatCode>
                <c:ptCount val="41"/>
                <c:pt idx="0">
                  <c:v>0</c:v>
                </c:pt>
                <c:pt idx="1">
                  <c:v>2.5</c:v>
                </c:pt>
                <c:pt idx="2">
                  <c:v>5</c:v>
                </c:pt>
                <c:pt idx="3">
                  <c:v>7.5000000000000009</c:v>
                </c:pt>
                <c:pt idx="4">
                  <c:v>10</c:v>
                </c:pt>
                <c:pt idx="5">
                  <c:v>12.5</c:v>
                </c:pt>
                <c:pt idx="6">
                  <c:v>15</c:v>
                </c:pt>
                <c:pt idx="7">
                  <c:v>17.5</c:v>
                </c:pt>
                <c:pt idx="8">
                  <c:v>20</c:v>
                </c:pt>
                <c:pt idx="9">
                  <c:v>22.499999999999989</c:v>
                </c:pt>
                <c:pt idx="10">
                  <c:v>24.999999999999989</c:v>
                </c:pt>
                <c:pt idx="11">
                  <c:v>27.499999999999989</c:v>
                </c:pt>
                <c:pt idx="12">
                  <c:v>30</c:v>
                </c:pt>
                <c:pt idx="13">
                  <c:v>32.5</c:v>
                </c:pt>
                <c:pt idx="14">
                  <c:v>35</c:v>
                </c:pt>
                <c:pt idx="15">
                  <c:v>37.500000000000007</c:v>
                </c:pt>
                <c:pt idx="16">
                  <c:v>40.000000000000007</c:v>
                </c:pt>
                <c:pt idx="17">
                  <c:v>42.500000000000007</c:v>
                </c:pt>
                <c:pt idx="18">
                  <c:v>45.000000000000007</c:v>
                </c:pt>
                <c:pt idx="19">
                  <c:v>47.500000000000007</c:v>
                </c:pt>
                <c:pt idx="20">
                  <c:v>50.000000000000007</c:v>
                </c:pt>
                <c:pt idx="21">
                  <c:v>52.500000000000007</c:v>
                </c:pt>
                <c:pt idx="22">
                  <c:v>55.000000000000007</c:v>
                </c:pt>
                <c:pt idx="23">
                  <c:v>57.500000000000007</c:v>
                </c:pt>
                <c:pt idx="24">
                  <c:v>60.000000000000021</c:v>
                </c:pt>
                <c:pt idx="25">
                  <c:v>62.500000000000021</c:v>
                </c:pt>
                <c:pt idx="26">
                  <c:v>65.000000000000028</c:v>
                </c:pt>
                <c:pt idx="27">
                  <c:v>67.500000000000028</c:v>
                </c:pt>
                <c:pt idx="28">
                  <c:v>70.000000000000028</c:v>
                </c:pt>
                <c:pt idx="29">
                  <c:v>72.500000000000028</c:v>
                </c:pt>
                <c:pt idx="30">
                  <c:v>75.000000000000028</c:v>
                </c:pt>
                <c:pt idx="31">
                  <c:v>77.500000000000028</c:v>
                </c:pt>
                <c:pt idx="32">
                  <c:v>80.000000000000043</c:v>
                </c:pt>
                <c:pt idx="33">
                  <c:v>82.500000000000043</c:v>
                </c:pt>
                <c:pt idx="34">
                  <c:v>85.000000000000043</c:v>
                </c:pt>
                <c:pt idx="35">
                  <c:v>87.500000000000043</c:v>
                </c:pt>
                <c:pt idx="36">
                  <c:v>90.000000000000043</c:v>
                </c:pt>
                <c:pt idx="37">
                  <c:v>92.500000000000043</c:v>
                </c:pt>
                <c:pt idx="38">
                  <c:v>95.000000000000057</c:v>
                </c:pt>
                <c:pt idx="39">
                  <c:v>97.500000000000057</c:v>
                </c:pt>
                <c:pt idx="40">
                  <c:v>100</c:v>
                </c:pt>
              </c:numCache>
            </c:numRef>
          </c:cat>
          <c:val>
            <c:numRef>
              <c:f>Sheet1!$C$3:$C$43</c:f>
              <c:numCache>
                <c:formatCode>General</c:formatCode>
                <c:ptCount val="41"/>
                <c:pt idx="0">
                  <c:v>33.333333333333329</c:v>
                </c:pt>
                <c:pt idx="1">
                  <c:v>33.393749999999997</c:v>
                </c:pt>
                <c:pt idx="2">
                  <c:v>33.566666666666642</c:v>
                </c:pt>
                <c:pt idx="3">
                  <c:v>33.83958333333333</c:v>
                </c:pt>
                <c:pt idx="4">
                  <c:v>34.20000000000001</c:v>
                </c:pt>
                <c:pt idx="5">
                  <c:v>34.635416666666657</c:v>
                </c:pt>
                <c:pt idx="6">
                  <c:v>35.133333333333333</c:v>
                </c:pt>
                <c:pt idx="7">
                  <c:v>35.681249999999999</c:v>
                </c:pt>
                <c:pt idx="8">
                  <c:v>36.266666666666659</c:v>
                </c:pt>
                <c:pt idx="9">
                  <c:v>36.877083333333317</c:v>
                </c:pt>
                <c:pt idx="10">
                  <c:v>37.5</c:v>
                </c:pt>
                <c:pt idx="11">
                  <c:v>38.122916666666683</c:v>
                </c:pt>
                <c:pt idx="12">
                  <c:v>38.733333333333341</c:v>
                </c:pt>
                <c:pt idx="13">
                  <c:v>39.318750000000009</c:v>
                </c:pt>
                <c:pt idx="14">
                  <c:v>39.866666666666639</c:v>
                </c:pt>
                <c:pt idx="15">
                  <c:v>40.364583333333329</c:v>
                </c:pt>
                <c:pt idx="16">
                  <c:v>40.799999999999997</c:v>
                </c:pt>
                <c:pt idx="17">
                  <c:v>41.16041666666667</c:v>
                </c:pt>
                <c:pt idx="18">
                  <c:v>41.43333333333333</c:v>
                </c:pt>
                <c:pt idx="19">
                  <c:v>41.60625000000001</c:v>
                </c:pt>
                <c:pt idx="20">
                  <c:v>41.66666666666665</c:v>
                </c:pt>
                <c:pt idx="21">
                  <c:v>41.602083333333333</c:v>
                </c:pt>
                <c:pt idx="22">
                  <c:v>41.4</c:v>
                </c:pt>
                <c:pt idx="23">
                  <c:v>41.047916666666637</c:v>
                </c:pt>
                <c:pt idx="24">
                  <c:v>40.533333333333331</c:v>
                </c:pt>
                <c:pt idx="25">
                  <c:v>39.84375</c:v>
                </c:pt>
                <c:pt idx="26">
                  <c:v>38.96666666666664</c:v>
                </c:pt>
                <c:pt idx="27">
                  <c:v>37.889583333333313</c:v>
                </c:pt>
                <c:pt idx="28">
                  <c:v>36.59999999999998</c:v>
                </c:pt>
                <c:pt idx="29">
                  <c:v>35.085416666666639</c:v>
                </c:pt>
                <c:pt idx="30">
                  <c:v>33.333333333333307</c:v>
                </c:pt>
                <c:pt idx="31">
                  <c:v>31.331249999999962</c:v>
                </c:pt>
                <c:pt idx="32">
                  <c:v>29.066666666666631</c:v>
                </c:pt>
                <c:pt idx="33">
                  <c:v>26.52708333333328</c:v>
                </c:pt>
                <c:pt idx="34">
                  <c:v>23.69999999999995</c:v>
                </c:pt>
                <c:pt idx="35">
                  <c:v>20.572916666666611</c:v>
                </c:pt>
                <c:pt idx="36">
                  <c:v>17.133333333333258</c:v>
                </c:pt>
                <c:pt idx="37">
                  <c:v>13.368749999999929</c:v>
                </c:pt>
                <c:pt idx="38">
                  <c:v>9.2666666666665805</c:v>
                </c:pt>
                <c:pt idx="39">
                  <c:v>4.8145833333332346</c:v>
                </c:pt>
                <c:pt idx="40">
                  <c:v>0</c:v>
                </c:pt>
              </c:numCache>
            </c:numRef>
          </c:val>
          <c:smooth val="0"/>
        </c:ser>
        <c:ser>
          <c:idx val="3"/>
          <c:order val="3"/>
          <c:tx>
            <c:v>Exp Rev (N=3)</c:v>
          </c:tx>
          <c:spPr>
            <a:ln w="38100">
              <a:solidFill>
                <a:srgbClr val="00CCFF"/>
              </a:solidFill>
              <a:prstDash val="solid"/>
            </a:ln>
          </c:spPr>
          <c:marker>
            <c:symbol val="none"/>
          </c:marker>
          <c:val>
            <c:numRef>
              <c:f>Sheet1!$E$3:$E$43</c:f>
              <c:numCache>
                <c:formatCode>General</c:formatCode>
                <c:ptCount val="41"/>
                <c:pt idx="0">
                  <c:v>50</c:v>
                </c:pt>
                <c:pt idx="1">
                  <c:v>50.001503906249987</c:v>
                </c:pt>
                <c:pt idx="2">
                  <c:v>50.011562499999997</c:v>
                </c:pt>
                <c:pt idx="3">
                  <c:v>50.037441406249997</c:v>
                </c:pt>
                <c:pt idx="4">
                  <c:v>50.085000000000022</c:v>
                </c:pt>
                <c:pt idx="5">
                  <c:v>50.158691406249993</c:v>
                </c:pt>
                <c:pt idx="6">
                  <c:v>50.261562499999989</c:v>
                </c:pt>
                <c:pt idx="7">
                  <c:v>50.395253906249998</c:v>
                </c:pt>
                <c:pt idx="8">
                  <c:v>50.56</c:v>
                </c:pt>
                <c:pt idx="9">
                  <c:v>50.754628906249998</c:v>
                </c:pt>
                <c:pt idx="10">
                  <c:v>50.9765625</c:v>
                </c:pt>
                <c:pt idx="11">
                  <c:v>51.221816406250007</c:v>
                </c:pt>
                <c:pt idx="12">
                  <c:v>51.484999999999978</c:v>
                </c:pt>
                <c:pt idx="13">
                  <c:v>51.759316406250008</c:v>
                </c:pt>
                <c:pt idx="14">
                  <c:v>52.036562499999981</c:v>
                </c:pt>
                <c:pt idx="15">
                  <c:v>52.307128906250007</c:v>
                </c:pt>
                <c:pt idx="16">
                  <c:v>52.559999999999988</c:v>
                </c:pt>
                <c:pt idx="17">
                  <c:v>52.782753906250022</c:v>
                </c:pt>
                <c:pt idx="18">
                  <c:v>52.961562499999999</c:v>
                </c:pt>
                <c:pt idx="19">
                  <c:v>53.081191406249999</c:v>
                </c:pt>
                <c:pt idx="20">
                  <c:v>53.125</c:v>
                </c:pt>
                <c:pt idx="21">
                  <c:v>53.074941406249991</c:v>
                </c:pt>
                <c:pt idx="22">
                  <c:v>52.911562500000002</c:v>
                </c:pt>
                <c:pt idx="23">
                  <c:v>52.614003906249998</c:v>
                </c:pt>
                <c:pt idx="24">
                  <c:v>52.16</c:v>
                </c:pt>
                <c:pt idx="25">
                  <c:v>51.52587890625</c:v>
                </c:pt>
                <c:pt idx="26">
                  <c:v>50.686562499999987</c:v>
                </c:pt>
                <c:pt idx="27">
                  <c:v>49.615566406249982</c:v>
                </c:pt>
                <c:pt idx="28">
                  <c:v>48.284999999999982</c:v>
                </c:pt>
                <c:pt idx="29">
                  <c:v>46.665566406249972</c:v>
                </c:pt>
                <c:pt idx="30">
                  <c:v>44.726562499999972</c:v>
                </c:pt>
                <c:pt idx="31">
                  <c:v>42.435878906249961</c:v>
                </c:pt>
                <c:pt idx="32">
                  <c:v>39.759999999999962</c:v>
                </c:pt>
                <c:pt idx="33">
                  <c:v>36.664003906249953</c:v>
                </c:pt>
                <c:pt idx="34">
                  <c:v>33.111562499999927</c:v>
                </c:pt>
                <c:pt idx="35">
                  <c:v>29.064941406249929</c:v>
                </c:pt>
                <c:pt idx="36">
                  <c:v>24.4849999999999</c:v>
                </c:pt>
                <c:pt idx="37">
                  <c:v>19.3311914062499</c:v>
                </c:pt>
                <c:pt idx="38">
                  <c:v>13.561562499999869</c:v>
                </c:pt>
                <c:pt idx="39">
                  <c:v>7.1327539062498531</c:v>
                </c:pt>
                <c:pt idx="40">
                  <c:v>0</c:v>
                </c:pt>
              </c:numCache>
            </c:numRef>
          </c:val>
          <c:smooth val="0"/>
        </c:ser>
        <c:dLbls>
          <c:showLegendKey val="0"/>
          <c:showVal val="0"/>
          <c:showCatName val="0"/>
          <c:showSerName val="0"/>
          <c:showPercent val="0"/>
          <c:showBubbleSize val="0"/>
        </c:dLbls>
        <c:marker val="1"/>
        <c:smooth val="0"/>
        <c:axId val="160929512"/>
        <c:axId val="160929904"/>
      </c:lineChart>
      <c:catAx>
        <c:axId val="160928728"/>
        <c:scaling>
          <c:orientation val="minMax"/>
        </c:scaling>
        <c:delete val="0"/>
        <c:axPos val="b"/>
        <c:title>
          <c:tx>
            <c:rich>
              <a:bodyPr/>
              <a:lstStyle/>
              <a:p>
                <a:pPr>
                  <a:defRPr sz="1400" b="1" i="0" u="none" strike="noStrike" baseline="0">
                    <a:solidFill>
                      <a:srgbClr val="000000"/>
                    </a:solidFill>
                    <a:latin typeface="Verdana"/>
                    <a:ea typeface="Verdana"/>
                    <a:cs typeface="Verdana"/>
                  </a:defRPr>
                </a:pPr>
                <a:r>
                  <a:rPr lang="en-US"/>
                  <a:t>Reserve Price</a:t>
                </a:r>
              </a:p>
            </c:rich>
          </c:tx>
          <c:layout>
            <c:manualLayout>
              <c:xMode val="edge"/>
              <c:yMode val="edge"/>
              <c:x val="0.41398446170921199"/>
              <c:y val="0.879282218597064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400" b="0" i="0" u="none" strike="noStrike" baseline="0">
                <a:solidFill>
                  <a:srgbClr val="000000"/>
                </a:solidFill>
                <a:latin typeface="Verdana"/>
                <a:ea typeface="Verdana"/>
                <a:cs typeface="Verdana"/>
              </a:defRPr>
            </a:pPr>
            <a:endParaRPr lang="en-US"/>
          </a:p>
        </c:txPr>
        <c:crossAx val="160929120"/>
        <c:crosses val="autoZero"/>
        <c:auto val="1"/>
        <c:lblAlgn val="ctr"/>
        <c:lblOffset val="100"/>
        <c:tickLblSkip val="4"/>
        <c:tickMarkSkip val="1"/>
        <c:noMultiLvlLbl val="0"/>
      </c:catAx>
      <c:valAx>
        <c:axId val="160929120"/>
        <c:scaling>
          <c:orientation val="minMax"/>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Verdana"/>
                    <a:ea typeface="Verdana"/>
                    <a:cs typeface="Verdana"/>
                  </a:defRPr>
                </a:pPr>
                <a:r>
                  <a:rPr lang="en-US"/>
                  <a:t>Probability of Sale</a:t>
                </a:r>
              </a:p>
            </c:rich>
          </c:tx>
          <c:layout>
            <c:manualLayout>
              <c:xMode val="edge"/>
              <c:yMode val="edge"/>
              <c:x val="1.22086570477247E-2"/>
              <c:y val="0.2528548123980419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60928728"/>
        <c:crosses val="autoZero"/>
        <c:crossBetween val="between"/>
      </c:valAx>
      <c:catAx>
        <c:axId val="160929512"/>
        <c:scaling>
          <c:orientation val="minMax"/>
        </c:scaling>
        <c:delete val="1"/>
        <c:axPos val="b"/>
        <c:numFmt formatCode="General" sourceLinked="1"/>
        <c:majorTickMark val="out"/>
        <c:minorTickMark val="none"/>
        <c:tickLblPos val="nextTo"/>
        <c:crossAx val="160929904"/>
        <c:crosses val="autoZero"/>
        <c:auto val="1"/>
        <c:lblAlgn val="ctr"/>
        <c:lblOffset val="100"/>
        <c:noMultiLvlLbl val="0"/>
      </c:catAx>
      <c:valAx>
        <c:axId val="160929904"/>
        <c:scaling>
          <c:orientation val="minMax"/>
          <c:max val="60"/>
          <c:min val="0"/>
        </c:scaling>
        <c:delete val="0"/>
        <c:axPos val="r"/>
        <c:title>
          <c:tx>
            <c:rich>
              <a:bodyPr/>
              <a:lstStyle/>
              <a:p>
                <a:pPr>
                  <a:defRPr sz="1400" b="1" i="0" u="none" strike="noStrike" baseline="0">
                    <a:solidFill>
                      <a:srgbClr val="000000"/>
                    </a:solidFill>
                    <a:latin typeface="Verdana"/>
                    <a:ea typeface="Verdana"/>
                    <a:cs typeface="Verdana"/>
                  </a:defRPr>
                </a:pPr>
                <a:r>
                  <a:rPr lang="en-US"/>
                  <a:t>Expected Revenue</a:t>
                </a:r>
              </a:p>
            </c:rich>
          </c:tx>
          <c:layout>
            <c:manualLayout>
              <c:xMode val="edge"/>
              <c:yMode val="edge"/>
              <c:x val="0.95227524972252997"/>
              <c:y val="0.25285481239804197"/>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60929512"/>
        <c:crosses val="max"/>
        <c:crossBetween val="between"/>
        <c:majorUnit val="10"/>
      </c:valAx>
      <c:spPr>
        <a:noFill/>
        <a:ln w="12700">
          <a:solidFill>
            <a:srgbClr val="808080"/>
          </a:solidFill>
          <a:prstDash val="solid"/>
        </a:ln>
      </c:spPr>
    </c:plotArea>
    <c:legend>
      <c:legendPos val="b"/>
      <c:layout>
        <c:manualLayout>
          <c:xMode val="edge"/>
          <c:yMode val="edge"/>
          <c:x val="9.4339622641509399E-2"/>
          <c:y val="0.95106035889070095"/>
          <c:w val="0.81132075471698095"/>
          <c:h val="4.5676998368678702E-2"/>
        </c:manualLayout>
      </c:layout>
      <c:overlay val="0"/>
      <c:spPr>
        <a:solidFill>
          <a:srgbClr val="FFFFFF"/>
        </a:solidFill>
        <a:ln w="25400">
          <a:noFill/>
        </a:ln>
      </c:spPr>
      <c:txPr>
        <a:bodyPr/>
        <a:lstStyle/>
        <a:p>
          <a:pPr>
            <a:defRPr sz="128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0.13319722202866199"/>
          <c:y val="6.93412382275745E-2"/>
          <c:w val="0.84713709458884201"/>
          <c:h val="0.78012517994895803"/>
        </c:manualLayout>
      </c:layout>
      <c:lineChart>
        <c:grouping val="standard"/>
        <c:varyColors val="0"/>
        <c:ser>
          <c:idx val="0"/>
          <c:order val="0"/>
          <c:tx>
            <c:v>Value $0-10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'Fig4a data'!$B$17:$B$24</c:f>
              <c:numCache>
                <c:formatCode>0.00</c:formatCode>
                <c:ptCount val="8"/>
                <c:pt idx="0">
                  <c:v>0.86695931685018002</c:v>
                </c:pt>
                <c:pt idx="1">
                  <c:v>0.78250381034810002</c:v>
                </c:pt>
                <c:pt idx="2">
                  <c:v>0.65896238759562598</c:v>
                </c:pt>
                <c:pt idx="3">
                  <c:v>0.51925513399831502</c:v>
                </c:pt>
                <c:pt idx="4">
                  <c:v>0.409517560800159</c:v>
                </c:pt>
                <c:pt idx="5">
                  <c:v>0.28669984820463301</c:v>
                </c:pt>
                <c:pt idx="6">
                  <c:v>0.25850324654020002</c:v>
                </c:pt>
                <c:pt idx="7">
                  <c:v>0.21143997872922601</c:v>
                </c:pt>
              </c:numCache>
            </c:numRef>
          </c:val>
          <c:smooth val="0"/>
        </c:ser>
        <c:ser>
          <c:idx val="1"/>
          <c:order val="1"/>
          <c:tx>
            <c:v>Value $10-30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'Fig4a data'!$C$17:$C$24</c:f>
              <c:numCache>
                <c:formatCode>0.00</c:formatCode>
                <c:ptCount val="8"/>
                <c:pt idx="0">
                  <c:v>0.83913588783424198</c:v>
                </c:pt>
                <c:pt idx="1">
                  <c:v>1</c:v>
                </c:pt>
                <c:pt idx="2">
                  <c:v>0.71369810777307996</c:v>
                </c:pt>
                <c:pt idx="3">
                  <c:v>0.63465070531336698</c:v>
                </c:pt>
                <c:pt idx="4">
                  <c:v>0.40587323470432601</c:v>
                </c:pt>
                <c:pt idx="5">
                  <c:v>0.293299586835018</c:v>
                </c:pt>
                <c:pt idx="6">
                  <c:v>0.236000378020125</c:v>
                </c:pt>
                <c:pt idx="7">
                  <c:v>0.18793919325154901</c:v>
                </c:pt>
              </c:numCache>
            </c:numRef>
          </c:val>
          <c:smooth val="0"/>
        </c:ser>
        <c:ser>
          <c:idx val="2"/>
          <c:order val="2"/>
          <c:tx>
            <c:v>Value $30-100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'Fig4a data'!$D$17:$D$24</c:f>
              <c:numCache>
                <c:formatCode>0.00</c:formatCode>
                <c:ptCount val="8"/>
                <c:pt idx="0">
                  <c:v>0.89406339380561495</c:v>
                </c:pt>
                <c:pt idx="1">
                  <c:v>0.82004569660909599</c:v>
                </c:pt>
                <c:pt idx="2">
                  <c:v>0.73523408530654999</c:v>
                </c:pt>
                <c:pt idx="3">
                  <c:v>0.71328358762468003</c:v>
                </c:pt>
                <c:pt idx="4">
                  <c:v>0.48504883656845899</c:v>
                </c:pt>
                <c:pt idx="5">
                  <c:v>0.309064098054667</c:v>
                </c:pt>
                <c:pt idx="6">
                  <c:v>0.257655930704005</c:v>
                </c:pt>
                <c:pt idx="7">
                  <c:v>0.14651308194402801</c:v>
                </c:pt>
              </c:numCache>
            </c:numRef>
          </c:val>
          <c:smooth val="0"/>
        </c:ser>
        <c:ser>
          <c:idx val="3"/>
          <c:order val="3"/>
          <c:tx>
            <c:v>Value $100-1000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'Fig4a data'!$E$17:$E$24</c:f>
              <c:numCache>
                <c:formatCode>0.00</c:formatCode>
                <c:ptCount val="8"/>
                <c:pt idx="0">
                  <c:v>0.88627803797344695</c:v>
                </c:pt>
                <c:pt idx="1">
                  <c:v>0.85022077914363403</c:v>
                </c:pt>
                <c:pt idx="2">
                  <c:v>0.75760168220840296</c:v>
                </c:pt>
                <c:pt idx="3">
                  <c:v>0.59813149066443405</c:v>
                </c:pt>
                <c:pt idx="4">
                  <c:v>0.43421733833486997</c:v>
                </c:pt>
                <c:pt idx="5">
                  <c:v>0.27722830942548599</c:v>
                </c:pt>
                <c:pt idx="6">
                  <c:v>0.19776927265935701</c:v>
                </c:pt>
                <c:pt idx="7">
                  <c:v>0.16707021125049401</c:v>
                </c:pt>
              </c:numCache>
            </c:numRef>
          </c:val>
          <c:smooth val="0"/>
        </c:ser>
        <c:dLbls>
          <c:showLegendKey val="0"/>
          <c:showVal val="0"/>
          <c:showCatName val="0"/>
          <c:showSerName val="0"/>
          <c:showPercent val="0"/>
          <c:showBubbleSize val="0"/>
        </c:dLbls>
        <c:smooth val="0"/>
        <c:axId val="160930688"/>
        <c:axId val="160931080"/>
      </c:lineChart>
      <c:catAx>
        <c:axId val="160930688"/>
        <c:scaling>
          <c:orientation val="minMax"/>
        </c:scaling>
        <c:delete val="0"/>
        <c:axPos val="b"/>
        <c:title>
          <c:tx>
            <c:rich>
              <a:bodyPr/>
              <a:lstStyle/>
              <a:p>
                <a:pPr>
                  <a:defRPr/>
                </a:pPr>
                <a:r>
                  <a:rPr lang="en-US"/>
                  <a:t>Ratio of auction start price to reference value (s/v)</a:t>
                </a:r>
              </a:p>
            </c:rich>
          </c:tx>
          <c:layout>
            <c:manualLayout>
              <c:xMode val="edge"/>
              <c:yMode val="edge"/>
              <c:x val="0.30934843131624601"/>
              <c:y val="0.92854166426933304"/>
            </c:manualLayout>
          </c:layout>
          <c:overlay val="0"/>
        </c:title>
        <c:numFmt formatCode="General" sourceLinked="1"/>
        <c:majorTickMark val="out"/>
        <c:minorTickMark val="none"/>
        <c:tickLblPos val="nextTo"/>
        <c:crossAx val="160931080"/>
        <c:crosses val="autoZero"/>
        <c:auto val="0"/>
        <c:lblAlgn val="ctr"/>
        <c:lblOffset val="100"/>
        <c:noMultiLvlLbl val="0"/>
      </c:catAx>
      <c:valAx>
        <c:axId val="160931080"/>
        <c:scaling>
          <c:orientation val="minMax"/>
          <c:max val="1"/>
        </c:scaling>
        <c:delete val="0"/>
        <c:axPos val="l"/>
        <c:majorGridlines/>
        <c:title>
          <c:tx>
            <c:rich>
              <a:bodyPr rot="-5400000" vert="horz"/>
              <a:lstStyle/>
              <a:p>
                <a:pPr>
                  <a:defRPr/>
                </a:pPr>
                <a:r>
                  <a:rPr lang="en-US"/>
                  <a:t>Probability of Sale</a:t>
                </a:r>
              </a:p>
            </c:rich>
          </c:tx>
          <c:layout/>
          <c:overlay val="0"/>
        </c:title>
        <c:numFmt formatCode="0%" sourceLinked="0"/>
        <c:majorTickMark val="none"/>
        <c:minorTickMark val="none"/>
        <c:tickLblPos val="nextTo"/>
        <c:crossAx val="160930688"/>
        <c:crosses val="autoZero"/>
        <c:crossBetween val="between"/>
        <c:majorUnit val="0.2"/>
      </c:valAx>
    </c:plotArea>
    <c:legend>
      <c:legendPos val="tr"/>
      <c:layout>
        <c:manualLayout>
          <c:xMode val="edge"/>
          <c:yMode val="edge"/>
          <c:x val="0.56565705957396195"/>
          <c:y val="7.6699816371803106E-2"/>
          <c:w val="0.38746773090522701"/>
          <c:h val="0.25679144624956202"/>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0.13319722202866199"/>
          <c:y val="6.93412382275745E-2"/>
          <c:w val="0.84713709458884201"/>
          <c:h val="0.78012517994895803"/>
        </c:manualLayout>
      </c:layout>
      <c:lineChart>
        <c:grouping val="standard"/>
        <c:varyColors val="0"/>
        <c:ser>
          <c:idx val="0"/>
          <c:order val="0"/>
          <c:tx>
            <c:v>Value $0-10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'Fig4b data'!$B$17:$B$24</c:f>
              <c:numCache>
                <c:formatCode>#,##0.00</c:formatCode>
                <c:ptCount val="8"/>
                <c:pt idx="0">
                  <c:v>0.75568024562894198</c:v>
                </c:pt>
                <c:pt idx="1">
                  <c:v>0.69348839013498298</c:v>
                </c:pt>
                <c:pt idx="2">
                  <c:v>0.74559456979342298</c:v>
                </c:pt>
                <c:pt idx="3">
                  <c:v>0.84100699822890801</c:v>
                </c:pt>
                <c:pt idx="4">
                  <c:v>0.86576272040183999</c:v>
                </c:pt>
                <c:pt idx="5">
                  <c:v>1.023654631185752</c:v>
                </c:pt>
                <c:pt idx="6">
                  <c:v>1.14329693458215</c:v>
                </c:pt>
                <c:pt idx="7">
                  <c:v>1.3707076942720371</c:v>
                </c:pt>
              </c:numCache>
            </c:numRef>
          </c:val>
          <c:smooth val="0"/>
        </c:ser>
        <c:ser>
          <c:idx val="1"/>
          <c:order val="1"/>
          <c:tx>
            <c:v>Value $10-30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'Fig4b data'!$C$17:$C$24</c:f>
              <c:numCache>
                <c:formatCode>#,##0.00</c:formatCode>
                <c:ptCount val="8"/>
                <c:pt idx="0">
                  <c:v>0.775109389454256</c:v>
                </c:pt>
                <c:pt idx="1">
                  <c:v>0.72599019892184702</c:v>
                </c:pt>
                <c:pt idx="2">
                  <c:v>0.73102362873834104</c:v>
                </c:pt>
                <c:pt idx="3">
                  <c:v>0.76073234948803103</c:v>
                </c:pt>
                <c:pt idx="4">
                  <c:v>0.81467763787306802</c:v>
                </c:pt>
                <c:pt idx="5">
                  <c:v>0.95352789280872396</c:v>
                </c:pt>
                <c:pt idx="6">
                  <c:v>1.0926069994138501</c:v>
                </c:pt>
                <c:pt idx="7">
                  <c:v>1.3765793089765901</c:v>
                </c:pt>
              </c:numCache>
            </c:numRef>
          </c:val>
          <c:smooth val="0"/>
        </c:ser>
        <c:ser>
          <c:idx val="2"/>
          <c:order val="2"/>
          <c:tx>
            <c:v>Value $30-100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'Fig4b data'!$D$17:$D$24</c:f>
              <c:numCache>
                <c:formatCode>#,##0.00</c:formatCode>
                <c:ptCount val="8"/>
                <c:pt idx="0">
                  <c:v>0.84067765786918103</c:v>
                </c:pt>
                <c:pt idx="1">
                  <c:v>0.79549033436046601</c:v>
                </c:pt>
                <c:pt idx="2">
                  <c:v>0.80327098323627899</c:v>
                </c:pt>
                <c:pt idx="3">
                  <c:v>0.81247517139200298</c:v>
                </c:pt>
                <c:pt idx="4">
                  <c:v>0.85577080962604801</c:v>
                </c:pt>
                <c:pt idx="5">
                  <c:v>0.96700233728682505</c:v>
                </c:pt>
                <c:pt idx="6">
                  <c:v>1.0903230312968579</c:v>
                </c:pt>
                <c:pt idx="7">
                  <c:v>1.31687447760568</c:v>
                </c:pt>
              </c:numCache>
            </c:numRef>
          </c:val>
          <c:smooth val="0"/>
        </c:ser>
        <c:ser>
          <c:idx val="3"/>
          <c:order val="3"/>
          <c:tx>
            <c:v>Value $100-1000</c:v>
          </c:tx>
          <c:marker>
            <c:symbol val="none"/>
          </c:marker>
          <c:cat>
            <c:strRef>
              <c:f>'Fig4a data'!$A$17:$A$24</c:f>
              <c:strCache>
                <c:ptCount val="8"/>
                <c:pt idx="0">
                  <c:v>&lt; 0.15</c:v>
                </c:pt>
                <c:pt idx="1">
                  <c:v>0.15-0.30</c:v>
                </c:pt>
                <c:pt idx="2">
                  <c:v>0.30-0.45</c:v>
                </c:pt>
                <c:pt idx="3">
                  <c:v>0.45-0.60</c:v>
                </c:pt>
                <c:pt idx="4">
                  <c:v>0.60-0.85</c:v>
                </c:pt>
                <c:pt idx="5">
                  <c:v>0.85-1.00</c:v>
                </c:pt>
                <c:pt idx="6">
                  <c:v>1.00-1.20</c:v>
                </c:pt>
                <c:pt idx="7">
                  <c:v>&gt; 1.20</c:v>
                </c:pt>
              </c:strCache>
            </c:strRef>
          </c:cat>
          <c:val>
            <c:numRef>
              <c:f>'Fig4b data'!$E$17:$E$24</c:f>
              <c:numCache>
                <c:formatCode>#,##0.00</c:formatCode>
                <c:ptCount val="8"/>
                <c:pt idx="0">
                  <c:v>0.89318336978852997</c:v>
                </c:pt>
                <c:pt idx="1">
                  <c:v>0.88561198664488106</c:v>
                </c:pt>
                <c:pt idx="2">
                  <c:v>0.86577807274795204</c:v>
                </c:pt>
                <c:pt idx="3">
                  <c:v>0.80499087823695903</c:v>
                </c:pt>
                <c:pt idx="4">
                  <c:v>0.88737678024857403</c:v>
                </c:pt>
                <c:pt idx="5">
                  <c:v>0.97300800863446801</c:v>
                </c:pt>
                <c:pt idx="6">
                  <c:v>1.062954974210756</c:v>
                </c:pt>
                <c:pt idx="7">
                  <c:v>1.3983543246310981</c:v>
                </c:pt>
              </c:numCache>
            </c:numRef>
          </c:val>
          <c:smooth val="0"/>
        </c:ser>
        <c:dLbls>
          <c:showLegendKey val="0"/>
          <c:showVal val="0"/>
          <c:showCatName val="0"/>
          <c:showSerName val="0"/>
          <c:showPercent val="0"/>
          <c:showBubbleSize val="0"/>
        </c:dLbls>
        <c:smooth val="0"/>
        <c:axId val="162288808"/>
        <c:axId val="162289200"/>
      </c:lineChart>
      <c:catAx>
        <c:axId val="162288808"/>
        <c:scaling>
          <c:orientation val="minMax"/>
        </c:scaling>
        <c:delete val="0"/>
        <c:axPos val="b"/>
        <c:title>
          <c:tx>
            <c:rich>
              <a:bodyPr/>
              <a:lstStyle/>
              <a:p>
                <a:pPr>
                  <a:defRPr sz="1600"/>
                </a:pPr>
                <a:r>
                  <a:rPr lang="en-US" sz="1600"/>
                  <a:t>Ratio of auction start price to reference value (s/v)</a:t>
                </a:r>
              </a:p>
            </c:rich>
          </c:tx>
          <c:layout>
            <c:manualLayout>
              <c:xMode val="edge"/>
              <c:yMode val="edge"/>
              <c:x val="0.224814769440246"/>
              <c:y val="0.93924043021617698"/>
            </c:manualLayout>
          </c:layout>
          <c:overlay val="0"/>
        </c:title>
        <c:numFmt formatCode="General" sourceLinked="1"/>
        <c:majorTickMark val="out"/>
        <c:minorTickMark val="none"/>
        <c:tickLblPos val="nextTo"/>
        <c:txPr>
          <a:bodyPr/>
          <a:lstStyle/>
          <a:p>
            <a:pPr>
              <a:defRPr sz="1400"/>
            </a:pPr>
            <a:endParaRPr lang="en-US"/>
          </a:p>
        </c:txPr>
        <c:crossAx val="162289200"/>
        <c:crosses val="autoZero"/>
        <c:auto val="0"/>
        <c:lblAlgn val="ctr"/>
        <c:lblOffset val="100"/>
        <c:noMultiLvlLbl val="0"/>
      </c:catAx>
      <c:valAx>
        <c:axId val="162289200"/>
        <c:scaling>
          <c:orientation val="minMax"/>
          <c:max val="1.4"/>
          <c:min val="0.6"/>
        </c:scaling>
        <c:delete val="0"/>
        <c:axPos val="l"/>
        <c:majorGridlines/>
        <c:title>
          <c:tx>
            <c:rich>
              <a:bodyPr rot="-5400000" vert="horz"/>
              <a:lstStyle/>
              <a:p>
                <a:pPr>
                  <a:defRPr sz="1600"/>
                </a:pPr>
                <a:r>
                  <a:rPr lang="en-US" sz="1600"/>
                  <a:t>Ratio of exp. sale price to reference value (p/v)</a:t>
                </a:r>
              </a:p>
            </c:rich>
          </c:tx>
          <c:layout>
            <c:manualLayout>
              <c:xMode val="edge"/>
              <c:yMode val="edge"/>
              <c:x val="1.67128095244309E-2"/>
              <c:y val="0.155235340395214"/>
            </c:manualLayout>
          </c:layout>
          <c:overlay val="0"/>
        </c:title>
        <c:numFmt formatCode="#,##0.00" sourceLinked="0"/>
        <c:majorTickMark val="none"/>
        <c:minorTickMark val="none"/>
        <c:tickLblPos val="nextTo"/>
        <c:txPr>
          <a:bodyPr/>
          <a:lstStyle/>
          <a:p>
            <a:pPr>
              <a:defRPr sz="1600"/>
            </a:pPr>
            <a:endParaRPr lang="en-US"/>
          </a:p>
        </c:txPr>
        <c:crossAx val="162288808"/>
        <c:crosses val="autoZero"/>
        <c:crossBetween val="between"/>
        <c:majorUnit val="0.2"/>
      </c:valAx>
    </c:plotArea>
    <c:legend>
      <c:legendPos val="tr"/>
      <c:layout>
        <c:manualLayout>
          <c:xMode val="edge"/>
          <c:yMode val="edge"/>
          <c:x val="0.176315215189768"/>
          <c:y val="9.2847146134288003E-2"/>
          <c:w val="0.43717010127565398"/>
          <c:h val="0.24198383430939699"/>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dirty="0" smtClean="0"/>
              <a:t>How</a:t>
            </a:r>
            <a:r>
              <a:rPr lang="en-US" baseline="0" dirty="0" smtClean="0"/>
              <a:t> Winner is Determined in Ascending Auctions with and without Subsidies</a:t>
            </a:r>
            <a:endParaRPr lang="en-US" dirty="0"/>
          </a:p>
        </c:rich>
      </c:tx>
      <c:layout>
        <c:manualLayout>
          <c:xMode val="edge"/>
          <c:yMode val="edge"/>
          <c:x val="0.124444444444444"/>
          <c:y val="1.30718954248366E-2"/>
        </c:manualLayout>
      </c:layout>
      <c:overlay val="0"/>
      <c:spPr>
        <a:noFill/>
        <a:ln w="25400">
          <a:noFill/>
        </a:ln>
      </c:spPr>
    </c:title>
    <c:autoTitleDeleted val="0"/>
    <c:plotArea>
      <c:layout>
        <c:manualLayout>
          <c:layoutTarget val="inner"/>
          <c:xMode val="edge"/>
          <c:yMode val="edge"/>
          <c:x val="0.19111111111111101"/>
          <c:y val="0.12418300653594801"/>
          <c:w val="0.557037037037037"/>
          <c:h val="0.74727668845315898"/>
        </c:manualLayout>
      </c:layout>
      <c:scatterChart>
        <c:scatterStyle val="smoothMarker"/>
        <c:varyColors val="0"/>
        <c:ser>
          <c:idx val="0"/>
          <c:order val="0"/>
          <c:tx>
            <c:v>Equal Marginal Revenues and Optimal Reserves</c:v>
          </c:tx>
          <c:spPr>
            <a:ln w="25400">
              <a:solidFill>
                <a:srgbClr val="FF0000"/>
              </a:solidFill>
              <a:prstDash val="solid"/>
            </a:ln>
          </c:spPr>
          <c:marker>
            <c:symbol val="none"/>
          </c:marker>
          <c:xVal>
            <c:numRef>
              <c:f>WinningRegionsData!$A$94:$A$204</c:f>
              <c:numCache>
                <c:formatCode>General</c:formatCode>
                <c:ptCount val="111"/>
                <c:pt idx="0">
                  <c:v>64.554233999999994</c:v>
                </c:pt>
                <c:pt idx="1">
                  <c:v>65.237253999999993</c:v>
                </c:pt>
                <c:pt idx="2">
                  <c:v>65.922996999999981</c:v>
                </c:pt>
                <c:pt idx="3">
                  <c:v>66.611480999999998</c:v>
                </c:pt>
                <c:pt idx="4">
                  <c:v>67.302725999999979</c:v>
                </c:pt>
                <c:pt idx="5">
                  <c:v>67.997854000000004</c:v>
                </c:pt>
                <c:pt idx="6">
                  <c:v>68.697216999999995</c:v>
                </c:pt>
                <c:pt idx="7">
                  <c:v>69.399584000000004</c:v>
                </c:pt>
                <c:pt idx="8">
                  <c:v>70.104967000000002</c:v>
                </c:pt>
                <c:pt idx="9">
                  <c:v>70.813383999999999</c:v>
                </c:pt>
                <c:pt idx="10">
                  <c:v>71.524863999999994</c:v>
                </c:pt>
                <c:pt idx="11">
                  <c:v>72.240823000000006</c:v>
                </c:pt>
                <c:pt idx="12">
                  <c:v>72.961308000000002</c:v>
                </c:pt>
                <c:pt idx="13">
                  <c:v>73.685081999999937</c:v>
                </c:pt>
                <c:pt idx="14">
                  <c:v>74.412163000000007</c:v>
                </c:pt>
                <c:pt idx="15">
                  <c:v>75.142590999999982</c:v>
                </c:pt>
                <c:pt idx="16">
                  <c:v>75.876373999999956</c:v>
                </c:pt>
                <c:pt idx="17">
                  <c:v>76.614187999999999</c:v>
                </c:pt>
                <c:pt idx="18">
                  <c:v>77.357796999999962</c:v>
                </c:pt>
                <c:pt idx="19">
                  <c:v>78.10500599999996</c:v>
                </c:pt>
                <c:pt idx="20">
                  <c:v>78.855843999999962</c:v>
                </c:pt>
                <c:pt idx="21">
                  <c:v>79.610340999999963</c:v>
                </c:pt>
                <c:pt idx="22">
                  <c:v>80.368545999999981</c:v>
                </c:pt>
                <c:pt idx="23">
                  <c:v>81.130516999999998</c:v>
                </c:pt>
                <c:pt idx="24">
                  <c:v>81.898106999999982</c:v>
                </c:pt>
                <c:pt idx="25">
                  <c:v>82.670985999999957</c:v>
                </c:pt>
                <c:pt idx="26">
                  <c:v>83.447913</c:v>
                </c:pt>
                <c:pt idx="27">
                  <c:v>84.22893899999994</c:v>
                </c:pt>
                <c:pt idx="28">
                  <c:v>85.014139999999998</c:v>
                </c:pt>
                <c:pt idx="29">
                  <c:v>85.803595000000001</c:v>
                </c:pt>
                <c:pt idx="30">
                  <c:v>86.597410999999994</c:v>
                </c:pt>
                <c:pt idx="31">
                  <c:v>87.397823000000002</c:v>
                </c:pt>
                <c:pt idx="32">
                  <c:v>88.204069000000004</c:v>
                </c:pt>
                <c:pt idx="33">
                  <c:v>89.015114999999994</c:v>
                </c:pt>
                <c:pt idx="34">
                  <c:v>89.831079000000003</c:v>
                </c:pt>
                <c:pt idx="35">
                  <c:v>90.652115999999978</c:v>
                </c:pt>
                <c:pt idx="36">
                  <c:v>91.478382999999937</c:v>
                </c:pt>
                <c:pt idx="37">
                  <c:v>92.310132999999979</c:v>
                </c:pt>
                <c:pt idx="38">
                  <c:v>93.14922</c:v>
                </c:pt>
                <c:pt idx="39">
                  <c:v>93.996053000000003</c:v>
                </c:pt>
                <c:pt idx="40">
                  <c:v>94.849131</c:v>
                </c:pt>
                <c:pt idx="41">
                  <c:v>95.708745999999962</c:v>
                </c:pt>
                <c:pt idx="42">
                  <c:v>96.575248999999957</c:v>
                </c:pt>
                <c:pt idx="43">
                  <c:v>97.449029999999993</c:v>
                </c:pt>
                <c:pt idx="44">
                  <c:v>98.33047999999998</c:v>
                </c:pt>
                <c:pt idx="45">
                  <c:v>99.220320999999998</c:v>
                </c:pt>
                <c:pt idx="46">
                  <c:v>100.12206</c:v>
                </c:pt>
                <c:pt idx="47">
                  <c:v>101.0331</c:v>
                </c:pt>
                <c:pt idx="48">
                  <c:v>101.95408</c:v>
                </c:pt>
                <c:pt idx="49">
                  <c:v>102.88576</c:v>
                </c:pt>
                <c:pt idx="50">
                  <c:v>103.82895000000001</c:v>
                </c:pt>
                <c:pt idx="51">
                  <c:v>104.78461</c:v>
                </c:pt>
                <c:pt idx="52">
                  <c:v>105.75377</c:v>
                </c:pt>
                <c:pt idx="53">
                  <c:v>106.73757999999999</c:v>
                </c:pt>
                <c:pt idx="54">
                  <c:v>107.73905999999999</c:v>
                </c:pt>
                <c:pt idx="55">
                  <c:v>108.7586</c:v>
                </c:pt>
                <c:pt idx="56">
                  <c:v>109.79689999999999</c:v>
                </c:pt>
                <c:pt idx="57">
                  <c:v>110.85577000000001</c:v>
                </c:pt>
                <c:pt idx="58">
                  <c:v>111.93713</c:v>
                </c:pt>
                <c:pt idx="59">
                  <c:v>113.04317</c:v>
                </c:pt>
                <c:pt idx="60">
                  <c:v>114.17634</c:v>
                </c:pt>
                <c:pt idx="61">
                  <c:v>115.33933</c:v>
                </c:pt>
                <c:pt idx="62">
                  <c:v>116.53512000000001</c:v>
                </c:pt>
                <c:pt idx="63">
                  <c:v>117.76707</c:v>
                </c:pt>
                <c:pt idx="64">
                  <c:v>119.03886</c:v>
                </c:pt>
                <c:pt idx="65">
                  <c:v>120.35455</c:v>
                </c:pt>
                <c:pt idx="66">
                  <c:v>121.71872</c:v>
                </c:pt>
                <c:pt idx="67">
                  <c:v>123.13639000000001</c:v>
                </c:pt>
                <c:pt idx="68">
                  <c:v>124.61319</c:v>
                </c:pt>
                <c:pt idx="69">
                  <c:v>126.15536</c:v>
                </c:pt>
                <c:pt idx="70">
                  <c:v>127.76988</c:v>
                </c:pt>
                <c:pt idx="71">
                  <c:v>129.46486999999999</c:v>
                </c:pt>
                <c:pt idx="72">
                  <c:v>131.24950999999999</c:v>
                </c:pt>
                <c:pt idx="73">
                  <c:v>133.13221999999999</c:v>
                </c:pt>
                <c:pt idx="74">
                  <c:v>135.12389999999999</c:v>
                </c:pt>
                <c:pt idx="75">
                  <c:v>137.23634999999999</c:v>
                </c:pt>
                <c:pt idx="76">
                  <c:v>139.48159999999999</c:v>
                </c:pt>
                <c:pt idx="77">
                  <c:v>141.87573</c:v>
                </c:pt>
                <c:pt idx="78">
                  <c:v>144.43036000000001</c:v>
                </c:pt>
                <c:pt idx="79">
                  <c:v>147.16650000000001</c:v>
                </c:pt>
                <c:pt idx="80">
                  <c:v>150.09612000000001</c:v>
                </c:pt>
                <c:pt idx="81">
                  <c:v>153.24681000000001</c:v>
                </c:pt>
                <c:pt idx="82">
                  <c:v>156.62524999999999</c:v>
                </c:pt>
                <c:pt idx="83">
                  <c:v>160.26185000000001</c:v>
                </c:pt>
                <c:pt idx="84">
                  <c:v>164.17895999999999</c:v>
                </c:pt>
                <c:pt idx="85">
                  <c:v>168.39252999999999</c:v>
                </c:pt>
                <c:pt idx="86">
                  <c:v>172.91524999999999</c:v>
                </c:pt>
                <c:pt idx="87">
                  <c:v>177.77556000000001</c:v>
                </c:pt>
                <c:pt idx="88">
                  <c:v>182.9896</c:v>
                </c:pt>
                <c:pt idx="89">
                  <c:v>188.57065</c:v>
                </c:pt>
                <c:pt idx="90">
                  <c:v>194.52865</c:v>
                </c:pt>
                <c:pt idx="91">
                  <c:v>200.86931000000001</c:v>
                </c:pt>
                <c:pt idx="92">
                  <c:v>207.59367</c:v>
                </c:pt>
                <c:pt idx="93">
                  <c:v>214.68633</c:v>
                </c:pt>
                <c:pt idx="94">
                  <c:v>222.14248000000001</c:v>
                </c:pt>
                <c:pt idx="95">
                  <c:v>229.95661000000001</c:v>
                </c:pt>
                <c:pt idx="96">
                  <c:v>238.11129</c:v>
                </c:pt>
                <c:pt idx="97">
                  <c:v>246.57959</c:v>
                </c:pt>
                <c:pt idx="98">
                  <c:v>255.33428000000001</c:v>
                </c:pt>
                <c:pt idx="99">
                  <c:v>264.36027000000001</c:v>
                </c:pt>
                <c:pt idx="100">
                  <c:v>273.63664</c:v>
                </c:pt>
                <c:pt idx="101">
                  <c:v>283.13085000000001</c:v>
                </c:pt>
                <c:pt idx="102">
                  <c:v>292.85282999999998</c:v>
                </c:pt>
                <c:pt idx="103">
                  <c:v>302.73261000000002</c:v>
                </c:pt>
                <c:pt idx="104">
                  <c:v>312.83010000000002</c:v>
                </c:pt>
                <c:pt idx="105">
                  <c:v>323.10906999999997</c:v>
                </c:pt>
                <c:pt idx="106">
                  <c:v>323.10906999999997</c:v>
                </c:pt>
                <c:pt idx="107">
                  <c:v>323.10906999999997</c:v>
                </c:pt>
                <c:pt idx="108">
                  <c:v>323.10906999999997</c:v>
                </c:pt>
                <c:pt idx="109">
                  <c:v>323.10906999999997</c:v>
                </c:pt>
                <c:pt idx="110">
                  <c:v>323.10906999999997</c:v>
                </c:pt>
              </c:numCache>
            </c:numRef>
          </c:xVal>
          <c:yVal>
            <c:numRef>
              <c:f>WinningRegionsData!$B$94:$B$204</c:f>
              <c:numCache>
                <c:formatCode>General</c:formatCode>
                <c:ptCount val="111"/>
                <c:pt idx="0">
                  <c:v>71.093877999999961</c:v>
                </c:pt>
                <c:pt idx="1">
                  <c:v>71.950158999999999</c:v>
                </c:pt>
                <c:pt idx="2">
                  <c:v>72.810177999999979</c:v>
                </c:pt>
                <c:pt idx="3">
                  <c:v>73.67408599999996</c:v>
                </c:pt>
                <c:pt idx="4">
                  <c:v>74.542040999999998</c:v>
                </c:pt>
                <c:pt idx="5">
                  <c:v>75.414209999999997</c:v>
                </c:pt>
                <c:pt idx="6">
                  <c:v>76.290764999999993</c:v>
                </c:pt>
                <c:pt idx="7">
                  <c:v>77.171884999999961</c:v>
                </c:pt>
                <c:pt idx="8">
                  <c:v>78.057759000000004</c:v>
                </c:pt>
                <c:pt idx="9">
                  <c:v>78.948584999999994</c:v>
                </c:pt>
                <c:pt idx="10">
                  <c:v>79.844566999999998</c:v>
                </c:pt>
                <c:pt idx="11">
                  <c:v>80.745920999999996</c:v>
                </c:pt>
                <c:pt idx="12">
                  <c:v>81.652871999999917</c:v>
                </c:pt>
                <c:pt idx="13">
                  <c:v>82.565655000000007</c:v>
                </c:pt>
                <c:pt idx="14">
                  <c:v>83.484515999999999</c:v>
                </c:pt>
                <c:pt idx="15">
                  <c:v>84.409712999999982</c:v>
                </c:pt>
                <c:pt idx="16">
                  <c:v>85.341515999999999</c:v>
                </c:pt>
                <c:pt idx="17">
                  <c:v>86.280208000000002</c:v>
                </c:pt>
                <c:pt idx="18">
                  <c:v>87.226084</c:v>
                </c:pt>
                <c:pt idx="19">
                  <c:v>88.179455999999959</c:v>
                </c:pt>
                <c:pt idx="20">
                  <c:v>89.140647999999999</c:v>
                </c:pt>
                <c:pt idx="21">
                  <c:v>90.11000199999998</c:v>
                </c:pt>
                <c:pt idx="22">
                  <c:v>91.08787599999998</c:v>
                </c:pt>
                <c:pt idx="23">
                  <c:v>92.074645000000004</c:v>
                </c:pt>
                <c:pt idx="24">
                  <c:v>93.070703999999978</c:v>
                </c:pt>
                <c:pt idx="25">
                  <c:v>94.076465999999982</c:v>
                </c:pt>
                <c:pt idx="26">
                  <c:v>95.092365000000001</c:v>
                </c:pt>
                <c:pt idx="27">
                  <c:v>96.11885799999996</c:v>
                </c:pt>
                <c:pt idx="28">
                  <c:v>97.156424999999999</c:v>
                </c:pt>
                <c:pt idx="29">
                  <c:v>98.205569999999994</c:v>
                </c:pt>
                <c:pt idx="30">
                  <c:v>99.266822000000005</c:v>
                </c:pt>
                <c:pt idx="31">
                  <c:v>100.34074</c:v>
                </c:pt>
                <c:pt idx="32">
                  <c:v>101.42789999999999</c:v>
                </c:pt>
                <c:pt idx="33">
                  <c:v>102.52894000000001</c:v>
                </c:pt>
                <c:pt idx="34">
                  <c:v>103.64449</c:v>
                </c:pt>
                <c:pt idx="35">
                  <c:v>104.77522999999999</c:v>
                </c:pt>
                <c:pt idx="36">
                  <c:v>105.92189999999999</c:v>
                </c:pt>
                <c:pt idx="37">
                  <c:v>107.08523</c:v>
                </c:pt>
                <c:pt idx="38">
                  <c:v>108.26604</c:v>
                </c:pt>
                <c:pt idx="39">
                  <c:v>109.46517</c:v>
                </c:pt>
                <c:pt idx="40">
                  <c:v>110.68349000000001</c:v>
                </c:pt>
                <c:pt idx="41">
                  <c:v>111.92194000000001</c:v>
                </c:pt>
                <c:pt idx="42">
                  <c:v>113.1815</c:v>
                </c:pt>
                <c:pt idx="43">
                  <c:v>114.46322000000001</c:v>
                </c:pt>
                <c:pt idx="44">
                  <c:v>115.76819</c:v>
                </c:pt>
                <c:pt idx="45">
                  <c:v>117.09756</c:v>
                </c:pt>
                <c:pt idx="46">
                  <c:v>118.45256000000001</c:v>
                </c:pt>
                <c:pt idx="47">
                  <c:v>119.83446000000001</c:v>
                </c:pt>
                <c:pt idx="48">
                  <c:v>121.24463</c:v>
                </c:pt>
                <c:pt idx="49">
                  <c:v>122.6845</c:v>
                </c:pt>
                <c:pt idx="50">
                  <c:v>124.15558</c:v>
                </c:pt>
                <c:pt idx="51">
                  <c:v>125.65947</c:v>
                </c:pt>
                <c:pt idx="52">
                  <c:v>127.19786999999999</c:v>
                </c:pt>
                <c:pt idx="53">
                  <c:v>128.77256</c:v>
                </c:pt>
                <c:pt idx="54">
                  <c:v>130.38541000000001</c:v>
                </c:pt>
                <c:pt idx="55">
                  <c:v>132.03844000000001</c:v>
                </c:pt>
                <c:pt idx="56">
                  <c:v>133.73373000000001</c:v>
                </c:pt>
                <c:pt idx="57">
                  <c:v>135.47352000000001</c:v>
                </c:pt>
                <c:pt idx="58">
                  <c:v>137.26016000000001</c:v>
                </c:pt>
                <c:pt idx="59">
                  <c:v>139.09613999999999</c:v>
                </c:pt>
                <c:pt idx="60">
                  <c:v>140.98409000000001</c:v>
                </c:pt>
                <c:pt idx="61">
                  <c:v>142.92679999999999</c:v>
                </c:pt>
                <c:pt idx="62">
                  <c:v>144.92719</c:v>
                </c:pt>
                <c:pt idx="63">
                  <c:v>146.98839000000001</c:v>
                </c:pt>
                <c:pt idx="64">
                  <c:v>149.11368999999999</c:v>
                </c:pt>
                <c:pt idx="65">
                  <c:v>151.30655999999999</c:v>
                </c:pt>
                <c:pt idx="66">
                  <c:v>153.57068000000001</c:v>
                </c:pt>
                <c:pt idx="67">
                  <c:v>155.90996000000001</c:v>
                </c:pt>
                <c:pt idx="68">
                  <c:v>158.32849999999999</c:v>
                </c:pt>
                <c:pt idx="69">
                  <c:v>160.83064999999999</c:v>
                </c:pt>
                <c:pt idx="70">
                  <c:v>163.42104</c:v>
                </c:pt>
                <c:pt idx="71">
                  <c:v>166.10453000000001</c:v>
                </c:pt>
                <c:pt idx="72">
                  <c:v>168.88625999999999</c:v>
                </c:pt>
                <c:pt idx="73">
                  <c:v>171.77169000000001</c:v>
                </c:pt>
                <c:pt idx="74">
                  <c:v>174.76658</c:v>
                </c:pt>
                <c:pt idx="75">
                  <c:v>177.87701999999999</c:v>
                </c:pt>
                <c:pt idx="76">
                  <c:v>181.10945000000001</c:v>
                </c:pt>
                <c:pt idx="77">
                  <c:v>184.47067999999999</c:v>
                </c:pt>
                <c:pt idx="78">
                  <c:v>187.96790999999999</c:v>
                </c:pt>
                <c:pt idx="79">
                  <c:v>191.60874000000001</c:v>
                </c:pt>
                <c:pt idx="80">
                  <c:v>195.40122</c:v>
                </c:pt>
                <c:pt idx="81">
                  <c:v>199.35384999999999</c:v>
                </c:pt>
                <c:pt idx="82">
                  <c:v>203.47559000000001</c:v>
                </c:pt>
                <c:pt idx="83">
                  <c:v>207.77594999999999</c:v>
                </c:pt>
                <c:pt idx="84">
                  <c:v>212.26492999999999</c:v>
                </c:pt>
                <c:pt idx="85">
                  <c:v>216.95312000000001</c:v>
                </c:pt>
                <c:pt idx="86">
                  <c:v>221.85168999999999</c:v>
                </c:pt>
                <c:pt idx="87">
                  <c:v>226.97246000000001</c:v>
                </c:pt>
                <c:pt idx="88">
                  <c:v>232.32786999999999</c:v>
                </c:pt>
                <c:pt idx="89">
                  <c:v>237.93109000000001</c:v>
                </c:pt>
                <c:pt idx="90">
                  <c:v>243.79599999999999</c:v>
                </c:pt>
                <c:pt idx="91">
                  <c:v>249.93725000000001</c:v>
                </c:pt>
                <c:pt idx="92">
                  <c:v>256.37031000000002</c:v>
                </c:pt>
                <c:pt idx="93">
                  <c:v>263.11151000000001</c:v>
                </c:pt>
                <c:pt idx="94">
                  <c:v>270.17806999999999</c:v>
                </c:pt>
                <c:pt idx="95">
                  <c:v>277.58816000000002</c:v>
                </c:pt>
                <c:pt idx="96">
                  <c:v>285.36097000000001</c:v>
                </c:pt>
                <c:pt idx="97">
                  <c:v>293.51672000000002</c:v>
                </c:pt>
                <c:pt idx="98">
                  <c:v>302.07677000000001</c:v>
                </c:pt>
                <c:pt idx="99">
                  <c:v>311.06365</c:v>
                </c:pt>
                <c:pt idx="100">
                  <c:v>320.50114999999983</c:v>
                </c:pt>
                <c:pt idx="101">
                  <c:v>330.4143599999997</c:v>
                </c:pt>
                <c:pt idx="102">
                  <c:v>340.82977</c:v>
                </c:pt>
                <c:pt idx="103">
                  <c:v>351.77537000000001</c:v>
                </c:pt>
                <c:pt idx="104">
                  <c:v>363.28068000000002</c:v>
                </c:pt>
                <c:pt idx="105">
                  <c:v>375.3769199999997</c:v>
                </c:pt>
                <c:pt idx="106">
                  <c:v>388.09705000000002</c:v>
                </c:pt>
                <c:pt idx="107">
                  <c:v>401.47590999999983</c:v>
                </c:pt>
                <c:pt idx="108">
                  <c:v>415.55036000000001</c:v>
                </c:pt>
                <c:pt idx="109">
                  <c:v>430.35935000000001</c:v>
                </c:pt>
                <c:pt idx="110">
                  <c:v>445.94412</c:v>
                </c:pt>
              </c:numCache>
            </c:numRef>
          </c:yVal>
          <c:smooth val="1"/>
        </c:ser>
        <c:dLbls>
          <c:showLegendKey val="0"/>
          <c:showVal val="0"/>
          <c:showCatName val="0"/>
          <c:showSerName val="0"/>
          <c:showPercent val="0"/>
          <c:showBubbleSize val="0"/>
        </c:dLbls>
        <c:axId val="162289984"/>
        <c:axId val="162290376"/>
      </c:scatterChart>
      <c:scatterChart>
        <c:scatterStyle val="lineMarker"/>
        <c:varyColors val="0"/>
        <c:ser>
          <c:idx val="1"/>
          <c:order val="1"/>
          <c:tx>
            <c:v>Open, No Subsidy</c:v>
          </c:tx>
          <c:spPr>
            <a:ln w="25400">
              <a:solidFill>
                <a:schemeClr val="tx1"/>
              </a:solidFill>
              <a:prstDash val="solid"/>
            </a:ln>
          </c:spPr>
          <c:marker>
            <c:symbol val="none"/>
          </c:marker>
          <c:xVal>
            <c:numRef>
              <c:f>WinningRegionsData!$A$5:$A$204</c:f>
              <c:numCache>
                <c:formatCode>General</c:formatCode>
                <c:ptCount val="200"/>
                <c:pt idx="0">
                  <c:v>1.7697628999999999</c:v>
                </c:pt>
                <c:pt idx="1">
                  <c:v>3.1159142000000002</c:v>
                </c:pt>
                <c:pt idx="2">
                  <c:v>4.2598766000000001</c:v>
                </c:pt>
                <c:pt idx="3">
                  <c:v>5.3566104000000001</c:v>
                </c:pt>
                <c:pt idx="4">
                  <c:v>6.3757492999999998</c:v>
                </c:pt>
                <c:pt idx="5">
                  <c:v>7.3520697999999998</c:v>
                </c:pt>
                <c:pt idx="6">
                  <c:v>8.2991044000000009</c:v>
                </c:pt>
                <c:pt idx="7">
                  <c:v>9.2191525000000016</c:v>
                </c:pt>
                <c:pt idx="8">
                  <c:v>10.112477999999999</c:v>
                </c:pt>
                <c:pt idx="9">
                  <c:v>10.978005</c:v>
                </c:pt>
                <c:pt idx="10">
                  <c:v>11.826343</c:v>
                </c:pt>
                <c:pt idx="11">
                  <c:v>12.658823</c:v>
                </c:pt>
                <c:pt idx="12">
                  <c:v>13.476701</c:v>
                </c:pt>
                <c:pt idx="13">
                  <c:v>14.281131</c:v>
                </c:pt>
                <c:pt idx="14">
                  <c:v>15.073168000000001</c:v>
                </c:pt>
                <c:pt idx="15">
                  <c:v>15.853766999999999</c:v>
                </c:pt>
                <c:pt idx="16">
                  <c:v>16.623791000000001</c:v>
                </c:pt>
                <c:pt idx="17">
                  <c:v>17.384021000000001</c:v>
                </c:pt>
                <c:pt idx="18">
                  <c:v>18.135166999999999</c:v>
                </c:pt>
                <c:pt idx="19">
                  <c:v>18.877867999999999</c:v>
                </c:pt>
                <c:pt idx="20">
                  <c:v>19.612708000000001</c:v>
                </c:pt>
                <c:pt idx="21">
                  <c:v>20.340216000000002</c:v>
                </c:pt>
                <c:pt idx="22">
                  <c:v>21.060877000000001</c:v>
                </c:pt>
                <c:pt idx="23">
                  <c:v>21.775133</c:v>
                </c:pt>
                <c:pt idx="24">
                  <c:v>22.481826000000002</c:v>
                </c:pt>
                <c:pt idx="25">
                  <c:v>23.181654000000009</c:v>
                </c:pt>
                <c:pt idx="26">
                  <c:v>23.876249999999999</c:v>
                </c:pt>
                <c:pt idx="27">
                  <c:v>24.565949</c:v>
                </c:pt>
                <c:pt idx="28">
                  <c:v>25.251059000000001</c:v>
                </c:pt>
                <c:pt idx="29">
                  <c:v>25.931861999999999</c:v>
                </c:pt>
                <c:pt idx="30">
                  <c:v>26.608619999999981</c:v>
                </c:pt>
                <c:pt idx="31">
                  <c:v>27.281573999999999</c:v>
                </c:pt>
                <c:pt idx="32">
                  <c:v>27.950191</c:v>
                </c:pt>
                <c:pt idx="33">
                  <c:v>28.613105999999998</c:v>
                </c:pt>
                <c:pt idx="34">
                  <c:v>29.273043999999999</c:v>
                </c:pt>
                <c:pt idx="35">
                  <c:v>29.930185000000009</c:v>
                </c:pt>
                <c:pt idx="36">
                  <c:v>30.584696000000001</c:v>
                </c:pt>
                <c:pt idx="37">
                  <c:v>31.236736000000001</c:v>
                </c:pt>
                <c:pt idx="38">
                  <c:v>31.886448999999999</c:v>
                </c:pt>
                <c:pt idx="39">
                  <c:v>32.531190000000002</c:v>
                </c:pt>
                <c:pt idx="40">
                  <c:v>33.174059999999997</c:v>
                </c:pt>
                <c:pt idx="41">
                  <c:v>33.815241</c:v>
                </c:pt>
                <c:pt idx="42">
                  <c:v>34.454836999999998</c:v>
                </c:pt>
                <c:pt idx="43">
                  <c:v>35.092953000000001</c:v>
                </c:pt>
                <c:pt idx="44">
                  <c:v>35.728492000000003</c:v>
                </c:pt>
                <c:pt idx="45">
                  <c:v>36.361676000000003</c:v>
                </c:pt>
                <c:pt idx="46">
                  <c:v>36.993924999999997</c:v>
                </c:pt>
                <c:pt idx="47">
                  <c:v>37.625316000000012</c:v>
                </c:pt>
                <c:pt idx="48">
                  <c:v>38.255917000000011</c:v>
                </c:pt>
                <c:pt idx="49">
                  <c:v>38.885049000000002</c:v>
                </c:pt>
                <c:pt idx="50">
                  <c:v>39.512513000000013</c:v>
                </c:pt>
                <c:pt idx="51">
                  <c:v>40.139667000000003</c:v>
                </c:pt>
                <c:pt idx="52">
                  <c:v>40.766560000000013</c:v>
                </c:pt>
                <c:pt idx="53">
                  <c:v>41.393243000000012</c:v>
                </c:pt>
                <c:pt idx="54">
                  <c:v>42.019063000000003</c:v>
                </c:pt>
                <c:pt idx="55">
                  <c:v>42.644292999999998</c:v>
                </c:pt>
                <c:pt idx="56">
                  <c:v>43.269734999999997</c:v>
                </c:pt>
                <c:pt idx="57">
                  <c:v>43.895429999999998</c:v>
                </c:pt>
                <c:pt idx="58">
                  <c:v>44.521406000000013</c:v>
                </c:pt>
                <c:pt idx="59">
                  <c:v>45.147114000000002</c:v>
                </c:pt>
                <c:pt idx="60">
                  <c:v>45.773214000000003</c:v>
                </c:pt>
                <c:pt idx="61">
                  <c:v>46.399983000000013</c:v>
                </c:pt>
                <c:pt idx="62">
                  <c:v>47.027448999999997</c:v>
                </c:pt>
                <c:pt idx="63">
                  <c:v>47.655627000000003</c:v>
                </c:pt>
                <c:pt idx="64">
                  <c:v>48.284351999999998</c:v>
                </c:pt>
                <c:pt idx="65">
                  <c:v>48.914136000000013</c:v>
                </c:pt>
                <c:pt idx="66">
                  <c:v>49.544992000000001</c:v>
                </c:pt>
                <c:pt idx="67">
                  <c:v>50.176947000000013</c:v>
                </c:pt>
                <c:pt idx="68">
                  <c:v>50.810071999999998</c:v>
                </c:pt>
                <c:pt idx="69">
                  <c:v>51.444674999999997</c:v>
                </c:pt>
                <c:pt idx="70">
                  <c:v>52.080717</c:v>
                </c:pt>
                <c:pt idx="71">
                  <c:v>52.718204</c:v>
                </c:pt>
                <c:pt idx="72">
                  <c:v>53.357152999999997</c:v>
                </c:pt>
                <c:pt idx="73">
                  <c:v>53.997928000000002</c:v>
                </c:pt>
                <c:pt idx="74">
                  <c:v>54.640819</c:v>
                </c:pt>
                <c:pt idx="75">
                  <c:v>55.285486000000013</c:v>
                </c:pt>
                <c:pt idx="76">
                  <c:v>55.931958000000002</c:v>
                </c:pt>
                <c:pt idx="77">
                  <c:v>56.580235000000002</c:v>
                </c:pt>
                <c:pt idx="78">
                  <c:v>57.230981</c:v>
                </c:pt>
                <c:pt idx="79">
                  <c:v>57.884369999999997</c:v>
                </c:pt>
                <c:pt idx="80">
                  <c:v>58.539867000000001</c:v>
                </c:pt>
                <c:pt idx="81">
                  <c:v>59.197482000000001</c:v>
                </c:pt>
                <c:pt idx="82">
                  <c:v>59.857241999999992</c:v>
                </c:pt>
                <c:pt idx="83">
                  <c:v>60.519841999999997</c:v>
                </c:pt>
                <c:pt idx="84">
                  <c:v>61.185759000000012</c:v>
                </c:pt>
                <c:pt idx="85">
                  <c:v>61.854095999999998</c:v>
                </c:pt>
                <c:pt idx="86">
                  <c:v>62.524870999999997</c:v>
                </c:pt>
                <c:pt idx="87">
                  <c:v>63.198096</c:v>
                </c:pt>
                <c:pt idx="88">
                  <c:v>63.873925999999997</c:v>
                </c:pt>
                <c:pt idx="89">
                  <c:v>64.554233999999994</c:v>
                </c:pt>
                <c:pt idx="90">
                  <c:v>65.237253999999993</c:v>
                </c:pt>
                <c:pt idx="91">
                  <c:v>65.922996999999981</c:v>
                </c:pt>
                <c:pt idx="92">
                  <c:v>66.611480999999998</c:v>
                </c:pt>
                <c:pt idx="93">
                  <c:v>67.302725999999979</c:v>
                </c:pt>
                <c:pt idx="94">
                  <c:v>67.997854000000004</c:v>
                </c:pt>
                <c:pt idx="95">
                  <c:v>68.697216999999995</c:v>
                </c:pt>
                <c:pt idx="96">
                  <c:v>69.399584000000004</c:v>
                </c:pt>
                <c:pt idx="97">
                  <c:v>70.104967000000002</c:v>
                </c:pt>
                <c:pt idx="98">
                  <c:v>70.813383999999999</c:v>
                </c:pt>
                <c:pt idx="99">
                  <c:v>71.524863999999994</c:v>
                </c:pt>
                <c:pt idx="100">
                  <c:v>72.240823000000006</c:v>
                </c:pt>
                <c:pt idx="101">
                  <c:v>72.961308000000002</c:v>
                </c:pt>
                <c:pt idx="102">
                  <c:v>73.685081999999937</c:v>
                </c:pt>
                <c:pt idx="103">
                  <c:v>74.412163000000007</c:v>
                </c:pt>
                <c:pt idx="104">
                  <c:v>75.142590999999982</c:v>
                </c:pt>
                <c:pt idx="105">
                  <c:v>75.876373999999956</c:v>
                </c:pt>
                <c:pt idx="106">
                  <c:v>76.614187999999999</c:v>
                </c:pt>
                <c:pt idx="107">
                  <c:v>77.357796999999962</c:v>
                </c:pt>
                <c:pt idx="108">
                  <c:v>78.10500599999996</c:v>
                </c:pt>
                <c:pt idx="109">
                  <c:v>78.855843999999962</c:v>
                </c:pt>
                <c:pt idx="110">
                  <c:v>79.610340999999963</c:v>
                </c:pt>
                <c:pt idx="111">
                  <c:v>80.368545999999981</c:v>
                </c:pt>
                <c:pt idx="112">
                  <c:v>81.130516999999998</c:v>
                </c:pt>
                <c:pt idx="113">
                  <c:v>81.898106999999982</c:v>
                </c:pt>
                <c:pt idx="114">
                  <c:v>82.670985999999957</c:v>
                </c:pt>
                <c:pt idx="115">
                  <c:v>83.447913</c:v>
                </c:pt>
                <c:pt idx="116">
                  <c:v>84.22893899999994</c:v>
                </c:pt>
                <c:pt idx="117">
                  <c:v>85.014139999999998</c:v>
                </c:pt>
                <c:pt idx="118">
                  <c:v>85.803595000000001</c:v>
                </c:pt>
                <c:pt idx="119">
                  <c:v>86.597410999999994</c:v>
                </c:pt>
                <c:pt idx="120">
                  <c:v>87.397823000000002</c:v>
                </c:pt>
                <c:pt idx="121">
                  <c:v>88.204069000000004</c:v>
                </c:pt>
                <c:pt idx="122">
                  <c:v>89.015114999999994</c:v>
                </c:pt>
                <c:pt idx="123">
                  <c:v>89.831079000000003</c:v>
                </c:pt>
                <c:pt idx="124">
                  <c:v>90.652115999999978</c:v>
                </c:pt>
                <c:pt idx="125">
                  <c:v>91.478382999999937</c:v>
                </c:pt>
                <c:pt idx="126">
                  <c:v>92.310132999999979</c:v>
                </c:pt>
                <c:pt idx="127">
                  <c:v>93.14922</c:v>
                </c:pt>
                <c:pt idx="128">
                  <c:v>93.996053000000003</c:v>
                </c:pt>
                <c:pt idx="129">
                  <c:v>94.849131</c:v>
                </c:pt>
                <c:pt idx="130">
                  <c:v>95.708745999999962</c:v>
                </c:pt>
                <c:pt idx="131">
                  <c:v>96.575248999999957</c:v>
                </c:pt>
                <c:pt idx="132">
                  <c:v>97.449029999999993</c:v>
                </c:pt>
                <c:pt idx="133">
                  <c:v>98.33047999999998</c:v>
                </c:pt>
                <c:pt idx="134">
                  <c:v>99.220320999999998</c:v>
                </c:pt>
                <c:pt idx="135">
                  <c:v>100.12206</c:v>
                </c:pt>
                <c:pt idx="136">
                  <c:v>101.0331</c:v>
                </c:pt>
                <c:pt idx="137">
                  <c:v>101.95408</c:v>
                </c:pt>
                <c:pt idx="138">
                  <c:v>102.88576</c:v>
                </c:pt>
                <c:pt idx="139">
                  <c:v>103.82895000000001</c:v>
                </c:pt>
                <c:pt idx="140">
                  <c:v>104.78461</c:v>
                </c:pt>
                <c:pt idx="141">
                  <c:v>105.75377</c:v>
                </c:pt>
                <c:pt idx="142">
                  <c:v>106.73757999999999</c:v>
                </c:pt>
                <c:pt idx="143">
                  <c:v>107.73905999999999</c:v>
                </c:pt>
                <c:pt idx="144">
                  <c:v>108.7586</c:v>
                </c:pt>
                <c:pt idx="145">
                  <c:v>109.79689999999999</c:v>
                </c:pt>
                <c:pt idx="146">
                  <c:v>110.85577000000001</c:v>
                </c:pt>
                <c:pt idx="147">
                  <c:v>111.93713</c:v>
                </c:pt>
                <c:pt idx="148">
                  <c:v>113.04317</c:v>
                </c:pt>
                <c:pt idx="149">
                  <c:v>114.17634</c:v>
                </c:pt>
                <c:pt idx="150">
                  <c:v>115.33933</c:v>
                </c:pt>
                <c:pt idx="151">
                  <c:v>116.53512000000001</c:v>
                </c:pt>
                <c:pt idx="152">
                  <c:v>117.76707</c:v>
                </c:pt>
                <c:pt idx="153">
                  <c:v>119.03886</c:v>
                </c:pt>
                <c:pt idx="154">
                  <c:v>120.35455</c:v>
                </c:pt>
                <c:pt idx="155">
                  <c:v>121.71872</c:v>
                </c:pt>
                <c:pt idx="156">
                  <c:v>123.13639000000001</c:v>
                </c:pt>
                <c:pt idx="157">
                  <c:v>124.61319</c:v>
                </c:pt>
                <c:pt idx="158">
                  <c:v>126.15536</c:v>
                </c:pt>
                <c:pt idx="159">
                  <c:v>127.76988</c:v>
                </c:pt>
                <c:pt idx="160">
                  <c:v>129.46486999999999</c:v>
                </c:pt>
                <c:pt idx="161">
                  <c:v>131.24950999999999</c:v>
                </c:pt>
                <c:pt idx="162">
                  <c:v>133.13221999999999</c:v>
                </c:pt>
                <c:pt idx="163">
                  <c:v>135.12389999999999</c:v>
                </c:pt>
                <c:pt idx="164">
                  <c:v>137.23634999999999</c:v>
                </c:pt>
                <c:pt idx="165">
                  <c:v>139.48159999999999</c:v>
                </c:pt>
                <c:pt idx="166">
                  <c:v>141.87573</c:v>
                </c:pt>
                <c:pt idx="167">
                  <c:v>144.43036000000001</c:v>
                </c:pt>
                <c:pt idx="168">
                  <c:v>147.16650000000001</c:v>
                </c:pt>
                <c:pt idx="169">
                  <c:v>150.09612000000001</c:v>
                </c:pt>
                <c:pt idx="170">
                  <c:v>153.24681000000001</c:v>
                </c:pt>
                <c:pt idx="171">
                  <c:v>156.62524999999999</c:v>
                </c:pt>
                <c:pt idx="172">
                  <c:v>160.26185000000001</c:v>
                </c:pt>
                <c:pt idx="173">
                  <c:v>164.17895999999999</c:v>
                </c:pt>
                <c:pt idx="174">
                  <c:v>168.39252999999999</c:v>
                </c:pt>
                <c:pt idx="175">
                  <c:v>172.91524999999999</c:v>
                </c:pt>
                <c:pt idx="176">
                  <c:v>177.77556000000001</c:v>
                </c:pt>
                <c:pt idx="177">
                  <c:v>182.9896</c:v>
                </c:pt>
                <c:pt idx="178">
                  <c:v>188.57065</c:v>
                </c:pt>
                <c:pt idx="179">
                  <c:v>194.52865</c:v>
                </c:pt>
                <c:pt idx="180">
                  <c:v>200.86931000000001</c:v>
                </c:pt>
                <c:pt idx="181">
                  <c:v>207.59367</c:v>
                </c:pt>
                <c:pt idx="182">
                  <c:v>214.68633</c:v>
                </c:pt>
                <c:pt idx="183">
                  <c:v>222.14248000000001</c:v>
                </c:pt>
                <c:pt idx="184">
                  <c:v>229.95661000000001</c:v>
                </c:pt>
                <c:pt idx="185">
                  <c:v>238.11129</c:v>
                </c:pt>
                <c:pt idx="186">
                  <c:v>246.57959</c:v>
                </c:pt>
                <c:pt idx="187">
                  <c:v>255.33428000000001</c:v>
                </c:pt>
                <c:pt idx="188">
                  <c:v>264.36027000000001</c:v>
                </c:pt>
                <c:pt idx="189">
                  <c:v>273.63664</c:v>
                </c:pt>
                <c:pt idx="190">
                  <c:v>283.13085000000001</c:v>
                </c:pt>
                <c:pt idx="191">
                  <c:v>292.85282999999998</c:v>
                </c:pt>
                <c:pt idx="192">
                  <c:v>302.73261000000002</c:v>
                </c:pt>
                <c:pt idx="193">
                  <c:v>312.83010000000002</c:v>
                </c:pt>
                <c:pt idx="194">
                  <c:v>323.10906999999997</c:v>
                </c:pt>
                <c:pt idx="195">
                  <c:v>323.10906999999997</c:v>
                </c:pt>
                <c:pt idx="196">
                  <c:v>323.10906999999997</c:v>
                </c:pt>
                <c:pt idx="197">
                  <c:v>323.10906999999997</c:v>
                </c:pt>
                <c:pt idx="198">
                  <c:v>323.10906999999997</c:v>
                </c:pt>
                <c:pt idx="199">
                  <c:v>323.10906999999997</c:v>
                </c:pt>
              </c:numCache>
            </c:numRef>
          </c:xVal>
          <c:yVal>
            <c:numRef>
              <c:f>WinningRegionsData!$A$5:$A$204</c:f>
              <c:numCache>
                <c:formatCode>General</c:formatCode>
                <c:ptCount val="200"/>
                <c:pt idx="0">
                  <c:v>1.7697628999999999</c:v>
                </c:pt>
                <c:pt idx="1">
                  <c:v>3.1159142000000002</c:v>
                </c:pt>
                <c:pt idx="2">
                  <c:v>4.2598766000000001</c:v>
                </c:pt>
                <c:pt idx="3">
                  <c:v>5.3566104000000001</c:v>
                </c:pt>
                <c:pt idx="4">
                  <c:v>6.3757492999999998</c:v>
                </c:pt>
                <c:pt idx="5">
                  <c:v>7.3520697999999998</c:v>
                </c:pt>
                <c:pt idx="6">
                  <c:v>8.2991044000000009</c:v>
                </c:pt>
                <c:pt idx="7">
                  <c:v>9.2191525000000016</c:v>
                </c:pt>
                <c:pt idx="8">
                  <c:v>10.112477999999999</c:v>
                </c:pt>
                <c:pt idx="9">
                  <c:v>10.978005</c:v>
                </c:pt>
                <c:pt idx="10">
                  <c:v>11.826343</c:v>
                </c:pt>
                <c:pt idx="11">
                  <c:v>12.658823</c:v>
                </c:pt>
                <c:pt idx="12">
                  <c:v>13.476701</c:v>
                </c:pt>
                <c:pt idx="13">
                  <c:v>14.281131</c:v>
                </c:pt>
                <c:pt idx="14">
                  <c:v>15.073168000000001</c:v>
                </c:pt>
                <c:pt idx="15">
                  <c:v>15.853766999999999</c:v>
                </c:pt>
                <c:pt idx="16">
                  <c:v>16.623791000000001</c:v>
                </c:pt>
                <c:pt idx="17">
                  <c:v>17.384021000000001</c:v>
                </c:pt>
                <c:pt idx="18">
                  <c:v>18.135166999999999</c:v>
                </c:pt>
                <c:pt idx="19">
                  <c:v>18.877867999999999</c:v>
                </c:pt>
                <c:pt idx="20">
                  <c:v>19.612708000000001</c:v>
                </c:pt>
                <c:pt idx="21">
                  <c:v>20.340216000000002</c:v>
                </c:pt>
                <c:pt idx="22">
                  <c:v>21.060877000000001</c:v>
                </c:pt>
                <c:pt idx="23">
                  <c:v>21.775133</c:v>
                </c:pt>
                <c:pt idx="24">
                  <c:v>22.481826000000002</c:v>
                </c:pt>
                <c:pt idx="25">
                  <c:v>23.181654000000009</c:v>
                </c:pt>
                <c:pt idx="26">
                  <c:v>23.876249999999999</c:v>
                </c:pt>
                <c:pt idx="27">
                  <c:v>24.565949</c:v>
                </c:pt>
                <c:pt idx="28">
                  <c:v>25.251059000000001</c:v>
                </c:pt>
                <c:pt idx="29">
                  <c:v>25.931861999999999</c:v>
                </c:pt>
                <c:pt idx="30">
                  <c:v>26.608619999999981</c:v>
                </c:pt>
                <c:pt idx="31">
                  <c:v>27.281573999999999</c:v>
                </c:pt>
                <c:pt idx="32">
                  <c:v>27.950191</c:v>
                </c:pt>
                <c:pt idx="33">
                  <c:v>28.613105999999998</c:v>
                </c:pt>
                <c:pt idx="34">
                  <c:v>29.273043999999999</c:v>
                </c:pt>
                <c:pt idx="35">
                  <c:v>29.930185000000009</c:v>
                </c:pt>
                <c:pt idx="36">
                  <c:v>30.584696000000001</c:v>
                </c:pt>
                <c:pt idx="37">
                  <c:v>31.236736000000001</c:v>
                </c:pt>
                <c:pt idx="38">
                  <c:v>31.886448999999999</c:v>
                </c:pt>
                <c:pt idx="39">
                  <c:v>32.531190000000002</c:v>
                </c:pt>
                <c:pt idx="40">
                  <c:v>33.174059999999997</c:v>
                </c:pt>
                <c:pt idx="41">
                  <c:v>33.815241</c:v>
                </c:pt>
                <c:pt idx="42">
                  <c:v>34.454836999999998</c:v>
                </c:pt>
                <c:pt idx="43">
                  <c:v>35.092953000000001</c:v>
                </c:pt>
                <c:pt idx="44">
                  <c:v>35.728492000000003</c:v>
                </c:pt>
                <c:pt idx="45">
                  <c:v>36.361676000000003</c:v>
                </c:pt>
                <c:pt idx="46">
                  <c:v>36.993924999999997</c:v>
                </c:pt>
                <c:pt idx="47">
                  <c:v>37.625316000000012</c:v>
                </c:pt>
                <c:pt idx="48">
                  <c:v>38.255917000000011</c:v>
                </c:pt>
                <c:pt idx="49">
                  <c:v>38.885049000000002</c:v>
                </c:pt>
                <c:pt idx="50">
                  <c:v>39.512513000000013</c:v>
                </c:pt>
                <c:pt idx="51">
                  <c:v>40.139667000000003</c:v>
                </c:pt>
                <c:pt idx="52">
                  <c:v>40.766560000000013</c:v>
                </c:pt>
                <c:pt idx="53">
                  <c:v>41.393243000000012</c:v>
                </c:pt>
                <c:pt idx="54">
                  <c:v>42.019063000000003</c:v>
                </c:pt>
                <c:pt idx="55">
                  <c:v>42.644292999999998</c:v>
                </c:pt>
                <c:pt idx="56">
                  <c:v>43.269734999999997</c:v>
                </c:pt>
                <c:pt idx="57">
                  <c:v>43.895429999999998</c:v>
                </c:pt>
                <c:pt idx="58">
                  <c:v>44.521406000000013</c:v>
                </c:pt>
                <c:pt idx="59">
                  <c:v>45.147114000000002</c:v>
                </c:pt>
                <c:pt idx="60">
                  <c:v>45.773214000000003</c:v>
                </c:pt>
                <c:pt idx="61">
                  <c:v>46.399983000000013</c:v>
                </c:pt>
                <c:pt idx="62">
                  <c:v>47.027448999999997</c:v>
                </c:pt>
                <c:pt idx="63">
                  <c:v>47.655627000000003</c:v>
                </c:pt>
                <c:pt idx="64">
                  <c:v>48.284351999999998</c:v>
                </c:pt>
                <c:pt idx="65">
                  <c:v>48.914136000000013</c:v>
                </c:pt>
                <c:pt idx="66">
                  <c:v>49.544992000000001</c:v>
                </c:pt>
                <c:pt idx="67">
                  <c:v>50.176947000000013</c:v>
                </c:pt>
                <c:pt idx="68">
                  <c:v>50.810071999999998</c:v>
                </c:pt>
                <c:pt idx="69">
                  <c:v>51.444674999999997</c:v>
                </c:pt>
                <c:pt idx="70">
                  <c:v>52.080717</c:v>
                </c:pt>
                <c:pt idx="71">
                  <c:v>52.718204</c:v>
                </c:pt>
                <c:pt idx="72">
                  <c:v>53.357152999999997</c:v>
                </c:pt>
                <c:pt idx="73">
                  <c:v>53.997928000000002</c:v>
                </c:pt>
                <c:pt idx="74">
                  <c:v>54.640819</c:v>
                </c:pt>
                <c:pt idx="75">
                  <c:v>55.285486000000013</c:v>
                </c:pt>
                <c:pt idx="76">
                  <c:v>55.931958000000002</c:v>
                </c:pt>
                <c:pt idx="77">
                  <c:v>56.580235000000002</c:v>
                </c:pt>
                <c:pt idx="78">
                  <c:v>57.230981</c:v>
                </c:pt>
                <c:pt idx="79">
                  <c:v>57.884369999999997</c:v>
                </c:pt>
                <c:pt idx="80">
                  <c:v>58.539867000000001</c:v>
                </c:pt>
                <c:pt idx="81">
                  <c:v>59.197482000000001</c:v>
                </c:pt>
                <c:pt idx="82">
                  <c:v>59.857241999999992</c:v>
                </c:pt>
                <c:pt idx="83">
                  <c:v>60.519841999999997</c:v>
                </c:pt>
                <c:pt idx="84">
                  <c:v>61.185759000000012</c:v>
                </c:pt>
                <c:pt idx="85">
                  <c:v>61.854095999999998</c:v>
                </c:pt>
                <c:pt idx="86">
                  <c:v>62.524870999999997</c:v>
                </c:pt>
                <c:pt idx="87">
                  <c:v>63.198096</c:v>
                </c:pt>
                <c:pt idx="88">
                  <c:v>63.873925999999997</c:v>
                </c:pt>
                <c:pt idx="89">
                  <c:v>64.554233999999994</c:v>
                </c:pt>
                <c:pt idx="90">
                  <c:v>65.237253999999993</c:v>
                </c:pt>
                <c:pt idx="91">
                  <c:v>65.922996999999981</c:v>
                </c:pt>
                <c:pt idx="92">
                  <c:v>66.611480999999998</c:v>
                </c:pt>
                <c:pt idx="93">
                  <c:v>67.302725999999979</c:v>
                </c:pt>
                <c:pt idx="94">
                  <c:v>67.997854000000004</c:v>
                </c:pt>
                <c:pt idx="95">
                  <c:v>68.697216999999995</c:v>
                </c:pt>
                <c:pt idx="96">
                  <c:v>69.399584000000004</c:v>
                </c:pt>
                <c:pt idx="97">
                  <c:v>70.104967000000002</c:v>
                </c:pt>
                <c:pt idx="98">
                  <c:v>70.813383999999999</c:v>
                </c:pt>
                <c:pt idx="99">
                  <c:v>71.524863999999994</c:v>
                </c:pt>
                <c:pt idx="100">
                  <c:v>72.240823000000006</c:v>
                </c:pt>
                <c:pt idx="101">
                  <c:v>72.961308000000002</c:v>
                </c:pt>
                <c:pt idx="102">
                  <c:v>73.685081999999937</c:v>
                </c:pt>
                <c:pt idx="103">
                  <c:v>74.412163000000007</c:v>
                </c:pt>
                <c:pt idx="104">
                  <c:v>75.142590999999982</c:v>
                </c:pt>
                <c:pt idx="105">
                  <c:v>75.876373999999956</c:v>
                </c:pt>
                <c:pt idx="106">
                  <c:v>76.614187999999999</c:v>
                </c:pt>
                <c:pt idx="107">
                  <c:v>77.357796999999962</c:v>
                </c:pt>
                <c:pt idx="108">
                  <c:v>78.10500599999996</c:v>
                </c:pt>
                <c:pt idx="109">
                  <c:v>78.855843999999962</c:v>
                </c:pt>
                <c:pt idx="110">
                  <c:v>79.610340999999963</c:v>
                </c:pt>
                <c:pt idx="111">
                  <c:v>80.368545999999981</c:v>
                </c:pt>
                <c:pt idx="112">
                  <c:v>81.130516999999998</c:v>
                </c:pt>
                <c:pt idx="113">
                  <c:v>81.898106999999982</c:v>
                </c:pt>
                <c:pt idx="114">
                  <c:v>82.670985999999957</c:v>
                </c:pt>
                <c:pt idx="115">
                  <c:v>83.447913</c:v>
                </c:pt>
                <c:pt idx="116">
                  <c:v>84.22893899999994</c:v>
                </c:pt>
                <c:pt idx="117">
                  <c:v>85.014139999999998</c:v>
                </c:pt>
                <c:pt idx="118">
                  <c:v>85.803595000000001</c:v>
                </c:pt>
                <c:pt idx="119">
                  <c:v>86.597410999999994</c:v>
                </c:pt>
                <c:pt idx="120">
                  <c:v>87.397823000000002</c:v>
                </c:pt>
                <c:pt idx="121">
                  <c:v>88.204069000000004</c:v>
                </c:pt>
                <c:pt idx="122">
                  <c:v>89.015114999999994</c:v>
                </c:pt>
                <c:pt idx="123">
                  <c:v>89.831079000000003</c:v>
                </c:pt>
                <c:pt idx="124">
                  <c:v>90.652115999999978</c:v>
                </c:pt>
                <c:pt idx="125">
                  <c:v>91.478382999999937</c:v>
                </c:pt>
                <c:pt idx="126">
                  <c:v>92.310132999999979</c:v>
                </c:pt>
                <c:pt idx="127">
                  <c:v>93.14922</c:v>
                </c:pt>
                <c:pt idx="128">
                  <c:v>93.996053000000003</c:v>
                </c:pt>
                <c:pt idx="129">
                  <c:v>94.849131</c:v>
                </c:pt>
                <c:pt idx="130">
                  <c:v>95.708745999999962</c:v>
                </c:pt>
                <c:pt idx="131">
                  <c:v>96.575248999999957</c:v>
                </c:pt>
                <c:pt idx="132">
                  <c:v>97.449029999999993</c:v>
                </c:pt>
                <c:pt idx="133">
                  <c:v>98.33047999999998</c:v>
                </c:pt>
                <c:pt idx="134">
                  <c:v>99.220320999999998</c:v>
                </c:pt>
                <c:pt idx="135">
                  <c:v>100.12206</c:v>
                </c:pt>
                <c:pt idx="136">
                  <c:v>101.0331</c:v>
                </c:pt>
                <c:pt idx="137">
                  <c:v>101.95408</c:v>
                </c:pt>
                <c:pt idx="138">
                  <c:v>102.88576</c:v>
                </c:pt>
                <c:pt idx="139">
                  <c:v>103.82895000000001</c:v>
                </c:pt>
                <c:pt idx="140">
                  <c:v>104.78461</c:v>
                </c:pt>
                <c:pt idx="141">
                  <c:v>105.75377</c:v>
                </c:pt>
                <c:pt idx="142">
                  <c:v>106.73757999999999</c:v>
                </c:pt>
                <c:pt idx="143">
                  <c:v>107.73905999999999</c:v>
                </c:pt>
                <c:pt idx="144">
                  <c:v>108.7586</c:v>
                </c:pt>
                <c:pt idx="145">
                  <c:v>109.79689999999999</c:v>
                </c:pt>
                <c:pt idx="146">
                  <c:v>110.85577000000001</c:v>
                </c:pt>
                <c:pt idx="147">
                  <c:v>111.93713</c:v>
                </c:pt>
                <c:pt idx="148">
                  <c:v>113.04317</c:v>
                </c:pt>
                <c:pt idx="149">
                  <c:v>114.17634</c:v>
                </c:pt>
                <c:pt idx="150">
                  <c:v>115.33933</c:v>
                </c:pt>
                <c:pt idx="151">
                  <c:v>116.53512000000001</c:v>
                </c:pt>
                <c:pt idx="152">
                  <c:v>117.76707</c:v>
                </c:pt>
                <c:pt idx="153">
                  <c:v>119.03886</c:v>
                </c:pt>
                <c:pt idx="154">
                  <c:v>120.35455</c:v>
                </c:pt>
                <c:pt idx="155">
                  <c:v>121.71872</c:v>
                </c:pt>
                <c:pt idx="156">
                  <c:v>123.13639000000001</c:v>
                </c:pt>
                <c:pt idx="157">
                  <c:v>124.61319</c:v>
                </c:pt>
                <c:pt idx="158">
                  <c:v>126.15536</c:v>
                </c:pt>
                <c:pt idx="159">
                  <c:v>127.76988</c:v>
                </c:pt>
                <c:pt idx="160">
                  <c:v>129.46486999999999</c:v>
                </c:pt>
                <c:pt idx="161">
                  <c:v>131.24950999999999</c:v>
                </c:pt>
                <c:pt idx="162">
                  <c:v>133.13221999999999</c:v>
                </c:pt>
                <c:pt idx="163">
                  <c:v>135.12389999999999</c:v>
                </c:pt>
                <c:pt idx="164">
                  <c:v>137.23634999999999</c:v>
                </c:pt>
                <c:pt idx="165">
                  <c:v>139.48159999999999</c:v>
                </c:pt>
                <c:pt idx="166">
                  <c:v>141.87573</c:v>
                </c:pt>
                <c:pt idx="167">
                  <c:v>144.43036000000001</c:v>
                </c:pt>
                <c:pt idx="168">
                  <c:v>147.16650000000001</c:v>
                </c:pt>
                <c:pt idx="169">
                  <c:v>150.09612000000001</c:v>
                </c:pt>
                <c:pt idx="170">
                  <c:v>153.24681000000001</c:v>
                </c:pt>
                <c:pt idx="171">
                  <c:v>156.62524999999999</c:v>
                </c:pt>
                <c:pt idx="172">
                  <c:v>160.26185000000001</c:v>
                </c:pt>
                <c:pt idx="173">
                  <c:v>164.17895999999999</c:v>
                </c:pt>
                <c:pt idx="174">
                  <c:v>168.39252999999999</c:v>
                </c:pt>
                <c:pt idx="175">
                  <c:v>172.91524999999999</c:v>
                </c:pt>
                <c:pt idx="176">
                  <c:v>177.77556000000001</c:v>
                </c:pt>
                <c:pt idx="177">
                  <c:v>182.9896</c:v>
                </c:pt>
                <c:pt idx="178">
                  <c:v>188.57065</c:v>
                </c:pt>
                <c:pt idx="179">
                  <c:v>194.52865</c:v>
                </c:pt>
                <c:pt idx="180">
                  <c:v>200.86931000000001</c:v>
                </c:pt>
                <c:pt idx="181">
                  <c:v>207.59367</c:v>
                </c:pt>
                <c:pt idx="182">
                  <c:v>214.68633</c:v>
                </c:pt>
                <c:pt idx="183">
                  <c:v>222.14248000000001</c:v>
                </c:pt>
                <c:pt idx="184">
                  <c:v>229.95661000000001</c:v>
                </c:pt>
                <c:pt idx="185">
                  <c:v>238.11129</c:v>
                </c:pt>
                <c:pt idx="186">
                  <c:v>246.57959</c:v>
                </c:pt>
                <c:pt idx="187">
                  <c:v>255.33428000000001</c:v>
                </c:pt>
                <c:pt idx="188">
                  <c:v>264.36027000000001</c:v>
                </c:pt>
                <c:pt idx="189">
                  <c:v>273.63664</c:v>
                </c:pt>
                <c:pt idx="190">
                  <c:v>283.13085000000001</c:v>
                </c:pt>
                <c:pt idx="191">
                  <c:v>292.85282999999998</c:v>
                </c:pt>
                <c:pt idx="192">
                  <c:v>302.73261000000002</c:v>
                </c:pt>
                <c:pt idx="193">
                  <c:v>312.83010000000002</c:v>
                </c:pt>
                <c:pt idx="194">
                  <c:v>323.10906999999997</c:v>
                </c:pt>
                <c:pt idx="195">
                  <c:v>323.10906999999997</c:v>
                </c:pt>
                <c:pt idx="196">
                  <c:v>323.10906999999997</c:v>
                </c:pt>
                <c:pt idx="197">
                  <c:v>323.10906999999997</c:v>
                </c:pt>
                <c:pt idx="198">
                  <c:v>323.10906999999997</c:v>
                </c:pt>
                <c:pt idx="199">
                  <c:v>323.10906999999997</c:v>
                </c:pt>
              </c:numCache>
            </c:numRef>
          </c:yVal>
          <c:smooth val="1"/>
        </c:ser>
        <c:ser>
          <c:idx val="7"/>
          <c:order val="2"/>
          <c:tx>
            <c:v>Open, 6% Subsidy</c:v>
          </c:tx>
          <c:spPr>
            <a:ln w="25400">
              <a:solidFill>
                <a:srgbClr val="0070C0"/>
              </a:solidFill>
              <a:prstDash val="solid"/>
            </a:ln>
          </c:spPr>
          <c:marker>
            <c:symbol val="none"/>
          </c:marker>
          <c:xVal>
            <c:numRef>
              <c:f>WinningRegionsData!$A$5:$A$204</c:f>
              <c:numCache>
                <c:formatCode>General</c:formatCode>
                <c:ptCount val="200"/>
                <c:pt idx="0">
                  <c:v>1.7697628999999999</c:v>
                </c:pt>
                <c:pt idx="1">
                  <c:v>3.1159142000000002</c:v>
                </c:pt>
                <c:pt idx="2">
                  <c:v>4.2598766000000001</c:v>
                </c:pt>
                <c:pt idx="3">
                  <c:v>5.3566104000000001</c:v>
                </c:pt>
                <c:pt idx="4">
                  <c:v>6.3757492999999998</c:v>
                </c:pt>
                <c:pt idx="5">
                  <c:v>7.3520697999999998</c:v>
                </c:pt>
                <c:pt idx="6">
                  <c:v>8.2991044000000009</c:v>
                </c:pt>
                <c:pt idx="7">
                  <c:v>9.2191525000000016</c:v>
                </c:pt>
                <c:pt idx="8">
                  <c:v>10.112477999999999</c:v>
                </c:pt>
                <c:pt idx="9">
                  <c:v>10.978005</c:v>
                </c:pt>
                <c:pt idx="10">
                  <c:v>11.826343</c:v>
                </c:pt>
                <c:pt idx="11">
                  <c:v>12.658823</c:v>
                </c:pt>
                <c:pt idx="12">
                  <c:v>13.476701</c:v>
                </c:pt>
                <c:pt idx="13">
                  <c:v>14.281131</c:v>
                </c:pt>
                <c:pt idx="14">
                  <c:v>15.073168000000001</c:v>
                </c:pt>
                <c:pt idx="15">
                  <c:v>15.853766999999999</c:v>
                </c:pt>
                <c:pt idx="16">
                  <c:v>16.623791000000001</c:v>
                </c:pt>
                <c:pt idx="17">
                  <c:v>17.384021000000001</c:v>
                </c:pt>
                <c:pt idx="18">
                  <c:v>18.135166999999999</c:v>
                </c:pt>
                <c:pt idx="19">
                  <c:v>18.877867999999999</c:v>
                </c:pt>
                <c:pt idx="20">
                  <c:v>19.612708000000001</c:v>
                </c:pt>
                <c:pt idx="21">
                  <c:v>20.340216000000002</c:v>
                </c:pt>
                <c:pt idx="22">
                  <c:v>21.060877000000001</c:v>
                </c:pt>
                <c:pt idx="23">
                  <c:v>21.775133</c:v>
                </c:pt>
                <c:pt idx="24">
                  <c:v>22.481826000000002</c:v>
                </c:pt>
                <c:pt idx="25">
                  <c:v>23.181654000000009</c:v>
                </c:pt>
                <c:pt idx="26">
                  <c:v>23.876249999999999</c:v>
                </c:pt>
                <c:pt idx="27">
                  <c:v>24.565949</c:v>
                </c:pt>
                <c:pt idx="28">
                  <c:v>25.251059000000001</c:v>
                </c:pt>
                <c:pt idx="29">
                  <c:v>25.931861999999999</c:v>
                </c:pt>
                <c:pt idx="30">
                  <c:v>26.608619999999981</c:v>
                </c:pt>
                <c:pt idx="31">
                  <c:v>27.281573999999999</c:v>
                </c:pt>
                <c:pt idx="32">
                  <c:v>27.950191</c:v>
                </c:pt>
                <c:pt idx="33">
                  <c:v>28.613105999999998</c:v>
                </c:pt>
                <c:pt idx="34">
                  <c:v>29.273043999999999</c:v>
                </c:pt>
                <c:pt idx="35">
                  <c:v>29.930185000000009</c:v>
                </c:pt>
                <c:pt idx="36">
                  <c:v>30.584696000000001</c:v>
                </c:pt>
                <c:pt idx="37">
                  <c:v>31.236736000000001</c:v>
                </c:pt>
                <c:pt idx="38">
                  <c:v>31.886448999999999</c:v>
                </c:pt>
                <c:pt idx="39">
                  <c:v>32.531190000000002</c:v>
                </c:pt>
                <c:pt idx="40">
                  <c:v>33.174059999999997</c:v>
                </c:pt>
                <c:pt idx="41">
                  <c:v>33.815241</c:v>
                </c:pt>
                <c:pt idx="42">
                  <c:v>34.454836999999998</c:v>
                </c:pt>
                <c:pt idx="43">
                  <c:v>35.092953000000001</c:v>
                </c:pt>
                <c:pt idx="44">
                  <c:v>35.728492000000003</c:v>
                </c:pt>
                <c:pt idx="45">
                  <c:v>36.361676000000003</c:v>
                </c:pt>
                <c:pt idx="46">
                  <c:v>36.993924999999997</c:v>
                </c:pt>
                <c:pt idx="47">
                  <c:v>37.625316000000012</c:v>
                </c:pt>
                <c:pt idx="48">
                  <c:v>38.255917000000011</c:v>
                </c:pt>
                <c:pt idx="49">
                  <c:v>38.885049000000002</c:v>
                </c:pt>
                <c:pt idx="50">
                  <c:v>39.512513000000013</c:v>
                </c:pt>
                <c:pt idx="51">
                  <c:v>40.139667000000003</c:v>
                </c:pt>
                <c:pt idx="52">
                  <c:v>40.766560000000013</c:v>
                </c:pt>
                <c:pt idx="53">
                  <c:v>41.393243000000012</c:v>
                </c:pt>
                <c:pt idx="54">
                  <c:v>42.019063000000003</c:v>
                </c:pt>
                <c:pt idx="55">
                  <c:v>42.644292999999998</c:v>
                </c:pt>
                <c:pt idx="56">
                  <c:v>43.269734999999997</c:v>
                </c:pt>
                <c:pt idx="57">
                  <c:v>43.895429999999998</c:v>
                </c:pt>
                <c:pt idx="58">
                  <c:v>44.521406000000013</c:v>
                </c:pt>
                <c:pt idx="59">
                  <c:v>45.147114000000002</c:v>
                </c:pt>
                <c:pt idx="60">
                  <c:v>45.773214000000003</c:v>
                </c:pt>
                <c:pt idx="61">
                  <c:v>46.399983000000013</c:v>
                </c:pt>
                <c:pt idx="62">
                  <c:v>47.027448999999997</c:v>
                </c:pt>
                <c:pt idx="63">
                  <c:v>47.655627000000003</c:v>
                </c:pt>
                <c:pt idx="64">
                  <c:v>48.284351999999998</c:v>
                </c:pt>
                <c:pt idx="65">
                  <c:v>48.914136000000013</c:v>
                </c:pt>
                <c:pt idx="66">
                  <c:v>49.544992000000001</c:v>
                </c:pt>
                <c:pt idx="67">
                  <c:v>50.176947000000013</c:v>
                </c:pt>
                <c:pt idx="68">
                  <c:v>50.810071999999998</c:v>
                </c:pt>
                <c:pt idx="69">
                  <c:v>51.444674999999997</c:v>
                </c:pt>
                <c:pt idx="70">
                  <c:v>52.080717</c:v>
                </c:pt>
                <c:pt idx="71">
                  <c:v>52.718204</c:v>
                </c:pt>
                <c:pt idx="72">
                  <c:v>53.357152999999997</c:v>
                </c:pt>
                <c:pt idx="73">
                  <c:v>53.997928000000002</c:v>
                </c:pt>
                <c:pt idx="74">
                  <c:v>54.640819</c:v>
                </c:pt>
                <c:pt idx="75">
                  <c:v>55.285486000000013</c:v>
                </c:pt>
                <c:pt idx="76">
                  <c:v>55.931958000000002</c:v>
                </c:pt>
                <c:pt idx="77">
                  <c:v>56.580235000000002</c:v>
                </c:pt>
                <c:pt idx="78">
                  <c:v>57.230981</c:v>
                </c:pt>
                <c:pt idx="79">
                  <c:v>57.884369999999997</c:v>
                </c:pt>
                <c:pt idx="80">
                  <c:v>58.539867000000001</c:v>
                </c:pt>
                <c:pt idx="81">
                  <c:v>59.197482000000001</c:v>
                </c:pt>
                <c:pt idx="82">
                  <c:v>59.857241999999992</c:v>
                </c:pt>
                <c:pt idx="83">
                  <c:v>60.519841999999997</c:v>
                </c:pt>
                <c:pt idx="84">
                  <c:v>61.185759000000012</c:v>
                </c:pt>
                <c:pt idx="85">
                  <c:v>61.854095999999998</c:v>
                </c:pt>
                <c:pt idx="86">
                  <c:v>62.524870999999997</c:v>
                </c:pt>
                <c:pt idx="87">
                  <c:v>63.198096</c:v>
                </c:pt>
                <c:pt idx="88">
                  <c:v>63.873925999999997</c:v>
                </c:pt>
                <c:pt idx="89">
                  <c:v>64.554233999999994</c:v>
                </c:pt>
                <c:pt idx="90">
                  <c:v>65.237253999999993</c:v>
                </c:pt>
                <c:pt idx="91">
                  <c:v>65.922996999999981</c:v>
                </c:pt>
                <c:pt idx="92">
                  <c:v>66.611480999999998</c:v>
                </c:pt>
                <c:pt idx="93">
                  <c:v>67.302725999999979</c:v>
                </c:pt>
                <c:pt idx="94">
                  <c:v>67.997854000000004</c:v>
                </c:pt>
                <c:pt idx="95">
                  <c:v>68.697216999999995</c:v>
                </c:pt>
                <c:pt idx="96">
                  <c:v>69.399584000000004</c:v>
                </c:pt>
                <c:pt idx="97">
                  <c:v>70.104967000000002</c:v>
                </c:pt>
                <c:pt idx="98">
                  <c:v>70.813383999999999</c:v>
                </c:pt>
                <c:pt idx="99">
                  <c:v>71.524863999999994</c:v>
                </c:pt>
                <c:pt idx="100">
                  <c:v>72.240823000000006</c:v>
                </c:pt>
                <c:pt idx="101">
                  <c:v>72.961308000000002</c:v>
                </c:pt>
                <c:pt idx="102">
                  <c:v>73.685081999999937</c:v>
                </c:pt>
                <c:pt idx="103">
                  <c:v>74.412163000000007</c:v>
                </c:pt>
                <c:pt idx="104">
                  <c:v>75.142590999999982</c:v>
                </c:pt>
                <c:pt idx="105">
                  <c:v>75.876373999999956</c:v>
                </c:pt>
                <c:pt idx="106">
                  <c:v>76.614187999999999</c:v>
                </c:pt>
                <c:pt idx="107">
                  <c:v>77.357796999999962</c:v>
                </c:pt>
                <c:pt idx="108">
                  <c:v>78.10500599999996</c:v>
                </c:pt>
                <c:pt idx="109">
                  <c:v>78.855843999999962</c:v>
                </c:pt>
                <c:pt idx="110">
                  <c:v>79.610340999999963</c:v>
                </c:pt>
                <c:pt idx="111">
                  <c:v>80.368545999999981</c:v>
                </c:pt>
                <c:pt idx="112">
                  <c:v>81.130516999999998</c:v>
                </c:pt>
                <c:pt idx="113">
                  <c:v>81.898106999999982</c:v>
                </c:pt>
                <c:pt idx="114">
                  <c:v>82.670985999999957</c:v>
                </c:pt>
                <c:pt idx="115">
                  <c:v>83.447913</c:v>
                </c:pt>
                <c:pt idx="116">
                  <c:v>84.22893899999994</c:v>
                </c:pt>
                <c:pt idx="117">
                  <c:v>85.014139999999998</c:v>
                </c:pt>
                <c:pt idx="118">
                  <c:v>85.803595000000001</c:v>
                </c:pt>
                <c:pt idx="119">
                  <c:v>86.597410999999994</c:v>
                </c:pt>
                <c:pt idx="120">
                  <c:v>87.397823000000002</c:v>
                </c:pt>
                <c:pt idx="121">
                  <c:v>88.204069000000004</c:v>
                </c:pt>
                <c:pt idx="122">
                  <c:v>89.015114999999994</c:v>
                </c:pt>
                <c:pt idx="123">
                  <c:v>89.831079000000003</c:v>
                </c:pt>
                <c:pt idx="124">
                  <c:v>90.652115999999978</c:v>
                </c:pt>
                <c:pt idx="125">
                  <c:v>91.478382999999937</c:v>
                </c:pt>
                <c:pt idx="126">
                  <c:v>92.310132999999979</c:v>
                </c:pt>
                <c:pt idx="127">
                  <c:v>93.14922</c:v>
                </c:pt>
                <c:pt idx="128">
                  <c:v>93.996053000000003</c:v>
                </c:pt>
                <c:pt idx="129">
                  <c:v>94.849131</c:v>
                </c:pt>
                <c:pt idx="130">
                  <c:v>95.708745999999962</c:v>
                </c:pt>
                <c:pt idx="131">
                  <c:v>96.575248999999957</c:v>
                </c:pt>
                <c:pt idx="132">
                  <c:v>97.449029999999993</c:v>
                </c:pt>
                <c:pt idx="133">
                  <c:v>98.33047999999998</c:v>
                </c:pt>
                <c:pt idx="134">
                  <c:v>99.220320999999998</c:v>
                </c:pt>
                <c:pt idx="135">
                  <c:v>100.12206</c:v>
                </c:pt>
                <c:pt idx="136">
                  <c:v>101.0331</c:v>
                </c:pt>
                <c:pt idx="137">
                  <c:v>101.95408</c:v>
                </c:pt>
                <c:pt idx="138">
                  <c:v>102.88576</c:v>
                </c:pt>
                <c:pt idx="139">
                  <c:v>103.82895000000001</c:v>
                </c:pt>
                <c:pt idx="140">
                  <c:v>104.78461</c:v>
                </c:pt>
                <c:pt idx="141">
                  <c:v>105.75377</c:v>
                </c:pt>
                <c:pt idx="142">
                  <c:v>106.73757999999999</c:v>
                </c:pt>
                <c:pt idx="143">
                  <c:v>107.73905999999999</c:v>
                </c:pt>
                <c:pt idx="144">
                  <c:v>108.7586</c:v>
                </c:pt>
                <c:pt idx="145">
                  <c:v>109.79689999999999</c:v>
                </c:pt>
                <c:pt idx="146">
                  <c:v>110.85577000000001</c:v>
                </c:pt>
                <c:pt idx="147">
                  <c:v>111.93713</c:v>
                </c:pt>
                <c:pt idx="148">
                  <c:v>113.04317</c:v>
                </c:pt>
                <c:pt idx="149">
                  <c:v>114.17634</c:v>
                </c:pt>
                <c:pt idx="150">
                  <c:v>115.33933</c:v>
                </c:pt>
                <c:pt idx="151">
                  <c:v>116.53512000000001</c:v>
                </c:pt>
                <c:pt idx="152">
                  <c:v>117.76707</c:v>
                </c:pt>
                <c:pt idx="153">
                  <c:v>119.03886</c:v>
                </c:pt>
                <c:pt idx="154">
                  <c:v>120.35455</c:v>
                </c:pt>
                <c:pt idx="155">
                  <c:v>121.71872</c:v>
                </c:pt>
                <c:pt idx="156">
                  <c:v>123.13639000000001</c:v>
                </c:pt>
                <c:pt idx="157">
                  <c:v>124.61319</c:v>
                </c:pt>
                <c:pt idx="158">
                  <c:v>126.15536</c:v>
                </c:pt>
                <c:pt idx="159">
                  <c:v>127.76988</c:v>
                </c:pt>
                <c:pt idx="160">
                  <c:v>129.46486999999999</c:v>
                </c:pt>
                <c:pt idx="161">
                  <c:v>131.24950999999999</c:v>
                </c:pt>
                <c:pt idx="162">
                  <c:v>133.13221999999999</c:v>
                </c:pt>
                <c:pt idx="163">
                  <c:v>135.12389999999999</c:v>
                </c:pt>
                <c:pt idx="164">
                  <c:v>137.23634999999999</c:v>
                </c:pt>
                <c:pt idx="165">
                  <c:v>139.48159999999999</c:v>
                </c:pt>
                <c:pt idx="166">
                  <c:v>141.87573</c:v>
                </c:pt>
                <c:pt idx="167">
                  <c:v>144.43036000000001</c:v>
                </c:pt>
                <c:pt idx="168">
                  <c:v>147.16650000000001</c:v>
                </c:pt>
                <c:pt idx="169">
                  <c:v>150.09612000000001</c:v>
                </c:pt>
                <c:pt idx="170">
                  <c:v>153.24681000000001</c:v>
                </c:pt>
                <c:pt idx="171">
                  <c:v>156.62524999999999</c:v>
                </c:pt>
                <c:pt idx="172">
                  <c:v>160.26185000000001</c:v>
                </c:pt>
                <c:pt idx="173">
                  <c:v>164.17895999999999</c:v>
                </c:pt>
                <c:pt idx="174">
                  <c:v>168.39252999999999</c:v>
                </c:pt>
                <c:pt idx="175">
                  <c:v>172.91524999999999</c:v>
                </c:pt>
                <c:pt idx="176">
                  <c:v>177.77556000000001</c:v>
                </c:pt>
                <c:pt idx="177">
                  <c:v>182.9896</c:v>
                </c:pt>
                <c:pt idx="178">
                  <c:v>188.57065</c:v>
                </c:pt>
                <c:pt idx="179">
                  <c:v>194.52865</c:v>
                </c:pt>
                <c:pt idx="180">
                  <c:v>200.86931000000001</c:v>
                </c:pt>
                <c:pt idx="181">
                  <c:v>207.59367</c:v>
                </c:pt>
                <c:pt idx="182">
                  <c:v>214.68633</c:v>
                </c:pt>
                <c:pt idx="183">
                  <c:v>222.14248000000001</c:v>
                </c:pt>
                <c:pt idx="184">
                  <c:v>229.95661000000001</c:v>
                </c:pt>
                <c:pt idx="185">
                  <c:v>238.11129</c:v>
                </c:pt>
                <c:pt idx="186">
                  <c:v>246.57959</c:v>
                </c:pt>
                <c:pt idx="187">
                  <c:v>255.33428000000001</c:v>
                </c:pt>
                <c:pt idx="188">
                  <c:v>264.36027000000001</c:v>
                </c:pt>
                <c:pt idx="189">
                  <c:v>273.63664</c:v>
                </c:pt>
                <c:pt idx="190">
                  <c:v>283.13085000000001</c:v>
                </c:pt>
                <c:pt idx="191">
                  <c:v>292.85282999999998</c:v>
                </c:pt>
                <c:pt idx="192">
                  <c:v>302.73261000000002</c:v>
                </c:pt>
                <c:pt idx="193">
                  <c:v>312.83010000000002</c:v>
                </c:pt>
                <c:pt idx="194">
                  <c:v>323.10906999999997</c:v>
                </c:pt>
                <c:pt idx="195">
                  <c:v>323.10906999999997</c:v>
                </c:pt>
                <c:pt idx="196">
                  <c:v>323.10906999999997</c:v>
                </c:pt>
                <c:pt idx="197">
                  <c:v>323.10906999999997</c:v>
                </c:pt>
                <c:pt idx="198">
                  <c:v>323.10906999999997</c:v>
                </c:pt>
                <c:pt idx="199">
                  <c:v>323.10906999999997</c:v>
                </c:pt>
              </c:numCache>
            </c:numRef>
          </c:xVal>
          <c:yVal>
            <c:numRef>
              <c:f>WinningRegionsData!$D$5:$D$204</c:f>
              <c:numCache>
                <c:formatCode>General</c:formatCode>
                <c:ptCount val="200"/>
                <c:pt idx="0">
                  <c:v>1.8759486000000001</c:v>
                </c:pt>
                <c:pt idx="1">
                  <c:v>3.302869099999997</c:v>
                </c:pt>
                <c:pt idx="2">
                  <c:v>4.5154692000000001</c:v>
                </c:pt>
                <c:pt idx="3">
                  <c:v>5.678007</c:v>
                </c:pt>
                <c:pt idx="4">
                  <c:v>6.7582943000000002</c:v>
                </c:pt>
                <c:pt idx="5">
                  <c:v>7.7931939999999997</c:v>
                </c:pt>
                <c:pt idx="6">
                  <c:v>8.7970505999999986</c:v>
                </c:pt>
                <c:pt idx="7">
                  <c:v>9.7723015999999987</c:v>
                </c:pt>
                <c:pt idx="8">
                  <c:v>10.719227</c:v>
                </c:pt>
                <c:pt idx="9">
                  <c:v>11.636685999999999</c:v>
                </c:pt>
                <c:pt idx="10">
                  <c:v>12.535923</c:v>
                </c:pt>
                <c:pt idx="11">
                  <c:v>13.418352000000001</c:v>
                </c:pt>
                <c:pt idx="12">
                  <c:v>14.285303000000001</c:v>
                </c:pt>
                <c:pt idx="13">
                  <c:v>15.137999000000001</c:v>
                </c:pt>
                <c:pt idx="14">
                  <c:v>15.977558999999999</c:v>
                </c:pt>
                <c:pt idx="15">
                  <c:v>16.804993</c:v>
                </c:pt>
                <c:pt idx="16">
                  <c:v>17.621217999999999</c:v>
                </c:pt>
                <c:pt idx="17">
                  <c:v>18.427063</c:v>
                </c:pt>
                <c:pt idx="18">
                  <c:v>19.223277</c:v>
                </c:pt>
                <c:pt idx="19">
                  <c:v>20.010539999999999</c:v>
                </c:pt>
                <c:pt idx="20">
                  <c:v>20.789470000000001</c:v>
                </c:pt>
                <c:pt idx="21">
                  <c:v>21.560628999999999</c:v>
                </c:pt>
                <c:pt idx="22">
                  <c:v>22.324529999999999</c:v>
                </c:pt>
                <c:pt idx="23">
                  <c:v>23.081641000000001</c:v>
                </c:pt>
                <c:pt idx="24">
                  <c:v>23.830736000000002</c:v>
                </c:pt>
                <c:pt idx="25">
                  <c:v>24.572552999999999</c:v>
                </c:pt>
                <c:pt idx="26">
                  <c:v>25.308824999999999</c:v>
                </c:pt>
                <c:pt idx="27">
                  <c:v>26.039905999999998</c:v>
                </c:pt>
                <c:pt idx="28">
                  <c:v>26.766123</c:v>
                </c:pt>
                <c:pt idx="29">
                  <c:v>27.487774000000002</c:v>
                </c:pt>
                <c:pt idx="30">
                  <c:v>28.205137000000001</c:v>
                </c:pt>
                <c:pt idx="31">
                  <c:v>28.918468000000001</c:v>
                </c:pt>
                <c:pt idx="32">
                  <c:v>29.627202</c:v>
                </c:pt>
                <c:pt idx="33">
                  <c:v>30.329892999999991</c:v>
                </c:pt>
                <c:pt idx="34">
                  <c:v>31.029426000000001</c:v>
                </c:pt>
                <c:pt idx="35">
                  <c:v>31.725995999999999</c:v>
                </c:pt>
                <c:pt idx="36">
                  <c:v>32.419778000000001</c:v>
                </c:pt>
                <c:pt idx="37">
                  <c:v>33.110940000000006</c:v>
                </c:pt>
                <c:pt idx="38">
                  <c:v>33.799636</c:v>
                </c:pt>
                <c:pt idx="39">
                  <c:v>34.483060999999999</c:v>
                </c:pt>
                <c:pt idx="40">
                  <c:v>35.164504000000001</c:v>
                </c:pt>
                <c:pt idx="41">
                  <c:v>35.844155000000001</c:v>
                </c:pt>
                <c:pt idx="42">
                  <c:v>36.522127000000012</c:v>
                </c:pt>
                <c:pt idx="43">
                  <c:v>37.198529999999998</c:v>
                </c:pt>
                <c:pt idx="44">
                  <c:v>37.872202000000001</c:v>
                </c:pt>
                <c:pt idx="45">
                  <c:v>38.543377</c:v>
                </c:pt>
                <c:pt idx="46">
                  <c:v>39.213561000000013</c:v>
                </c:pt>
                <c:pt idx="47">
                  <c:v>39.882835</c:v>
                </c:pt>
                <c:pt idx="48">
                  <c:v>40.551271999999997</c:v>
                </c:pt>
                <c:pt idx="49">
                  <c:v>41.218152000000003</c:v>
                </c:pt>
                <c:pt idx="50">
                  <c:v>41.88326399999999</c:v>
                </c:pt>
                <c:pt idx="51">
                  <c:v>42.548046999999997</c:v>
                </c:pt>
                <c:pt idx="52">
                  <c:v>43.212554000000011</c:v>
                </c:pt>
                <c:pt idx="53">
                  <c:v>43.876837999999999</c:v>
                </c:pt>
                <c:pt idx="54">
                  <c:v>44.540207000000002</c:v>
                </c:pt>
                <c:pt idx="55">
                  <c:v>45.202950000000001</c:v>
                </c:pt>
                <c:pt idx="56">
                  <c:v>45.865919000000012</c:v>
                </c:pt>
                <c:pt idx="57">
                  <c:v>46.529156</c:v>
                </c:pt>
                <c:pt idx="58">
                  <c:v>47.192689999999999</c:v>
                </c:pt>
                <c:pt idx="59">
                  <c:v>47.855939999999997</c:v>
                </c:pt>
                <c:pt idx="60">
                  <c:v>48.519607000000001</c:v>
                </c:pt>
                <c:pt idx="61">
                  <c:v>49.183982</c:v>
                </c:pt>
                <c:pt idx="62">
                  <c:v>49.849096000000003</c:v>
                </c:pt>
                <c:pt idx="63">
                  <c:v>50.514964999999997</c:v>
                </c:pt>
                <c:pt idx="64">
                  <c:v>51.181413000000013</c:v>
                </c:pt>
                <c:pt idx="65">
                  <c:v>51.848984000000002</c:v>
                </c:pt>
                <c:pt idx="66">
                  <c:v>52.517691999999997</c:v>
                </c:pt>
                <c:pt idx="67">
                  <c:v>53.187562999999997</c:v>
                </c:pt>
                <c:pt idx="68">
                  <c:v>53.858676000000003</c:v>
                </c:pt>
                <c:pt idx="69">
                  <c:v>54.531354999999998</c:v>
                </c:pt>
                <c:pt idx="70">
                  <c:v>55.205560000000013</c:v>
                </c:pt>
                <c:pt idx="71">
                  <c:v>55.881295999999999</c:v>
                </c:pt>
                <c:pt idx="72">
                  <c:v>56.558583000000013</c:v>
                </c:pt>
                <c:pt idx="73">
                  <c:v>57.237803</c:v>
                </c:pt>
                <c:pt idx="74">
                  <c:v>57.919268000000002</c:v>
                </c:pt>
                <c:pt idx="75">
                  <c:v>58.602615</c:v>
                </c:pt>
                <c:pt idx="76">
                  <c:v>59.287875999999997</c:v>
                </c:pt>
                <c:pt idx="77">
                  <c:v>59.975050000000003</c:v>
                </c:pt>
                <c:pt idx="78">
                  <c:v>60.664840000000012</c:v>
                </c:pt>
                <c:pt idx="79">
                  <c:v>61.357433</c:v>
                </c:pt>
                <c:pt idx="80">
                  <c:v>62.052259999999997</c:v>
                </c:pt>
                <c:pt idx="81">
                  <c:v>62.749331000000012</c:v>
                </c:pt>
                <c:pt idx="82">
                  <c:v>63.448677000000004</c:v>
                </c:pt>
                <c:pt idx="83">
                  <c:v>64.151032999999956</c:v>
                </c:pt>
                <c:pt idx="84">
                  <c:v>64.856904999999998</c:v>
                </c:pt>
                <c:pt idx="85">
                  <c:v>65.565340999999961</c:v>
                </c:pt>
                <c:pt idx="86">
                  <c:v>66.276364000000001</c:v>
                </c:pt>
                <c:pt idx="87">
                  <c:v>66.989981999999998</c:v>
                </c:pt>
                <c:pt idx="88">
                  <c:v>67.706361000000001</c:v>
                </c:pt>
                <c:pt idx="89">
                  <c:v>68.427487999999983</c:v>
                </c:pt>
                <c:pt idx="90">
                  <c:v>69.151488999999955</c:v>
                </c:pt>
                <c:pt idx="91">
                  <c:v>69.878375999999918</c:v>
                </c:pt>
                <c:pt idx="92">
                  <c:v>70.608169999999987</c:v>
                </c:pt>
                <c:pt idx="93">
                  <c:v>71.340889000000004</c:v>
                </c:pt>
                <c:pt idx="94">
                  <c:v>72.077725000000001</c:v>
                </c:pt>
                <c:pt idx="95">
                  <c:v>72.819050000000004</c:v>
                </c:pt>
                <c:pt idx="96">
                  <c:v>73.563558999999998</c:v>
                </c:pt>
                <c:pt idx="97">
                  <c:v>74.311265000000006</c:v>
                </c:pt>
                <c:pt idx="98">
                  <c:v>75.06218699999998</c:v>
                </c:pt>
                <c:pt idx="99">
                  <c:v>75.816355999999999</c:v>
                </c:pt>
                <c:pt idx="100">
                  <c:v>76.575271999999956</c:v>
                </c:pt>
                <c:pt idx="101">
                  <c:v>77.33898699999996</c:v>
                </c:pt>
                <c:pt idx="102">
                  <c:v>78.106186999999963</c:v>
                </c:pt>
                <c:pt idx="103">
                  <c:v>78.876892999999939</c:v>
                </c:pt>
                <c:pt idx="104">
                  <c:v>79.651145999999983</c:v>
                </c:pt>
                <c:pt idx="105">
                  <c:v>80.428956999999983</c:v>
                </c:pt>
                <c:pt idx="106">
                  <c:v>81.211039</c:v>
                </c:pt>
                <c:pt idx="107">
                  <c:v>81.999263999999997</c:v>
                </c:pt>
                <c:pt idx="108">
                  <c:v>82.791306000000006</c:v>
                </c:pt>
                <c:pt idx="109">
                  <c:v>83.587194999999994</c:v>
                </c:pt>
                <c:pt idx="110">
                  <c:v>84.386961999999983</c:v>
                </c:pt>
                <c:pt idx="111">
                  <c:v>85.190658999999982</c:v>
                </c:pt>
                <c:pt idx="112">
                  <c:v>85.998347999999979</c:v>
                </c:pt>
                <c:pt idx="113">
                  <c:v>86.811993999999999</c:v>
                </c:pt>
                <c:pt idx="114">
                  <c:v>87.631245000000007</c:v>
                </c:pt>
                <c:pt idx="115">
                  <c:v>88.454787999999979</c:v>
                </c:pt>
                <c:pt idx="116">
                  <c:v>89.282674999999998</c:v>
                </c:pt>
                <c:pt idx="117">
                  <c:v>90.114987999999983</c:v>
                </c:pt>
                <c:pt idx="118">
                  <c:v>90.951811000000006</c:v>
                </c:pt>
                <c:pt idx="119">
                  <c:v>91.793256</c:v>
                </c:pt>
                <c:pt idx="120">
                  <c:v>92.641692000000006</c:v>
                </c:pt>
                <c:pt idx="121">
                  <c:v>93.496313000000001</c:v>
                </c:pt>
                <c:pt idx="122">
                  <c:v>94.356021999999982</c:v>
                </c:pt>
                <c:pt idx="123">
                  <c:v>95.220944000000003</c:v>
                </c:pt>
                <c:pt idx="124">
                  <c:v>96.091243000000006</c:v>
                </c:pt>
                <c:pt idx="125">
                  <c:v>96.967085999999995</c:v>
                </c:pt>
                <c:pt idx="126">
                  <c:v>97.848740999999961</c:v>
                </c:pt>
                <c:pt idx="127">
                  <c:v>98.738173000000003</c:v>
                </c:pt>
                <c:pt idx="128">
                  <c:v>99.63581699999996</c:v>
                </c:pt>
                <c:pt idx="129">
                  <c:v>100.54008</c:v>
                </c:pt>
                <c:pt idx="130">
                  <c:v>101.45126999999999</c:v>
                </c:pt>
                <c:pt idx="131">
                  <c:v>102.36976</c:v>
                </c:pt>
                <c:pt idx="132">
                  <c:v>103.29597</c:v>
                </c:pt>
                <c:pt idx="133">
                  <c:v>104.23031</c:v>
                </c:pt>
                <c:pt idx="134">
                  <c:v>105.17354</c:v>
                </c:pt>
                <c:pt idx="135">
                  <c:v>106.12939</c:v>
                </c:pt>
                <c:pt idx="136">
                  <c:v>107.09508</c:v>
                </c:pt>
                <c:pt idx="137">
                  <c:v>108.07133</c:v>
                </c:pt>
                <c:pt idx="138">
                  <c:v>109.05889999999999</c:v>
                </c:pt>
                <c:pt idx="139">
                  <c:v>110.05868</c:v>
                </c:pt>
                <c:pt idx="140">
                  <c:v>111.07168</c:v>
                </c:pt>
                <c:pt idx="141">
                  <c:v>112.09899</c:v>
                </c:pt>
                <c:pt idx="142">
                  <c:v>113.14184</c:v>
                </c:pt>
                <c:pt idx="143">
                  <c:v>114.2034</c:v>
                </c:pt>
                <c:pt idx="144">
                  <c:v>115.28412</c:v>
                </c:pt>
                <c:pt idx="145">
                  <c:v>116.38472</c:v>
                </c:pt>
                <c:pt idx="146">
                  <c:v>117.50711</c:v>
                </c:pt>
                <c:pt idx="147">
                  <c:v>118.65336000000001</c:v>
                </c:pt>
                <c:pt idx="148">
                  <c:v>119.82577000000001</c:v>
                </c:pt>
                <c:pt idx="149">
                  <c:v>121.02692999999999</c:v>
                </c:pt>
                <c:pt idx="150">
                  <c:v>122.25969000000001</c:v>
                </c:pt>
                <c:pt idx="151">
                  <c:v>123.52723</c:v>
                </c:pt>
                <c:pt idx="152">
                  <c:v>124.83309</c:v>
                </c:pt>
                <c:pt idx="153">
                  <c:v>126.18119</c:v>
                </c:pt>
                <c:pt idx="154">
                  <c:v>127.57583</c:v>
                </c:pt>
                <c:pt idx="155">
                  <c:v>129.02184</c:v>
                </c:pt>
                <c:pt idx="156">
                  <c:v>130.52457999999999</c:v>
                </c:pt>
                <c:pt idx="157">
                  <c:v>132.08998</c:v>
                </c:pt>
                <c:pt idx="158">
                  <c:v>133.72468000000001</c:v>
                </c:pt>
                <c:pt idx="159">
                  <c:v>135.43607</c:v>
                </c:pt>
                <c:pt idx="160">
                  <c:v>137.23276999999999</c:v>
                </c:pt>
                <c:pt idx="161">
                  <c:v>139.12448000000001</c:v>
                </c:pt>
                <c:pt idx="162">
                  <c:v>141.12016</c:v>
                </c:pt>
                <c:pt idx="163">
                  <c:v>143.23133000000001</c:v>
                </c:pt>
                <c:pt idx="164">
                  <c:v>145.47054</c:v>
                </c:pt>
                <c:pt idx="165">
                  <c:v>147.85050000000001</c:v>
                </c:pt>
                <c:pt idx="166">
                  <c:v>150.38828000000001</c:v>
                </c:pt>
                <c:pt idx="167">
                  <c:v>153.09618</c:v>
                </c:pt>
                <c:pt idx="168">
                  <c:v>155.99648999999999</c:v>
                </c:pt>
                <c:pt idx="169">
                  <c:v>159.10187999999999</c:v>
                </c:pt>
                <c:pt idx="170">
                  <c:v>162.44162</c:v>
                </c:pt>
                <c:pt idx="171">
                  <c:v>166.02276000000001</c:v>
                </c:pt>
                <c:pt idx="172">
                  <c:v>169.87755999999999</c:v>
                </c:pt>
                <c:pt idx="173">
                  <c:v>174.02969999999999</c:v>
                </c:pt>
                <c:pt idx="174">
                  <c:v>178.49608000000001</c:v>
                </c:pt>
                <c:pt idx="175">
                  <c:v>183.29016999999999</c:v>
                </c:pt>
                <c:pt idx="176">
                  <c:v>188.44210000000001</c:v>
                </c:pt>
                <c:pt idx="177">
                  <c:v>193.96897999999999</c:v>
                </c:pt>
                <c:pt idx="178">
                  <c:v>199.88489000000001</c:v>
                </c:pt>
                <c:pt idx="179">
                  <c:v>206.20036999999999</c:v>
                </c:pt>
                <c:pt idx="180">
                  <c:v>212.92147</c:v>
                </c:pt>
                <c:pt idx="181">
                  <c:v>220.04929000000001</c:v>
                </c:pt>
                <c:pt idx="182">
                  <c:v>227.56751</c:v>
                </c:pt>
                <c:pt idx="183">
                  <c:v>235.47103000000001</c:v>
                </c:pt>
                <c:pt idx="184">
                  <c:v>243.75400999999999</c:v>
                </c:pt>
                <c:pt idx="185">
                  <c:v>252.39796999999999</c:v>
                </c:pt>
                <c:pt idx="186">
                  <c:v>261.37437</c:v>
                </c:pt>
                <c:pt idx="187">
                  <c:v>270.65433999999999</c:v>
                </c:pt>
                <c:pt idx="188">
                  <c:v>280.22188</c:v>
                </c:pt>
                <c:pt idx="189">
                  <c:v>290.05484000000001</c:v>
                </c:pt>
                <c:pt idx="190">
                  <c:v>300.11869999999999</c:v>
                </c:pt>
                <c:pt idx="191">
                  <c:v>310.42399999999969</c:v>
                </c:pt>
                <c:pt idx="192">
                  <c:v>320.89656999999983</c:v>
                </c:pt>
                <c:pt idx="193">
                  <c:v>331.59991000000002</c:v>
                </c:pt>
                <c:pt idx="194">
                  <c:v>342.49560999999972</c:v>
                </c:pt>
                <c:pt idx="195">
                  <c:v>342.49560999999972</c:v>
                </c:pt>
                <c:pt idx="196">
                  <c:v>342.49560999999972</c:v>
                </c:pt>
                <c:pt idx="197">
                  <c:v>342.49560999999972</c:v>
                </c:pt>
                <c:pt idx="198">
                  <c:v>342.49560999999972</c:v>
                </c:pt>
                <c:pt idx="199">
                  <c:v>342.49560999999972</c:v>
                </c:pt>
              </c:numCache>
            </c:numRef>
          </c:yVal>
          <c:smooth val="0"/>
        </c:ser>
        <c:ser>
          <c:idx val="3"/>
          <c:order val="3"/>
          <c:tx>
            <c:v>Reserve1</c:v>
          </c:tx>
          <c:spPr>
            <a:ln w="25400">
              <a:solidFill>
                <a:srgbClr val="FF0000"/>
              </a:solidFill>
              <a:prstDash val="solid"/>
            </a:ln>
          </c:spPr>
          <c:marker>
            <c:symbol val="none"/>
          </c:marker>
          <c:xVal>
            <c:numRef>
              <c:f>WinningRegionsData!$E$5:$E$6</c:f>
              <c:numCache>
                <c:formatCode>General</c:formatCode>
                <c:ptCount val="2"/>
                <c:pt idx="0">
                  <c:v>64.554233999999994</c:v>
                </c:pt>
                <c:pt idx="1">
                  <c:v>64.554233999999994</c:v>
                </c:pt>
              </c:numCache>
            </c:numRef>
          </c:xVal>
          <c:yVal>
            <c:numRef>
              <c:f>WinningRegionsData!$F$5:$F$6</c:f>
              <c:numCache>
                <c:formatCode>General</c:formatCode>
                <c:ptCount val="2"/>
                <c:pt idx="0">
                  <c:v>1</c:v>
                </c:pt>
                <c:pt idx="1">
                  <c:v>71.093877999999961</c:v>
                </c:pt>
              </c:numCache>
            </c:numRef>
          </c:yVal>
          <c:smooth val="0"/>
        </c:ser>
        <c:ser>
          <c:idx val="4"/>
          <c:order val="4"/>
          <c:tx>
            <c:v>Reserve2</c:v>
          </c:tx>
          <c:spPr>
            <a:ln w="25400">
              <a:solidFill>
                <a:srgbClr val="FF0000"/>
              </a:solidFill>
              <a:prstDash val="solid"/>
            </a:ln>
          </c:spPr>
          <c:marker>
            <c:symbol val="none"/>
          </c:marker>
          <c:xVal>
            <c:numRef>
              <c:f>WinningRegionsData!$G$5:$G$6</c:f>
              <c:numCache>
                <c:formatCode>General</c:formatCode>
                <c:ptCount val="2"/>
                <c:pt idx="0">
                  <c:v>1</c:v>
                </c:pt>
                <c:pt idx="1">
                  <c:v>64.554233999999994</c:v>
                </c:pt>
              </c:numCache>
            </c:numRef>
          </c:xVal>
          <c:yVal>
            <c:numRef>
              <c:f>WinningRegionsData!$H$5:$H$6</c:f>
              <c:numCache>
                <c:formatCode>General</c:formatCode>
                <c:ptCount val="2"/>
                <c:pt idx="0">
                  <c:v>71.093877999999961</c:v>
                </c:pt>
                <c:pt idx="1">
                  <c:v>71.093877999999961</c:v>
                </c:pt>
              </c:numCache>
            </c:numRef>
          </c:yVal>
          <c:smooth val="0"/>
        </c:ser>
        <c:ser>
          <c:idx val="2"/>
          <c:order val="5"/>
          <c:tx>
            <c:v>Value Deciles, 10% - 90%</c:v>
          </c:tx>
          <c:spPr>
            <a:ln w="28575">
              <a:noFill/>
            </a:ln>
          </c:spPr>
          <c:marker>
            <c:symbol val="circle"/>
            <c:size val="5"/>
            <c:spPr>
              <a:solidFill>
                <a:schemeClr val="bg1"/>
              </a:solidFill>
              <a:ln>
                <a:solidFill>
                  <a:schemeClr val="tx1"/>
                </a:solidFill>
              </a:ln>
            </c:spPr>
          </c:marker>
          <c:xVal>
            <c:numRef>
              <c:f>'Values and Bids Data'!$L$6:$L$14</c:f>
              <c:numCache>
                <c:formatCode>General</c:formatCode>
                <c:ptCount val="9"/>
                <c:pt idx="0">
                  <c:v>68.226209999999995</c:v>
                </c:pt>
                <c:pt idx="1">
                  <c:v>79.134782999999956</c:v>
                </c:pt>
                <c:pt idx="2">
                  <c:v>87.577340999999961</c:v>
                </c:pt>
                <c:pt idx="3">
                  <c:v>95.285466</c:v>
                </c:pt>
                <c:pt idx="4">
                  <c:v>103.02652999999999</c:v>
                </c:pt>
                <c:pt idx="5">
                  <c:v>111.44565</c:v>
                </c:pt>
                <c:pt idx="6">
                  <c:v>121.46066999999999</c:v>
                </c:pt>
                <c:pt idx="7">
                  <c:v>135.0137</c:v>
                </c:pt>
                <c:pt idx="8">
                  <c:v>158.69739999999999</c:v>
                </c:pt>
              </c:numCache>
            </c:numRef>
          </c:xVal>
          <c:yVal>
            <c:numRef>
              <c:f>'Values and Bids Data'!$N$6:$N$14</c:f>
              <c:numCache>
                <c:formatCode>General</c:formatCode>
                <c:ptCount val="9"/>
                <c:pt idx="0">
                  <c:v>0</c:v>
                </c:pt>
                <c:pt idx="1">
                  <c:v>0</c:v>
                </c:pt>
                <c:pt idx="2">
                  <c:v>0</c:v>
                </c:pt>
                <c:pt idx="3">
                  <c:v>0</c:v>
                </c:pt>
                <c:pt idx="4">
                  <c:v>0</c:v>
                </c:pt>
                <c:pt idx="5">
                  <c:v>0</c:v>
                </c:pt>
                <c:pt idx="6">
                  <c:v>0</c:v>
                </c:pt>
                <c:pt idx="7">
                  <c:v>0</c:v>
                </c:pt>
                <c:pt idx="8">
                  <c:v>0</c:v>
                </c:pt>
              </c:numCache>
            </c:numRef>
          </c:yVal>
          <c:smooth val="0"/>
        </c:ser>
        <c:ser>
          <c:idx val="8"/>
          <c:order val="6"/>
          <c:tx>
            <c:v>BigValDeciles</c:v>
          </c:tx>
          <c:spPr>
            <a:ln w="28575">
              <a:noFill/>
            </a:ln>
          </c:spPr>
          <c:marker>
            <c:symbol val="circle"/>
            <c:size val="5"/>
            <c:spPr>
              <a:solidFill>
                <a:schemeClr val="bg1"/>
              </a:solidFill>
              <a:ln>
                <a:solidFill>
                  <a:schemeClr val="tx1"/>
                </a:solidFill>
              </a:ln>
            </c:spPr>
          </c:marker>
          <c:xVal>
            <c:numRef>
              <c:f>'Values and Bids Data'!$N$6:$N$14</c:f>
              <c:numCache>
                <c:formatCode>General</c:formatCode>
                <c:ptCount val="9"/>
                <c:pt idx="0">
                  <c:v>0</c:v>
                </c:pt>
                <c:pt idx="1">
                  <c:v>0</c:v>
                </c:pt>
                <c:pt idx="2">
                  <c:v>0</c:v>
                </c:pt>
                <c:pt idx="3">
                  <c:v>0</c:v>
                </c:pt>
                <c:pt idx="4">
                  <c:v>0</c:v>
                </c:pt>
                <c:pt idx="5">
                  <c:v>0</c:v>
                </c:pt>
                <c:pt idx="6">
                  <c:v>0</c:v>
                </c:pt>
                <c:pt idx="7">
                  <c:v>0</c:v>
                </c:pt>
                <c:pt idx="8">
                  <c:v>0</c:v>
                </c:pt>
              </c:numCache>
            </c:numRef>
          </c:xVal>
          <c:yVal>
            <c:numRef>
              <c:f>'Values and Bids Data'!$M$6:$M$14</c:f>
              <c:numCache>
                <c:formatCode>General</c:formatCode>
                <c:ptCount val="9"/>
                <c:pt idx="0">
                  <c:v>70.755515000000003</c:v>
                </c:pt>
                <c:pt idx="1">
                  <c:v>84.481431999999998</c:v>
                </c:pt>
                <c:pt idx="2">
                  <c:v>95.66673499999996</c:v>
                </c:pt>
                <c:pt idx="3">
                  <c:v>106.5046</c:v>
                </c:pt>
                <c:pt idx="4">
                  <c:v>118.21823999999999</c:v>
                </c:pt>
                <c:pt idx="5">
                  <c:v>132.21311</c:v>
                </c:pt>
                <c:pt idx="6">
                  <c:v>150.97452000000001</c:v>
                </c:pt>
                <c:pt idx="7">
                  <c:v>180.37065000000001</c:v>
                </c:pt>
                <c:pt idx="8">
                  <c:v>239.55875</c:v>
                </c:pt>
              </c:numCache>
            </c:numRef>
          </c:yVal>
          <c:smooth val="0"/>
        </c:ser>
        <c:dLbls>
          <c:showLegendKey val="0"/>
          <c:showVal val="0"/>
          <c:showCatName val="0"/>
          <c:showSerName val="0"/>
          <c:showPercent val="0"/>
          <c:showBubbleSize val="0"/>
        </c:dLbls>
        <c:axId val="162290768"/>
        <c:axId val="162291160"/>
      </c:scatterChart>
      <c:valAx>
        <c:axId val="162289984"/>
        <c:scaling>
          <c:orientation val="minMax"/>
          <c:max val="250"/>
          <c:min val="0"/>
        </c:scaling>
        <c:delete val="0"/>
        <c:axPos val="b"/>
        <c:title>
          <c:tx>
            <c:rich>
              <a:bodyPr/>
              <a:lstStyle/>
              <a:p>
                <a:pPr>
                  <a:defRPr sz="1000" b="1" i="0" u="none" strike="noStrike" baseline="0">
                    <a:solidFill>
                      <a:srgbClr val="000000"/>
                    </a:solidFill>
                    <a:latin typeface="Arial"/>
                    <a:ea typeface="Arial"/>
                    <a:cs typeface="Arial"/>
                  </a:defRPr>
                </a:pPr>
                <a:r>
                  <a:rPr lang="en-US" sz="1600" b="0" dirty="0"/>
                  <a:t>Small Bidder Value ($/</a:t>
                </a:r>
                <a:r>
                  <a:rPr lang="en-US" sz="1600" b="0" dirty="0" err="1"/>
                  <a:t>mbf</a:t>
                </a:r>
                <a:r>
                  <a:rPr lang="en-US" sz="1600" b="0" dirty="0"/>
                  <a:t>)</a:t>
                </a:r>
              </a:p>
            </c:rich>
          </c:tx>
          <c:layout>
            <c:manualLayout>
              <c:xMode val="edge"/>
              <c:yMode val="edge"/>
              <c:x val="0.29551899987302999"/>
              <c:y val="0.9281046237429020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62290376"/>
        <c:crosses val="autoZero"/>
        <c:crossBetween val="midCat"/>
        <c:minorUnit val="20"/>
      </c:valAx>
      <c:valAx>
        <c:axId val="162290376"/>
        <c:scaling>
          <c:orientation val="minMax"/>
          <c:max val="250"/>
        </c:scaling>
        <c:delete val="0"/>
        <c:axPos val="l"/>
        <c:title>
          <c:tx>
            <c:rich>
              <a:bodyPr/>
              <a:lstStyle/>
              <a:p>
                <a:pPr>
                  <a:defRPr sz="1000" b="1" i="0" u="none" strike="noStrike" baseline="0">
                    <a:solidFill>
                      <a:srgbClr val="000000"/>
                    </a:solidFill>
                    <a:latin typeface="Arial"/>
                    <a:ea typeface="Arial"/>
                    <a:cs typeface="Arial"/>
                  </a:defRPr>
                </a:pPr>
                <a:r>
                  <a:rPr lang="en-US" sz="1600" b="0" dirty="0"/>
                  <a:t>Big Bidder Value ($/</a:t>
                </a:r>
                <a:r>
                  <a:rPr lang="en-US" sz="1600" b="0" dirty="0" err="1"/>
                  <a:t>mbf</a:t>
                </a:r>
                <a:r>
                  <a:rPr lang="en-US" sz="1600" dirty="0"/>
                  <a:t>)</a:t>
                </a:r>
              </a:p>
            </c:rich>
          </c:tx>
          <c:layout>
            <c:manualLayout>
              <c:xMode val="edge"/>
              <c:yMode val="edge"/>
              <c:x val="9.3136476899392098E-2"/>
              <c:y val="0.2069509882313549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62289984"/>
        <c:crosses val="autoZero"/>
        <c:crossBetween val="midCat"/>
      </c:valAx>
      <c:valAx>
        <c:axId val="162290768"/>
        <c:scaling>
          <c:orientation val="minMax"/>
        </c:scaling>
        <c:delete val="1"/>
        <c:axPos val="b"/>
        <c:numFmt formatCode="General" sourceLinked="1"/>
        <c:majorTickMark val="out"/>
        <c:minorTickMark val="none"/>
        <c:tickLblPos val="none"/>
        <c:crossAx val="162291160"/>
        <c:crosses val="autoZero"/>
        <c:crossBetween val="midCat"/>
      </c:valAx>
      <c:valAx>
        <c:axId val="162291160"/>
        <c:scaling>
          <c:orientation val="minMax"/>
          <c:min val="0"/>
        </c:scaling>
        <c:delete val="1"/>
        <c:axPos val="r"/>
        <c:numFmt formatCode="General" sourceLinked="1"/>
        <c:majorTickMark val="out"/>
        <c:minorTickMark val="none"/>
        <c:tickLblPos val="none"/>
        <c:crossAx val="162290768"/>
        <c:crosses val="max"/>
        <c:crossBetween val="midCat"/>
      </c:valAx>
      <c:spPr>
        <a:noFill/>
        <a:ln w="12700">
          <a:solidFill>
            <a:srgbClr val="00000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0.32211</cdr:x>
      <cdr:y>0.05364</cdr:y>
    </cdr:from>
    <cdr:to>
      <cdr:x>0.62126</cdr:x>
      <cdr:y>0.12814</cdr:y>
    </cdr:to>
    <cdr:sp macro="" textlink="">
      <cdr:nvSpPr>
        <cdr:cNvPr id="2" name="Text Box 4"/>
        <cdr:cNvSpPr txBox="1">
          <a:spLocks xmlns:a="http://schemas.openxmlformats.org/drawingml/2006/main" noChangeArrowheads="1"/>
        </cdr:cNvSpPr>
      </cdr:nvSpPr>
      <cdr:spPr bwMode="auto">
        <a:xfrm xmlns:a="http://schemas.openxmlformats.org/drawingml/2006/main">
          <a:off x="2765422" y="288032"/>
          <a:ext cx="2568332" cy="40011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a:prstTxWarp prst="textNoShape">
            <a:avLst/>
          </a:prstTxWarp>
          <a:spAutoFit/>
        </a:bodyPr>
        <a:lstStyle xmlns:a="http://schemas.openxmlformats.org/drawingml/2006/main">
          <a:defPPr>
            <a:defRPr lang="en-US"/>
          </a:defPPr>
          <a:lvl1pPr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a:lstStyle>
        <a:p xmlns:a="http://schemas.openxmlformats.org/drawingml/2006/main">
          <a:r>
            <a:rPr lang="en-US" sz="2000" dirty="0"/>
            <a:t>Optimal reserve = </a:t>
          </a:r>
          <a:r>
            <a:rPr lang="en-US" sz="2000" dirty="0" smtClean="0"/>
            <a:t>50</a:t>
          </a:r>
          <a:endParaRPr lang="en-US" sz="2000" dirty="0"/>
        </a:p>
      </cdr:txBody>
    </cdr:sp>
  </cdr:relSizeAnchor>
</c:userShapes>
</file>

<file path=ppt/drawings/drawing2.xml><?xml version="1.0" encoding="utf-8"?>
<c:userShapes xmlns:c="http://schemas.openxmlformats.org/drawingml/2006/chart">
  <cdr:relSizeAnchor xmlns:cdr="http://schemas.openxmlformats.org/drawingml/2006/chartDrawing">
    <cdr:from>
      <cdr:x>0.28374</cdr:x>
      <cdr:y>0.65995</cdr:y>
    </cdr:from>
    <cdr:to>
      <cdr:x>0.58131</cdr:x>
      <cdr:y>0.7733</cdr:y>
    </cdr:to>
    <cdr:sp macro="" textlink="">
      <cdr:nvSpPr>
        <cdr:cNvPr id="2" name="TextBox 1"/>
        <cdr:cNvSpPr txBox="1"/>
      </cdr:nvSpPr>
      <cdr:spPr>
        <a:xfrm xmlns:a="http://schemas.openxmlformats.org/drawingml/2006/main">
          <a:off x="1562100" y="2495550"/>
          <a:ext cx="1638300" cy="428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0.28374</cdr:x>
      <cdr:y>0.65995</cdr:y>
    </cdr:from>
    <cdr:to>
      <cdr:x>0.58131</cdr:x>
      <cdr:y>0.7733</cdr:y>
    </cdr:to>
    <cdr:sp macro="" textlink="">
      <cdr:nvSpPr>
        <cdr:cNvPr id="2" name="TextBox 1"/>
        <cdr:cNvSpPr txBox="1"/>
      </cdr:nvSpPr>
      <cdr:spPr>
        <a:xfrm xmlns:a="http://schemas.openxmlformats.org/drawingml/2006/main">
          <a:off x="1562100" y="2495550"/>
          <a:ext cx="1638300" cy="428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0.21147</cdr:x>
      <cdr:y>0.56338</cdr:y>
    </cdr:from>
    <cdr:to>
      <cdr:x>0.3068</cdr:x>
      <cdr:y>0.63909</cdr:y>
    </cdr:to>
    <cdr:sp macro="" textlink="">
      <cdr:nvSpPr>
        <cdr:cNvPr id="3" name="TextBox 2"/>
        <cdr:cNvSpPr txBox="1"/>
      </cdr:nvSpPr>
      <cdr:spPr>
        <a:xfrm xmlns:a="http://schemas.openxmlformats.org/drawingml/2006/main">
          <a:off x="1705505" y="2880320"/>
          <a:ext cx="768827" cy="387072"/>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rtl="0">
            <a:defRPr sz="1000"/>
          </a:pPr>
          <a:r>
            <a:rPr lang="en-US" sz="1100" b="0" i="0" strike="noStrike" dirty="0">
              <a:solidFill>
                <a:srgbClr val="000000"/>
              </a:solidFill>
              <a:latin typeface="Calibri"/>
              <a:ea typeface="Calibri"/>
              <a:cs typeface="Calibri"/>
            </a:rPr>
            <a:t>Big </a:t>
          </a:r>
          <a:r>
            <a:rPr lang="en-US" sz="1100" b="0" i="0" strike="noStrike" dirty="0" smtClean="0">
              <a:solidFill>
                <a:srgbClr val="000000"/>
              </a:solidFill>
              <a:latin typeface="Calibri"/>
              <a:ea typeface="Calibri"/>
              <a:cs typeface="Calibri"/>
            </a:rPr>
            <a:t>Bidder</a:t>
          </a:r>
          <a:endParaRPr lang="en-US" dirty="0">
            <a:solidFill>
              <a:srgbClr val="000000"/>
            </a:solidFill>
            <a:latin typeface="Calibri"/>
            <a:ea typeface="Calibri"/>
            <a:cs typeface="Calibri"/>
          </a:endParaRPr>
        </a:p>
        <a:p xmlns:a="http://schemas.openxmlformats.org/drawingml/2006/main">
          <a:pPr algn="ctr" rtl="0">
            <a:defRPr sz="1000"/>
          </a:pPr>
          <a:r>
            <a:rPr lang="en-US" sz="1100" b="0" i="0" strike="noStrike" dirty="0" smtClean="0">
              <a:solidFill>
                <a:srgbClr val="000000"/>
              </a:solidFill>
              <a:latin typeface="Calibri"/>
              <a:ea typeface="Calibri"/>
              <a:cs typeface="Calibri"/>
            </a:rPr>
            <a:t>Reserve</a:t>
          </a:r>
          <a:endParaRPr lang="en-US" sz="1100" b="0" i="0" strike="noStrike" dirty="0">
            <a:solidFill>
              <a:srgbClr val="000000"/>
            </a:solidFill>
            <a:latin typeface="Calibri"/>
            <a:ea typeface="Calibri"/>
            <a:cs typeface="Calibri"/>
          </a:endParaRPr>
        </a:p>
      </cdr:txBody>
    </cdr:sp>
  </cdr:relSizeAnchor>
  <cdr:relSizeAnchor xmlns:cdr="http://schemas.openxmlformats.org/drawingml/2006/chartDrawing">
    <cdr:from>
      <cdr:x>0.33929</cdr:x>
      <cdr:y>0.73239</cdr:y>
    </cdr:from>
    <cdr:to>
      <cdr:x>0.43512</cdr:x>
      <cdr:y>0.8076</cdr:y>
    </cdr:to>
    <cdr:sp macro="" textlink="">
      <cdr:nvSpPr>
        <cdr:cNvPr id="4" name="TextBox 1"/>
        <cdr:cNvSpPr txBox="1"/>
      </cdr:nvSpPr>
      <cdr:spPr>
        <a:xfrm xmlns:a="http://schemas.openxmlformats.org/drawingml/2006/main">
          <a:off x="2736304" y="3744416"/>
          <a:ext cx="772859" cy="38451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rtl="0">
            <a:defRPr sz="1000"/>
          </a:pPr>
          <a:r>
            <a:rPr lang="en-US" sz="1100" b="0" i="0" strike="noStrike" dirty="0">
              <a:solidFill>
                <a:srgbClr val="000000"/>
              </a:solidFill>
              <a:latin typeface="Calibri"/>
              <a:ea typeface="Calibri"/>
              <a:cs typeface="Calibri"/>
            </a:rPr>
            <a:t>Small </a:t>
          </a:r>
        </a:p>
        <a:p xmlns:a="http://schemas.openxmlformats.org/drawingml/2006/main">
          <a:pPr algn="ctr" rtl="0">
            <a:defRPr sz="1000"/>
          </a:pPr>
          <a:r>
            <a:rPr lang="en-US" sz="1100" b="0" i="0" strike="noStrike" dirty="0">
              <a:solidFill>
                <a:srgbClr val="000000"/>
              </a:solidFill>
              <a:latin typeface="Calibri"/>
              <a:ea typeface="Calibri"/>
              <a:cs typeface="Calibri"/>
            </a:rPr>
            <a:t>Bidder</a:t>
          </a:r>
        </a:p>
        <a:p xmlns:a="http://schemas.openxmlformats.org/drawingml/2006/main">
          <a:pPr algn="ctr" rtl="0">
            <a:defRPr sz="1000"/>
          </a:pPr>
          <a:r>
            <a:rPr lang="en-US" sz="1100" b="0" i="0" strike="noStrike" dirty="0">
              <a:solidFill>
                <a:srgbClr val="000000"/>
              </a:solidFill>
              <a:latin typeface="Calibri"/>
              <a:ea typeface="Calibri"/>
              <a:cs typeface="Calibri"/>
            </a:rPr>
            <a:t>Reserve</a:t>
          </a:r>
        </a:p>
      </cdr:txBody>
    </cdr:sp>
  </cdr:relSizeAnchor>
  <cdr:relSizeAnchor xmlns:cdr="http://schemas.openxmlformats.org/drawingml/2006/chartDrawing">
    <cdr:from>
      <cdr:x>0.0025</cdr:x>
      <cdr:y>0.9705</cdr:y>
    </cdr:from>
    <cdr:to>
      <cdr:x>0.00475</cdr:x>
      <cdr:y>1</cdr:y>
    </cdr:to>
    <cdr:sp macro="" textlink="">
      <cdr:nvSpPr>
        <cdr:cNvPr id="22531" name="Text Box 3"/>
        <cdr:cNvSpPr txBox="1">
          <a:spLocks xmlns:a="http://schemas.openxmlformats.org/drawingml/2006/main" noChangeArrowheads="1"/>
        </cdr:cNvSpPr>
      </cdr:nvSpPr>
      <cdr:spPr bwMode="auto">
        <a:xfrm xmlns:a="http://schemas.openxmlformats.org/drawingml/2006/main">
          <a:off x="21431" y="5779751"/>
          <a:ext cx="19288" cy="171964"/>
        </a:xfrm>
        <a:prstGeom xmlns:a="http://schemas.openxmlformats.org/drawingml/2006/main" prst="rect">
          <a:avLst/>
        </a:prstGeom>
        <a:noFill xmlns:a="http://schemas.openxmlformats.org/drawingml/2006/main"/>
        <a:ln xmlns:a="http://schemas.openxmlformats.org/drawingml/2006/main" w="9525">
          <a:noFill/>
          <a:miter lim="800000"/>
          <a:headEnd/>
          <a:tailEnd/>
        </a:ln>
      </cdr:spPr>
    </cdr:sp>
  </cdr:relSizeAnchor>
  <cdr:relSizeAnchor xmlns:cdr="http://schemas.openxmlformats.org/drawingml/2006/chartDrawing">
    <cdr:from>
      <cdr:x>0.43429</cdr:x>
      <cdr:y>0.64063</cdr:y>
    </cdr:from>
    <cdr:to>
      <cdr:x>0.70047</cdr:x>
      <cdr:y>0.71287</cdr:y>
    </cdr:to>
    <cdr:sp macro="" textlink="">
      <cdr:nvSpPr>
        <cdr:cNvPr id="5" name="TextBox 1"/>
        <cdr:cNvSpPr txBox="1"/>
      </cdr:nvSpPr>
      <cdr:spPr>
        <a:xfrm xmlns:a="http://schemas.openxmlformats.org/drawingml/2006/main">
          <a:off x="3502504" y="3275264"/>
          <a:ext cx="2146742"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a:lstStyle>
        <a:p xmlns:a="http://schemas.openxmlformats.org/drawingml/2006/main">
          <a:r>
            <a:rPr lang="en-US" sz="1800" dirty="0" smtClean="0">
              <a:solidFill>
                <a:schemeClr val="tx2">
                  <a:lumMod val="60000"/>
                  <a:lumOff val="40000"/>
                </a:schemeClr>
              </a:solidFill>
            </a:rPr>
            <a:t>“Small” bidder wins</a:t>
          </a:r>
          <a:endParaRPr lang="en-US" sz="1800" dirty="0">
            <a:solidFill>
              <a:schemeClr val="tx2">
                <a:lumMod val="60000"/>
                <a:lumOff val="40000"/>
              </a:schemeClr>
            </a:solidFill>
          </a:endParaRPr>
        </a:p>
      </cdr:txBody>
    </cdr:sp>
  </cdr:relSizeAnchor>
  <cdr:relSizeAnchor xmlns:cdr="http://schemas.openxmlformats.org/drawingml/2006/chartDrawing">
    <cdr:from>
      <cdr:x>0.53382</cdr:x>
      <cdr:y>0.42188</cdr:y>
    </cdr:from>
    <cdr:to>
      <cdr:x>0.82335</cdr:x>
      <cdr:y>0.5625</cdr:y>
    </cdr:to>
    <cdr:sp macro="" textlink="">
      <cdr:nvSpPr>
        <cdr:cNvPr id="2" name="TextBox 1"/>
        <cdr:cNvSpPr txBox="1"/>
      </cdr:nvSpPr>
      <cdr:spPr>
        <a:xfrm xmlns:a="http://schemas.openxmlformats.org/drawingml/2006/main">
          <a:off x="4248472" y="1944216"/>
          <a:ext cx="2304256" cy="6480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t>Regular ascending auction:</a:t>
          </a:r>
        </a:p>
        <a:p xmlns:a="http://schemas.openxmlformats.org/drawingml/2006/main">
          <a:r>
            <a:rPr lang="en-US" sz="1400" dirty="0"/>
            <a:t>h</a:t>
          </a:r>
          <a:r>
            <a:rPr lang="en-US" sz="1400" dirty="0" smtClean="0"/>
            <a:t>igh value bidder wins.</a:t>
          </a:r>
          <a:endParaRPr lang="en-US" sz="1400" dirty="0"/>
        </a:p>
      </cdr:txBody>
    </cdr:sp>
  </cdr:relSizeAnchor>
  <cdr:relSizeAnchor xmlns:cdr="http://schemas.openxmlformats.org/drawingml/2006/chartDrawing">
    <cdr:from>
      <cdr:x>0.5881</cdr:x>
      <cdr:y>0.35938</cdr:y>
    </cdr:from>
    <cdr:to>
      <cdr:x>0.61525</cdr:x>
      <cdr:y>0.40625</cdr:y>
    </cdr:to>
    <cdr:cxnSp macro="">
      <cdr:nvCxnSpPr>
        <cdr:cNvPr id="7" name="Straight Arrow Connector 6"/>
        <cdr:cNvCxnSpPr/>
      </cdr:nvCxnSpPr>
      <cdr:spPr>
        <a:xfrm xmlns:a="http://schemas.openxmlformats.org/drawingml/2006/main" flipH="1" flipV="1">
          <a:off x="4680520" y="1656184"/>
          <a:ext cx="216024" cy="216024"/>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0.21504</cdr:x>
      <cdr:y>0.31343</cdr:y>
    </cdr:from>
    <cdr:to>
      <cdr:x>0.46767</cdr:x>
      <cdr:y>0.44776</cdr:y>
    </cdr:to>
    <cdr:sp macro="" textlink="">
      <cdr:nvSpPr>
        <cdr:cNvPr id="8" name="TextBox 7"/>
        <cdr:cNvSpPr txBox="1"/>
      </cdr:nvSpPr>
      <cdr:spPr>
        <a:xfrm xmlns:a="http://schemas.openxmlformats.org/drawingml/2006/main">
          <a:off x="1716204" y="1512168"/>
          <a:ext cx="2016224" cy="6480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Revenue-maximizing </a:t>
          </a:r>
          <a:r>
            <a:rPr lang="en-US" dirty="0" smtClean="0"/>
            <a:t>auction</a:t>
          </a:r>
        </a:p>
        <a:p xmlns:a="http://schemas.openxmlformats.org/drawingml/2006/main">
          <a:r>
            <a:rPr lang="en-US" dirty="0" smtClean="0"/>
            <a:t>favors small </a:t>
          </a:r>
          <a:r>
            <a:rPr lang="en-US" dirty="0"/>
            <a:t>b</a:t>
          </a:r>
          <a:r>
            <a:rPr lang="en-US" sz="1100" dirty="0" smtClean="0"/>
            <a:t>idder and uses </a:t>
          </a:r>
        </a:p>
        <a:p xmlns:a="http://schemas.openxmlformats.org/drawingml/2006/main">
          <a:r>
            <a:rPr lang="en-US" sz="1100" dirty="0" smtClean="0"/>
            <a:t>a reserve price</a:t>
          </a:r>
          <a:endParaRPr lang="en-US" sz="1100" dirty="0"/>
        </a:p>
      </cdr:txBody>
    </cdr:sp>
  </cdr:relSizeAnchor>
  <cdr:relSizeAnchor xmlns:cdr="http://schemas.openxmlformats.org/drawingml/2006/chartDrawing">
    <cdr:from>
      <cdr:x>0.33233</cdr:x>
      <cdr:y>0.43284</cdr:y>
    </cdr:from>
    <cdr:to>
      <cdr:x>0.41353</cdr:x>
      <cdr:y>0.50746</cdr:y>
    </cdr:to>
    <cdr:cxnSp macro="">
      <cdr:nvCxnSpPr>
        <cdr:cNvPr id="10" name="Straight Arrow Connector 9"/>
        <cdr:cNvCxnSpPr/>
      </cdr:nvCxnSpPr>
      <cdr:spPr>
        <a:xfrm xmlns:a="http://schemas.openxmlformats.org/drawingml/2006/main">
          <a:off x="2652308" y="2088232"/>
          <a:ext cx="648072" cy="36004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02" name="Rectangle 2"/>
          <p:cNvSpPr>
            <a:spLocks noGrp="1" noChangeArrowheads="1"/>
          </p:cNvSpPr>
          <p:nvPr>
            <p:ph type="hdr" sz="quarter"/>
          </p:nvPr>
        </p:nvSpPr>
        <p:spPr bwMode="auto">
          <a:xfrm>
            <a:off x="0" y="0"/>
            <a:ext cx="3170420" cy="48006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defTabSz="914249">
              <a:defRPr sz="1200">
                <a:latin typeface="Arial" charset="0"/>
                <a:ea typeface="+mn-ea"/>
                <a:cs typeface="+mn-cs"/>
              </a:defRPr>
            </a:lvl1pPr>
          </a:lstStyle>
          <a:p>
            <a:pPr>
              <a:defRPr/>
            </a:pPr>
            <a:endParaRPr lang="en-US"/>
          </a:p>
        </p:txBody>
      </p:sp>
      <p:sp>
        <p:nvSpPr>
          <p:cNvPr id="1280003" name="Rectangle 3"/>
          <p:cNvSpPr>
            <a:spLocks noGrp="1" noChangeArrowheads="1"/>
          </p:cNvSpPr>
          <p:nvPr>
            <p:ph type="dt" sz="quarter" idx="1"/>
          </p:nvPr>
        </p:nvSpPr>
        <p:spPr bwMode="auto">
          <a:xfrm>
            <a:off x="4143532" y="0"/>
            <a:ext cx="3170420" cy="48006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defTabSz="914249">
              <a:defRPr sz="1200">
                <a:latin typeface="Arial" charset="0"/>
                <a:ea typeface="+mn-ea"/>
                <a:cs typeface="+mn-cs"/>
              </a:defRPr>
            </a:lvl1pPr>
          </a:lstStyle>
          <a:p>
            <a:pPr>
              <a:defRPr/>
            </a:pPr>
            <a:fld id="{A3C8A1DB-3E19-4F60-BFB1-49FA16D41048}" type="datetimeFigureOut">
              <a:rPr lang="en-US"/>
              <a:pPr>
                <a:defRPr/>
              </a:pPr>
              <a:t>4/15/2014</a:t>
            </a:fld>
            <a:endParaRPr lang="en-US"/>
          </a:p>
        </p:txBody>
      </p:sp>
      <p:sp>
        <p:nvSpPr>
          <p:cNvPr id="1280004" name="Rectangle 4"/>
          <p:cNvSpPr>
            <a:spLocks noGrp="1" noChangeArrowheads="1"/>
          </p:cNvSpPr>
          <p:nvPr>
            <p:ph type="ftr" sz="quarter" idx="2"/>
          </p:nvPr>
        </p:nvSpPr>
        <p:spPr bwMode="auto">
          <a:xfrm>
            <a:off x="0" y="9118918"/>
            <a:ext cx="3170420" cy="480060"/>
          </a:xfrm>
          <a:prstGeom prst="rect">
            <a:avLst/>
          </a:prstGeom>
          <a:noFill/>
          <a:ln>
            <a:noFill/>
          </a:ln>
          <a:effectLst/>
          <a:extLst/>
        </p:spPr>
        <p:txBody>
          <a:bodyPr vert="horz" wrap="square" lIns="91429" tIns="45714" rIns="91429" bIns="45714" numCol="1" anchor="b" anchorCtr="0" compatLnSpc="1">
            <a:prstTxWarp prst="textNoShape">
              <a:avLst/>
            </a:prstTxWarp>
          </a:bodyPr>
          <a:lstStyle>
            <a:lvl1pPr defTabSz="914249">
              <a:defRPr sz="1200">
                <a:latin typeface="Arial" charset="0"/>
                <a:ea typeface="+mn-ea"/>
                <a:cs typeface="+mn-cs"/>
              </a:defRPr>
            </a:lvl1pPr>
          </a:lstStyle>
          <a:p>
            <a:pPr>
              <a:defRPr/>
            </a:pPr>
            <a:endParaRPr lang="en-US"/>
          </a:p>
        </p:txBody>
      </p:sp>
      <p:sp>
        <p:nvSpPr>
          <p:cNvPr id="1280005" name="Rectangle 5"/>
          <p:cNvSpPr>
            <a:spLocks noGrp="1" noChangeArrowheads="1"/>
          </p:cNvSpPr>
          <p:nvPr>
            <p:ph type="sldNum" sz="quarter" idx="3"/>
          </p:nvPr>
        </p:nvSpPr>
        <p:spPr bwMode="auto">
          <a:xfrm>
            <a:off x="4143532" y="9118918"/>
            <a:ext cx="3170420" cy="480060"/>
          </a:xfrm>
          <a:prstGeom prst="rect">
            <a:avLst/>
          </a:prstGeom>
          <a:noFill/>
          <a:ln>
            <a:noFill/>
          </a:ln>
          <a:effectLst/>
          <a:extLst/>
        </p:spPr>
        <p:txBody>
          <a:bodyPr vert="horz" wrap="square" lIns="91429" tIns="45714" rIns="91429" bIns="45714" numCol="1" anchor="b" anchorCtr="0" compatLnSpc="1">
            <a:prstTxWarp prst="textNoShape">
              <a:avLst/>
            </a:prstTxWarp>
          </a:bodyPr>
          <a:lstStyle>
            <a:lvl1pPr algn="r" defTabSz="914249">
              <a:defRPr sz="1200">
                <a:latin typeface="Arial" charset="0"/>
                <a:ea typeface="+mn-ea"/>
                <a:cs typeface="+mn-cs"/>
              </a:defRPr>
            </a:lvl1pPr>
          </a:lstStyle>
          <a:p>
            <a:pPr>
              <a:defRPr/>
            </a:pPr>
            <a:fld id="{6D87F063-AB65-4A5E-BA84-FD0084C9E305}" type="slidenum">
              <a:rPr lang="en-US"/>
              <a:pPr>
                <a:defRPr/>
              </a:pPr>
              <a:t>‹#›</a:t>
            </a:fld>
            <a:endParaRPr lang="en-US"/>
          </a:p>
        </p:txBody>
      </p:sp>
    </p:spTree>
    <p:extLst>
      <p:ext uri="{BB962C8B-B14F-4D97-AF65-F5344CB8AC3E}">
        <p14:creationId xmlns:p14="http://schemas.microsoft.com/office/powerpoint/2010/main" val="2141091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170420" cy="480060"/>
          </a:xfrm>
          <a:prstGeom prst="rect">
            <a:avLst/>
          </a:prstGeom>
          <a:noFill/>
          <a:ln>
            <a:noFill/>
          </a:ln>
          <a:extLst/>
        </p:spPr>
        <p:txBody>
          <a:bodyPr vert="horz" wrap="square" lIns="96649" tIns="48325" rIns="96649" bIns="48325" numCol="1" anchor="t" anchorCtr="0" compatLnSpc="1">
            <a:prstTxWarp prst="textNoShape">
              <a:avLst/>
            </a:prstTxWarp>
          </a:bodyPr>
          <a:lstStyle>
            <a:lvl1pPr defTabSz="967442">
              <a:defRPr sz="1300">
                <a:latin typeface="Arial" charset="0"/>
                <a:ea typeface="+mn-ea"/>
                <a:cs typeface="+mn-cs"/>
              </a:defRPr>
            </a:lvl1pPr>
          </a:lstStyle>
          <a:p>
            <a:pPr>
              <a:defRPr/>
            </a:pPr>
            <a:endParaRPr lang="en-US"/>
          </a:p>
        </p:txBody>
      </p:sp>
      <p:sp>
        <p:nvSpPr>
          <p:cNvPr id="15363" name="Rectangle 3"/>
          <p:cNvSpPr>
            <a:spLocks noGrp="1" noChangeArrowheads="1"/>
          </p:cNvSpPr>
          <p:nvPr>
            <p:ph type="dt" idx="1"/>
          </p:nvPr>
        </p:nvSpPr>
        <p:spPr bwMode="auto">
          <a:xfrm>
            <a:off x="4143532" y="0"/>
            <a:ext cx="3170420" cy="480060"/>
          </a:xfrm>
          <a:prstGeom prst="rect">
            <a:avLst/>
          </a:prstGeom>
          <a:noFill/>
          <a:ln>
            <a:noFill/>
          </a:ln>
          <a:extLst/>
        </p:spPr>
        <p:txBody>
          <a:bodyPr vert="horz" wrap="square" lIns="96649" tIns="48325" rIns="96649" bIns="48325" numCol="1" anchor="t" anchorCtr="0" compatLnSpc="1">
            <a:prstTxWarp prst="textNoShape">
              <a:avLst/>
            </a:prstTxWarp>
          </a:bodyPr>
          <a:lstStyle>
            <a:lvl1pPr algn="r" defTabSz="967442">
              <a:defRPr sz="1300">
                <a:latin typeface="Arial" charset="0"/>
                <a:ea typeface="+mn-ea"/>
                <a:cs typeface="+mn-cs"/>
              </a:defRPr>
            </a:lvl1pPr>
          </a:lstStyle>
          <a:p>
            <a:pPr>
              <a:defRPr/>
            </a:pPr>
            <a:endParaRPr lang="en-US"/>
          </a:p>
        </p:txBody>
      </p:sp>
      <p:sp>
        <p:nvSpPr>
          <p:cNvPr id="16388" name="Placeholder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732020" y="4560570"/>
            <a:ext cx="5851160" cy="4320540"/>
          </a:xfrm>
          <a:prstGeom prst="rect">
            <a:avLst/>
          </a:prstGeom>
          <a:noFill/>
          <a:ln>
            <a:noFill/>
          </a:ln>
          <a:extLst/>
        </p:spPr>
        <p:txBody>
          <a:bodyPr vert="horz" wrap="square" lIns="96649" tIns="48325" rIns="96649" bIns="4832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9118918"/>
            <a:ext cx="3170420" cy="480060"/>
          </a:xfrm>
          <a:prstGeom prst="rect">
            <a:avLst/>
          </a:prstGeom>
          <a:noFill/>
          <a:ln>
            <a:noFill/>
          </a:ln>
          <a:extLst/>
        </p:spPr>
        <p:txBody>
          <a:bodyPr vert="horz" wrap="square" lIns="96649" tIns="48325" rIns="96649" bIns="48325" numCol="1" anchor="b" anchorCtr="0" compatLnSpc="1">
            <a:prstTxWarp prst="textNoShape">
              <a:avLst/>
            </a:prstTxWarp>
          </a:bodyPr>
          <a:lstStyle>
            <a:lvl1pPr defTabSz="967442">
              <a:defRPr sz="1300">
                <a:latin typeface="Arial" charset="0"/>
                <a:ea typeface="+mn-ea"/>
                <a:cs typeface="+mn-cs"/>
              </a:defRPr>
            </a:lvl1pPr>
          </a:lstStyle>
          <a:p>
            <a:pPr>
              <a:defRPr/>
            </a:pPr>
            <a:endParaRPr lang="en-US"/>
          </a:p>
        </p:txBody>
      </p:sp>
      <p:sp>
        <p:nvSpPr>
          <p:cNvPr id="15367" name="Rectangle 7"/>
          <p:cNvSpPr>
            <a:spLocks noGrp="1" noChangeArrowheads="1"/>
          </p:cNvSpPr>
          <p:nvPr>
            <p:ph type="sldNum" sz="quarter" idx="5"/>
          </p:nvPr>
        </p:nvSpPr>
        <p:spPr bwMode="auto">
          <a:xfrm>
            <a:off x="4143532" y="9118918"/>
            <a:ext cx="3170420" cy="480060"/>
          </a:xfrm>
          <a:prstGeom prst="rect">
            <a:avLst/>
          </a:prstGeom>
          <a:noFill/>
          <a:ln>
            <a:noFill/>
          </a:ln>
          <a:extLst/>
        </p:spPr>
        <p:txBody>
          <a:bodyPr vert="horz" wrap="square" lIns="96649" tIns="48325" rIns="96649" bIns="48325" numCol="1" anchor="b" anchorCtr="0" compatLnSpc="1">
            <a:prstTxWarp prst="textNoShape">
              <a:avLst/>
            </a:prstTxWarp>
          </a:bodyPr>
          <a:lstStyle>
            <a:lvl1pPr algn="r" defTabSz="967442">
              <a:defRPr sz="1300">
                <a:latin typeface="Arial" charset="0"/>
                <a:ea typeface="+mn-ea"/>
                <a:cs typeface="+mn-cs"/>
              </a:defRPr>
            </a:lvl1pPr>
          </a:lstStyle>
          <a:p>
            <a:pPr>
              <a:defRPr/>
            </a:pPr>
            <a:fld id="{6415FF5F-7B88-4F6D-931B-784B21EC11B1}" type="slidenum">
              <a:rPr lang="en-US"/>
              <a:pPr>
                <a:defRPr/>
              </a:pPr>
              <a:t>‹#›</a:t>
            </a:fld>
            <a:endParaRPr lang="en-US"/>
          </a:p>
        </p:txBody>
      </p:sp>
    </p:spTree>
    <p:extLst>
      <p:ext uri="{BB962C8B-B14F-4D97-AF65-F5344CB8AC3E}">
        <p14:creationId xmlns:p14="http://schemas.microsoft.com/office/powerpoint/2010/main" val="30843339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4" charset="-128"/>
        <a:cs typeface="ＭＳ Ｐゴシック" pitchFamily="84"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3739750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2873934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497437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solidFill>
            <a:srgbClr val="FFFFFF"/>
          </a:solidFill>
          <a:ln/>
        </p:spPr>
      </p:sp>
      <p:sp>
        <p:nvSpPr>
          <p:cNvPr id="2560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3857319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solidFill>
            <a:srgbClr val="FFFFFF"/>
          </a:solidFill>
          <a:ln/>
        </p:spPr>
      </p:sp>
      <p:sp>
        <p:nvSpPr>
          <p:cNvPr id="2765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903260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Placeholder 2"/>
          <p:cNvSpPr>
            <a:spLocks noGrp="1" noRot="1" noChangeAspect="1" noChangeArrowheads="1" noTextEdit="1"/>
          </p:cNvSpPr>
          <p:nvPr>
            <p:ph type="sldImg"/>
          </p:nvPr>
        </p:nvSpPr>
        <p:spPr>
          <a:ln/>
        </p:spPr>
      </p:sp>
      <p:sp>
        <p:nvSpPr>
          <p:cNvPr id="151555" name="Placeholder 3"/>
          <p:cNvSpPr>
            <a:spLocks noGrp="1" noChangeArrowheads="1"/>
          </p:cNvSpPr>
          <p:nvPr>
            <p:ph type="body" idx="1"/>
          </p:nvPr>
        </p:nvSpPr>
        <p:spPr>
          <a:noFill/>
        </p:spPr>
        <p:txBody>
          <a:bodyPr/>
          <a:lstStyle/>
          <a:p>
            <a:endParaRPr lang="en-US">
              <a:latin typeface="Arial" pitchFamily="84" charset="0"/>
            </a:endParaRPr>
          </a:p>
        </p:txBody>
      </p:sp>
    </p:spTree>
    <p:extLst>
      <p:ext uri="{BB962C8B-B14F-4D97-AF65-F5344CB8AC3E}">
        <p14:creationId xmlns:p14="http://schemas.microsoft.com/office/powerpoint/2010/main" val="3435061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Placeholder 2"/>
          <p:cNvSpPr>
            <a:spLocks noGrp="1" noRot="1" noChangeAspect="1" noChangeArrowheads="1" noTextEdit="1"/>
          </p:cNvSpPr>
          <p:nvPr>
            <p:ph type="sldImg"/>
          </p:nvPr>
        </p:nvSpPr>
        <p:spPr>
          <a:ln/>
        </p:spPr>
      </p:sp>
      <p:sp>
        <p:nvSpPr>
          <p:cNvPr id="152579" name="Placeholder 3"/>
          <p:cNvSpPr>
            <a:spLocks noGrp="1" noChangeArrowheads="1"/>
          </p:cNvSpPr>
          <p:nvPr>
            <p:ph type="body" idx="1"/>
          </p:nvPr>
        </p:nvSpPr>
        <p:spPr>
          <a:noFill/>
        </p:spPr>
        <p:txBody>
          <a:bodyPr/>
          <a:lstStyle/>
          <a:p>
            <a:endParaRPr lang="en-US">
              <a:latin typeface="Arial" pitchFamily="84" charset="0"/>
            </a:endParaRPr>
          </a:p>
        </p:txBody>
      </p:sp>
    </p:spTree>
    <p:extLst>
      <p:ext uri="{BB962C8B-B14F-4D97-AF65-F5344CB8AC3E}">
        <p14:creationId xmlns:p14="http://schemas.microsoft.com/office/powerpoint/2010/main" val="3856746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4155834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xfrm>
            <a:off x="732020" y="4560570"/>
            <a:ext cx="5851160" cy="4320540"/>
          </a:xfrm>
          <a:prstGeom prst="rect">
            <a:avLst/>
          </a:prstGeom>
          <a:solidFill>
            <a:srgbClr val="FFFFFF"/>
          </a:solid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810900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Placeholder 2"/>
          <p:cNvSpPr>
            <a:spLocks noGrp="1" noRot="1" noChangeAspect="1" noChangeArrowheads="1" noTextEdit="1"/>
          </p:cNvSpPr>
          <p:nvPr>
            <p:ph type="sldImg"/>
          </p:nvPr>
        </p:nvSpPr>
        <p:spPr>
          <a:ln/>
        </p:spPr>
      </p:sp>
      <p:sp>
        <p:nvSpPr>
          <p:cNvPr id="153603" name="Placeholder 3"/>
          <p:cNvSpPr>
            <a:spLocks noGrp="1" noChangeArrowheads="1"/>
          </p:cNvSpPr>
          <p:nvPr>
            <p:ph type="body" idx="1"/>
          </p:nvPr>
        </p:nvSpPr>
        <p:spPr>
          <a:noFill/>
        </p:spPr>
        <p:txBody>
          <a:bodyPr/>
          <a:lstStyle/>
          <a:p>
            <a:endParaRPr lang="en-US">
              <a:latin typeface="Arial" pitchFamily="84" charset="0"/>
            </a:endParaRPr>
          </a:p>
        </p:txBody>
      </p:sp>
    </p:spTree>
    <p:extLst>
      <p:ext uri="{BB962C8B-B14F-4D97-AF65-F5344CB8AC3E}">
        <p14:creationId xmlns:p14="http://schemas.microsoft.com/office/powerpoint/2010/main" val="436662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Placeholder 2"/>
          <p:cNvSpPr>
            <a:spLocks noGrp="1" noRot="1" noChangeAspect="1" noChangeArrowheads="1" noTextEdit="1"/>
          </p:cNvSpPr>
          <p:nvPr>
            <p:ph type="sldImg"/>
          </p:nvPr>
        </p:nvSpPr>
        <p:spPr>
          <a:ln/>
        </p:spPr>
      </p:sp>
      <p:sp>
        <p:nvSpPr>
          <p:cNvPr id="154627" name="Placeholder 3"/>
          <p:cNvSpPr>
            <a:spLocks noGrp="1" noChangeArrowheads="1"/>
          </p:cNvSpPr>
          <p:nvPr>
            <p:ph type="body" idx="1"/>
          </p:nvPr>
        </p:nvSpPr>
        <p:spPr>
          <a:noFill/>
        </p:spPr>
        <p:txBody>
          <a:bodyPr/>
          <a:lstStyle/>
          <a:p>
            <a:endParaRPr lang="en-US">
              <a:latin typeface="Arial" pitchFamily="84" charset="0"/>
            </a:endParaRPr>
          </a:p>
        </p:txBody>
      </p:sp>
    </p:spTree>
    <p:extLst>
      <p:ext uri="{BB962C8B-B14F-4D97-AF65-F5344CB8AC3E}">
        <p14:creationId xmlns:p14="http://schemas.microsoft.com/office/powerpoint/2010/main" val="2385215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Placeholder 2"/>
          <p:cNvSpPr>
            <a:spLocks noGrp="1" noRot="1" noChangeAspect="1" noChangeArrowheads="1" noTextEdit="1"/>
          </p:cNvSpPr>
          <p:nvPr>
            <p:ph type="sldImg"/>
          </p:nvPr>
        </p:nvSpPr>
        <p:spPr>
          <a:ln/>
        </p:spPr>
      </p:sp>
      <p:sp>
        <p:nvSpPr>
          <p:cNvPr id="155651" name="Placeholder 3"/>
          <p:cNvSpPr>
            <a:spLocks noGrp="1" noChangeArrowheads="1"/>
          </p:cNvSpPr>
          <p:nvPr>
            <p:ph type="body" idx="1"/>
          </p:nvPr>
        </p:nvSpPr>
        <p:spPr>
          <a:noFill/>
        </p:spPr>
        <p:txBody>
          <a:bodyPr/>
          <a:lstStyle/>
          <a:p>
            <a:endParaRPr lang="en-US">
              <a:latin typeface="Arial" pitchFamily="84" charset="0"/>
            </a:endParaRPr>
          </a:p>
        </p:txBody>
      </p:sp>
    </p:spTree>
    <p:extLst>
      <p:ext uri="{BB962C8B-B14F-4D97-AF65-F5344CB8AC3E}">
        <p14:creationId xmlns:p14="http://schemas.microsoft.com/office/powerpoint/2010/main" val="4134961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732020" y="4560570"/>
            <a:ext cx="5851160" cy="4320540"/>
          </a:xfrm>
          <a:prstGeom prst="rect">
            <a:avLst/>
          </a:prstGeom>
          <a:solidFill>
            <a:srgbClr val="FFFFFF"/>
          </a:solid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785583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732020" y="4560570"/>
            <a:ext cx="5851160" cy="4320540"/>
          </a:xfrm>
          <a:prstGeom prst="rect">
            <a:avLst/>
          </a:prstGeom>
          <a:solidFill>
            <a:srgbClr val="FFFFFF"/>
          </a:solid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1695959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3484282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1325820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1615978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415FF5F-7B88-4F6D-931B-784B21EC11B1}" type="slidenum">
              <a:rPr lang="en-US" smtClean="0"/>
              <a:pPr>
                <a:defRPr/>
              </a:pPr>
              <a:t>18</a:t>
            </a:fld>
            <a:endParaRPr lang="en-US"/>
          </a:p>
        </p:txBody>
      </p:sp>
    </p:spTree>
    <p:extLst>
      <p:ext uri="{BB962C8B-B14F-4D97-AF65-F5344CB8AC3E}">
        <p14:creationId xmlns:p14="http://schemas.microsoft.com/office/powerpoint/2010/main" val="1480580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98574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381941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ln/>
        </p:spPr>
      </p:sp>
      <p:sp>
        <p:nvSpPr>
          <p:cNvPr id="99330"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2388125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noTextEdit="1"/>
          </p:cNvSpPr>
          <p:nvPr>
            <p:ph type="sldImg"/>
          </p:nvPr>
        </p:nvSpPr>
        <p:spPr>
          <a:ln/>
        </p:spPr>
      </p:sp>
      <p:sp>
        <p:nvSpPr>
          <p:cNvPr id="97282"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216616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1590021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1721035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solidFill>
            <a:srgbClr val="FFFFFF"/>
          </a:solidFill>
          <a:ln/>
        </p:spPr>
      </p:sp>
      <p:sp>
        <p:nvSpPr>
          <p:cNvPr id="107522" name="Rectangle 3"/>
          <p:cNvSpPr>
            <a:spLocks noGrp="1" noChangeArrowheads="1"/>
          </p:cNvSpPr>
          <p:nvPr>
            <p:ph type="body" idx="1"/>
          </p:nvPr>
        </p:nvSpPr>
        <p:spPr>
          <a:no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4048134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solidFill>
            <a:srgbClr val="FFFFFF"/>
          </a:solidFill>
          <a:ln/>
        </p:spPr>
      </p:sp>
      <p:sp>
        <p:nvSpPr>
          <p:cNvPr id="105474" name="Rectangle 3"/>
          <p:cNvSpPr>
            <a:spLocks noGrp="1" noChangeArrowheads="1"/>
          </p:cNvSpPr>
          <p:nvPr>
            <p:ph type="body" idx="1"/>
          </p:nvPr>
        </p:nvSpPr>
        <p:spPr>
          <a:no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3968374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solidFill>
            <a:srgbClr val="FFFFFF"/>
          </a:solidFill>
          <a:ln/>
        </p:spPr>
      </p:sp>
      <p:sp>
        <p:nvSpPr>
          <p:cNvPr id="109570" name="Rectangle 3"/>
          <p:cNvSpPr>
            <a:spLocks noGrp="1" noChangeArrowheads="1"/>
          </p:cNvSpPr>
          <p:nvPr>
            <p:ph type="body" idx="1"/>
          </p:nvPr>
        </p:nvSpPr>
        <p:spPr>
          <a:no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1572309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solidFill>
            <a:srgbClr val="FFFFFF"/>
          </a:solidFill>
          <a:ln/>
        </p:spPr>
      </p:sp>
      <p:sp>
        <p:nvSpPr>
          <p:cNvPr id="109570" name="Rectangle 3"/>
          <p:cNvSpPr>
            <a:spLocks noGrp="1" noChangeArrowheads="1"/>
          </p:cNvSpPr>
          <p:nvPr>
            <p:ph type="body" idx="1"/>
          </p:nvPr>
        </p:nvSpPr>
        <p:spPr>
          <a:no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2314420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solidFill>
            <a:srgbClr val="FFFFFF"/>
          </a:solidFill>
          <a:ln/>
        </p:spPr>
      </p:sp>
      <p:sp>
        <p:nvSpPr>
          <p:cNvPr id="109570" name="Rectangle 3"/>
          <p:cNvSpPr>
            <a:spLocks noGrp="1" noChangeArrowheads="1"/>
          </p:cNvSpPr>
          <p:nvPr>
            <p:ph type="body" idx="1"/>
          </p:nvPr>
        </p:nvSpPr>
        <p:spPr>
          <a:noFill/>
          <a:ln>
            <a:solidFill>
              <a:srgbClr val="000000"/>
            </a:solidFill>
            <a:miter lim="800000"/>
            <a:headEnd/>
            <a:tailEnd/>
          </a:ln>
        </p:spPr>
        <p:txBody>
          <a:bodyPr/>
          <a:lstStyle/>
          <a:p>
            <a:endParaRPr lang="en-US" smtClean="0">
              <a:latin typeface="Arial" pitchFamily="84" charset="0"/>
            </a:endParaRPr>
          </a:p>
        </p:txBody>
      </p:sp>
    </p:spTree>
    <p:extLst>
      <p:ext uri="{BB962C8B-B14F-4D97-AF65-F5344CB8AC3E}">
        <p14:creationId xmlns:p14="http://schemas.microsoft.com/office/powerpoint/2010/main" val="3542484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29027"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1944795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33123"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618439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3491915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31075"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1612380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ln/>
        </p:spPr>
      </p:sp>
      <p:sp>
        <p:nvSpPr>
          <p:cNvPr id="89090"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3001903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31152378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1922367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22883" name="Rectangle 3"/>
          <p:cNvSpPr>
            <a:spLocks noGrp="1" noChangeArrowheads="1"/>
          </p:cNvSpPr>
          <p:nvPr>
            <p:ph type="body" idx="1"/>
          </p:nvPr>
        </p:nvSpPr>
        <p:spPr bwMode="auto">
          <a:xfrm>
            <a:off x="732020" y="4560570"/>
            <a:ext cx="5851160" cy="4320540"/>
          </a:xfrm>
          <a:prstGeom prst="rect">
            <a:avLst/>
          </a:prstGeom>
          <a:noFill/>
          <a:ln>
            <a:solidFill>
              <a:srgbClr val="000000"/>
            </a:solidFill>
            <a:miter lim="800000"/>
            <a:headEnd/>
            <a:tailEnd/>
          </a:ln>
        </p:spPr>
        <p:txBody>
          <a:bodyPr lIns="96649" tIns="48325" rIns="96649" bIns="48325">
            <a:prstTxWarp prst="textNoShape">
              <a:avLst/>
            </a:prstTxWarp>
          </a:bodyPr>
          <a:lstStyle/>
          <a:p>
            <a:endParaRPr lang="en-US" smtClean="0">
              <a:latin typeface="Arial" pitchFamily="84" charset="0"/>
            </a:endParaRPr>
          </a:p>
        </p:txBody>
      </p:sp>
    </p:spTree>
    <p:extLst>
      <p:ext uri="{BB962C8B-B14F-4D97-AF65-F5344CB8AC3E}">
        <p14:creationId xmlns:p14="http://schemas.microsoft.com/office/powerpoint/2010/main" val="3254706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ln/>
        </p:spPr>
      </p:sp>
      <p:sp>
        <p:nvSpPr>
          <p:cNvPr id="95234" name="Rectangle 3"/>
          <p:cNvSpPr>
            <a:spLocks noGrp="1" noChangeArrowheads="1"/>
          </p:cNvSpPr>
          <p:nvPr>
            <p:ph type="body" idx="1"/>
          </p:nvPr>
        </p:nvSpPr>
        <p:spPr>
          <a:noFill/>
        </p:spPr>
        <p:txBody>
          <a:bodyPr/>
          <a:lstStyle/>
          <a:p>
            <a:endParaRPr lang="en-US" smtClean="0">
              <a:latin typeface="Arial" pitchFamily="84" charset="0"/>
            </a:endParaRPr>
          </a:p>
        </p:txBody>
      </p:sp>
    </p:spTree>
    <p:extLst>
      <p:ext uri="{BB962C8B-B14F-4D97-AF65-F5344CB8AC3E}">
        <p14:creationId xmlns:p14="http://schemas.microsoft.com/office/powerpoint/2010/main" val="748510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US" sz="1800">
              <a:latin typeface="Arial" charset="0"/>
              <a:ea typeface="+mn-ea"/>
              <a:cs typeface="+mn-cs"/>
            </a:endParaRPr>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US" sz="1800">
              <a:latin typeface="Arial" charset="0"/>
              <a:ea typeface="+mn-ea"/>
              <a:cs typeface="+mn-cs"/>
            </a:endParaRPr>
          </a:p>
        </p:txBody>
      </p:sp>
      <p:sp>
        <p:nvSpPr>
          <p:cNvPr id="5123" name="Rectangle 3"/>
          <p:cNvSpPr>
            <a:spLocks noGrp="1" noChangeArrowheads="1"/>
          </p:cNvSpPr>
          <p:nvPr>
            <p:ph type="ctrTitle"/>
          </p:nvPr>
        </p:nvSpPr>
        <p:spPr>
          <a:xfrm>
            <a:off x="315913" y="466725"/>
            <a:ext cx="6781800" cy="2133600"/>
          </a:xfrm>
        </p:spPr>
        <p:txBody>
          <a:bodyPr/>
          <a:lstStyle>
            <a:lvl1pPr algn="r">
              <a:defRPr sz="4800"/>
            </a:lvl1pPr>
          </a:lstStyle>
          <a:p>
            <a:r>
              <a:rPr lang="en-US"/>
              <a:t>Click to edit Master title style</a:t>
            </a:r>
          </a:p>
        </p:txBody>
      </p:sp>
      <p:sp>
        <p:nvSpPr>
          <p:cNvPr id="5124" name="Rectangle 4"/>
          <p:cNvSpPr>
            <a:spLocks noGrp="1" noChangeArrowheads="1"/>
          </p:cNvSpPr>
          <p:nvPr>
            <p:ph type="subTitle" idx="1"/>
          </p:nvPr>
        </p:nvSpPr>
        <p:spPr>
          <a:xfrm>
            <a:off x="849313" y="3049588"/>
            <a:ext cx="6248400" cy="2362200"/>
          </a:xfrm>
        </p:spPr>
        <p:txBody>
          <a:bodyPr/>
          <a:lstStyle>
            <a:lvl1pPr marL="0" indent="0" algn="r">
              <a:buFont typeface="Wingdings" charset="2"/>
              <a:buNone/>
              <a:defRPr sz="3200"/>
            </a:lvl1pPr>
          </a:lstStyle>
          <a:p>
            <a:r>
              <a:rPr lang="en-US"/>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p>
        </p:txBody>
      </p:sp>
      <p:sp>
        <p:nvSpPr>
          <p:cNvPr id="39" name="Rectangle 6"/>
          <p:cNvSpPr>
            <a:spLocks noGrp="1" noChangeArrowheads="1"/>
          </p:cNvSpPr>
          <p:nvPr>
            <p:ph type="ftr" sz="quarter" idx="11"/>
          </p:nvPr>
        </p:nvSpPr>
        <p:spPr/>
        <p:txBody>
          <a:bodyPr/>
          <a:lstStyle>
            <a:lvl1pPr>
              <a:defRPr/>
            </a:lvl1pPr>
          </a:lstStyle>
          <a:p>
            <a:pPr>
              <a:defRPr/>
            </a:pPr>
            <a:endParaRPr lang="en-US"/>
          </a:p>
        </p:txBody>
      </p:sp>
      <p:sp>
        <p:nvSpPr>
          <p:cNvPr id="40" name="Rectangle 7"/>
          <p:cNvSpPr>
            <a:spLocks noGrp="1" noChangeArrowheads="1"/>
          </p:cNvSpPr>
          <p:nvPr>
            <p:ph type="sldNum" sz="quarter" idx="12"/>
          </p:nvPr>
        </p:nvSpPr>
        <p:spPr/>
        <p:txBody>
          <a:bodyPr/>
          <a:lstStyle>
            <a:lvl1pPr>
              <a:defRPr/>
            </a:lvl1pPr>
          </a:lstStyle>
          <a:p>
            <a:pPr>
              <a:defRPr/>
            </a:pPr>
            <a:fld id="{11574595-9953-4CCA-85DD-D0728EEDD91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F39B79D-11C5-4D89-A0AD-AC723B4F84D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785C3FF8-E2D0-4B79-8722-1148B65BEFC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29102CD-C11F-4A02-895F-6E43B0FAEB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0156A161-D00B-49FB-970C-36E57B51DFD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0788B6FD-7FE9-4168-B1E4-97FCF038B46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2286BD9F-282B-4096-ADF4-0DF38F09BB4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FBFFD275-3121-4867-978A-D460A7A9C41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23AED776-D2A5-4DA3-815C-502799C1396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21BBE8E-9C88-4A39-8966-2D4CFFFFFC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69C5351-71D8-41E5-A2CA-AA6997A100B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9563CC63-5992-4B23-BC1E-717FDBC9114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9263"/>
            <a:ext cx="4038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000500"/>
            <a:ext cx="4038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fld id="{8C638F04-A67B-4357-BF86-060B264C88F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8229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4000500"/>
            <a:ext cx="8229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04AD027F-90FA-422F-AC88-38301FAB0E2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US" sz="1800">
              <a:latin typeface="Arial" charset="0"/>
              <a:ea typeface="+mn-ea"/>
              <a:cs typeface="+mn-cs"/>
            </a:endParaRPr>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1"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mn-ea"/>
                <a:cs typeface="+mn-cs"/>
              </a:defRPr>
            </a:lvl1pPr>
          </a:lstStyle>
          <a:p>
            <a:pPr>
              <a:defRPr/>
            </a:pPr>
            <a:endParaRPr lang="en-US"/>
          </a:p>
        </p:txBody>
      </p:sp>
      <p:sp>
        <p:nvSpPr>
          <p:cNvPr id="410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mn-ea"/>
                <a:cs typeface="+mn-cs"/>
              </a:defRPr>
            </a:lvl1pPr>
          </a:lstStyle>
          <a:p>
            <a:pPr>
              <a:defRPr/>
            </a:pPr>
            <a:endParaRPr lang="en-US"/>
          </a:p>
        </p:txBody>
      </p:sp>
      <p:sp>
        <p:nvSpPr>
          <p:cNvPr id="4103"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mn-ea"/>
                <a:cs typeface="+mn-cs"/>
              </a:defRPr>
            </a:lvl1pPr>
          </a:lstStyle>
          <a:p>
            <a:pPr>
              <a:defRPr/>
            </a:pPr>
            <a:fld id="{B8F95DC9-8AE4-48AB-9A2C-F1F301786C20}" type="slidenum">
              <a:rPr lang="en-US"/>
              <a:pPr>
                <a:defRPr/>
              </a:pPr>
              <a:t>‹#›</a:t>
            </a:fld>
            <a:endParaRPr lang="en-US"/>
          </a:p>
        </p:txBody>
      </p:sp>
      <p:grpSp>
        <p:nvGrpSpPr>
          <p:cNvPr id="1032" name="Group 8"/>
          <p:cNvGrpSpPr>
            <a:grpSpLocks/>
          </p:cNvGrpSpPr>
          <p:nvPr/>
        </p:nvGrpSpPr>
        <p:grpSpPr bwMode="auto">
          <a:xfrm>
            <a:off x="8153400" y="152400"/>
            <a:ext cx="792163" cy="1295400"/>
            <a:chOff x="5136" y="960"/>
            <a:chExt cx="528" cy="864"/>
          </a:xfrm>
        </p:grpSpPr>
        <p:sp>
          <p:nvSpPr>
            <p:cNvPr id="4105"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6"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7"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8"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9"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0"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1" name="Oval 15"/>
            <p:cNvSpPr>
              <a:spLocks noChangeArrowheads="1"/>
            </p:cNvSpPr>
            <p:nvPr/>
          </p:nvSpPr>
          <p:spPr bwMode="auto">
            <a:xfrm>
              <a:off x="5472" y="1072"/>
              <a:ext cx="75" cy="7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2" name="Oval 16"/>
            <p:cNvSpPr>
              <a:spLocks noChangeArrowheads="1"/>
            </p:cNvSpPr>
            <p:nvPr/>
          </p:nvSpPr>
          <p:spPr bwMode="auto">
            <a:xfrm>
              <a:off x="5136" y="1184"/>
              <a:ext cx="80" cy="75"/>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3" name="Oval 17"/>
            <p:cNvSpPr>
              <a:spLocks noChangeArrowheads="1"/>
            </p:cNvSpPr>
            <p:nvPr/>
          </p:nvSpPr>
          <p:spPr bwMode="auto">
            <a:xfrm>
              <a:off x="5248" y="1184"/>
              <a:ext cx="79" cy="75"/>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4" name="Oval 18"/>
            <p:cNvSpPr>
              <a:spLocks noChangeArrowheads="1"/>
            </p:cNvSpPr>
            <p:nvPr/>
          </p:nvSpPr>
          <p:spPr bwMode="auto">
            <a:xfrm>
              <a:off x="5360" y="1184"/>
              <a:ext cx="76" cy="75"/>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5" name="Oval 19"/>
            <p:cNvSpPr>
              <a:spLocks noChangeArrowheads="1"/>
            </p:cNvSpPr>
            <p:nvPr/>
          </p:nvSpPr>
          <p:spPr bwMode="auto">
            <a:xfrm>
              <a:off x="5472" y="1184"/>
              <a:ext cx="75" cy="75"/>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6" name="Oval 20"/>
            <p:cNvSpPr>
              <a:spLocks noChangeArrowheads="1"/>
            </p:cNvSpPr>
            <p:nvPr/>
          </p:nvSpPr>
          <p:spPr bwMode="auto">
            <a:xfrm>
              <a:off x="5584" y="1184"/>
              <a:ext cx="80" cy="75"/>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7"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8"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9"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0" name="Oval 24"/>
            <p:cNvSpPr>
              <a:spLocks noChangeArrowheads="1"/>
            </p:cNvSpPr>
            <p:nvPr/>
          </p:nvSpPr>
          <p:spPr bwMode="auto">
            <a:xfrm>
              <a:off x="5472" y="1296"/>
              <a:ext cx="75"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1"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2"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3"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4" name="Oval 28"/>
            <p:cNvSpPr>
              <a:spLocks noChangeArrowheads="1"/>
            </p:cNvSpPr>
            <p:nvPr/>
          </p:nvSpPr>
          <p:spPr bwMode="auto">
            <a:xfrm>
              <a:off x="5472" y="1408"/>
              <a:ext cx="75"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5"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6"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7"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8"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9" name="Oval 33"/>
            <p:cNvSpPr>
              <a:spLocks noChangeArrowheads="1"/>
            </p:cNvSpPr>
            <p:nvPr/>
          </p:nvSpPr>
          <p:spPr bwMode="auto">
            <a:xfrm>
              <a:off x="5472" y="1520"/>
              <a:ext cx="75" cy="79"/>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0" name="Oval 34"/>
            <p:cNvSpPr>
              <a:spLocks noChangeArrowheads="1"/>
            </p:cNvSpPr>
            <p:nvPr/>
          </p:nvSpPr>
          <p:spPr bwMode="auto">
            <a:xfrm>
              <a:off x="5136" y="1632"/>
              <a:ext cx="80" cy="75"/>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1" name="Oval 35"/>
            <p:cNvSpPr>
              <a:spLocks noChangeArrowheads="1"/>
            </p:cNvSpPr>
            <p:nvPr/>
          </p:nvSpPr>
          <p:spPr bwMode="auto">
            <a:xfrm>
              <a:off x="5248" y="1632"/>
              <a:ext cx="79" cy="75"/>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2" name="Oval 36"/>
            <p:cNvSpPr>
              <a:spLocks noChangeArrowheads="1"/>
            </p:cNvSpPr>
            <p:nvPr/>
          </p:nvSpPr>
          <p:spPr bwMode="auto">
            <a:xfrm>
              <a:off x="5360" y="1632"/>
              <a:ext cx="76" cy="75"/>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3" name="Oval 37"/>
            <p:cNvSpPr>
              <a:spLocks noChangeArrowheads="1"/>
            </p:cNvSpPr>
            <p:nvPr/>
          </p:nvSpPr>
          <p:spPr bwMode="auto">
            <a:xfrm>
              <a:off x="5472" y="1632"/>
              <a:ext cx="75" cy="75"/>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4"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5" name="Oval 39"/>
            <p:cNvSpPr>
              <a:spLocks noChangeArrowheads="1"/>
            </p:cNvSpPr>
            <p:nvPr/>
          </p:nvSpPr>
          <p:spPr bwMode="auto">
            <a:xfrm>
              <a:off x="5472" y="1744"/>
              <a:ext cx="75"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gr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 id="2147483652" r:id="rId13"/>
    <p:sldLayoutId id="2147483651" r:id="rId14"/>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84" charset="2"/>
        <a:buChar char="l"/>
        <a:defRPr sz="3000">
          <a:solidFill>
            <a:schemeClr val="tx1"/>
          </a:solidFill>
          <a:latin typeface="+mn-lt"/>
          <a:ea typeface="ＭＳ Ｐゴシック" pitchFamily="84" charset="-128"/>
          <a:cs typeface="ＭＳ Ｐゴシック" pitchFamily="84" charset="-128"/>
        </a:defRPr>
      </a:lvl1pPr>
      <a:lvl2pPr marL="692150" indent="-347663" algn="l" rtl="0" eaLnBrk="0" fontAlgn="base" hangingPunct="0">
        <a:spcBef>
          <a:spcPct val="20000"/>
        </a:spcBef>
        <a:spcAft>
          <a:spcPct val="0"/>
        </a:spcAft>
        <a:buClr>
          <a:schemeClr val="accent2"/>
        </a:buClr>
        <a:buSzPct val="70000"/>
        <a:buFont typeface="Wingdings" pitchFamily="84"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pitchFamily="84"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pitchFamily="84"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pitchFamily="84"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6pPr>
      <a:lvl7pPr marL="25130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7pPr>
      <a:lvl8pPr marL="29702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8pPr>
      <a:lvl9pPr marL="34274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youtube.com/watch?v=t7mkdCyQC3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4"/>
          <p:cNvSpPr>
            <a:spLocks noGrp="1" noChangeArrowheads="1"/>
          </p:cNvSpPr>
          <p:nvPr>
            <p:ph type="ctrTitle"/>
          </p:nvPr>
        </p:nvSpPr>
        <p:spPr/>
        <p:txBody>
          <a:bodyPr/>
          <a:lstStyle/>
          <a:p>
            <a:pPr eaLnBrk="1" hangingPunct="1"/>
            <a:r>
              <a:rPr lang="en-US" smtClean="0"/>
              <a:t>Auction Design</a:t>
            </a:r>
          </a:p>
        </p:txBody>
      </p:sp>
      <p:sp>
        <p:nvSpPr>
          <p:cNvPr id="18434" name="Placeholder 5"/>
          <p:cNvSpPr>
            <a:spLocks noGrp="1" noChangeArrowheads="1"/>
          </p:cNvSpPr>
          <p:nvPr>
            <p:ph type="subTitle" idx="1"/>
          </p:nvPr>
        </p:nvSpPr>
        <p:spPr/>
        <p:txBody>
          <a:bodyPr/>
          <a:lstStyle/>
          <a:p>
            <a:pPr eaLnBrk="1" hangingPunct="1">
              <a:buFont typeface="Wingdings" pitchFamily="84" charset="2"/>
              <a:buNone/>
            </a:pP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Background</a:t>
            </a:r>
          </a:p>
        </p:txBody>
      </p:sp>
      <p:sp>
        <p:nvSpPr>
          <p:cNvPr id="20482" name="Rectangle 3"/>
          <p:cNvSpPr>
            <a:spLocks noGrp="1" noChangeArrowheads="1"/>
          </p:cNvSpPr>
          <p:nvPr>
            <p:ph type="body" idx="1"/>
          </p:nvPr>
        </p:nvSpPr>
        <p:spPr>
          <a:xfrm>
            <a:off x="457200" y="1719263"/>
            <a:ext cx="8229600" cy="4757737"/>
          </a:xfrm>
        </p:spPr>
        <p:txBody>
          <a:bodyPr/>
          <a:lstStyle/>
          <a:p>
            <a:pPr eaLnBrk="1" hangingPunct="1">
              <a:spcBef>
                <a:spcPts val="600"/>
              </a:spcBef>
              <a:spcAft>
                <a:spcPts val="600"/>
              </a:spcAft>
            </a:pPr>
            <a:r>
              <a:rPr lang="en-US" sz="2400" dirty="0" smtClean="0">
                <a:solidFill>
                  <a:srgbClr val="5F3EEA"/>
                </a:solidFill>
              </a:rPr>
              <a:t>Last time: </a:t>
            </a:r>
            <a:r>
              <a:rPr lang="en-US" sz="2400" dirty="0" smtClean="0"/>
              <a:t>In a benchmark model with “symmetric” bidders we saw that if bidders play according to Nash equilibrium, then several common auction designs</a:t>
            </a:r>
            <a:r>
              <a:rPr lang="en-US" sz="2600" dirty="0" smtClean="0"/>
              <a:t> </a:t>
            </a:r>
          </a:p>
          <a:p>
            <a:pPr lvl="1" eaLnBrk="1" hangingPunct="1">
              <a:spcBef>
                <a:spcPts val="500"/>
              </a:spcBef>
              <a:spcAft>
                <a:spcPts val="500"/>
              </a:spcAft>
            </a:pPr>
            <a:r>
              <a:rPr lang="en-US" sz="2200" dirty="0" smtClean="0"/>
              <a:t>Result in an efficient allocation: high value bidder wins.</a:t>
            </a:r>
          </a:p>
          <a:p>
            <a:pPr lvl="1" eaLnBrk="1" hangingPunct="1">
              <a:spcBef>
                <a:spcPts val="500"/>
              </a:spcBef>
              <a:spcAft>
                <a:spcPts val="500"/>
              </a:spcAft>
            </a:pPr>
            <a:r>
              <a:rPr lang="en-US" sz="2200" dirty="0" smtClean="0"/>
              <a:t>Result in same expected revenue: equal to the expected second highest value. </a:t>
            </a:r>
          </a:p>
          <a:p>
            <a:pPr eaLnBrk="1" hangingPunct="1">
              <a:lnSpc>
                <a:spcPct val="150000"/>
              </a:lnSpc>
              <a:spcAft>
                <a:spcPct val="20000"/>
              </a:spcAft>
            </a:pPr>
            <a:r>
              <a:rPr lang="en-US" sz="2400" dirty="0" smtClean="0">
                <a:solidFill>
                  <a:srgbClr val="5F3EEA"/>
                </a:solidFill>
              </a:rPr>
              <a:t>Today: </a:t>
            </a:r>
            <a:r>
              <a:rPr lang="en-US" sz="2400" dirty="0" smtClean="0"/>
              <a:t>think more about auction design</a:t>
            </a:r>
            <a:endParaRPr lang="en-US" sz="2600" dirty="0" smtClean="0"/>
          </a:p>
          <a:p>
            <a:pPr lvl="1" eaLnBrk="1" hangingPunct="1">
              <a:lnSpc>
                <a:spcPct val="80000"/>
              </a:lnSpc>
              <a:spcBef>
                <a:spcPts val="500"/>
              </a:spcBef>
              <a:spcAft>
                <a:spcPts val="500"/>
              </a:spcAft>
            </a:pPr>
            <a:r>
              <a:rPr lang="en-US" sz="2200" dirty="0" smtClean="0"/>
              <a:t>Strategies to increase revenue: reserve prices</a:t>
            </a:r>
          </a:p>
          <a:p>
            <a:pPr lvl="1" eaLnBrk="1" hangingPunct="1">
              <a:lnSpc>
                <a:spcPct val="80000"/>
              </a:lnSpc>
              <a:spcBef>
                <a:spcPts val="500"/>
              </a:spcBef>
              <a:spcAft>
                <a:spcPts val="500"/>
              </a:spcAft>
            </a:pPr>
            <a:r>
              <a:rPr lang="en-US" sz="2200" dirty="0" smtClean="0"/>
              <a:t>Strategies to favor certain bidders: subsidies.</a:t>
            </a:r>
          </a:p>
          <a:p>
            <a:pPr lvl="1" eaLnBrk="1" hangingPunct="1">
              <a:lnSpc>
                <a:spcPct val="80000"/>
              </a:lnSpc>
              <a:spcBef>
                <a:spcPts val="500"/>
              </a:spcBef>
              <a:spcAft>
                <a:spcPts val="500"/>
              </a:spcAft>
            </a:pPr>
            <a:r>
              <a:rPr lang="en-US" sz="2200" dirty="0" smtClean="0"/>
              <a:t>Practical concerns: entry and collusion.</a:t>
            </a:r>
            <a:endParaRPr lang="en-US" sz="2200" dirty="0" smtClean="0">
              <a:solidFill>
                <a:srgbClr val="5F3EEA"/>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idx="4294967295"/>
          </p:nvPr>
        </p:nvSpPr>
        <p:spPr>
          <a:xfrm>
            <a:off x="457200" y="228600"/>
            <a:ext cx="7543800" cy="1295400"/>
          </a:xfrm>
        </p:spPr>
        <p:txBody>
          <a:bodyPr/>
          <a:lstStyle/>
          <a:p>
            <a:pPr eaLnBrk="1" hangingPunct="1"/>
            <a:r>
              <a:rPr lang="en-US" smtClean="0"/>
              <a:t>Reserve prices</a:t>
            </a:r>
          </a:p>
        </p:txBody>
      </p:sp>
      <p:sp>
        <p:nvSpPr>
          <p:cNvPr id="22530" name="Rectangle 3"/>
          <p:cNvSpPr>
            <a:spLocks noGrp="1" noChangeArrowheads="1"/>
          </p:cNvSpPr>
          <p:nvPr>
            <p:ph type="body" idx="4294967295"/>
          </p:nvPr>
        </p:nvSpPr>
        <p:spPr>
          <a:xfrm>
            <a:off x="457200" y="1828800"/>
            <a:ext cx="8229600" cy="4757738"/>
          </a:xfrm>
        </p:spPr>
        <p:txBody>
          <a:bodyPr/>
          <a:lstStyle/>
          <a:p>
            <a:pPr eaLnBrk="1" hangingPunct="1">
              <a:spcAft>
                <a:spcPct val="20000"/>
              </a:spcAft>
            </a:pPr>
            <a:r>
              <a:rPr lang="en-US" sz="2400" dirty="0" smtClean="0"/>
              <a:t>Two</a:t>
            </a:r>
            <a:r>
              <a:rPr lang="en-US" sz="2400" i="1" dirty="0" smtClean="0"/>
              <a:t> </a:t>
            </a:r>
            <a:r>
              <a:rPr lang="en-US" sz="2400" dirty="0" smtClean="0"/>
              <a:t>bidders, with values </a:t>
            </a:r>
            <a:r>
              <a:rPr lang="en-US" sz="2400" i="1" dirty="0" smtClean="0"/>
              <a:t>v</a:t>
            </a:r>
            <a:r>
              <a:rPr lang="en-US" sz="2400" i="1" baseline="-25000" dirty="0" smtClean="0"/>
              <a:t>1  </a:t>
            </a:r>
            <a:r>
              <a:rPr lang="en-US" sz="2400" dirty="0" smtClean="0"/>
              <a:t>and </a:t>
            </a:r>
            <a:r>
              <a:rPr lang="en-US" sz="2400" i="1" dirty="0" smtClean="0"/>
              <a:t>v</a:t>
            </a:r>
            <a:r>
              <a:rPr lang="en-US" sz="2400" baseline="-25000" dirty="0" smtClean="0"/>
              <a:t>2</a:t>
            </a:r>
            <a:endParaRPr lang="en-US" sz="2400" i="1" dirty="0" smtClean="0"/>
          </a:p>
          <a:p>
            <a:pPr eaLnBrk="1" hangingPunct="1">
              <a:spcAft>
                <a:spcPct val="20000"/>
              </a:spcAft>
            </a:pPr>
            <a:r>
              <a:rPr lang="en-US" sz="2400" dirty="0" smtClean="0"/>
              <a:t>Each </a:t>
            </a:r>
            <a:r>
              <a:rPr lang="en-US" sz="2400" i="1" dirty="0" smtClean="0"/>
              <a:t>v</a:t>
            </a:r>
            <a:r>
              <a:rPr lang="en-US" sz="2400" i="1" baseline="-25000" dirty="0" smtClean="0"/>
              <a:t>i</a:t>
            </a:r>
            <a:r>
              <a:rPr lang="en-US" sz="2400" i="1" dirty="0" smtClean="0"/>
              <a:t> </a:t>
            </a:r>
            <a:r>
              <a:rPr lang="en-US" sz="2400" dirty="0" smtClean="0"/>
              <a:t>drawn from uniform distribution on [0,100].</a:t>
            </a:r>
          </a:p>
          <a:p>
            <a:pPr eaLnBrk="1" hangingPunct="1">
              <a:spcAft>
                <a:spcPct val="20000"/>
              </a:spcAft>
            </a:pPr>
            <a:endParaRPr lang="en-US" sz="2400" dirty="0" smtClean="0"/>
          </a:p>
          <a:p>
            <a:pPr eaLnBrk="1" hangingPunct="1">
              <a:spcAft>
                <a:spcPct val="20000"/>
              </a:spcAft>
            </a:pPr>
            <a:r>
              <a:rPr lang="en-US" sz="2400" dirty="0" smtClean="0"/>
              <a:t>Last time we showed the expected revenue was 33. </a:t>
            </a:r>
          </a:p>
          <a:p>
            <a:pPr eaLnBrk="1" hangingPunct="1">
              <a:spcAft>
                <a:spcPct val="20000"/>
              </a:spcAft>
            </a:pPr>
            <a:endParaRPr lang="en-US" sz="2400" dirty="0" smtClean="0"/>
          </a:p>
          <a:p>
            <a:pPr eaLnBrk="1" hangingPunct="1">
              <a:spcAft>
                <a:spcPct val="20000"/>
              </a:spcAft>
            </a:pPr>
            <a:r>
              <a:rPr lang="en-US" sz="2400" dirty="0" smtClean="0">
                <a:solidFill>
                  <a:srgbClr val="3300FF"/>
                </a:solidFill>
              </a:rPr>
              <a:t>Can the seller benefit from setting a “reserve” price, i.e. a minimum price below which she won’t sell?</a:t>
            </a:r>
            <a:endParaRPr lang="en-US" sz="2400" dirty="0" smtClean="0"/>
          </a:p>
          <a:p>
            <a:pPr eaLnBrk="1" hangingPunct="1">
              <a:spcAft>
                <a:spcPct val="20000"/>
              </a:spcAft>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a:xfrm>
            <a:off x="457200" y="228600"/>
            <a:ext cx="7543800" cy="1295400"/>
          </a:xfrm>
        </p:spPr>
        <p:txBody>
          <a:bodyPr/>
          <a:lstStyle/>
          <a:p>
            <a:pPr eaLnBrk="1" hangingPunct="1"/>
            <a:r>
              <a:rPr lang="en-US" smtClean="0"/>
              <a:t>Reserve prices, cont.</a:t>
            </a:r>
          </a:p>
        </p:txBody>
      </p:sp>
      <p:sp>
        <p:nvSpPr>
          <p:cNvPr id="24578"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600" dirty="0" smtClean="0"/>
              <a:t>Seller sets reserve price </a:t>
            </a:r>
            <a:r>
              <a:rPr lang="en-US" sz="2600" i="1" dirty="0" smtClean="0"/>
              <a:t>r</a:t>
            </a:r>
          </a:p>
          <a:p>
            <a:pPr eaLnBrk="1" hangingPunct="1">
              <a:lnSpc>
                <a:spcPct val="90000"/>
              </a:lnSpc>
              <a:spcAft>
                <a:spcPct val="20000"/>
              </a:spcAft>
            </a:pPr>
            <a:r>
              <a:rPr lang="en-US" sz="2600" dirty="0" smtClean="0"/>
              <a:t>Runs an ascending auction </a:t>
            </a:r>
          </a:p>
          <a:p>
            <a:pPr lvl="1" eaLnBrk="1" hangingPunct="1">
              <a:lnSpc>
                <a:spcPct val="90000"/>
              </a:lnSpc>
              <a:spcAft>
                <a:spcPct val="20000"/>
              </a:spcAft>
            </a:pPr>
            <a:r>
              <a:rPr lang="en-US" sz="2200" dirty="0" smtClean="0"/>
              <a:t>Clock starts from </a:t>
            </a:r>
            <a:r>
              <a:rPr lang="en-US" sz="2200" i="1" dirty="0" smtClean="0"/>
              <a:t>r </a:t>
            </a:r>
            <a:r>
              <a:rPr lang="en-US" sz="2200" dirty="0" smtClean="0"/>
              <a:t>and goes up, and bidders may choose not to be active at the beginning if they have low values.</a:t>
            </a:r>
          </a:p>
          <a:p>
            <a:pPr eaLnBrk="1" hangingPunct="1">
              <a:lnSpc>
                <a:spcPct val="90000"/>
              </a:lnSpc>
              <a:spcAft>
                <a:spcPct val="20000"/>
              </a:spcAft>
            </a:pPr>
            <a:endParaRPr lang="en-US" sz="1500" dirty="0" smtClean="0"/>
          </a:p>
          <a:p>
            <a:pPr eaLnBrk="1" hangingPunct="1">
              <a:lnSpc>
                <a:spcPct val="90000"/>
              </a:lnSpc>
              <a:spcAft>
                <a:spcPct val="20000"/>
              </a:spcAft>
            </a:pPr>
            <a:r>
              <a:rPr lang="en-US" sz="2600" dirty="0" smtClean="0"/>
              <a:t>Three cases</a:t>
            </a:r>
          </a:p>
          <a:p>
            <a:pPr lvl="1" eaLnBrk="1" hangingPunct="1">
              <a:lnSpc>
                <a:spcPct val="90000"/>
              </a:lnSpc>
              <a:spcAft>
                <a:spcPct val="20000"/>
              </a:spcAft>
            </a:pPr>
            <a:r>
              <a:rPr lang="en-US" sz="2200" dirty="0" smtClean="0"/>
              <a:t>Both bidder values below r  </a:t>
            </a:r>
            <a:r>
              <a:rPr lang="en-US" sz="2200" dirty="0" smtClean="0">
                <a:sym typeface="Symbol" pitchFamily="84" charset="2"/>
              </a:rPr>
              <a:t></a:t>
            </a:r>
            <a:r>
              <a:rPr lang="en-US" sz="2200" dirty="0" smtClean="0"/>
              <a:t>   no sale. </a:t>
            </a:r>
          </a:p>
          <a:p>
            <a:pPr lvl="1" eaLnBrk="1" hangingPunct="1">
              <a:lnSpc>
                <a:spcPct val="90000"/>
              </a:lnSpc>
              <a:spcAft>
                <a:spcPct val="20000"/>
              </a:spcAft>
            </a:pPr>
            <a:r>
              <a:rPr lang="en-US" sz="2200" dirty="0" smtClean="0"/>
              <a:t>One value above r, one below r   </a:t>
            </a:r>
            <a:r>
              <a:rPr lang="en-US" sz="2200" dirty="0" smtClean="0">
                <a:sym typeface="Symbol" pitchFamily="84" charset="2"/>
              </a:rPr>
              <a:t></a:t>
            </a:r>
            <a:r>
              <a:rPr lang="en-US" sz="2200" dirty="0" smtClean="0"/>
              <a:t>   sale at </a:t>
            </a:r>
            <a:r>
              <a:rPr lang="en-US" sz="2200" i="1" dirty="0" smtClean="0"/>
              <a:t>r</a:t>
            </a:r>
            <a:r>
              <a:rPr lang="en-US" sz="2200" dirty="0" smtClean="0"/>
              <a:t>.</a:t>
            </a:r>
          </a:p>
          <a:p>
            <a:pPr lvl="1" eaLnBrk="1" hangingPunct="1">
              <a:lnSpc>
                <a:spcPct val="90000"/>
              </a:lnSpc>
              <a:spcAft>
                <a:spcPct val="20000"/>
              </a:spcAft>
            </a:pPr>
            <a:r>
              <a:rPr lang="en-US" sz="2200" dirty="0" smtClean="0"/>
              <a:t>Both values above </a:t>
            </a:r>
            <a:r>
              <a:rPr lang="en-US" sz="2200" i="1" dirty="0" smtClean="0"/>
              <a:t>r   </a:t>
            </a:r>
            <a:r>
              <a:rPr lang="en-US" sz="2200" dirty="0" smtClean="0">
                <a:sym typeface="Symbol" pitchFamily="84" charset="2"/>
              </a:rPr>
              <a:t>  </a:t>
            </a:r>
            <a:r>
              <a:rPr lang="en-US" sz="2200" i="1" dirty="0" smtClean="0"/>
              <a:t> </a:t>
            </a:r>
            <a:r>
              <a:rPr lang="en-US" sz="2200" dirty="0" smtClean="0"/>
              <a:t>sale at lower value.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457200" y="228600"/>
            <a:ext cx="7543800" cy="1295400"/>
          </a:xfrm>
        </p:spPr>
        <p:txBody>
          <a:bodyPr/>
          <a:lstStyle/>
          <a:p>
            <a:pPr eaLnBrk="1" hangingPunct="1"/>
            <a:r>
              <a:rPr lang="en-US" smtClean="0"/>
              <a:t>Revenue with reserve price</a:t>
            </a:r>
          </a:p>
        </p:txBody>
      </p:sp>
      <p:sp>
        <p:nvSpPr>
          <p:cNvPr id="26626" name="Rectangle 3"/>
          <p:cNvSpPr>
            <a:spLocks noGrp="1" noChangeArrowheads="1"/>
          </p:cNvSpPr>
          <p:nvPr>
            <p:ph type="body" idx="4294967295"/>
          </p:nvPr>
        </p:nvSpPr>
        <p:spPr>
          <a:xfrm>
            <a:off x="457200" y="1719263"/>
            <a:ext cx="8229600" cy="485775"/>
          </a:xfrm>
        </p:spPr>
        <p:txBody>
          <a:bodyPr/>
          <a:lstStyle/>
          <a:p>
            <a:pPr eaLnBrk="1" hangingPunct="1">
              <a:lnSpc>
                <a:spcPct val="90000"/>
              </a:lnSpc>
              <a:spcAft>
                <a:spcPct val="20000"/>
              </a:spcAft>
            </a:pPr>
            <a:r>
              <a:rPr lang="en-US" sz="2400" dirty="0" smtClean="0"/>
              <a:t>Expected revenue (add up three cases &amp; probabilities)</a:t>
            </a:r>
          </a:p>
        </p:txBody>
      </p:sp>
      <p:graphicFrame>
        <p:nvGraphicFramePr>
          <p:cNvPr id="2" name="Table 1"/>
          <p:cNvGraphicFramePr>
            <a:graphicFrameLocks noGrp="1"/>
          </p:cNvGraphicFramePr>
          <p:nvPr>
            <p:extLst>
              <p:ext uri="{D42A27DB-BD31-4B8C-83A1-F6EECF244321}">
                <p14:modId xmlns:p14="http://schemas.microsoft.com/office/powerpoint/2010/main" val="1159906546"/>
              </p:ext>
            </p:extLst>
          </p:nvPr>
        </p:nvGraphicFramePr>
        <p:xfrm>
          <a:off x="1331913" y="2286000"/>
          <a:ext cx="6096000" cy="1905001"/>
        </p:xfrm>
        <a:graphic>
          <a:graphicData uri="http://schemas.openxmlformats.org/drawingml/2006/table">
            <a:tbl>
              <a:tblPr/>
              <a:tblGrid>
                <a:gridCol w="2032000"/>
                <a:gridCol w="2032000"/>
                <a:gridCol w="2032000"/>
              </a:tblGrid>
              <a:tr h="47625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FFFF"/>
                          </a:solidFill>
                          <a:effectLst/>
                          <a:latin typeface="Arial" pitchFamily="84" charset="0"/>
                          <a:ea typeface="ＭＳ Ｐゴシック" pitchFamily="84" charset="-128"/>
                          <a:cs typeface="ＭＳ Ｐゴシック" pitchFamily="84" charset="-128"/>
                        </a:rPr>
                        <a:t>Event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FFFFF"/>
                          </a:solidFill>
                          <a:effectLst/>
                          <a:latin typeface="Arial" pitchFamily="84" charset="0"/>
                          <a:ea typeface="ＭＳ Ｐゴシック" pitchFamily="84" charset="-128"/>
                          <a:cs typeface="ＭＳ Ｐゴシック" pitchFamily="84" charset="-128"/>
                        </a:rPr>
                        <a:t>Probability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smtClean="0">
                          <a:ln>
                            <a:noFill/>
                          </a:ln>
                          <a:solidFill>
                            <a:srgbClr val="FFFFFF"/>
                          </a:solidFill>
                          <a:effectLst/>
                          <a:latin typeface="Arial" pitchFamily="84" charset="0"/>
                          <a:ea typeface="ＭＳ Ｐゴシック" pitchFamily="84" charset="-128"/>
                          <a:cs typeface="ＭＳ Ｐゴシック" pitchFamily="84" charset="-128"/>
                        </a:rPr>
                        <a:t>Exp. Revenue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778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v</a:t>
                      </a:r>
                      <a:r>
                        <a:rPr kumimoji="0" lang="en-US" sz="2200" b="0" i="1" u="none" strike="noStrike" cap="none" normalizeH="0" baseline="-25000" dirty="0" smtClean="0">
                          <a:ln>
                            <a:noFill/>
                          </a:ln>
                          <a:solidFill>
                            <a:srgbClr val="000000"/>
                          </a:solidFill>
                          <a:effectLst/>
                          <a:latin typeface="Arial" pitchFamily="84" charset="0"/>
                          <a:ea typeface="ＭＳ Ｐゴシック" pitchFamily="84" charset="-128"/>
                          <a:cs typeface="ＭＳ Ｐゴシック" pitchFamily="84" charset="-128"/>
                        </a:rPr>
                        <a:t>1</a:t>
                      </a: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 v</a:t>
                      </a:r>
                      <a:r>
                        <a:rPr kumimoji="0" lang="en-US" sz="2200" b="0" i="1" u="none" strike="noStrike" cap="none" normalizeH="0" baseline="-25000" dirty="0" smtClean="0">
                          <a:ln>
                            <a:noFill/>
                          </a:ln>
                          <a:solidFill>
                            <a:srgbClr val="000000"/>
                          </a:solidFill>
                          <a:effectLst/>
                          <a:latin typeface="Arial" pitchFamily="84" charset="0"/>
                          <a:ea typeface="ＭＳ Ｐゴシック" pitchFamily="84" charset="-128"/>
                          <a:cs typeface="ＭＳ Ｐゴシック" pitchFamily="84" charset="-128"/>
                        </a:rPr>
                        <a:t>2</a:t>
                      </a: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 &lt; 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r </a:t>
                      </a: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sym typeface="Symbol" pitchFamily="84" charset="2"/>
                        </a:rPr>
                        <a:t> r</a:t>
                      </a:r>
                      <a:endPar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4746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v</a:t>
                      </a:r>
                      <a:r>
                        <a:rPr kumimoji="0" lang="en-US" sz="2200" b="0" i="1" u="none" strike="noStrike" cap="none" normalizeH="0" baseline="-25000" smtClean="0">
                          <a:ln>
                            <a:noFill/>
                          </a:ln>
                          <a:solidFill>
                            <a:srgbClr val="000000"/>
                          </a:solidFill>
                          <a:effectLst/>
                          <a:latin typeface="Arial" pitchFamily="84" charset="0"/>
                          <a:ea typeface="ＭＳ Ｐゴシック" pitchFamily="84" charset="-128"/>
                          <a:cs typeface="ＭＳ Ｐゴシック" pitchFamily="84" charset="-128"/>
                        </a:rPr>
                        <a:t>i</a:t>
                      </a: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 &lt; r &lt; v</a:t>
                      </a:r>
                      <a:r>
                        <a:rPr kumimoji="0" lang="en-US" sz="2200" b="0" i="1" u="none" strike="noStrike" cap="none" normalizeH="0" baseline="-25000" smtClean="0">
                          <a:ln>
                            <a:noFill/>
                          </a:ln>
                          <a:solidFill>
                            <a:srgbClr val="000000"/>
                          </a:solidFill>
                          <a:effectLst/>
                          <a:latin typeface="Arial" pitchFamily="84" charset="0"/>
                          <a:ea typeface="ＭＳ Ｐゴシック" pitchFamily="84" charset="-128"/>
                          <a:cs typeface="ＭＳ Ｐゴシック" pitchFamily="84" charset="-128"/>
                        </a:rPr>
                        <a:t>j</a:t>
                      </a: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2</a:t>
                      </a: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sym typeface="Symbol" pitchFamily="84" charset="2"/>
                        </a:rPr>
                        <a:t> r  (1-r)</a:t>
                      </a:r>
                      <a:endPar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47625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v</a:t>
                      </a:r>
                      <a:r>
                        <a:rPr kumimoji="0" lang="en-US" sz="2200" b="0" i="1" u="none" strike="noStrike" cap="none" normalizeH="0" baseline="-25000" smtClean="0">
                          <a:ln>
                            <a:noFill/>
                          </a:ln>
                          <a:solidFill>
                            <a:srgbClr val="000000"/>
                          </a:solidFill>
                          <a:effectLst/>
                          <a:latin typeface="Arial" pitchFamily="84" charset="0"/>
                          <a:ea typeface="ＭＳ Ｐゴシック" pitchFamily="84" charset="-128"/>
                          <a:cs typeface="ＭＳ Ｐゴシック" pitchFamily="84" charset="-128"/>
                        </a:rPr>
                        <a:t>1</a:t>
                      </a: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 v</a:t>
                      </a:r>
                      <a:r>
                        <a:rPr kumimoji="0" lang="en-US" sz="2200" b="0" i="1" u="none" strike="noStrike" cap="none" normalizeH="0" baseline="-25000" smtClean="0">
                          <a:ln>
                            <a:noFill/>
                          </a:ln>
                          <a:solidFill>
                            <a:srgbClr val="000000"/>
                          </a:solidFill>
                          <a:effectLst/>
                          <a:latin typeface="Arial" pitchFamily="84" charset="0"/>
                          <a:ea typeface="ＭＳ Ｐゴシック" pitchFamily="84" charset="-128"/>
                          <a:cs typeface="ＭＳ Ｐゴシック" pitchFamily="84" charset="-128"/>
                        </a:rPr>
                        <a:t>2</a:t>
                      </a: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 &gt; 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rPr>
                        <a:t>(1-r) </a:t>
                      </a:r>
                      <a:r>
                        <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sym typeface="Symbol" pitchFamily="84" charset="2"/>
                        </a:rPr>
                        <a:t> (1-r)</a:t>
                      </a:r>
                      <a:endParaRPr kumimoji="0" lang="en-US" sz="2200" b="0" i="1" u="none" strike="noStrike" cap="none" normalizeH="0" baseline="0" smtClean="0">
                        <a:ln>
                          <a:noFill/>
                        </a:ln>
                        <a:solidFill>
                          <a:srgbClr val="00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200" b="0" i="1" u="none" strike="noStrike" cap="none" normalizeH="0" baseline="0" dirty="0" smtClean="0">
                          <a:ln>
                            <a:noFill/>
                          </a:ln>
                          <a:solidFill>
                            <a:srgbClr val="000000"/>
                          </a:solidFill>
                          <a:effectLst/>
                          <a:latin typeface="Arial" pitchFamily="84" charset="0"/>
                          <a:ea typeface="ＭＳ Ｐゴシック" pitchFamily="84" charset="-128"/>
                          <a:cs typeface="ＭＳ Ｐゴシック" pitchFamily="84" charset="-128"/>
                        </a:rPr>
                        <a:t>r + (1/3)(1-r)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bl>
          </a:graphicData>
        </a:graphic>
      </p:graphicFrame>
      <p:sp>
        <p:nvSpPr>
          <p:cNvPr id="7" name="Rectangle 3"/>
          <p:cNvSpPr txBox="1">
            <a:spLocks noChangeArrowheads="1"/>
          </p:cNvSpPr>
          <p:nvPr/>
        </p:nvSpPr>
        <p:spPr bwMode="auto">
          <a:xfrm>
            <a:off x="521073" y="4581128"/>
            <a:ext cx="8229600" cy="194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84" charset="2"/>
              <a:buChar char="l"/>
              <a:defRPr sz="3000">
                <a:solidFill>
                  <a:schemeClr val="tx1"/>
                </a:solidFill>
                <a:latin typeface="+mn-lt"/>
                <a:ea typeface="ＭＳ Ｐゴシック" pitchFamily="84" charset="-128"/>
                <a:cs typeface="ＭＳ Ｐゴシック" pitchFamily="84" charset="-128"/>
              </a:defRPr>
            </a:lvl1pPr>
            <a:lvl2pPr marL="692150" indent="-347663" algn="l" rtl="0" eaLnBrk="0" fontAlgn="base" hangingPunct="0">
              <a:spcBef>
                <a:spcPct val="20000"/>
              </a:spcBef>
              <a:spcAft>
                <a:spcPct val="0"/>
              </a:spcAft>
              <a:buClr>
                <a:schemeClr val="accent2"/>
              </a:buClr>
              <a:buSzPct val="70000"/>
              <a:buFont typeface="Wingdings" pitchFamily="84"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pitchFamily="84"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pitchFamily="84"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pitchFamily="84"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6pPr>
            <a:lvl7pPr marL="25130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7pPr>
            <a:lvl8pPr marL="29702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8pPr>
            <a:lvl9pPr marL="34274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9pPr>
          </a:lstStyle>
          <a:p>
            <a:pPr eaLnBrk="1" hangingPunct="1">
              <a:lnSpc>
                <a:spcPct val="90000"/>
              </a:lnSpc>
              <a:spcAft>
                <a:spcPct val="20000"/>
              </a:spcAft>
            </a:pPr>
            <a:r>
              <a:rPr lang="en-US" sz="2400" dirty="0" smtClean="0"/>
              <a:t>Expected revenue = </a:t>
            </a:r>
            <a:r>
              <a:rPr lang="en-US" sz="2400" i="1" dirty="0"/>
              <a:t>0 </a:t>
            </a:r>
            <a:r>
              <a:rPr lang="en-US" sz="2400" i="1" dirty="0" smtClean="0"/>
              <a:t>+ 2r</a:t>
            </a:r>
            <a:r>
              <a:rPr lang="en-US" sz="2400" i="1" baseline="30000" dirty="0" smtClean="0"/>
              <a:t>2</a:t>
            </a:r>
            <a:r>
              <a:rPr lang="en-US" sz="2400" i="1" dirty="0" smtClean="0"/>
              <a:t>(1-r</a:t>
            </a:r>
            <a:r>
              <a:rPr lang="en-US" sz="2400" i="1" dirty="0"/>
              <a:t>) </a:t>
            </a:r>
            <a:r>
              <a:rPr lang="en-US" sz="2400" i="1" dirty="0" smtClean="0"/>
              <a:t>+ (</a:t>
            </a:r>
            <a:r>
              <a:rPr lang="en-US" sz="2400" i="1" dirty="0"/>
              <a:t>1-r)</a:t>
            </a:r>
            <a:r>
              <a:rPr lang="en-US" sz="2400" i="1" baseline="30000" dirty="0"/>
              <a:t>2</a:t>
            </a:r>
            <a:r>
              <a:rPr lang="en-US" sz="2400" i="1" dirty="0"/>
              <a:t>[1/3 + (</a:t>
            </a:r>
            <a:r>
              <a:rPr lang="en-US" sz="2400" i="1" dirty="0" smtClean="0"/>
              <a:t>2/3)r]</a:t>
            </a:r>
            <a:endParaRPr lang="en-US" sz="2400" dirty="0"/>
          </a:p>
          <a:p>
            <a:pPr eaLnBrk="1" hangingPunct="1">
              <a:lnSpc>
                <a:spcPct val="90000"/>
              </a:lnSpc>
              <a:spcAft>
                <a:spcPct val="20000"/>
              </a:spcAft>
            </a:pPr>
            <a:endParaRPr lang="en-US" sz="1200" dirty="0" smtClean="0"/>
          </a:p>
          <a:p>
            <a:pPr eaLnBrk="1" hangingPunct="1">
              <a:lnSpc>
                <a:spcPct val="90000"/>
              </a:lnSpc>
              <a:spcAft>
                <a:spcPct val="20000"/>
              </a:spcAft>
            </a:pPr>
            <a:r>
              <a:rPr lang="en-US" sz="2400" dirty="0" smtClean="0"/>
              <a:t>To </a:t>
            </a:r>
            <a:r>
              <a:rPr lang="en-US" sz="2400" dirty="0"/>
              <a:t>maximize, set </a:t>
            </a:r>
            <a:r>
              <a:rPr lang="en-US" sz="2400" dirty="0" smtClean="0"/>
              <a:t>d(</a:t>
            </a:r>
            <a:r>
              <a:rPr lang="en-US" sz="2400" dirty="0" err="1" smtClean="0"/>
              <a:t>Exp</a:t>
            </a:r>
            <a:r>
              <a:rPr lang="en-US" sz="2400" dirty="0" smtClean="0"/>
              <a:t> </a:t>
            </a:r>
            <a:r>
              <a:rPr lang="en-US" sz="2400" dirty="0"/>
              <a:t>Rev)/</a:t>
            </a:r>
            <a:r>
              <a:rPr lang="en-US" sz="2400" dirty="0" err="1"/>
              <a:t>dr</a:t>
            </a:r>
            <a:r>
              <a:rPr lang="en-US" sz="2400" dirty="0"/>
              <a:t> = </a:t>
            </a:r>
            <a:r>
              <a:rPr lang="en-US" sz="2400" dirty="0" smtClean="0"/>
              <a:t>0</a:t>
            </a:r>
            <a:endParaRPr lang="en-US" sz="2400" i="1" dirty="0"/>
          </a:p>
          <a:p>
            <a:pPr marL="342900" lvl="1" algn="ctr">
              <a:lnSpc>
                <a:spcPct val="150000"/>
              </a:lnSpc>
              <a:spcAft>
                <a:spcPct val="20000"/>
              </a:spcAft>
              <a:buNone/>
            </a:pPr>
            <a:r>
              <a:rPr lang="en-US" sz="2400" i="1" dirty="0" smtClean="0"/>
              <a:t>0</a:t>
            </a:r>
            <a:r>
              <a:rPr lang="en-US" sz="2400" i="1" dirty="0"/>
              <a:t>= 4r - 6r</a:t>
            </a:r>
            <a:r>
              <a:rPr lang="en-US" sz="2400" i="1" baseline="30000" dirty="0"/>
              <a:t>2</a:t>
            </a:r>
            <a:r>
              <a:rPr lang="en-US" sz="2400" i="1" dirty="0"/>
              <a:t> - 2(1-r)(1/3+(2/3)r) + (2/3)(1-r)</a:t>
            </a:r>
            <a:r>
              <a:rPr lang="en-US" sz="2400" i="1" baseline="30000" dirty="0"/>
              <a:t>2  </a:t>
            </a:r>
            <a:r>
              <a:rPr lang="en-US" sz="2400" i="1" dirty="0"/>
              <a:t>= 2r - </a:t>
            </a:r>
            <a:r>
              <a:rPr lang="en-US" sz="2400" i="1" dirty="0" smtClean="0"/>
              <a:t>2r</a:t>
            </a:r>
            <a:r>
              <a:rPr lang="en-US" sz="2400" i="1" baseline="30000" dirty="0" smtClean="0"/>
              <a:t>2</a:t>
            </a:r>
            <a:endParaRPr lang="en-US" sz="2400" i="1" baseline="30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7" name="Rectangle 2"/>
          <p:cNvSpPr>
            <a:spLocks noChangeArrowheads="1"/>
          </p:cNvSpPr>
          <p:nvPr/>
        </p:nvSpPr>
        <p:spPr bwMode="auto">
          <a:xfrm>
            <a:off x="457200" y="228600"/>
            <a:ext cx="7543800" cy="838200"/>
          </a:xfrm>
          <a:prstGeom prst="rect">
            <a:avLst/>
          </a:prstGeom>
          <a:noFill/>
          <a:ln w="9525">
            <a:noFill/>
            <a:miter lim="800000"/>
            <a:headEnd/>
            <a:tailEnd/>
          </a:ln>
        </p:spPr>
        <p:txBody>
          <a:bodyPr anchor="b">
            <a:prstTxWarp prst="textNoShape">
              <a:avLst/>
            </a:prstTxWarp>
          </a:bodyPr>
          <a:lstStyle/>
          <a:p>
            <a:r>
              <a:rPr lang="en-US" sz="3900" b="1">
                <a:solidFill>
                  <a:schemeClr val="tx2"/>
                </a:solidFill>
              </a:rPr>
              <a:t>Optimal Reserve Price</a:t>
            </a:r>
          </a:p>
        </p:txBody>
      </p:sp>
      <p:graphicFrame>
        <p:nvGraphicFramePr>
          <p:cNvPr id="5" name="Chart 4"/>
          <p:cNvGraphicFramePr>
            <a:graphicFrameLocks noGrp="1"/>
          </p:cNvGraphicFramePr>
          <p:nvPr>
            <p:extLst>
              <p:ext uri="{D42A27DB-BD31-4B8C-83A1-F6EECF244321}">
                <p14:modId xmlns:p14="http://schemas.microsoft.com/office/powerpoint/2010/main" val="979562727"/>
              </p:ext>
            </p:extLst>
          </p:nvPr>
        </p:nvGraphicFramePr>
        <p:xfrm>
          <a:off x="179512" y="1268760"/>
          <a:ext cx="8585372" cy="537013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1" name="Rectangle 2"/>
          <p:cNvSpPr>
            <a:spLocks noChangeArrowheads="1"/>
          </p:cNvSpPr>
          <p:nvPr/>
        </p:nvSpPr>
        <p:spPr bwMode="auto">
          <a:xfrm>
            <a:off x="457200" y="228600"/>
            <a:ext cx="7543800" cy="838200"/>
          </a:xfrm>
          <a:prstGeom prst="rect">
            <a:avLst/>
          </a:prstGeom>
          <a:noFill/>
          <a:ln w="9525">
            <a:noFill/>
            <a:miter lim="800000"/>
            <a:headEnd/>
            <a:tailEnd/>
          </a:ln>
        </p:spPr>
        <p:txBody>
          <a:bodyPr anchor="b">
            <a:prstTxWarp prst="textNoShape">
              <a:avLst/>
            </a:prstTxWarp>
          </a:bodyPr>
          <a:lstStyle/>
          <a:p>
            <a:r>
              <a:rPr lang="en-US" sz="3600" b="1">
                <a:solidFill>
                  <a:schemeClr val="tx2"/>
                </a:solidFill>
              </a:rPr>
              <a:t>Optimal Reserve with N=2,3</a:t>
            </a:r>
            <a:endParaRPr lang="en-US" sz="3900" b="1">
              <a:solidFill>
                <a:schemeClr val="tx2"/>
              </a:solidFill>
            </a:endParaRPr>
          </a:p>
        </p:txBody>
      </p:sp>
      <p:graphicFrame>
        <p:nvGraphicFramePr>
          <p:cNvPr id="4" name="Chart 3"/>
          <p:cNvGraphicFramePr>
            <a:graphicFrameLocks noGrp="1"/>
          </p:cNvGraphicFramePr>
          <p:nvPr>
            <p:extLst>
              <p:ext uri="{D42A27DB-BD31-4B8C-83A1-F6EECF244321}">
                <p14:modId xmlns:p14="http://schemas.microsoft.com/office/powerpoint/2010/main" val="1728545440"/>
              </p:ext>
            </p:extLst>
          </p:nvPr>
        </p:nvGraphicFramePr>
        <p:xfrm>
          <a:off x="251520" y="1066800"/>
          <a:ext cx="8585372" cy="568563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457200" y="228600"/>
            <a:ext cx="7543800" cy="1143000"/>
          </a:xfrm>
        </p:spPr>
        <p:txBody>
          <a:bodyPr/>
          <a:lstStyle/>
          <a:p>
            <a:pPr eaLnBrk="1" hangingPunct="1"/>
            <a:r>
              <a:rPr lang="en-US" smtClean="0"/>
              <a:t>Reserve price &amp; competition</a:t>
            </a:r>
          </a:p>
        </p:txBody>
      </p:sp>
      <p:sp>
        <p:nvSpPr>
          <p:cNvPr id="28674" name="Rectangle 3"/>
          <p:cNvSpPr>
            <a:spLocks noGrp="1" noChangeArrowheads="1"/>
          </p:cNvSpPr>
          <p:nvPr>
            <p:ph type="body" idx="4294967295"/>
          </p:nvPr>
        </p:nvSpPr>
        <p:spPr>
          <a:xfrm>
            <a:off x="685800" y="5943600"/>
            <a:ext cx="7772400" cy="642938"/>
          </a:xfrm>
        </p:spPr>
        <p:txBody>
          <a:bodyPr/>
          <a:lstStyle/>
          <a:p>
            <a:pPr eaLnBrk="1" hangingPunct="1">
              <a:lnSpc>
                <a:spcPct val="90000"/>
              </a:lnSpc>
              <a:spcAft>
                <a:spcPct val="20000"/>
              </a:spcAft>
            </a:pPr>
            <a:r>
              <a:rPr lang="en-US" sz="2200" dirty="0" smtClean="0"/>
              <a:t>Optimal reserve price is </a:t>
            </a:r>
            <a:r>
              <a:rPr lang="en-US" sz="2200" i="1" dirty="0" smtClean="0"/>
              <a:t>r=50 independent</a:t>
            </a:r>
            <a:r>
              <a:rPr lang="en-US" sz="2200" dirty="0" smtClean="0"/>
              <a:t> of number of bidders N (assuming all draw values from U[0,100]) - try it!</a:t>
            </a:r>
            <a:endParaRPr lang="en-US" sz="2400" dirty="0" smtClean="0"/>
          </a:p>
        </p:txBody>
      </p:sp>
      <p:graphicFrame>
        <p:nvGraphicFramePr>
          <p:cNvPr id="28724" name="Group 1076"/>
          <p:cNvGraphicFramePr>
            <a:graphicFrameLocks noGrp="1"/>
          </p:cNvGraphicFramePr>
          <p:nvPr>
            <p:extLst>
              <p:ext uri="{D42A27DB-BD31-4B8C-83A1-F6EECF244321}">
                <p14:modId xmlns:p14="http://schemas.microsoft.com/office/powerpoint/2010/main" val="1903388443"/>
              </p:ext>
            </p:extLst>
          </p:nvPr>
        </p:nvGraphicFramePr>
        <p:xfrm>
          <a:off x="800100" y="1676400"/>
          <a:ext cx="7543800" cy="4114801"/>
        </p:xfrm>
        <a:graphic>
          <a:graphicData uri="http://schemas.openxmlformats.org/drawingml/2006/table">
            <a:tbl>
              <a:tblPr/>
              <a:tblGrid>
                <a:gridCol w="1508125"/>
                <a:gridCol w="1509713"/>
                <a:gridCol w="1474142"/>
                <a:gridCol w="1543695"/>
                <a:gridCol w="1508125"/>
              </a:tblGrid>
              <a:tr h="649288">
                <a:tc>
                  <a:txBody>
                    <a:bodyPr/>
                    <a:lstStyle/>
                    <a:p>
                      <a:pPr marL="0" marR="0" lvl="0" indent="0" algn="l"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gridSpan="2">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1"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No </a:t>
                      </a:r>
                      <a:r>
                        <a:rPr kumimoji="0" lang="en-US" sz="2000" b="1"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Reserve (r=0)</a:t>
                      </a:r>
                      <a:endParaRPr kumimoji="0" lang="en-US" sz="2000" b="1"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hMerge="1">
                  <a:txBody>
                    <a:bodyPr/>
                    <a:lstStyle/>
                    <a:p>
                      <a:endParaRPr lang="en-US"/>
                    </a:p>
                  </a:txBody>
                  <a:tcPr/>
                </a:tc>
                <a:tc gridSpan="2">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1"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Optimal </a:t>
                      </a:r>
                      <a:r>
                        <a:rPr kumimoji="0" lang="en-US" sz="2000" b="1"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Reserve (r=0.5)</a:t>
                      </a:r>
                      <a:endParaRPr kumimoji="0" lang="en-US" sz="2000" b="1"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75000"/>
                      </a:schemeClr>
                    </a:solidFill>
                  </a:tcPr>
                </a:tc>
                <a:tc hMerge="1">
                  <a:txBody>
                    <a:bodyPr/>
                    <a:lstStyle/>
                    <a:p>
                      <a:endParaRPr lang="en-US"/>
                    </a:p>
                  </a:txBody>
                  <a:tcPr/>
                </a:tc>
              </a:tr>
              <a:tr h="5778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N</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err="1">
                          <a:ln>
                            <a:noFill/>
                          </a:ln>
                          <a:solidFill>
                            <a:schemeClr val="tx1"/>
                          </a:solidFill>
                          <a:effectLst/>
                          <a:latin typeface="Arial" pitchFamily="84" charset="0"/>
                          <a:ea typeface="ＭＳ Ｐゴシック" pitchFamily="84" charset="-128"/>
                          <a:cs typeface="ＭＳ Ｐゴシック" pitchFamily="84" charset="-128"/>
                        </a:rPr>
                        <a:t>Pr</a:t>
                      </a: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(Sale)</a:t>
                      </a: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E[Rev]</a:t>
                      </a: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err="1">
                          <a:ln>
                            <a:noFill/>
                          </a:ln>
                          <a:solidFill>
                            <a:schemeClr val="tx1"/>
                          </a:solidFill>
                          <a:effectLst/>
                          <a:latin typeface="Arial" pitchFamily="84" charset="0"/>
                          <a:ea typeface="ＭＳ Ｐゴシック" pitchFamily="84" charset="-128"/>
                          <a:cs typeface="ＭＳ Ｐゴシック" pitchFamily="84" charset="-128"/>
                        </a:rPr>
                        <a:t>Pr</a:t>
                      </a: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(Sale)</a:t>
                      </a: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E[Rev]</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75000"/>
                      </a:schemeClr>
                    </a:solidFill>
                  </a:tcPr>
                </a:tc>
              </a:tr>
              <a:tr h="5778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1</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0.50</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25</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r h="5778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2</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33</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0.75</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42</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r h="576263">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3</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50</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0.88</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53</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r h="5778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4</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0.95</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r>
              <a:tr h="5778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rPr>
                        <a:t>5</a:t>
                      </a:r>
                    </a:p>
                  </a:txBody>
                  <a:tcPr anchor="ctr" anchorCtr="1"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67</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0.97</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0000"/>
                        <a:buFont typeface="Wingdings" pitchFamily="84" charset="2"/>
                        <a:buNone/>
                        <a:tabLst/>
                      </a:pPr>
                      <a:r>
                        <a:rPr kumimoji="0" lang="en-US" sz="20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67</a:t>
                      </a:r>
                      <a:endParaRPr kumimoji="0" lang="en-US" sz="2000" b="0" i="0" u="none" strike="noStrike" cap="none" normalizeH="0" baseline="0" dirty="0">
                        <a:ln>
                          <a:noFill/>
                        </a:ln>
                        <a:solidFill>
                          <a:schemeClr val="tx1"/>
                        </a:solidFill>
                        <a:effectLst/>
                        <a:latin typeface="Arial" pitchFamily="84" charset="0"/>
                        <a:ea typeface="ＭＳ Ｐゴシック" pitchFamily="84" charset="-128"/>
                        <a:cs typeface="ＭＳ Ｐゴシック" pitchFamily="84" charset="-128"/>
                      </a:endParaRP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457200" y="228600"/>
            <a:ext cx="7543800" cy="1295400"/>
          </a:xfrm>
        </p:spPr>
        <p:txBody>
          <a:bodyPr/>
          <a:lstStyle/>
          <a:p>
            <a:pPr eaLnBrk="1" hangingPunct="1"/>
            <a:r>
              <a:rPr lang="en-US" smtClean="0"/>
              <a:t>Evidence on reserve prices</a:t>
            </a:r>
          </a:p>
        </p:txBody>
      </p:sp>
      <p:sp>
        <p:nvSpPr>
          <p:cNvPr id="136195"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400" dirty="0" smtClean="0"/>
              <a:t>We’ve seen how reserve prices work </a:t>
            </a:r>
            <a:r>
              <a:rPr lang="en-US" sz="2400" i="1" dirty="0" smtClean="0"/>
              <a:t>in theory </a:t>
            </a:r>
            <a:r>
              <a:rPr lang="en-US" sz="2400" dirty="0" smtClean="0"/>
              <a:t>but what about </a:t>
            </a:r>
            <a:r>
              <a:rPr lang="en-US" sz="2400" i="1" dirty="0" smtClean="0"/>
              <a:t>in practice. </a:t>
            </a:r>
            <a:r>
              <a:rPr lang="en-US" sz="2400" dirty="0" smtClean="0"/>
              <a:t>Does it help to set a higher reserve?</a:t>
            </a:r>
          </a:p>
          <a:p>
            <a:pPr eaLnBrk="1" hangingPunct="1">
              <a:lnSpc>
                <a:spcPct val="90000"/>
              </a:lnSpc>
              <a:spcAft>
                <a:spcPct val="20000"/>
              </a:spcAft>
            </a:pPr>
            <a:endParaRPr lang="en-US" sz="2400" dirty="0" smtClean="0"/>
          </a:p>
          <a:p>
            <a:pPr eaLnBrk="1" hangingPunct="1">
              <a:lnSpc>
                <a:spcPct val="90000"/>
              </a:lnSpc>
              <a:spcAft>
                <a:spcPct val="20000"/>
              </a:spcAft>
            </a:pPr>
            <a:r>
              <a:rPr lang="en-US" sz="2400" dirty="0" smtClean="0"/>
              <a:t>Seems as if it might be hard to test</a:t>
            </a:r>
            <a:endParaRPr lang="en-US" sz="2000" dirty="0" smtClean="0"/>
          </a:p>
          <a:p>
            <a:pPr lvl="1" eaLnBrk="1" hangingPunct="1">
              <a:lnSpc>
                <a:spcPct val="90000"/>
              </a:lnSpc>
              <a:spcAft>
                <a:spcPct val="20000"/>
              </a:spcAft>
            </a:pPr>
            <a:r>
              <a:rPr lang="en-US" sz="2200" dirty="0" smtClean="0"/>
              <a:t>At a used car auction, the </a:t>
            </a:r>
            <a:r>
              <a:rPr lang="en-US" sz="2200" dirty="0" err="1" smtClean="0"/>
              <a:t>bmws</a:t>
            </a:r>
            <a:r>
              <a:rPr lang="en-US" sz="2200" dirty="0" smtClean="0"/>
              <a:t> will have higher reserve prices than the </a:t>
            </a:r>
            <a:r>
              <a:rPr lang="en-US" sz="2200" dirty="0" err="1" smtClean="0"/>
              <a:t>chevys</a:t>
            </a:r>
            <a:r>
              <a:rPr lang="en-US" sz="2200" dirty="0" smtClean="0"/>
              <a:t>, but are also worth more. </a:t>
            </a:r>
          </a:p>
          <a:p>
            <a:pPr lvl="1" eaLnBrk="1" hangingPunct="1">
              <a:lnSpc>
                <a:spcPct val="90000"/>
              </a:lnSpc>
              <a:spcAft>
                <a:spcPct val="20000"/>
              </a:spcAft>
            </a:pPr>
            <a:r>
              <a:rPr lang="en-US" sz="2200" dirty="0" smtClean="0"/>
              <a:t>Best evidence would be experimental - sell multiple versions of the same thing with different reserve prices.</a:t>
            </a:r>
          </a:p>
          <a:p>
            <a:pPr lvl="1" eaLnBrk="1" hangingPunct="1">
              <a:lnSpc>
                <a:spcPct val="90000"/>
              </a:lnSpc>
              <a:spcAft>
                <a:spcPct val="20000"/>
              </a:spcAft>
            </a:pPr>
            <a:endParaRPr lang="en-US" sz="2000" dirty="0" smtClean="0"/>
          </a:p>
          <a:p>
            <a:pPr eaLnBrk="1" hangingPunct="1">
              <a:lnSpc>
                <a:spcPct val="90000"/>
              </a:lnSpc>
              <a:spcAft>
                <a:spcPct val="20000"/>
              </a:spcAft>
            </a:pPr>
            <a:r>
              <a:rPr lang="en-US" sz="2400" dirty="0" smtClean="0"/>
              <a:t>Let’s see if we can find some examples on eBay.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idx="4294967295"/>
          </p:nvPr>
        </p:nvSpPr>
        <p:spPr>
          <a:xfrm>
            <a:off x="457200" y="122238"/>
            <a:ext cx="7543800" cy="714375"/>
          </a:xfrm>
        </p:spPr>
        <p:txBody>
          <a:bodyPr/>
          <a:lstStyle/>
          <a:p>
            <a:r>
              <a:rPr lang="en-US"/>
              <a:t>An eBay “experiment”</a:t>
            </a:r>
          </a:p>
        </p:txBody>
      </p:sp>
      <p:pic>
        <p:nvPicPr>
          <p:cNvPr id="78850" name="Picture 4"/>
          <p:cNvPicPr>
            <a:picLocks noChangeAspect="1" noChangeArrowheads="1"/>
          </p:cNvPicPr>
          <p:nvPr/>
        </p:nvPicPr>
        <p:blipFill>
          <a:blip r:embed="rId3"/>
          <a:srcRect/>
          <a:stretch>
            <a:fillRect/>
          </a:stretch>
        </p:blipFill>
        <p:spPr bwMode="auto">
          <a:xfrm>
            <a:off x="747713" y="981075"/>
            <a:ext cx="7162800" cy="5707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2"/>
          <p:cNvSpPr>
            <a:spLocks noGrp="1" noChangeArrowheads="1"/>
          </p:cNvSpPr>
          <p:nvPr>
            <p:ph type="title" idx="4294967295"/>
          </p:nvPr>
        </p:nvSpPr>
        <p:spPr>
          <a:xfrm>
            <a:off x="457200" y="122238"/>
            <a:ext cx="7543800" cy="714375"/>
          </a:xfrm>
        </p:spPr>
        <p:txBody>
          <a:bodyPr/>
          <a:lstStyle/>
          <a:p>
            <a:r>
              <a:rPr lang="en-US"/>
              <a:t>Effect of reserve on Pr(Sale)</a:t>
            </a:r>
          </a:p>
        </p:txBody>
      </p:sp>
      <p:sp>
        <p:nvSpPr>
          <p:cNvPr id="72716" name="Text Box 1036"/>
          <p:cNvSpPr txBox="1">
            <a:spLocks noChangeArrowheads="1"/>
          </p:cNvSpPr>
          <p:nvPr/>
        </p:nvSpPr>
        <p:spPr bwMode="auto">
          <a:xfrm>
            <a:off x="138113" y="6343650"/>
            <a:ext cx="8624887" cy="400110"/>
          </a:xfrm>
          <a:prstGeom prst="rect">
            <a:avLst/>
          </a:prstGeom>
          <a:noFill/>
          <a:ln w="9525">
            <a:noFill/>
            <a:miter lim="800000"/>
            <a:headEnd/>
            <a:tailEnd/>
          </a:ln>
        </p:spPr>
        <p:txBody>
          <a:bodyPr>
            <a:prstTxWarp prst="textNoShape">
              <a:avLst/>
            </a:prstTxWarp>
            <a:spAutoFit/>
          </a:bodyPr>
          <a:lstStyle/>
          <a:p>
            <a:r>
              <a:rPr lang="en-US" sz="2000" dirty="0"/>
              <a:t>From </a:t>
            </a:r>
            <a:r>
              <a:rPr lang="en-US" sz="2000" dirty="0" err="1"/>
              <a:t>Einav</a:t>
            </a:r>
            <a:r>
              <a:rPr lang="en-US" sz="2000" dirty="0"/>
              <a:t>, </a:t>
            </a:r>
            <a:r>
              <a:rPr lang="en-US" sz="2000" dirty="0" err="1"/>
              <a:t>Kuchler</a:t>
            </a:r>
            <a:r>
              <a:rPr lang="en-US" sz="2000" dirty="0"/>
              <a:t>, Levin, and </a:t>
            </a:r>
            <a:r>
              <a:rPr lang="en-US" sz="2000" dirty="0" err="1"/>
              <a:t>Sundaresan</a:t>
            </a:r>
            <a:r>
              <a:rPr lang="en-US" sz="2000" dirty="0"/>
              <a:t> (</a:t>
            </a:r>
            <a:r>
              <a:rPr lang="en-US" sz="2000" dirty="0" smtClean="0"/>
              <a:t>2012) </a:t>
            </a:r>
            <a:r>
              <a:rPr lang="en-US" sz="2000" dirty="0"/>
              <a:t>“Seller Experiments”</a:t>
            </a:r>
          </a:p>
        </p:txBody>
      </p:sp>
      <p:graphicFrame>
        <p:nvGraphicFramePr>
          <p:cNvPr id="5" name="Chart 4"/>
          <p:cNvGraphicFramePr>
            <a:graphicFrameLocks noGrp="1"/>
          </p:cNvGraphicFramePr>
          <p:nvPr>
            <p:extLst>
              <p:ext uri="{D42A27DB-BD31-4B8C-83A1-F6EECF244321}">
                <p14:modId xmlns:p14="http://schemas.microsoft.com/office/powerpoint/2010/main" val="1699807362"/>
              </p:ext>
            </p:extLst>
          </p:nvPr>
        </p:nvGraphicFramePr>
        <p:xfrm>
          <a:off x="241789" y="836712"/>
          <a:ext cx="8578683" cy="561662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9" name="Rectangle 2"/>
          <p:cNvSpPr>
            <a:spLocks noGrp="1" noChangeArrowheads="1"/>
          </p:cNvSpPr>
          <p:nvPr>
            <p:ph type="title" idx="4294967295"/>
          </p:nvPr>
        </p:nvSpPr>
        <p:spPr>
          <a:xfrm>
            <a:off x="457200" y="122238"/>
            <a:ext cx="7543800" cy="858837"/>
          </a:xfrm>
        </p:spPr>
        <p:txBody>
          <a:bodyPr/>
          <a:lstStyle/>
          <a:p>
            <a:r>
              <a:rPr lang="en-US"/>
              <a:t>Effect of reserve on price</a:t>
            </a:r>
          </a:p>
        </p:txBody>
      </p:sp>
      <p:graphicFrame>
        <p:nvGraphicFramePr>
          <p:cNvPr id="4" name="Chart 3"/>
          <p:cNvGraphicFramePr>
            <a:graphicFrameLocks noGrp="1"/>
          </p:cNvGraphicFramePr>
          <p:nvPr>
            <p:extLst>
              <p:ext uri="{D42A27DB-BD31-4B8C-83A1-F6EECF244321}">
                <p14:modId xmlns:p14="http://schemas.microsoft.com/office/powerpoint/2010/main" val="4209640113"/>
              </p:ext>
            </p:extLst>
          </p:nvPr>
        </p:nvGraphicFramePr>
        <p:xfrm>
          <a:off x="179512" y="787524"/>
          <a:ext cx="8660423" cy="595384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idx="4294967295"/>
          </p:nvPr>
        </p:nvSpPr>
        <p:spPr>
          <a:xfrm>
            <a:off x="457200" y="228600"/>
            <a:ext cx="7543800" cy="1295400"/>
          </a:xfrm>
        </p:spPr>
        <p:txBody>
          <a:bodyPr/>
          <a:lstStyle/>
          <a:p>
            <a:pPr eaLnBrk="1" hangingPunct="1"/>
            <a:r>
              <a:rPr lang="en-US" smtClean="0"/>
              <a:t>Optimal reserve prices</a:t>
            </a:r>
          </a:p>
        </p:txBody>
      </p:sp>
      <p:sp>
        <p:nvSpPr>
          <p:cNvPr id="119811"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200" dirty="0" smtClean="0"/>
              <a:t>On eBay, the </a:t>
            </a:r>
            <a:r>
              <a:rPr lang="en-US" sz="2200" i="1" dirty="0" smtClean="0"/>
              <a:t>profit-maximizing</a:t>
            </a:r>
            <a:r>
              <a:rPr lang="en-US" sz="2200" dirty="0" smtClean="0"/>
              <a:t> reserve prices appear to be</a:t>
            </a:r>
          </a:p>
          <a:p>
            <a:pPr lvl="3" eaLnBrk="1" hangingPunct="1">
              <a:lnSpc>
                <a:spcPct val="90000"/>
              </a:lnSpc>
              <a:spcAft>
                <a:spcPct val="20000"/>
              </a:spcAft>
            </a:pPr>
            <a:endParaRPr lang="en-US" sz="1200" i="1" dirty="0"/>
          </a:p>
          <a:p>
            <a:pPr marL="344487" lvl="1" indent="0" eaLnBrk="1" hangingPunct="1">
              <a:lnSpc>
                <a:spcPct val="90000"/>
              </a:lnSpc>
              <a:spcAft>
                <a:spcPct val="20000"/>
              </a:spcAft>
              <a:buNone/>
            </a:pPr>
            <a:r>
              <a:rPr lang="en-US" sz="2000" dirty="0" smtClean="0">
                <a:solidFill>
                  <a:srgbClr val="0070C0"/>
                </a:solidFill>
              </a:rPr>
              <a:t>Very low reserve price</a:t>
            </a:r>
            <a:r>
              <a:rPr lang="en-US" sz="2000" dirty="0" smtClean="0"/>
              <a:t>: maximizes probability of sale and relies on competition to protect against low price outcome of auction.</a:t>
            </a:r>
          </a:p>
          <a:p>
            <a:pPr marL="344487" lvl="1" indent="0" eaLnBrk="1" hangingPunct="1">
              <a:lnSpc>
                <a:spcPct val="90000"/>
              </a:lnSpc>
              <a:spcAft>
                <a:spcPct val="20000"/>
              </a:spcAft>
              <a:buNone/>
            </a:pPr>
            <a:endParaRPr lang="en-US" sz="1200" dirty="0"/>
          </a:p>
          <a:p>
            <a:pPr marL="344487" lvl="1" indent="0" eaLnBrk="1" hangingPunct="1">
              <a:lnSpc>
                <a:spcPct val="90000"/>
              </a:lnSpc>
              <a:spcAft>
                <a:spcPct val="20000"/>
              </a:spcAft>
              <a:buNone/>
            </a:pPr>
            <a:r>
              <a:rPr lang="en-US" sz="2000" dirty="0" smtClean="0"/>
              <a:t>Or</a:t>
            </a:r>
            <a:r>
              <a:rPr lang="en-US" sz="2400" dirty="0" smtClean="0"/>
              <a:t> </a:t>
            </a:r>
          </a:p>
          <a:p>
            <a:pPr marL="344487" lvl="1" indent="0" eaLnBrk="1" hangingPunct="1">
              <a:lnSpc>
                <a:spcPct val="90000"/>
              </a:lnSpc>
              <a:spcAft>
                <a:spcPct val="20000"/>
              </a:spcAft>
              <a:buNone/>
            </a:pPr>
            <a:endParaRPr lang="en-US" sz="1200" dirty="0"/>
          </a:p>
          <a:p>
            <a:pPr marL="344487" lvl="1" indent="0" eaLnBrk="1" hangingPunct="1">
              <a:lnSpc>
                <a:spcPct val="90000"/>
              </a:lnSpc>
              <a:spcAft>
                <a:spcPct val="20000"/>
              </a:spcAft>
              <a:buNone/>
            </a:pPr>
            <a:r>
              <a:rPr lang="en-US" sz="2000" dirty="0" smtClean="0">
                <a:solidFill>
                  <a:srgbClr val="0070C0"/>
                </a:solidFill>
              </a:rPr>
              <a:t>Very high reserve price</a:t>
            </a:r>
            <a:r>
              <a:rPr lang="en-US" sz="2000" dirty="0"/>
              <a:t>:</a:t>
            </a:r>
            <a:r>
              <a:rPr lang="en-US" sz="2000" dirty="0" smtClean="0"/>
              <a:t> (close to item’s posted price) low chance of sale, but seller is guaranteed a good price if auction succeeds. </a:t>
            </a:r>
          </a:p>
          <a:p>
            <a:pPr marL="344487" lvl="1" indent="0" eaLnBrk="1" hangingPunct="1">
              <a:lnSpc>
                <a:spcPct val="90000"/>
              </a:lnSpc>
              <a:spcAft>
                <a:spcPct val="20000"/>
              </a:spcAft>
              <a:buNone/>
            </a:pPr>
            <a:r>
              <a:rPr lang="en-US" sz="2000" dirty="0" smtClean="0"/>
              <a:t>	</a:t>
            </a:r>
          </a:p>
          <a:p>
            <a:pPr eaLnBrk="1" hangingPunct="1">
              <a:lnSpc>
                <a:spcPct val="90000"/>
              </a:lnSpc>
              <a:spcAft>
                <a:spcPct val="20000"/>
              </a:spcAft>
            </a:pPr>
            <a:r>
              <a:rPr lang="en-US" sz="2200" dirty="0" smtClean="0"/>
              <a:t>In practice, sellers mostly use very low ($0.99) reserve prices or high reserve prices that effectively work as posted prices.</a:t>
            </a:r>
          </a:p>
          <a:p>
            <a:pPr eaLnBrk="1" hangingPunct="1">
              <a:lnSpc>
                <a:spcPct val="90000"/>
              </a:lnSpc>
              <a:spcAft>
                <a:spcPct val="20000"/>
              </a:spcAft>
            </a:pPr>
            <a:endParaRPr lang="en-US" sz="1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11">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idx="4294967295"/>
          </p:nvPr>
        </p:nvSpPr>
        <p:spPr>
          <a:xfrm>
            <a:off x="395536" y="404664"/>
            <a:ext cx="7543800" cy="608112"/>
          </a:xfrm>
        </p:spPr>
        <p:txBody>
          <a:bodyPr/>
          <a:lstStyle/>
          <a:p>
            <a:pPr eaLnBrk="1" hangingPunct="1"/>
            <a:r>
              <a:rPr lang="en-US" dirty="0" smtClean="0"/>
              <a:t>Secret Reserve Prices?</a:t>
            </a:r>
          </a:p>
        </p:txBody>
      </p:sp>
      <p:sp>
        <p:nvSpPr>
          <p:cNvPr id="119811" name="Rectangle 3"/>
          <p:cNvSpPr>
            <a:spLocks noGrp="1" noChangeArrowheads="1"/>
          </p:cNvSpPr>
          <p:nvPr>
            <p:ph type="body" idx="4294967295"/>
          </p:nvPr>
        </p:nvSpPr>
        <p:spPr>
          <a:xfrm>
            <a:off x="395536" y="5301208"/>
            <a:ext cx="8229600" cy="1008112"/>
          </a:xfrm>
        </p:spPr>
        <p:txBody>
          <a:bodyPr/>
          <a:lstStyle/>
          <a:p>
            <a:pPr eaLnBrk="1" hangingPunct="1">
              <a:lnSpc>
                <a:spcPct val="90000"/>
              </a:lnSpc>
              <a:spcAft>
                <a:spcPct val="20000"/>
              </a:spcAft>
            </a:pPr>
            <a:r>
              <a:rPr lang="en-US" sz="2200" dirty="0" smtClean="0"/>
              <a:t>In many auctions, reserve prices are not announced in advance. Instead, the seller decides at the end if she wants to sell at the final auction price. Why might this be?</a:t>
            </a:r>
            <a:endParaRPr lang="en-US" sz="2200" dirty="0" smtClean="0">
              <a:solidFill>
                <a:srgbClr val="0070C0"/>
              </a:solidFill>
            </a:endParaRPr>
          </a:p>
        </p:txBody>
      </p:sp>
      <p:pic>
        <p:nvPicPr>
          <p:cNvPr id="74754" name="Picture 2" descr="http://westbound415.com/wp-content/uploads/2012/05/BC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2" y="1700808"/>
            <a:ext cx="4128459" cy="3096344"/>
          </a:xfrm>
          <a:prstGeom prst="rect">
            <a:avLst/>
          </a:prstGeom>
          <a:noFill/>
          <a:extLst>
            <a:ext uri="{909E8E84-426E-40dd-AFC4-6F175D3DCCD1}">
              <a14:hiddenFill xmlns="" xmlns:a14="http://schemas.microsoft.com/office/drawing/2010/main">
                <a:solidFill>
                  <a:srgbClr val="FFFFFF"/>
                </a:solidFill>
              </a14:hiddenFill>
            </a:ext>
          </a:extLst>
        </p:spPr>
      </p:pic>
      <p:pic>
        <p:nvPicPr>
          <p:cNvPr id="74756" name="Picture 4" descr="http://www.sgallery.net/artnews/data/upimages/2007/06/Auction_Sothebys_Bac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710889"/>
            <a:ext cx="3456384" cy="30761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467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Used Car Auctions</a:t>
            </a:r>
          </a:p>
        </p:txBody>
      </p:sp>
      <p:sp>
        <p:nvSpPr>
          <p:cNvPr id="4" name="Text Box 1036"/>
          <p:cNvSpPr txBox="1">
            <a:spLocks noChangeArrowheads="1"/>
          </p:cNvSpPr>
          <p:nvPr/>
        </p:nvSpPr>
        <p:spPr bwMode="auto">
          <a:xfrm>
            <a:off x="254024" y="3323118"/>
            <a:ext cx="4176464" cy="1323439"/>
          </a:xfrm>
          <a:prstGeom prst="rect">
            <a:avLst/>
          </a:prstGeom>
          <a:noFill/>
          <a:ln w="9525">
            <a:noFill/>
            <a:miter lim="800000"/>
            <a:headEnd/>
            <a:tailEnd/>
          </a:ln>
        </p:spPr>
        <p:txBody>
          <a:bodyPr wrap="square">
            <a:prstTxWarp prst="textNoShape">
              <a:avLst/>
            </a:prstTxWarp>
            <a:spAutoFit/>
          </a:bodyPr>
          <a:lstStyle/>
          <a:p>
            <a:r>
              <a:rPr lang="en-US" sz="2000" dirty="0"/>
              <a:t>From </a:t>
            </a:r>
            <a:r>
              <a:rPr lang="en-US" sz="2000" dirty="0" smtClean="0"/>
              <a:t>Larsen (2014) “The Efficiency of Dynamic, Post-Auction Bargaining: Evidence from Wholesale Used-Auto Auctions”</a:t>
            </a:r>
            <a:endParaRPr lang="en-US" sz="2000" dirty="0"/>
          </a:p>
        </p:txBody>
      </p:sp>
      <p:pic>
        <p:nvPicPr>
          <p:cNvPr id="3" name="Picture 2"/>
          <p:cNvPicPr>
            <a:picLocks noChangeAspect="1"/>
          </p:cNvPicPr>
          <p:nvPr/>
        </p:nvPicPr>
        <p:blipFill>
          <a:blip r:embed="rId3"/>
          <a:stretch>
            <a:fillRect/>
          </a:stretch>
        </p:blipFill>
        <p:spPr>
          <a:xfrm>
            <a:off x="4419814" y="1524000"/>
            <a:ext cx="4320480" cy="5269142"/>
          </a:xfrm>
          <a:prstGeom prst="rect">
            <a:avLst/>
          </a:prstGeom>
        </p:spPr>
      </p:pic>
      <p:sp>
        <p:nvSpPr>
          <p:cNvPr id="7" name="Rectangle 3"/>
          <p:cNvSpPr txBox="1">
            <a:spLocks noChangeArrowheads="1"/>
          </p:cNvSpPr>
          <p:nvPr/>
        </p:nvSpPr>
        <p:spPr bwMode="auto">
          <a:xfrm>
            <a:off x="457200" y="1719264"/>
            <a:ext cx="3898776" cy="32694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84" charset="2"/>
              <a:buChar char="l"/>
              <a:defRPr sz="3000">
                <a:solidFill>
                  <a:schemeClr val="tx1"/>
                </a:solidFill>
                <a:latin typeface="+mn-lt"/>
                <a:ea typeface="ＭＳ Ｐゴシック" pitchFamily="84" charset="-128"/>
                <a:cs typeface="ＭＳ Ｐゴシック" pitchFamily="84" charset="-128"/>
              </a:defRPr>
            </a:lvl1pPr>
            <a:lvl2pPr marL="692150" indent="-347663" algn="l" rtl="0" eaLnBrk="0" fontAlgn="base" hangingPunct="0">
              <a:spcBef>
                <a:spcPct val="20000"/>
              </a:spcBef>
              <a:spcAft>
                <a:spcPct val="0"/>
              </a:spcAft>
              <a:buClr>
                <a:schemeClr val="accent2"/>
              </a:buClr>
              <a:buSzPct val="70000"/>
              <a:buFont typeface="Wingdings" pitchFamily="84"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pitchFamily="84"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pitchFamily="84"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pitchFamily="84"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6pPr>
            <a:lvl7pPr marL="25130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7pPr>
            <a:lvl8pPr marL="29702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8pPr>
            <a:lvl9pPr marL="34274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9pPr>
          </a:lstStyle>
          <a:p>
            <a:pPr eaLnBrk="1" hangingPunct="1">
              <a:spcAft>
                <a:spcPct val="20000"/>
              </a:spcAft>
            </a:pPr>
            <a:r>
              <a:rPr lang="en-US" sz="2600" kern="0" dirty="0" smtClean="0">
                <a:hlinkClick r:id="rId4"/>
              </a:rPr>
              <a:t>Live Car Auction</a:t>
            </a:r>
            <a:endParaRPr lang="en-US" sz="2600" kern="0" dirty="0" smtClean="0"/>
          </a:p>
        </p:txBody>
      </p:sp>
    </p:spTree>
    <p:extLst>
      <p:ext uri="{BB962C8B-B14F-4D97-AF65-F5344CB8AC3E}">
        <p14:creationId xmlns:p14="http://schemas.microsoft.com/office/powerpoint/2010/main" val="70277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Used Car Auctions</a:t>
            </a:r>
          </a:p>
        </p:txBody>
      </p:sp>
      <p:sp>
        <p:nvSpPr>
          <p:cNvPr id="86018" name="Rectangle 3"/>
          <p:cNvSpPr>
            <a:spLocks noGrp="1" noChangeArrowheads="1"/>
          </p:cNvSpPr>
          <p:nvPr>
            <p:ph type="body" idx="4294967295"/>
          </p:nvPr>
        </p:nvSpPr>
        <p:spPr>
          <a:xfrm>
            <a:off x="457200" y="1484784"/>
            <a:ext cx="8229600" cy="4757737"/>
          </a:xfrm>
        </p:spPr>
        <p:txBody>
          <a:bodyPr/>
          <a:lstStyle/>
          <a:p>
            <a:pPr eaLnBrk="1" hangingPunct="1">
              <a:spcAft>
                <a:spcPct val="20000"/>
              </a:spcAft>
            </a:pPr>
            <a:endParaRPr lang="en-US" sz="2600" dirty="0" smtClean="0"/>
          </a:p>
          <a:p>
            <a:pPr eaLnBrk="1" hangingPunct="1">
              <a:spcAft>
                <a:spcPct val="20000"/>
              </a:spcAft>
            </a:pPr>
            <a:endParaRPr lang="en-US" sz="2600" dirty="0"/>
          </a:p>
          <a:p>
            <a:pPr eaLnBrk="1" hangingPunct="1">
              <a:spcAft>
                <a:spcPct val="20000"/>
              </a:spcAft>
            </a:pPr>
            <a:endParaRPr lang="en-US" sz="2600" dirty="0" smtClean="0"/>
          </a:p>
          <a:p>
            <a:pPr eaLnBrk="1" hangingPunct="1">
              <a:spcAft>
                <a:spcPct val="20000"/>
              </a:spcAft>
            </a:pPr>
            <a:endParaRPr lang="en-US" sz="2600" dirty="0"/>
          </a:p>
          <a:p>
            <a:pPr eaLnBrk="1" hangingPunct="1">
              <a:spcAft>
                <a:spcPct val="20000"/>
              </a:spcAft>
            </a:pPr>
            <a:endParaRPr lang="en-US" sz="2600" dirty="0" smtClean="0"/>
          </a:p>
          <a:p>
            <a:pPr eaLnBrk="1" hangingPunct="1">
              <a:spcAft>
                <a:spcPct val="20000"/>
              </a:spcAft>
            </a:pPr>
            <a:endParaRPr lang="en-US" sz="2600" dirty="0"/>
          </a:p>
          <a:p>
            <a:pPr eaLnBrk="1" hangingPunct="1">
              <a:spcAft>
                <a:spcPct val="20000"/>
              </a:spcAft>
            </a:pPr>
            <a:endParaRPr lang="en-US" sz="2600" dirty="0" smtClean="0"/>
          </a:p>
          <a:p>
            <a:pPr marL="0" indent="0" eaLnBrk="1" hangingPunct="1">
              <a:spcAft>
                <a:spcPct val="20000"/>
              </a:spcAft>
              <a:buNone/>
            </a:pPr>
            <a:endParaRPr lang="en-US" sz="1000" dirty="0"/>
          </a:p>
          <a:p>
            <a:pPr eaLnBrk="1" hangingPunct="1">
              <a:spcAft>
                <a:spcPct val="20000"/>
              </a:spcAft>
            </a:pPr>
            <a:endParaRPr lang="en-US" sz="1400" dirty="0" smtClean="0"/>
          </a:p>
          <a:p>
            <a:pPr eaLnBrk="1" hangingPunct="1">
              <a:spcAft>
                <a:spcPct val="20000"/>
              </a:spcAft>
            </a:pPr>
            <a:r>
              <a:rPr lang="en-US" sz="2600" dirty="0" smtClean="0"/>
              <a:t>Larsen </a:t>
            </a:r>
            <a:r>
              <a:rPr lang="en-US" sz="2600" dirty="0" smtClean="0"/>
              <a:t>estimates that the secret reserve + negotiation mechanism is highly efficient!</a:t>
            </a:r>
          </a:p>
        </p:txBody>
      </p:sp>
      <p:pic>
        <p:nvPicPr>
          <p:cNvPr id="2" name="Picture 1"/>
          <p:cNvPicPr>
            <a:picLocks noChangeAspect="1"/>
          </p:cNvPicPr>
          <p:nvPr/>
        </p:nvPicPr>
        <p:blipFill>
          <a:blip r:embed="rId3"/>
          <a:stretch>
            <a:fillRect/>
          </a:stretch>
        </p:blipFill>
        <p:spPr>
          <a:xfrm>
            <a:off x="597520" y="1524000"/>
            <a:ext cx="7263159" cy="4202718"/>
          </a:xfrm>
          <a:prstGeom prst="rect">
            <a:avLst/>
          </a:prstGeom>
        </p:spPr>
      </p:pic>
      <p:sp>
        <p:nvSpPr>
          <p:cNvPr id="5" name="Rectangle 4"/>
          <p:cNvSpPr/>
          <p:nvPr/>
        </p:nvSpPr>
        <p:spPr>
          <a:xfrm>
            <a:off x="3014231" y="2636911"/>
            <a:ext cx="1033985" cy="2033597"/>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187336" y="2637984"/>
            <a:ext cx="1080120" cy="202239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085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0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build="p"/>
      <p:bldP spid="5" grpId="0" animBg="1"/>
      <p:bldP spid="5" grpId="1"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Bidder Subsidies + Set-Asides</a:t>
            </a:r>
          </a:p>
        </p:txBody>
      </p:sp>
      <p:sp>
        <p:nvSpPr>
          <p:cNvPr id="86018"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600" dirty="0" smtClean="0"/>
              <a:t>In real-world auctions, it is common to see sellers choose to treat some bidders preferentially. Why?</a:t>
            </a:r>
            <a:endParaRPr lang="en-US" dirty="0" smtClean="0"/>
          </a:p>
          <a:p>
            <a:pPr lvl="3" eaLnBrk="1" hangingPunct="1">
              <a:spcAft>
                <a:spcPct val="20000"/>
              </a:spcAft>
            </a:pPr>
            <a:endParaRPr lang="en-US" sz="1600" dirty="0" smtClean="0"/>
          </a:p>
          <a:p>
            <a:pPr lvl="1" eaLnBrk="1" hangingPunct="1">
              <a:spcAft>
                <a:spcPct val="20000"/>
              </a:spcAft>
            </a:pPr>
            <a:r>
              <a:rPr lang="en-US" sz="2200" dirty="0" smtClean="0"/>
              <a:t>For </a:t>
            </a:r>
            <a:r>
              <a:rPr lang="en-US" sz="2200" dirty="0" smtClean="0">
                <a:solidFill>
                  <a:srgbClr val="0070C0"/>
                </a:solidFill>
              </a:rPr>
              <a:t>distributional</a:t>
            </a:r>
            <a:r>
              <a:rPr lang="en-US" sz="2200" dirty="0" smtClean="0"/>
              <a:t> reasons: e.g. state and federal procurement explicitly favors domestic, small or minority-owned businesses by restricting entry or giving subsidies.</a:t>
            </a:r>
          </a:p>
          <a:p>
            <a:pPr lvl="3" eaLnBrk="1" hangingPunct="1">
              <a:spcAft>
                <a:spcPct val="20000"/>
              </a:spcAft>
            </a:pPr>
            <a:endParaRPr lang="en-US" sz="1600" dirty="0" smtClean="0"/>
          </a:p>
          <a:p>
            <a:pPr lvl="1" eaLnBrk="1" hangingPunct="1">
              <a:spcAft>
                <a:spcPct val="20000"/>
              </a:spcAft>
            </a:pPr>
            <a:r>
              <a:rPr lang="en-US" sz="2200" dirty="0" smtClean="0"/>
              <a:t>For </a:t>
            </a:r>
            <a:r>
              <a:rPr lang="en-US" sz="2200" dirty="0" smtClean="0">
                <a:solidFill>
                  <a:srgbClr val="0070C0"/>
                </a:solidFill>
              </a:rPr>
              <a:t>competition</a:t>
            </a:r>
            <a:r>
              <a:rPr lang="en-US" sz="2200" dirty="0" smtClean="0"/>
              <a:t> reasons: to “level” the playing field, or encourage entry and create competition as in the case of attracting a “white knight” to a takeover battle.</a:t>
            </a:r>
          </a:p>
          <a:p>
            <a:pPr lvl="1" eaLnBrk="1" hangingPunct="1">
              <a:spcAft>
                <a:spcPct val="20000"/>
              </a:spcAft>
            </a:pPr>
            <a:endParaRPr lang="en-US" sz="22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887" y="908720"/>
            <a:ext cx="5579208" cy="57607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457200" y="228600"/>
            <a:ext cx="7543800" cy="647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dirty="0" smtClean="0"/>
              <a:t>Raising Revenue at the FCC</a:t>
            </a:r>
          </a:p>
        </p:txBody>
      </p:sp>
      <p:sp>
        <p:nvSpPr>
          <p:cNvPr id="3" name="TextBox 2"/>
          <p:cNvSpPr txBox="1"/>
          <p:nvPr/>
        </p:nvSpPr>
        <p:spPr>
          <a:xfrm>
            <a:off x="5148064" y="3140968"/>
            <a:ext cx="3672408" cy="2862322"/>
          </a:xfrm>
          <a:prstGeom prst="rect">
            <a:avLst/>
          </a:prstGeom>
          <a:noFill/>
        </p:spPr>
        <p:txBody>
          <a:bodyPr wrap="square" rtlCol="0">
            <a:spAutoFit/>
          </a:bodyPr>
          <a:lstStyle/>
          <a:p>
            <a:r>
              <a:rPr lang="en-US" sz="1800" dirty="0" smtClean="0"/>
              <a:t>Ian Ayres and Peter </a:t>
            </a:r>
            <a:r>
              <a:rPr lang="en-US" sz="1800" dirty="0" err="1" smtClean="0"/>
              <a:t>Cramton</a:t>
            </a:r>
            <a:r>
              <a:rPr lang="en-US" sz="1800" dirty="0" smtClean="0"/>
              <a:t> have argued that the FCC’s policy of subsidizing minority-owned firms </a:t>
            </a:r>
            <a:r>
              <a:rPr lang="en-US" sz="1800" i="1" dirty="0" smtClean="0"/>
              <a:t>raised revenue </a:t>
            </a:r>
            <a:r>
              <a:rPr lang="en-US" sz="1800" dirty="0" smtClean="0"/>
              <a:t>when the FCC started selling spectrum licenses in the 1990s.</a:t>
            </a:r>
          </a:p>
          <a:p>
            <a:endParaRPr lang="en-US" sz="1800" dirty="0"/>
          </a:p>
          <a:p>
            <a:r>
              <a:rPr lang="en-US" sz="1800" dirty="0" smtClean="0"/>
              <a:t>How? These firms pushed the large bidders to bid higher, raising the final auction prices.</a:t>
            </a:r>
            <a:endParaRPr lang="en-US" sz="1800" dirty="0"/>
          </a:p>
        </p:txBody>
      </p:sp>
    </p:spTree>
    <p:extLst>
      <p:ext uri="{BB962C8B-B14F-4D97-AF65-F5344CB8AC3E}">
        <p14:creationId xmlns:p14="http://schemas.microsoft.com/office/powerpoint/2010/main" val="1375730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1340768"/>
            <a:ext cx="3452787" cy="5264646"/>
          </a:xfrm>
          <a:prstGeom prst="rect">
            <a:avLst/>
          </a:prstGeom>
        </p:spPr>
      </p:pic>
      <p:sp>
        <p:nvSpPr>
          <p:cNvPr id="3" name="Rectangle 2"/>
          <p:cNvSpPr txBox="1">
            <a:spLocks noChangeArrowheads="1"/>
          </p:cNvSpPr>
          <p:nvPr/>
        </p:nvSpPr>
        <p:spPr bwMode="auto">
          <a:xfrm>
            <a:off x="457200" y="228600"/>
            <a:ext cx="7543800" cy="96815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kern="0" smtClean="0"/>
              <a:t>FCC &amp; Competition Policy</a:t>
            </a:r>
            <a:endParaRPr lang="en-US" kern="0" dirty="0" smtClean="0"/>
          </a:p>
        </p:txBody>
      </p:sp>
      <p:sp>
        <p:nvSpPr>
          <p:cNvPr id="4" name="TextBox 3"/>
          <p:cNvSpPr txBox="1"/>
          <p:nvPr/>
        </p:nvSpPr>
        <p:spPr>
          <a:xfrm>
            <a:off x="4572000" y="2276872"/>
            <a:ext cx="3672408" cy="2862322"/>
          </a:xfrm>
          <a:prstGeom prst="rect">
            <a:avLst/>
          </a:prstGeom>
          <a:noFill/>
        </p:spPr>
        <p:txBody>
          <a:bodyPr wrap="square" rtlCol="0">
            <a:spAutoFit/>
          </a:bodyPr>
          <a:lstStyle/>
          <a:p>
            <a:r>
              <a:rPr lang="en-US" sz="1800" dirty="0" smtClean="0"/>
              <a:t>Now, FCC is designing a new “incentive auction” to buy up the licenses of broadcast television companies, and create new licenses for wireless carriers to offer mobile broadband services.</a:t>
            </a:r>
          </a:p>
          <a:p>
            <a:endParaRPr lang="en-US" sz="1800" dirty="0" smtClean="0"/>
          </a:p>
          <a:p>
            <a:r>
              <a:rPr lang="en-US" sz="1800" dirty="0" smtClean="0"/>
              <a:t>This is an attempt to address the so-called “spectrum crunch” facing mobile carriers.</a:t>
            </a:r>
            <a:endParaRPr lang="en-US" sz="1800" dirty="0"/>
          </a:p>
        </p:txBody>
      </p:sp>
    </p:spTree>
    <p:extLst>
      <p:ext uri="{BB962C8B-B14F-4D97-AF65-F5344CB8AC3E}">
        <p14:creationId xmlns:p14="http://schemas.microsoft.com/office/powerpoint/2010/main" val="793668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FCC &amp; Competition Policy</a:t>
            </a:r>
          </a:p>
        </p:txBody>
      </p:sp>
      <p:sp>
        <p:nvSpPr>
          <p:cNvPr id="86018"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600" dirty="0" smtClean="0"/>
              <a:t>Incentive auction objectives</a:t>
            </a:r>
          </a:p>
          <a:p>
            <a:pPr lvl="1" eaLnBrk="1" hangingPunct="1">
              <a:spcAft>
                <a:spcPct val="20000"/>
              </a:spcAft>
            </a:pPr>
            <a:r>
              <a:rPr lang="en-US" sz="2200" dirty="0" smtClean="0"/>
              <a:t>Get good prices for the wireless licenses – in fact this is going to be necessary to pay the broadcasters!</a:t>
            </a:r>
          </a:p>
          <a:p>
            <a:pPr lvl="1" eaLnBrk="1" hangingPunct="1">
              <a:spcAft>
                <a:spcPct val="20000"/>
              </a:spcAft>
            </a:pPr>
            <a:r>
              <a:rPr lang="en-US" sz="2200" dirty="0" smtClean="0"/>
              <a:t>Ensure that there is a competitive telecom industry after the auction.</a:t>
            </a:r>
          </a:p>
          <a:p>
            <a:pPr lvl="3" eaLnBrk="1" hangingPunct="1">
              <a:spcAft>
                <a:spcPct val="20000"/>
              </a:spcAft>
            </a:pPr>
            <a:endParaRPr lang="en-US" sz="1600" dirty="0" smtClean="0"/>
          </a:p>
          <a:p>
            <a:pPr eaLnBrk="1" hangingPunct="1">
              <a:spcAft>
                <a:spcPct val="20000"/>
              </a:spcAft>
            </a:pPr>
            <a:r>
              <a:rPr lang="en-US" sz="2600" dirty="0" smtClean="0"/>
              <a:t>Likely bidders include AT&amp;T, Verizon, T-Mobile, Sprint, as well as smaller phone carriers. </a:t>
            </a:r>
            <a:endParaRPr lang="en-US" sz="1600" dirty="0" smtClean="0"/>
          </a:p>
          <a:p>
            <a:pPr lvl="1" eaLnBrk="1" hangingPunct="1">
              <a:spcAft>
                <a:spcPct val="20000"/>
              </a:spcAft>
            </a:pPr>
            <a:r>
              <a:rPr lang="en-US" sz="2200" dirty="0" smtClean="0"/>
              <a:t>AT&amp;T and Verizon are the “big two”. They own almost all of the best spectrum below 1000 </a:t>
            </a:r>
            <a:r>
              <a:rPr lang="en-US" sz="2200" dirty="0" err="1" smtClean="0"/>
              <a:t>MHz.</a:t>
            </a:r>
            <a:r>
              <a:rPr lang="en-US" sz="2200" dirty="0" smtClean="0"/>
              <a:t> This new auction will be some of the last spectrum of that type to be allocated.</a:t>
            </a:r>
          </a:p>
        </p:txBody>
      </p:sp>
    </p:spTree>
    <p:extLst>
      <p:ext uri="{BB962C8B-B14F-4D97-AF65-F5344CB8AC3E}">
        <p14:creationId xmlns:p14="http://schemas.microsoft.com/office/powerpoint/2010/main" val="2776755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FCC &amp; Competition Policy</a:t>
            </a:r>
          </a:p>
        </p:txBody>
      </p:sp>
      <p:sp>
        <p:nvSpPr>
          <p:cNvPr id="86018"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400" dirty="0" smtClean="0"/>
              <a:t>Suppose the FCC plans to allocate 7 national licenses and bidders want to buy multiple licenses.</a:t>
            </a:r>
          </a:p>
          <a:p>
            <a:pPr eaLnBrk="1" hangingPunct="1">
              <a:spcAft>
                <a:spcPct val="20000"/>
              </a:spcAft>
            </a:pPr>
            <a:r>
              <a:rPr lang="en-US" sz="2400" dirty="0" smtClean="0"/>
              <a:t>How to ensure that there are more than two major players in the industry </a:t>
            </a:r>
            <a:r>
              <a:rPr lang="en-US" sz="2400" i="1" dirty="0" smtClean="0"/>
              <a:t>after </a:t>
            </a:r>
            <a:r>
              <a:rPr lang="en-US" sz="2400" dirty="0" smtClean="0"/>
              <a:t>the auction?</a:t>
            </a:r>
          </a:p>
          <a:p>
            <a:pPr lvl="1" eaLnBrk="1" hangingPunct="1">
              <a:spcAft>
                <a:spcPct val="20000"/>
              </a:spcAft>
            </a:pPr>
            <a:r>
              <a:rPr lang="en-US" sz="2200" dirty="0" smtClean="0"/>
              <a:t>Give “smaller” carriers an x% discount?</a:t>
            </a:r>
          </a:p>
          <a:p>
            <a:pPr lvl="1" eaLnBrk="1" hangingPunct="1">
              <a:spcAft>
                <a:spcPct val="20000"/>
              </a:spcAft>
            </a:pPr>
            <a:r>
              <a:rPr lang="en-US" sz="2200" dirty="0" smtClean="0"/>
              <a:t>Restrict each carrier to no more than x licenses?</a:t>
            </a:r>
          </a:p>
          <a:p>
            <a:pPr lvl="1" eaLnBrk="1" hangingPunct="1">
              <a:spcAft>
                <a:spcPct val="20000"/>
              </a:spcAft>
            </a:pPr>
            <a:r>
              <a:rPr lang="en-US" sz="2200" dirty="0" smtClean="0"/>
              <a:t>Restrict largest carriers to x licenses in total?</a:t>
            </a:r>
          </a:p>
          <a:p>
            <a:pPr eaLnBrk="1" hangingPunct="1">
              <a:spcAft>
                <a:spcPct val="20000"/>
              </a:spcAft>
            </a:pPr>
            <a:r>
              <a:rPr lang="en-US" sz="2400" dirty="0" smtClean="0"/>
              <a:t>Problem: how to choose x in each case! </a:t>
            </a:r>
          </a:p>
          <a:p>
            <a:pPr eaLnBrk="1" hangingPunct="1">
              <a:spcAft>
                <a:spcPct val="20000"/>
              </a:spcAft>
            </a:pPr>
            <a:r>
              <a:rPr lang="en-US" sz="2400" dirty="0" smtClean="0"/>
              <a:t>Set-asides provide more certainty about who wins, but might end up with lower revenue. A tricky problem…</a:t>
            </a:r>
          </a:p>
        </p:txBody>
      </p:sp>
    </p:spTree>
    <p:extLst>
      <p:ext uri="{BB962C8B-B14F-4D97-AF65-F5344CB8AC3E}">
        <p14:creationId xmlns:p14="http://schemas.microsoft.com/office/powerpoint/2010/main" val="1186692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idx="4294967295"/>
          </p:nvPr>
        </p:nvSpPr>
        <p:spPr>
          <a:xfrm>
            <a:off x="457200" y="228600"/>
            <a:ext cx="7543800" cy="1295400"/>
          </a:xfrm>
        </p:spPr>
        <p:txBody>
          <a:bodyPr/>
          <a:lstStyle/>
          <a:p>
            <a:pPr eaLnBrk="1" hangingPunct="1"/>
            <a:r>
              <a:rPr lang="en-US" smtClean="0"/>
              <a:t>“Optimal” auction design</a:t>
            </a:r>
          </a:p>
        </p:txBody>
      </p:sp>
      <p:sp>
        <p:nvSpPr>
          <p:cNvPr id="98306"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400" dirty="0" smtClean="0"/>
              <a:t>We’ve identified two ways to raise more revenue</a:t>
            </a:r>
          </a:p>
          <a:p>
            <a:pPr lvl="1" eaLnBrk="1" hangingPunct="1">
              <a:spcAft>
                <a:spcPct val="20000"/>
              </a:spcAft>
            </a:pPr>
            <a:r>
              <a:rPr lang="en-US" sz="2000" dirty="0" smtClean="0"/>
              <a:t>Reserve prices: withhold “quantity” to get a higher price.</a:t>
            </a:r>
          </a:p>
          <a:p>
            <a:pPr lvl="1" eaLnBrk="1" hangingPunct="1">
              <a:spcAft>
                <a:spcPct val="20000"/>
              </a:spcAft>
            </a:pPr>
            <a:r>
              <a:rPr lang="en-US" sz="2000" dirty="0" smtClean="0"/>
              <a:t>Subsidies: favor weak bidder to get more competition.</a:t>
            </a:r>
          </a:p>
          <a:p>
            <a:pPr lvl="3" eaLnBrk="1" hangingPunct="1">
              <a:spcAft>
                <a:spcPct val="20000"/>
              </a:spcAft>
            </a:pPr>
            <a:endParaRPr lang="en-US" sz="1700" dirty="0" smtClean="0">
              <a:ea typeface="ＭＳ Ｐゴシック" pitchFamily="84" charset="-128"/>
            </a:endParaRPr>
          </a:p>
          <a:p>
            <a:pPr eaLnBrk="1" hangingPunct="1">
              <a:spcAft>
                <a:spcPct val="20000"/>
              </a:spcAft>
            </a:pPr>
            <a:r>
              <a:rPr lang="en-US" sz="2400" dirty="0" smtClean="0"/>
              <a:t>General analysis of “optimal” or “revenue-maximizing” auctions (for which Myerson won 2007 Nobel Prize):</a:t>
            </a:r>
          </a:p>
          <a:p>
            <a:pPr lvl="1" eaLnBrk="1" hangingPunct="1">
              <a:spcAft>
                <a:spcPct val="20000"/>
              </a:spcAft>
            </a:pPr>
            <a:r>
              <a:rPr lang="en-US" sz="2000" dirty="0" smtClean="0"/>
              <a:t>Ascending auctions are efficient (high value bidder wins), but</a:t>
            </a:r>
          </a:p>
          <a:p>
            <a:pPr lvl="1" eaLnBrk="1" hangingPunct="1">
              <a:spcAft>
                <a:spcPct val="20000"/>
              </a:spcAft>
            </a:pPr>
            <a:r>
              <a:rPr lang="en-US" sz="2000" dirty="0" smtClean="0"/>
              <a:t>Sellers generally can benefit from distorting an auction away from efficiency in order to realize higher revenue (just like any monopolist!)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28600"/>
            <a:ext cx="7543800" cy="679450"/>
          </a:xfrm>
        </p:spPr>
        <p:txBody>
          <a:bodyPr/>
          <a:lstStyle/>
          <a:p>
            <a:pPr eaLnBrk="1" hangingPunct="1"/>
            <a:r>
              <a:rPr lang="en-US" smtClean="0"/>
              <a:t>Optimal subsidies</a:t>
            </a:r>
          </a:p>
        </p:txBody>
      </p:sp>
      <p:sp>
        <p:nvSpPr>
          <p:cNvPr id="96258" name="Rectangle 3"/>
          <p:cNvSpPr>
            <a:spLocks noGrp="1" noChangeArrowheads="1"/>
          </p:cNvSpPr>
          <p:nvPr>
            <p:ph type="body" idx="4294967295"/>
          </p:nvPr>
        </p:nvSpPr>
        <p:spPr>
          <a:xfrm>
            <a:off x="252413" y="6453188"/>
            <a:ext cx="8712200" cy="288925"/>
          </a:xfrm>
        </p:spPr>
        <p:txBody>
          <a:bodyPr/>
          <a:lstStyle/>
          <a:p>
            <a:pPr marL="0" indent="0" eaLnBrk="1" hangingPunct="1">
              <a:spcAft>
                <a:spcPct val="20000"/>
              </a:spcAft>
              <a:buFont typeface="Wingdings" pitchFamily="84" charset="2"/>
              <a:buNone/>
            </a:pPr>
            <a:r>
              <a:rPr lang="en-US" sz="1400" dirty="0" smtClean="0"/>
              <a:t>From </a:t>
            </a:r>
            <a:r>
              <a:rPr lang="en-US" sz="1400" dirty="0" err="1" smtClean="0"/>
              <a:t>Athey</a:t>
            </a:r>
            <a:r>
              <a:rPr lang="en-US" sz="1400" dirty="0" smtClean="0"/>
              <a:t>, </a:t>
            </a:r>
            <a:r>
              <a:rPr lang="en-US" sz="1400" dirty="0" err="1" smtClean="0"/>
              <a:t>Coey</a:t>
            </a:r>
            <a:r>
              <a:rPr lang="en-US" sz="1400" dirty="0" smtClean="0"/>
              <a:t>, Levin (2013). Optimal auction estimated from US Forest Service timber auction data</a:t>
            </a:r>
          </a:p>
        </p:txBody>
      </p:sp>
      <p:graphicFrame>
        <p:nvGraphicFramePr>
          <p:cNvPr id="4" name="Shape"/>
          <p:cNvGraphicFramePr>
            <a:graphicFrameLocks noGrp="1"/>
          </p:cNvGraphicFramePr>
          <p:nvPr>
            <p:extLst>
              <p:ext uri="{D42A27DB-BD31-4B8C-83A1-F6EECF244321}">
                <p14:modId xmlns:p14="http://schemas.microsoft.com/office/powerpoint/2010/main" val="2046306634"/>
              </p:ext>
            </p:extLst>
          </p:nvPr>
        </p:nvGraphicFramePr>
        <p:xfrm>
          <a:off x="467544" y="1268760"/>
          <a:ext cx="8064896" cy="5112568"/>
        </p:xfrm>
        <a:graphic>
          <a:graphicData uri="http://schemas.openxmlformats.org/drawingml/2006/chart">
            <c:chart xmlns:c="http://schemas.openxmlformats.org/drawingml/2006/chart" xmlns:r="http://schemas.openxmlformats.org/officeDocument/2006/relationships" r:id="rId3"/>
          </a:graphicData>
        </a:graphic>
      </p:graphicFrame>
      <p:sp>
        <p:nvSpPr>
          <p:cNvPr id="96260" name="TextBox 1"/>
          <p:cNvSpPr txBox="1">
            <a:spLocks noChangeArrowheads="1"/>
          </p:cNvSpPr>
          <p:nvPr/>
        </p:nvSpPr>
        <p:spPr bwMode="auto">
          <a:xfrm>
            <a:off x="2557463" y="2163763"/>
            <a:ext cx="1903085" cy="369332"/>
          </a:xfrm>
          <a:prstGeom prst="rect">
            <a:avLst/>
          </a:prstGeom>
          <a:noFill/>
          <a:ln w="9525">
            <a:noFill/>
            <a:miter lim="800000"/>
            <a:headEnd/>
            <a:tailEnd/>
          </a:ln>
        </p:spPr>
        <p:txBody>
          <a:bodyPr wrap="none">
            <a:prstTxWarp prst="textNoShape">
              <a:avLst/>
            </a:prstTxWarp>
            <a:spAutoFit/>
          </a:bodyPr>
          <a:lstStyle/>
          <a:p>
            <a:r>
              <a:rPr lang="en-US" sz="1800" dirty="0">
                <a:solidFill>
                  <a:schemeClr val="tx2">
                    <a:lumMod val="60000"/>
                    <a:lumOff val="40000"/>
                  </a:schemeClr>
                </a:solidFill>
              </a:rPr>
              <a:t>“Big” bidder wins</a:t>
            </a:r>
          </a:p>
        </p:txBody>
      </p:sp>
      <p:sp>
        <p:nvSpPr>
          <p:cNvPr id="96261" name="TextBox 2"/>
          <p:cNvSpPr txBox="1">
            <a:spLocks noChangeArrowheads="1"/>
          </p:cNvSpPr>
          <p:nvPr/>
        </p:nvSpPr>
        <p:spPr bwMode="auto">
          <a:xfrm>
            <a:off x="6659563" y="2009775"/>
            <a:ext cx="2867025" cy="388938"/>
          </a:xfrm>
          <a:prstGeom prst="rect">
            <a:avLst/>
          </a:prstGeom>
          <a:noFill/>
          <a:ln w="9525">
            <a:noFill/>
            <a:miter lim="800000"/>
            <a:headEnd/>
            <a:tailEnd/>
          </a:ln>
        </p:spPr>
        <p:txBody>
          <a:bodyPr wrap="none">
            <a:prstTxWarp prst="textNoShape">
              <a:avLst/>
            </a:prstTxWarp>
            <a:spAutoFit/>
          </a:bodyPr>
          <a:lstStyle/>
          <a:p>
            <a:r>
              <a:rPr lang="en-US" sz="1400"/>
              <a:t>Ascending auction with a</a:t>
            </a:r>
          </a:p>
          <a:p>
            <a:r>
              <a:rPr lang="en-US" sz="1400"/>
              <a:t>6% small bidder subsidy</a:t>
            </a:r>
          </a:p>
        </p:txBody>
      </p:sp>
      <p:cxnSp>
        <p:nvCxnSpPr>
          <p:cNvPr id="6" name="Straight Arrow Connector 5"/>
          <p:cNvCxnSpPr/>
          <p:nvPr/>
        </p:nvCxnSpPr>
        <p:spPr>
          <a:xfrm flipH="1" flipV="1">
            <a:off x="6117431" y="2135188"/>
            <a:ext cx="576263" cy="1381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457200" y="228600"/>
            <a:ext cx="7543800" cy="1295400"/>
          </a:xfrm>
        </p:spPr>
        <p:txBody>
          <a:bodyPr/>
          <a:lstStyle/>
          <a:p>
            <a:pPr eaLnBrk="1" hangingPunct="1"/>
            <a:r>
              <a:rPr lang="en-US" smtClean="0"/>
              <a:t>Practical Issues</a:t>
            </a:r>
          </a:p>
        </p:txBody>
      </p:sp>
      <p:sp>
        <p:nvSpPr>
          <p:cNvPr id="123907"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endParaRPr lang="en-US" sz="2400" dirty="0" smtClean="0"/>
          </a:p>
          <a:p>
            <a:pPr eaLnBrk="1" hangingPunct="1">
              <a:spcAft>
                <a:spcPct val="20000"/>
              </a:spcAft>
            </a:pPr>
            <a:r>
              <a:rPr lang="en-US" sz="2600" dirty="0" smtClean="0"/>
              <a:t>Our analysis has assumed </a:t>
            </a:r>
          </a:p>
          <a:p>
            <a:pPr lvl="1" eaLnBrk="1" hangingPunct="1">
              <a:spcAft>
                <a:spcPct val="20000"/>
              </a:spcAft>
            </a:pPr>
            <a:r>
              <a:rPr lang="en-US" sz="2200" dirty="0" smtClean="0"/>
              <a:t>A fixed set of bidders willing to participate</a:t>
            </a:r>
          </a:p>
          <a:p>
            <a:pPr lvl="1" eaLnBrk="1" hangingPunct="1">
              <a:spcAft>
                <a:spcPct val="20000"/>
              </a:spcAft>
            </a:pPr>
            <a:r>
              <a:rPr lang="en-US" sz="2200" dirty="0"/>
              <a:t>B</a:t>
            </a:r>
            <a:r>
              <a:rPr lang="en-US" sz="2200" dirty="0" smtClean="0"/>
              <a:t>idders behave competitively, or “non-cooperatively”</a:t>
            </a:r>
          </a:p>
          <a:p>
            <a:pPr lvl="1" eaLnBrk="1" hangingPunct="1">
              <a:spcAft>
                <a:spcPct val="20000"/>
              </a:spcAft>
            </a:pPr>
            <a:endParaRPr lang="en-US" sz="2000" dirty="0" smtClean="0"/>
          </a:p>
          <a:p>
            <a:pPr eaLnBrk="1" hangingPunct="1">
              <a:spcAft>
                <a:spcPct val="20000"/>
              </a:spcAft>
            </a:pPr>
            <a:r>
              <a:rPr lang="en-US" sz="2600" i="1" dirty="0" smtClean="0"/>
              <a:t>Practical </a:t>
            </a:r>
            <a:r>
              <a:rPr lang="en-US" sz="2600" dirty="0" smtClean="0"/>
              <a:t>auction design has to worry about </a:t>
            </a:r>
          </a:p>
          <a:p>
            <a:pPr lvl="1" eaLnBrk="1" hangingPunct="1">
              <a:spcAft>
                <a:spcPct val="20000"/>
              </a:spcAft>
            </a:pPr>
            <a:r>
              <a:rPr lang="en-US" sz="2200" dirty="0" smtClean="0"/>
              <a:t>Collusion - bidders may cooperate not compete</a:t>
            </a:r>
          </a:p>
          <a:p>
            <a:pPr lvl="1" eaLnBrk="1" hangingPunct="1">
              <a:spcAft>
                <a:spcPct val="20000"/>
              </a:spcAft>
            </a:pPr>
            <a:r>
              <a:rPr lang="en-US" sz="2200" dirty="0" smtClean="0"/>
              <a:t>Entry - can be hard to get bidders to participate</a:t>
            </a:r>
          </a:p>
          <a:p>
            <a:pPr marL="344487" lvl="1" indent="0" eaLnBrk="1" hangingPunct="1">
              <a:spcAft>
                <a:spcPct val="20000"/>
              </a:spcAft>
              <a:buNone/>
            </a:pPr>
            <a:endParaRPr lang="en-US" sz="20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idx="4294967295"/>
          </p:nvPr>
        </p:nvSpPr>
        <p:spPr>
          <a:xfrm>
            <a:off x="457200" y="228600"/>
            <a:ext cx="7543800" cy="1295400"/>
          </a:xfrm>
        </p:spPr>
        <p:txBody>
          <a:bodyPr/>
          <a:lstStyle/>
          <a:p>
            <a:pPr eaLnBrk="1" hangingPunct="1"/>
            <a:r>
              <a:rPr lang="en-US" smtClean="0"/>
              <a:t>Collusion</a:t>
            </a:r>
          </a:p>
        </p:txBody>
      </p:sp>
      <p:sp>
        <p:nvSpPr>
          <p:cNvPr id="102402"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400" dirty="0" smtClean="0"/>
              <a:t>Collusion occurs if bidders agree in advance or during the auction to let prices settle at a low level. </a:t>
            </a:r>
          </a:p>
          <a:p>
            <a:pPr lvl="1" eaLnBrk="1" hangingPunct="1">
              <a:lnSpc>
                <a:spcPct val="90000"/>
              </a:lnSpc>
              <a:spcAft>
                <a:spcPct val="20000"/>
              </a:spcAft>
            </a:pPr>
            <a:r>
              <a:rPr lang="en-US" sz="2000" dirty="0" smtClean="0"/>
              <a:t>This is generally illegal, but it can and does happen.</a:t>
            </a:r>
          </a:p>
          <a:p>
            <a:pPr lvl="4" eaLnBrk="1" hangingPunct="1">
              <a:lnSpc>
                <a:spcPct val="90000"/>
              </a:lnSpc>
              <a:spcAft>
                <a:spcPct val="20000"/>
              </a:spcAft>
            </a:pPr>
            <a:endParaRPr lang="en-US" sz="1600" dirty="0" smtClean="0">
              <a:ea typeface="ＭＳ Ｐゴシック" pitchFamily="84" charset="-128"/>
            </a:endParaRPr>
          </a:p>
          <a:p>
            <a:pPr eaLnBrk="1" hangingPunct="1">
              <a:lnSpc>
                <a:spcPct val="90000"/>
              </a:lnSpc>
              <a:spcAft>
                <a:spcPct val="20000"/>
              </a:spcAft>
            </a:pPr>
            <a:r>
              <a:rPr lang="en-US" sz="2400" dirty="0" smtClean="0"/>
              <a:t>Concern is often biggest (and can be less obviously illegal) when there are multiple items for sale: e.g. “you take these, I’ll take these – let’s end the auction”.</a:t>
            </a:r>
          </a:p>
          <a:p>
            <a:pPr lvl="2" eaLnBrk="1" hangingPunct="1">
              <a:lnSpc>
                <a:spcPct val="90000"/>
              </a:lnSpc>
              <a:spcAft>
                <a:spcPct val="20000"/>
              </a:spcAft>
            </a:pPr>
            <a:endParaRPr lang="en-US" sz="2000" dirty="0" smtClean="0">
              <a:ea typeface="ＭＳ Ｐゴシック" pitchFamily="84" charset="-128"/>
            </a:endParaRPr>
          </a:p>
          <a:p>
            <a:pPr eaLnBrk="1" hangingPunct="1">
              <a:lnSpc>
                <a:spcPct val="90000"/>
              </a:lnSpc>
              <a:spcAft>
                <a:spcPct val="20000"/>
              </a:spcAft>
            </a:pPr>
            <a:r>
              <a:rPr lang="en-US" sz="2400" dirty="0" smtClean="0"/>
              <a:t>With a single item – collusion might rely on</a:t>
            </a:r>
          </a:p>
          <a:p>
            <a:pPr lvl="1" eaLnBrk="1" hangingPunct="1">
              <a:lnSpc>
                <a:spcPct val="90000"/>
              </a:lnSpc>
              <a:spcAft>
                <a:spcPct val="20000"/>
              </a:spcAft>
            </a:pPr>
            <a:r>
              <a:rPr lang="en-US" sz="2000" dirty="0" smtClean="0"/>
              <a:t>Side agreements: you win today, and share the profit with me.</a:t>
            </a:r>
          </a:p>
          <a:p>
            <a:pPr lvl="1" eaLnBrk="1" hangingPunct="1">
              <a:lnSpc>
                <a:spcPct val="90000"/>
              </a:lnSpc>
              <a:spcAft>
                <a:spcPct val="20000"/>
              </a:spcAft>
            </a:pPr>
            <a:r>
              <a:rPr lang="en-US" sz="2000" dirty="0" err="1" smtClean="0"/>
              <a:t>Intertemporal</a:t>
            </a:r>
            <a:r>
              <a:rPr lang="en-US" sz="2000" dirty="0" smtClean="0"/>
              <a:t> trades: you win today, I’ll win tomorrow</a:t>
            </a:r>
            <a:endParaRPr lang="en-US" sz="1600" dirty="0" smtClean="0"/>
          </a:p>
          <a:p>
            <a:pPr eaLnBrk="1" hangingPunct="1">
              <a:lnSpc>
                <a:spcPct val="90000"/>
              </a:lnSpc>
              <a:spcAft>
                <a:spcPct val="20000"/>
              </a:spcAft>
              <a:buFont typeface="Wingdings" pitchFamily="84" charset="2"/>
              <a:buNone/>
            </a:pPr>
            <a:endParaRPr lang="en-US" sz="2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idx="4294967295"/>
          </p:nvPr>
        </p:nvSpPr>
        <p:spPr>
          <a:xfrm>
            <a:off x="457200" y="228600"/>
            <a:ext cx="7543800" cy="1295400"/>
          </a:xfrm>
        </p:spPr>
        <p:txBody>
          <a:bodyPr/>
          <a:lstStyle/>
          <a:p>
            <a:pPr eaLnBrk="1" hangingPunct="1"/>
            <a:r>
              <a:rPr lang="en-US" smtClean="0"/>
              <a:t>Collusion: Example</a:t>
            </a:r>
          </a:p>
        </p:txBody>
      </p:sp>
      <p:sp>
        <p:nvSpPr>
          <p:cNvPr id="106498" name="Rectangle 4"/>
          <p:cNvSpPr>
            <a:spLocks noChangeArrowheads="1"/>
          </p:cNvSpPr>
          <p:nvPr/>
        </p:nvSpPr>
        <p:spPr bwMode="auto">
          <a:xfrm>
            <a:off x="457200" y="1828800"/>
            <a:ext cx="8305800" cy="3956050"/>
          </a:xfrm>
          <a:prstGeom prst="rect">
            <a:avLst/>
          </a:prstGeom>
          <a:noFill/>
          <a:ln w="9525">
            <a:noFill/>
            <a:miter lim="800000"/>
            <a:headEnd/>
            <a:tailEnd/>
          </a:ln>
        </p:spPr>
        <p:txBody>
          <a:bodyPr>
            <a:prstTxWarp prst="textNoShape">
              <a:avLst/>
            </a:prstTxWarp>
            <a:spAutoFit/>
          </a:bodyPr>
          <a:lstStyle/>
          <a:p>
            <a:r>
              <a:rPr lang="en-US" sz="2000" dirty="0"/>
              <a:t>U.S. v. </a:t>
            </a:r>
            <a:r>
              <a:rPr lang="en-US" sz="2000" dirty="0" err="1"/>
              <a:t>Pook</a:t>
            </a:r>
            <a:r>
              <a:rPr lang="en-US" sz="2000" dirty="0"/>
              <a:t> (1988): Bidding ring that operated at  antique auctions. </a:t>
            </a:r>
          </a:p>
          <a:p>
            <a:endParaRPr lang="en-US" sz="2000" dirty="0"/>
          </a:p>
          <a:p>
            <a:r>
              <a:rPr lang="en-US" sz="2000" dirty="0"/>
              <a:t>When a dealer pool was in operation at a public auction of consigned antiques, those dealers who wished to participate in the pool would agree not to bid against the other members of the pool. If a pool member succeeded in purchasing an item at the public auction, pool members interested in that item could bid on it by secret ballot at a subsequent private auction (“knock out”) .... The pool member bidding the highest at the private auction claimed the item by paying each pool member bidding a share of the difference between the public auction price and the successful private bid. The amount paid to each pool member (“pool split”) was calculated according to the amount the pool member bid in the knock out.</a:t>
            </a:r>
            <a:endParaRPr lang="en-US" sz="1800" dirty="0"/>
          </a:p>
        </p:txBody>
      </p:sp>
      <p:sp>
        <p:nvSpPr>
          <p:cNvPr id="106499" name="Text Box 5"/>
          <p:cNvSpPr txBox="1">
            <a:spLocks noChangeArrowheads="1"/>
          </p:cNvSpPr>
          <p:nvPr/>
        </p:nvSpPr>
        <p:spPr bwMode="auto">
          <a:xfrm>
            <a:off x="366713" y="6219825"/>
            <a:ext cx="7597775" cy="457200"/>
          </a:xfrm>
          <a:prstGeom prst="rect">
            <a:avLst/>
          </a:prstGeom>
          <a:noFill/>
          <a:ln w="9525">
            <a:noFill/>
            <a:miter lim="800000"/>
            <a:headEnd/>
            <a:tailEnd/>
          </a:ln>
        </p:spPr>
        <p:txBody>
          <a:bodyPr wrap="none">
            <a:prstTxWarp prst="textNoShape">
              <a:avLst/>
            </a:prstTxWarp>
            <a:spAutoFit/>
          </a:bodyPr>
          <a:lstStyle/>
          <a:p>
            <a:r>
              <a:rPr lang="en-US" sz="2000"/>
              <a:t>Court decision quoted in Kovacic, Marshall, Marx and Raiff (2005</a:t>
            </a:r>
            <a:r>
              <a:rPr lang="en-US"/>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idx="4294967295"/>
          </p:nvPr>
        </p:nvSpPr>
        <p:spPr>
          <a:xfrm>
            <a:off x="457200" y="228600"/>
            <a:ext cx="7543800" cy="1295400"/>
          </a:xfrm>
        </p:spPr>
        <p:txBody>
          <a:bodyPr/>
          <a:lstStyle/>
          <a:p>
            <a:pPr eaLnBrk="1" hangingPunct="1"/>
            <a:r>
              <a:rPr lang="en-US" smtClean="0"/>
              <a:t>Collusion: Example</a:t>
            </a:r>
          </a:p>
        </p:txBody>
      </p:sp>
      <p:sp>
        <p:nvSpPr>
          <p:cNvPr id="104450" name="Rectangle 1"/>
          <p:cNvSpPr>
            <a:spLocks noChangeArrowheads="1"/>
          </p:cNvSpPr>
          <p:nvPr/>
        </p:nvSpPr>
        <p:spPr bwMode="auto">
          <a:xfrm>
            <a:off x="381000" y="1700213"/>
            <a:ext cx="8458200" cy="4600575"/>
          </a:xfrm>
          <a:prstGeom prst="rect">
            <a:avLst/>
          </a:prstGeom>
          <a:noFill/>
          <a:ln w="9525">
            <a:noFill/>
            <a:miter lim="800000"/>
            <a:headEnd/>
            <a:tailEnd/>
          </a:ln>
        </p:spPr>
        <p:txBody>
          <a:bodyPr>
            <a:prstTxWarp prst="textNoShape">
              <a:avLst/>
            </a:prstTxWarp>
            <a:spAutoFit/>
          </a:bodyPr>
          <a:lstStyle/>
          <a:p>
            <a:r>
              <a:rPr lang="en-US" sz="1800" dirty="0"/>
              <a:t>The ring used an internal auction or ‘knockout’ to coordinate bidding. Ring members would send a fax or supply a written bid to an agent (a New York taxi and limousine driver employed by the ring), indicating the lots in which they were interested, and what they were willing to bid for them in the knockout auction. The taxi driver would then collate all the bids, determine the winner of each lot, notify the ring as to the winners in the knockout and send the bids to another ring member who would coordinate the side payments after the target auction was concluded. Depending on who actually won the knockout, the taxi driver would, usually, either bid for the winner in the target auction, using the bid supplied in that auction as the upper limit, or organize for another auction agent to bid for the winner on the same basis. In the language of auction theory, the knockout was conducted using a sealed-bid format, with the winning bidder getting the right to own the lot should it be won by the ring in the target auction. The winning bid in the knockout set the stopping point for the ring’s bidding in the target auction. Since bidding in the target auction was handled by the ring’s agent, monitoring compliance with this policy was not a problem.</a:t>
            </a:r>
          </a:p>
        </p:txBody>
      </p:sp>
      <p:sp>
        <p:nvSpPr>
          <p:cNvPr id="104451" name="Text Box 4"/>
          <p:cNvSpPr txBox="1">
            <a:spLocks noChangeArrowheads="1"/>
          </p:cNvSpPr>
          <p:nvPr/>
        </p:nvSpPr>
        <p:spPr bwMode="auto">
          <a:xfrm>
            <a:off x="228600" y="6296025"/>
            <a:ext cx="8959850" cy="298450"/>
          </a:xfrm>
          <a:prstGeom prst="rect">
            <a:avLst/>
          </a:prstGeom>
          <a:noFill/>
          <a:ln w="9525">
            <a:noFill/>
            <a:miter lim="800000"/>
            <a:headEnd/>
            <a:tailEnd/>
          </a:ln>
        </p:spPr>
        <p:txBody>
          <a:bodyPr wrap="none">
            <a:prstTxWarp prst="textNoShape">
              <a:avLst/>
            </a:prstTxWarp>
            <a:spAutoFit/>
          </a:bodyPr>
          <a:lstStyle/>
          <a:p>
            <a:r>
              <a:rPr lang="en-US" sz="2000"/>
              <a:t>Description of stamp bidding ring, from Asker (2010, </a:t>
            </a:r>
            <a:r>
              <a:rPr lang="en-US" sz="2000" i="1"/>
              <a:t>AER</a:t>
            </a:r>
            <a:r>
              <a:rPr lang="en-US" sz="2000"/>
              <a:t>)</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a:xfrm>
            <a:off x="457200" y="228600"/>
            <a:ext cx="7543800" cy="752128"/>
          </a:xfrm>
        </p:spPr>
        <p:txBody>
          <a:bodyPr/>
          <a:lstStyle/>
          <a:p>
            <a:pPr eaLnBrk="1" hangingPunct="1"/>
            <a:r>
              <a:rPr lang="en-US" dirty="0" smtClean="0"/>
              <a:t>The Stamp Ring Mechanism</a:t>
            </a:r>
          </a:p>
        </p:txBody>
      </p:sp>
      <p:sp>
        <p:nvSpPr>
          <p:cNvPr id="108546" name="Rectangle 3"/>
          <p:cNvSpPr>
            <a:spLocks noGrp="1" noChangeArrowheads="1"/>
          </p:cNvSpPr>
          <p:nvPr>
            <p:ph type="body" idx="4294967295"/>
          </p:nvPr>
        </p:nvSpPr>
        <p:spPr>
          <a:xfrm>
            <a:off x="467544" y="1844824"/>
            <a:ext cx="8229600" cy="4536504"/>
          </a:xfrm>
        </p:spPr>
        <p:txBody>
          <a:bodyPr/>
          <a:lstStyle/>
          <a:p>
            <a:pPr eaLnBrk="1" hangingPunct="1">
              <a:spcAft>
                <a:spcPct val="20000"/>
              </a:spcAft>
            </a:pPr>
            <a:r>
              <a:rPr lang="en-US" sz="2000" dirty="0" smtClean="0"/>
              <a:t>Bidders submit their offers to the ring auctioneer.</a:t>
            </a:r>
          </a:p>
          <a:p>
            <a:pPr eaLnBrk="1" hangingPunct="1">
              <a:spcAft>
                <a:spcPct val="20000"/>
              </a:spcAft>
            </a:pPr>
            <a:r>
              <a:rPr lang="en-US" sz="2000" dirty="0" smtClean="0"/>
              <a:t>High bidder, and high bidder only, enters main auction at his bid.</a:t>
            </a:r>
          </a:p>
          <a:p>
            <a:pPr eaLnBrk="1" hangingPunct="1">
              <a:spcAft>
                <a:spcPct val="20000"/>
              </a:spcAft>
            </a:pPr>
            <a:r>
              <a:rPr lang="en-US" sz="2000" dirty="0" smtClean="0"/>
              <a:t>If ring bidder wins, payments within the ring computed as follows</a:t>
            </a:r>
          </a:p>
          <a:p>
            <a:pPr lvl="1" eaLnBrk="1" hangingPunct="1">
              <a:spcAft>
                <a:spcPct val="20000"/>
              </a:spcAft>
            </a:pPr>
            <a:r>
              <a:rPr lang="en-US" sz="1600" dirty="0" smtClean="0"/>
              <a:t>First, subtract main auction payment from all ring bids.</a:t>
            </a:r>
          </a:p>
          <a:p>
            <a:pPr lvl="1" eaLnBrk="1" hangingPunct="1">
              <a:spcAft>
                <a:spcPct val="20000"/>
              </a:spcAft>
            </a:pPr>
            <a:r>
              <a:rPr lang="en-US" sz="1600" dirty="0" smtClean="0"/>
              <a:t>Throw away negative (net) bids that would have lost main auction.</a:t>
            </a:r>
          </a:p>
          <a:p>
            <a:pPr lvl="1" eaLnBrk="1" hangingPunct="1">
              <a:spcAft>
                <a:spcPct val="20000"/>
              </a:spcAft>
            </a:pPr>
            <a:r>
              <a:rPr lang="en-US" sz="1600" dirty="0" smtClean="0"/>
              <a:t>Bidders who made positive bids get to share in the ring gains.</a:t>
            </a:r>
          </a:p>
          <a:p>
            <a:pPr lvl="1" eaLnBrk="1" hangingPunct="1">
              <a:spcAft>
                <a:spcPct val="20000"/>
              </a:spcAft>
            </a:pPr>
            <a:r>
              <a:rPr lang="en-US" sz="1600" dirty="0" smtClean="0"/>
              <a:t>Look at “increment” from auction price up to first ring bid – divide among all ring participants (could be equal, or 50% to winner and then equal). </a:t>
            </a:r>
          </a:p>
          <a:p>
            <a:pPr lvl="1" eaLnBrk="1" hangingPunct="1">
              <a:spcAft>
                <a:spcPct val="20000"/>
              </a:spcAft>
            </a:pPr>
            <a:r>
              <a:rPr lang="en-US" sz="1600" dirty="0" smtClean="0"/>
              <a:t>Then look at next “increment” and divide between all ring bidders who bid higher, and so forth.</a:t>
            </a:r>
          </a:p>
          <a:p>
            <a:pPr lvl="1" eaLnBrk="1" hangingPunct="1">
              <a:spcAft>
                <a:spcPct val="20000"/>
              </a:spcAft>
            </a:pPr>
            <a:r>
              <a:rPr lang="en-US" sz="1600" dirty="0" smtClean="0"/>
              <a:t>Winner makes side payments to losers so gains are split accordingly.</a:t>
            </a:r>
          </a:p>
          <a:p>
            <a:pPr lvl="1" eaLnBrk="1" hangingPunct="1">
              <a:spcAft>
                <a:spcPct val="20000"/>
              </a:spcAft>
            </a:pPr>
            <a:endParaRPr lang="en-US" sz="1600" dirty="0"/>
          </a:p>
          <a:p>
            <a:pPr eaLnBrk="1" hangingPunct="1">
              <a:spcAft>
                <a:spcPct val="20000"/>
              </a:spcAft>
            </a:pPr>
            <a:r>
              <a:rPr lang="en-US" sz="2000" dirty="0" smtClean="0"/>
              <a:t>Let’s look at an example.</a:t>
            </a:r>
          </a:p>
        </p:txBody>
      </p:sp>
    </p:spTree>
    <p:extLst>
      <p:ext uri="{BB962C8B-B14F-4D97-AF65-F5344CB8AC3E}">
        <p14:creationId xmlns:p14="http://schemas.microsoft.com/office/powerpoint/2010/main" val="121431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85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5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54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854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54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54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854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54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54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854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a:xfrm>
            <a:off x="457200" y="228600"/>
            <a:ext cx="7543800" cy="752128"/>
          </a:xfrm>
        </p:spPr>
        <p:txBody>
          <a:bodyPr/>
          <a:lstStyle/>
          <a:p>
            <a:pPr eaLnBrk="1" hangingPunct="1"/>
            <a:r>
              <a:rPr lang="en-US" dirty="0" smtClean="0"/>
              <a:t>The Stamp Ring Mechanism</a:t>
            </a:r>
          </a:p>
        </p:txBody>
      </p:sp>
      <p:sp>
        <p:nvSpPr>
          <p:cNvPr id="108546" name="Rectangle 3"/>
          <p:cNvSpPr>
            <a:spLocks noGrp="1" noChangeArrowheads="1"/>
          </p:cNvSpPr>
          <p:nvPr>
            <p:ph type="body" idx="4294967295"/>
          </p:nvPr>
        </p:nvSpPr>
        <p:spPr>
          <a:xfrm>
            <a:off x="323528" y="5157192"/>
            <a:ext cx="8229600" cy="1368152"/>
          </a:xfrm>
        </p:spPr>
        <p:txBody>
          <a:bodyPr/>
          <a:lstStyle/>
          <a:p>
            <a:pPr eaLnBrk="1" hangingPunct="1">
              <a:spcAft>
                <a:spcPct val="20000"/>
              </a:spcAft>
            </a:pPr>
            <a:r>
              <a:rPr lang="en-US" sz="2000" dirty="0" smtClean="0"/>
              <a:t>First increment of 100, split between A, B, C (1/2 to winner)</a:t>
            </a:r>
          </a:p>
          <a:p>
            <a:pPr eaLnBrk="1" hangingPunct="1">
              <a:spcAft>
                <a:spcPct val="20000"/>
              </a:spcAft>
            </a:pPr>
            <a:r>
              <a:rPr lang="en-US" sz="2000" dirty="0" smtClean="0"/>
              <a:t>Second increment of 50 split between A,B.</a:t>
            </a:r>
          </a:p>
          <a:p>
            <a:pPr eaLnBrk="1" hangingPunct="1">
              <a:spcAft>
                <a:spcPct val="20000"/>
              </a:spcAft>
            </a:pPr>
            <a:r>
              <a:rPr lang="en-US" sz="2000" dirty="0" smtClean="0"/>
              <a:t>Last increment of 50 goes to A.</a:t>
            </a:r>
          </a:p>
        </p:txBody>
      </p:sp>
      <p:graphicFrame>
        <p:nvGraphicFramePr>
          <p:cNvPr id="2" name="Table 1"/>
          <p:cNvGraphicFramePr>
            <a:graphicFrameLocks noGrp="1"/>
          </p:cNvGraphicFramePr>
          <p:nvPr>
            <p:extLst>
              <p:ext uri="{D42A27DB-BD31-4B8C-83A1-F6EECF244321}">
                <p14:modId xmlns:p14="http://schemas.microsoft.com/office/powerpoint/2010/main" val="678157623"/>
              </p:ext>
            </p:extLst>
          </p:nvPr>
        </p:nvGraphicFramePr>
        <p:xfrm>
          <a:off x="611560" y="1916832"/>
          <a:ext cx="7920880" cy="2731124"/>
        </p:xfrm>
        <a:graphic>
          <a:graphicData uri="http://schemas.openxmlformats.org/drawingml/2006/table">
            <a:tbl>
              <a:tblPr firstRow="1" firstCol="1" bandRow="1">
                <a:tableStyleId>{0E3FDE45-AF77-4B5C-9715-49D594BDF05E}</a:tableStyleId>
              </a:tblPr>
              <a:tblGrid>
                <a:gridCol w="2098045"/>
                <a:gridCol w="2123189"/>
                <a:gridCol w="1994450"/>
                <a:gridCol w="1705196"/>
              </a:tblGrid>
              <a:tr h="631536">
                <a:tc>
                  <a:txBody>
                    <a:bodyPr/>
                    <a:lstStyle/>
                    <a:p>
                      <a:pPr marL="0" marR="0" algn="ctr">
                        <a:lnSpc>
                          <a:spcPct val="115000"/>
                        </a:lnSpc>
                        <a:spcBef>
                          <a:spcPts val="0"/>
                        </a:spcBef>
                        <a:spcAft>
                          <a:spcPts val="0"/>
                        </a:spcAft>
                      </a:pPr>
                      <a:r>
                        <a:rPr lang="en-US" sz="1600" dirty="0">
                          <a:solidFill>
                            <a:srgbClr val="0070C0"/>
                          </a:solidFill>
                          <a:effectLst/>
                        </a:rPr>
                        <a:t>Bidder</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Knockout Bid</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Bid net of </a:t>
                      </a:r>
                      <a:r>
                        <a:rPr lang="en-US" sz="1600" dirty="0" smtClean="0">
                          <a:solidFill>
                            <a:srgbClr val="0070C0"/>
                          </a:solidFill>
                          <a:effectLst/>
                        </a:rPr>
                        <a:t>Main</a:t>
                      </a:r>
                      <a:r>
                        <a:rPr lang="en-US" sz="1600" baseline="0" dirty="0" smtClean="0">
                          <a:solidFill>
                            <a:srgbClr val="0070C0"/>
                          </a:solidFill>
                          <a:effectLst/>
                        </a:rPr>
                        <a:t> Auction </a:t>
                      </a:r>
                      <a:r>
                        <a:rPr lang="en-US" sz="1600" dirty="0" smtClean="0">
                          <a:solidFill>
                            <a:srgbClr val="0070C0"/>
                          </a:solidFill>
                          <a:effectLst/>
                        </a:rPr>
                        <a:t>Price</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Private Side Payment</a:t>
                      </a:r>
                      <a:endParaRPr lang="en-US" sz="1600" dirty="0">
                        <a:solidFill>
                          <a:srgbClr val="0070C0"/>
                        </a:solidFill>
                        <a:effectLst/>
                        <a:latin typeface="+mj-lt"/>
                        <a:ea typeface="Calibri"/>
                        <a:cs typeface="Calibri" pitchFamily="34" charset="0"/>
                      </a:endParaRPr>
                    </a:p>
                  </a:txBody>
                  <a:tcPr marL="68580" marR="68580" marT="0" marB="0"/>
                </a:tc>
              </a:tr>
              <a:tr h="307420">
                <a:tc>
                  <a:txBody>
                    <a:bodyPr/>
                    <a:lstStyle/>
                    <a:p>
                      <a:pPr marL="0" marR="0" algn="ctr">
                        <a:lnSpc>
                          <a:spcPct val="115000"/>
                        </a:lnSpc>
                        <a:spcBef>
                          <a:spcPts val="0"/>
                        </a:spcBef>
                        <a:spcAft>
                          <a:spcPts val="0"/>
                        </a:spcAft>
                      </a:pPr>
                      <a:r>
                        <a:rPr lang="en-US" sz="1600">
                          <a:solidFill>
                            <a:srgbClr val="0070C0"/>
                          </a:solidFill>
                          <a:effectLst/>
                        </a:rPr>
                        <a:t>A</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400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a:solidFill>
                            <a:srgbClr val="0070C0"/>
                          </a:solidFill>
                          <a:effectLst/>
                        </a:rPr>
                        <a:t>400 - 200 = 200</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Pay 75</a:t>
                      </a:r>
                      <a:endParaRPr lang="en-US" sz="1600" dirty="0">
                        <a:solidFill>
                          <a:srgbClr val="0070C0"/>
                        </a:solidFill>
                        <a:effectLst/>
                        <a:latin typeface="+mj-lt"/>
                        <a:ea typeface="Calibri"/>
                        <a:cs typeface="Calibri" pitchFamily="34" charset="0"/>
                      </a:endParaRPr>
                    </a:p>
                  </a:txBody>
                  <a:tcPr marL="68580" marR="68580" marT="0" marB="0"/>
                </a:tc>
              </a:tr>
              <a:tr h="307420">
                <a:tc>
                  <a:txBody>
                    <a:bodyPr/>
                    <a:lstStyle/>
                    <a:p>
                      <a:pPr marL="0" marR="0" algn="ctr">
                        <a:lnSpc>
                          <a:spcPct val="115000"/>
                        </a:lnSpc>
                        <a:spcBef>
                          <a:spcPts val="0"/>
                        </a:spcBef>
                        <a:spcAft>
                          <a:spcPts val="0"/>
                        </a:spcAft>
                      </a:pPr>
                      <a:r>
                        <a:rPr lang="en-US" sz="1600">
                          <a:solidFill>
                            <a:srgbClr val="0070C0"/>
                          </a:solidFill>
                          <a:effectLst/>
                        </a:rPr>
                        <a:t>B</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350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350 - 200 = 150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Get 50</a:t>
                      </a:r>
                      <a:endParaRPr lang="en-US" sz="1600" dirty="0">
                        <a:solidFill>
                          <a:srgbClr val="0070C0"/>
                        </a:solidFill>
                        <a:effectLst/>
                        <a:latin typeface="+mj-lt"/>
                        <a:ea typeface="Calibri"/>
                        <a:cs typeface="Calibri" pitchFamily="34" charset="0"/>
                      </a:endParaRPr>
                    </a:p>
                  </a:txBody>
                  <a:tcPr marL="68580" marR="68580" marT="0" marB="0"/>
                </a:tc>
              </a:tr>
              <a:tr h="307420">
                <a:tc>
                  <a:txBody>
                    <a:bodyPr/>
                    <a:lstStyle/>
                    <a:p>
                      <a:pPr marL="0" marR="0" algn="ctr">
                        <a:lnSpc>
                          <a:spcPct val="115000"/>
                        </a:lnSpc>
                        <a:spcBef>
                          <a:spcPts val="0"/>
                        </a:spcBef>
                        <a:spcAft>
                          <a:spcPts val="0"/>
                        </a:spcAft>
                      </a:pPr>
                      <a:r>
                        <a:rPr lang="en-US" sz="1600">
                          <a:solidFill>
                            <a:srgbClr val="0070C0"/>
                          </a:solidFill>
                          <a:effectLst/>
                        </a:rPr>
                        <a:t>C</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300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300 - 200 = 100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Get 25</a:t>
                      </a:r>
                      <a:endParaRPr lang="en-US" sz="1600" dirty="0">
                        <a:solidFill>
                          <a:srgbClr val="0070C0"/>
                        </a:solidFill>
                        <a:effectLst/>
                        <a:latin typeface="+mj-lt"/>
                        <a:ea typeface="Calibri"/>
                        <a:cs typeface="Calibri" pitchFamily="34" charset="0"/>
                      </a:endParaRPr>
                    </a:p>
                  </a:txBody>
                  <a:tcPr marL="68580" marR="68580" marT="0" marB="0"/>
                </a:tc>
              </a:tr>
              <a:tr h="307420">
                <a:tc>
                  <a:txBody>
                    <a:bodyPr/>
                    <a:lstStyle/>
                    <a:p>
                      <a:pPr marL="0" marR="0" algn="ctr">
                        <a:lnSpc>
                          <a:spcPct val="115000"/>
                        </a:lnSpc>
                        <a:spcBef>
                          <a:spcPts val="0"/>
                        </a:spcBef>
                        <a:spcAft>
                          <a:spcPts val="0"/>
                        </a:spcAft>
                      </a:pPr>
                      <a:r>
                        <a:rPr lang="en-US" sz="1600">
                          <a:solidFill>
                            <a:srgbClr val="0070C0"/>
                          </a:solidFill>
                          <a:effectLst/>
                        </a:rPr>
                        <a:t>D</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a:solidFill>
                            <a:srgbClr val="0070C0"/>
                          </a:solidFill>
                          <a:effectLst/>
                        </a:rPr>
                        <a:t>185</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185 - 200 = -15</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0</a:t>
                      </a:r>
                      <a:endParaRPr lang="en-US" sz="1600" dirty="0">
                        <a:solidFill>
                          <a:srgbClr val="0070C0"/>
                        </a:solidFill>
                        <a:effectLst/>
                        <a:latin typeface="+mj-lt"/>
                        <a:ea typeface="Calibri"/>
                        <a:cs typeface="Calibri" pitchFamily="34" charset="0"/>
                      </a:endParaRPr>
                    </a:p>
                  </a:txBody>
                  <a:tcPr marL="68580" marR="68580" marT="0" marB="0"/>
                </a:tc>
              </a:tr>
              <a:tr h="281244">
                <a:tc>
                  <a:txBody>
                    <a:bodyPr/>
                    <a:lstStyle/>
                    <a:p>
                      <a:pPr marL="0" marR="0" algn="ctr">
                        <a:lnSpc>
                          <a:spcPct val="115000"/>
                        </a:lnSpc>
                        <a:spcBef>
                          <a:spcPts val="0"/>
                        </a:spcBef>
                        <a:spcAft>
                          <a:spcPts val="0"/>
                        </a:spcAft>
                      </a:pPr>
                      <a:r>
                        <a:rPr lang="en-US" sz="1600">
                          <a:solidFill>
                            <a:srgbClr val="0070C0"/>
                          </a:solidFill>
                          <a:effectLst/>
                        </a:rPr>
                        <a:t> </a:t>
                      </a:r>
                      <a:endParaRPr lang="en-US" sz="160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 </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 </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 </a:t>
                      </a:r>
                      <a:endParaRPr lang="en-US" sz="1600" dirty="0">
                        <a:solidFill>
                          <a:srgbClr val="0070C0"/>
                        </a:solidFill>
                        <a:effectLst/>
                        <a:latin typeface="+mj-lt"/>
                        <a:ea typeface="Calibri"/>
                        <a:cs typeface="Calibri" pitchFamily="34" charset="0"/>
                      </a:endParaRPr>
                    </a:p>
                  </a:txBody>
                  <a:tcPr marL="68580" marR="68580" marT="0" marB="0"/>
                </a:tc>
              </a:tr>
              <a:tr h="588664">
                <a:tc>
                  <a:txBody>
                    <a:bodyPr/>
                    <a:lstStyle/>
                    <a:p>
                      <a:pPr marL="0" marR="0" algn="ctr">
                        <a:lnSpc>
                          <a:spcPct val="115000"/>
                        </a:lnSpc>
                        <a:spcBef>
                          <a:spcPts val="0"/>
                        </a:spcBef>
                        <a:spcAft>
                          <a:spcPts val="0"/>
                        </a:spcAft>
                      </a:pPr>
                      <a:r>
                        <a:rPr lang="en-US" sz="1600" dirty="0">
                          <a:solidFill>
                            <a:srgbClr val="0070C0"/>
                          </a:solidFill>
                          <a:effectLst/>
                        </a:rPr>
                        <a:t>Payment </a:t>
                      </a:r>
                      <a:r>
                        <a:rPr lang="en-US" sz="1600" dirty="0" smtClean="0">
                          <a:solidFill>
                            <a:srgbClr val="0070C0"/>
                          </a:solidFill>
                          <a:effectLst/>
                        </a:rPr>
                        <a:t>to</a:t>
                      </a:r>
                      <a:r>
                        <a:rPr lang="en-US" sz="1600" baseline="0" dirty="0" smtClean="0">
                          <a:solidFill>
                            <a:srgbClr val="0070C0"/>
                          </a:solidFill>
                          <a:effectLst/>
                        </a:rPr>
                        <a:t> Main Auction</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200</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 </a:t>
                      </a:r>
                      <a:endParaRPr lang="en-US" sz="1600" dirty="0">
                        <a:solidFill>
                          <a:srgbClr val="0070C0"/>
                        </a:solidFill>
                        <a:effectLst/>
                        <a:latin typeface="+mj-lt"/>
                        <a:ea typeface="Calibri"/>
                        <a:cs typeface="Calibri" pitchFamily="34" charset="0"/>
                      </a:endParaRPr>
                    </a:p>
                  </a:txBody>
                  <a:tcPr marL="68580" marR="68580" marT="0" marB="0"/>
                </a:tc>
                <a:tc>
                  <a:txBody>
                    <a:bodyPr/>
                    <a:lstStyle/>
                    <a:p>
                      <a:pPr marL="0" marR="0" algn="ctr">
                        <a:lnSpc>
                          <a:spcPct val="115000"/>
                        </a:lnSpc>
                        <a:spcBef>
                          <a:spcPts val="0"/>
                        </a:spcBef>
                        <a:spcAft>
                          <a:spcPts val="0"/>
                        </a:spcAft>
                      </a:pPr>
                      <a:r>
                        <a:rPr lang="en-US" sz="1600" dirty="0">
                          <a:solidFill>
                            <a:srgbClr val="0070C0"/>
                          </a:solidFill>
                          <a:effectLst/>
                        </a:rPr>
                        <a:t> </a:t>
                      </a:r>
                      <a:endParaRPr lang="en-US" sz="1600" dirty="0">
                        <a:solidFill>
                          <a:srgbClr val="0070C0"/>
                        </a:solidFill>
                        <a:effectLst/>
                        <a:latin typeface="+mj-lt"/>
                        <a:ea typeface="Calibri"/>
                        <a:cs typeface="Calibri" pitchFamily="34" charset="0"/>
                      </a:endParaRPr>
                    </a:p>
                  </a:txBody>
                  <a:tcPr marL="68580" marR="68580" marT="0" marB="0"/>
                </a:tc>
              </a:tr>
            </a:tbl>
          </a:graphicData>
        </a:graphic>
      </p:graphicFrame>
    </p:spTree>
    <p:extLst>
      <p:ext uri="{BB962C8B-B14F-4D97-AF65-F5344CB8AC3E}">
        <p14:creationId xmlns:p14="http://schemas.microsoft.com/office/powerpoint/2010/main" val="14146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85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5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5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a:xfrm>
            <a:off x="457200" y="228600"/>
            <a:ext cx="7543800" cy="1295400"/>
          </a:xfrm>
        </p:spPr>
        <p:txBody>
          <a:bodyPr/>
          <a:lstStyle/>
          <a:p>
            <a:pPr eaLnBrk="1" hangingPunct="1"/>
            <a:r>
              <a:rPr lang="en-US" smtClean="0"/>
              <a:t>Deterring Collusion</a:t>
            </a:r>
          </a:p>
        </p:txBody>
      </p:sp>
      <p:sp>
        <p:nvSpPr>
          <p:cNvPr id="108546"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400" dirty="0" smtClean="0"/>
              <a:t>What auction design works to deter collusion?</a:t>
            </a:r>
          </a:p>
          <a:p>
            <a:pPr lvl="3" eaLnBrk="1" hangingPunct="1">
              <a:spcAft>
                <a:spcPct val="20000"/>
              </a:spcAft>
            </a:pPr>
            <a:endParaRPr lang="en-US" sz="1700" dirty="0" smtClean="0">
              <a:ea typeface="ＭＳ Ｐゴシック" pitchFamily="84" charset="-128"/>
            </a:endParaRPr>
          </a:p>
          <a:p>
            <a:pPr eaLnBrk="1" hangingPunct="1">
              <a:spcAft>
                <a:spcPct val="20000"/>
              </a:spcAft>
            </a:pPr>
            <a:r>
              <a:rPr lang="en-US" sz="2400" dirty="0" smtClean="0"/>
              <a:t>Ascending: </a:t>
            </a:r>
          </a:p>
          <a:p>
            <a:pPr lvl="1" eaLnBrk="1" hangingPunct="1">
              <a:spcAft>
                <a:spcPct val="20000"/>
              </a:spcAft>
            </a:pPr>
            <a:r>
              <a:rPr lang="en-US" sz="2000" dirty="0" smtClean="0"/>
              <a:t>Suppose bidders A and B agree in advance that A should win at a low price. Although B can deviate from the agreement and keep bidding, A can just bid back - helps enforce the agreement.</a:t>
            </a:r>
          </a:p>
          <a:p>
            <a:pPr lvl="4" eaLnBrk="1" hangingPunct="1">
              <a:spcAft>
                <a:spcPct val="20000"/>
              </a:spcAft>
            </a:pPr>
            <a:endParaRPr lang="en-US" sz="1500" dirty="0" smtClean="0">
              <a:ea typeface="ＭＳ Ｐゴシック" pitchFamily="84" charset="-128"/>
            </a:endParaRPr>
          </a:p>
          <a:p>
            <a:pPr eaLnBrk="1" hangingPunct="1">
              <a:spcAft>
                <a:spcPct val="20000"/>
              </a:spcAft>
            </a:pPr>
            <a:r>
              <a:rPr lang="en-US" sz="2400" dirty="0" smtClean="0"/>
              <a:t>Sealed bidding</a:t>
            </a:r>
          </a:p>
          <a:p>
            <a:pPr lvl="1" eaLnBrk="1" hangingPunct="1">
              <a:spcAft>
                <a:spcPct val="20000"/>
              </a:spcAft>
            </a:pPr>
            <a:r>
              <a:rPr lang="en-US" sz="2000" dirty="0" smtClean="0"/>
              <a:t>If A and B agree that A should win at a low price, A must submit a low bid. But then B can send in a slightly higher bid and win the auction at a low price. Makes it harder to sustain collusion.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85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5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85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85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5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457200" y="228600"/>
            <a:ext cx="7543800" cy="1295400"/>
          </a:xfrm>
        </p:spPr>
        <p:txBody>
          <a:bodyPr/>
          <a:lstStyle/>
          <a:p>
            <a:pPr eaLnBrk="1" hangingPunct="1"/>
            <a:r>
              <a:rPr lang="en-US" smtClean="0"/>
              <a:t>Entry</a:t>
            </a:r>
          </a:p>
        </p:txBody>
      </p:sp>
      <p:sp>
        <p:nvSpPr>
          <p:cNvPr id="128003"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endParaRPr lang="en-US" sz="2400" dirty="0" smtClean="0"/>
          </a:p>
          <a:p>
            <a:pPr eaLnBrk="1" hangingPunct="1">
              <a:lnSpc>
                <a:spcPct val="90000"/>
              </a:lnSpc>
              <a:spcAft>
                <a:spcPct val="20000"/>
              </a:spcAft>
            </a:pPr>
            <a:r>
              <a:rPr lang="en-US" sz="2400" dirty="0" smtClean="0"/>
              <a:t>A typical problem in organizing auction sales is to make sure that enough bidders will participate</a:t>
            </a:r>
          </a:p>
          <a:p>
            <a:pPr eaLnBrk="1" hangingPunct="1">
              <a:lnSpc>
                <a:spcPct val="90000"/>
              </a:lnSpc>
              <a:spcAft>
                <a:spcPct val="20000"/>
              </a:spcAft>
            </a:pPr>
            <a:endParaRPr lang="en-US" sz="2300" dirty="0" smtClean="0"/>
          </a:p>
          <a:p>
            <a:pPr eaLnBrk="1" hangingPunct="1">
              <a:lnSpc>
                <a:spcPct val="90000"/>
              </a:lnSpc>
              <a:spcAft>
                <a:spcPct val="20000"/>
              </a:spcAft>
            </a:pPr>
            <a:r>
              <a:rPr lang="en-US" sz="2300" dirty="0" smtClean="0"/>
              <a:t>Auctions rely on having competition to set the price, and bidders may not want to participate unless they think they have a good chance.</a:t>
            </a:r>
          </a:p>
          <a:p>
            <a:pPr eaLnBrk="1" hangingPunct="1">
              <a:lnSpc>
                <a:spcPct val="90000"/>
              </a:lnSpc>
              <a:spcAft>
                <a:spcPct val="20000"/>
              </a:spcAft>
            </a:pPr>
            <a:endParaRPr lang="en-US" sz="2400" dirty="0" smtClean="0"/>
          </a:p>
          <a:p>
            <a:pPr eaLnBrk="1" hangingPunct="1">
              <a:lnSpc>
                <a:spcPct val="90000"/>
              </a:lnSpc>
              <a:spcAft>
                <a:spcPct val="20000"/>
              </a:spcAft>
            </a:pPr>
            <a:r>
              <a:rPr lang="en-US" sz="2400" dirty="0" smtClean="0">
                <a:solidFill>
                  <a:srgbClr val="0070C0"/>
                </a:solidFill>
              </a:rPr>
              <a:t>When might entry be a concern, and what can be done?</a:t>
            </a:r>
          </a:p>
          <a:p>
            <a:pPr eaLnBrk="1" hangingPunct="1">
              <a:lnSpc>
                <a:spcPct val="90000"/>
              </a:lnSpc>
              <a:spcAft>
                <a:spcPct val="20000"/>
              </a:spcAft>
              <a:buFont typeface="Wingdings" pitchFamily="84" charset="2"/>
              <a:buNone/>
            </a:pPr>
            <a:endParaRPr lang="en-US" sz="24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a:xfrm>
            <a:off x="457200" y="228600"/>
            <a:ext cx="7543800" cy="1295400"/>
          </a:xfrm>
        </p:spPr>
        <p:txBody>
          <a:bodyPr/>
          <a:lstStyle/>
          <a:p>
            <a:pPr eaLnBrk="1" hangingPunct="1"/>
            <a:r>
              <a:rPr lang="en-US" smtClean="0"/>
              <a:t>Entry example</a:t>
            </a:r>
          </a:p>
        </p:txBody>
      </p:sp>
      <p:sp>
        <p:nvSpPr>
          <p:cNvPr id="132099"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400" dirty="0" smtClean="0"/>
              <a:t>Two bidders, values drawn from U[0,100] and U[0,200]. </a:t>
            </a:r>
          </a:p>
          <a:p>
            <a:pPr lvl="4" eaLnBrk="1" hangingPunct="1">
              <a:lnSpc>
                <a:spcPct val="90000"/>
              </a:lnSpc>
              <a:spcAft>
                <a:spcPct val="20000"/>
              </a:spcAft>
            </a:pPr>
            <a:endParaRPr lang="en-US" sz="1500" dirty="0" smtClean="0">
              <a:ea typeface="ＭＳ Ｐゴシック" pitchFamily="84" charset="-128"/>
            </a:endParaRPr>
          </a:p>
          <a:p>
            <a:pPr eaLnBrk="1" hangingPunct="1">
              <a:lnSpc>
                <a:spcPct val="90000"/>
              </a:lnSpc>
              <a:spcAft>
                <a:spcPct val="20000"/>
              </a:spcAft>
            </a:pPr>
            <a:r>
              <a:rPr lang="en-US" sz="2400" dirty="0" smtClean="0"/>
              <a:t>Bidder expected profits from ascending auction</a:t>
            </a:r>
          </a:p>
          <a:p>
            <a:pPr lvl="1" eaLnBrk="1" hangingPunct="1">
              <a:lnSpc>
                <a:spcPct val="90000"/>
              </a:lnSpc>
              <a:spcAft>
                <a:spcPct val="20000"/>
              </a:spcAft>
            </a:pPr>
            <a:r>
              <a:rPr lang="en-US" sz="2000" dirty="0" smtClean="0"/>
              <a:t>Bidder 1 expects to win with probability 1/4. When he does win, he expects to have a value of 66 and to pay </a:t>
            </a:r>
            <a:r>
              <a:rPr lang="en-US" sz="2000" dirty="0"/>
              <a:t>3</a:t>
            </a:r>
            <a:r>
              <a:rPr lang="en-US" sz="2000" dirty="0" smtClean="0"/>
              <a:t>3. So his overall expected profit if he participates is 8.3</a:t>
            </a:r>
          </a:p>
          <a:p>
            <a:pPr lvl="1" eaLnBrk="1" hangingPunct="1">
              <a:lnSpc>
                <a:spcPct val="90000"/>
              </a:lnSpc>
              <a:spcAft>
                <a:spcPct val="20000"/>
              </a:spcAft>
            </a:pPr>
            <a:r>
              <a:rPr lang="en-US" sz="2000" dirty="0" smtClean="0"/>
              <a:t>Bidder 2 expects with probability ½ to have a value above 100, and in this case make 150-50=100, or a value below 100, in which case he expects to make (1/2)*(66-33)=16.6. So his overall expected profit is 58.3</a:t>
            </a:r>
          </a:p>
          <a:p>
            <a:pPr marL="8369300" lvl="4" indent="-50787300" eaLnBrk="1" hangingPunct="1">
              <a:lnSpc>
                <a:spcPct val="90000"/>
              </a:lnSpc>
              <a:spcAft>
                <a:spcPct val="20000"/>
              </a:spcAft>
            </a:pPr>
            <a:endParaRPr lang="en-US" sz="1500" dirty="0" smtClean="0">
              <a:ea typeface="ＭＳ Ｐゴシック" pitchFamily="84" charset="-128"/>
            </a:endParaRPr>
          </a:p>
          <a:p>
            <a:pPr eaLnBrk="1" hangingPunct="1">
              <a:lnSpc>
                <a:spcPct val="90000"/>
              </a:lnSpc>
              <a:spcAft>
                <a:spcPct val="20000"/>
              </a:spcAft>
            </a:pPr>
            <a:r>
              <a:rPr lang="en-US" sz="2400" dirty="0" smtClean="0"/>
              <a:t>If the cost of entry is 10, Bidder 1 won’t even bother. </a:t>
            </a:r>
          </a:p>
          <a:p>
            <a:pPr lvl="4" eaLnBrk="1" hangingPunct="1">
              <a:lnSpc>
                <a:spcPct val="90000"/>
              </a:lnSpc>
              <a:spcAft>
                <a:spcPct val="20000"/>
              </a:spcAft>
            </a:pPr>
            <a:endParaRPr lang="en-US" sz="1500" dirty="0" smtClean="0">
              <a:ea typeface="ＭＳ Ｐゴシック" pitchFamily="84" charset="-128"/>
            </a:endParaRPr>
          </a:p>
          <a:p>
            <a:pPr eaLnBrk="1" hangingPunct="1">
              <a:lnSpc>
                <a:spcPct val="90000"/>
              </a:lnSpc>
              <a:spcAft>
                <a:spcPct val="20000"/>
              </a:spcAft>
            </a:pPr>
            <a:r>
              <a:rPr lang="en-US" sz="2400" dirty="0" smtClean="0"/>
              <a:t>And Bidder 2 could end up winning at a price of zero!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20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0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209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209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0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idx="4294967295"/>
          </p:nvPr>
        </p:nvSpPr>
        <p:spPr>
          <a:xfrm>
            <a:off x="457200" y="228600"/>
            <a:ext cx="7543800" cy="1295400"/>
          </a:xfrm>
        </p:spPr>
        <p:txBody>
          <a:bodyPr/>
          <a:lstStyle/>
          <a:p>
            <a:pPr eaLnBrk="1" hangingPunct="1"/>
            <a:r>
              <a:rPr lang="en-US" sz="3600" smtClean="0"/>
              <a:t>Auction design to promote entry</a:t>
            </a:r>
            <a:endParaRPr lang="en-US" smtClean="0"/>
          </a:p>
        </p:txBody>
      </p:sp>
      <p:sp>
        <p:nvSpPr>
          <p:cNvPr id="134147"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400" dirty="0" smtClean="0">
                <a:solidFill>
                  <a:srgbClr val="5F3EEA"/>
                </a:solidFill>
              </a:rPr>
              <a:t>Subsidize weaker bidders</a:t>
            </a:r>
            <a:r>
              <a:rPr lang="en-US" sz="2400" dirty="0" smtClean="0"/>
              <a:t> </a:t>
            </a:r>
          </a:p>
          <a:p>
            <a:pPr lvl="1" eaLnBrk="1" hangingPunct="1">
              <a:lnSpc>
                <a:spcPct val="90000"/>
              </a:lnSpc>
              <a:spcAft>
                <a:spcPct val="20000"/>
              </a:spcAft>
            </a:pPr>
            <a:r>
              <a:rPr lang="en-US" sz="2000" dirty="0" smtClean="0"/>
              <a:t>Encourages their participation - can also restrict very strong bidders from entering (a “set-aside” policy)</a:t>
            </a:r>
          </a:p>
          <a:p>
            <a:pPr marL="8051800" lvl="3" indent="-50787300" eaLnBrk="1" hangingPunct="1">
              <a:lnSpc>
                <a:spcPct val="90000"/>
              </a:lnSpc>
              <a:spcAft>
                <a:spcPct val="20000"/>
              </a:spcAft>
            </a:pPr>
            <a:endParaRPr lang="en-US" sz="1800" dirty="0" smtClean="0">
              <a:ea typeface="ＭＳ Ｐゴシック" pitchFamily="84" charset="-128"/>
            </a:endParaRPr>
          </a:p>
          <a:p>
            <a:pPr eaLnBrk="1" hangingPunct="1">
              <a:lnSpc>
                <a:spcPct val="90000"/>
              </a:lnSpc>
              <a:spcAft>
                <a:spcPct val="20000"/>
              </a:spcAft>
            </a:pPr>
            <a:r>
              <a:rPr lang="en-US" sz="2400" dirty="0" smtClean="0">
                <a:solidFill>
                  <a:srgbClr val="5F3EEA"/>
                </a:solidFill>
              </a:rPr>
              <a:t>Subsidize entry costs directly</a:t>
            </a:r>
            <a:endParaRPr lang="en-US" sz="2400" dirty="0" smtClean="0"/>
          </a:p>
          <a:p>
            <a:pPr lvl="1" eaLnBrk="1" hangingPunct="1">
              <a:lnSpc>
                <a:spcPct val="90000"/>
              </a:lnSpc>
              <a:spcAft>
                <a:spcPct val="20000"/>
              </a:spcAft>
            </a:pPr>
            <a:r>
              <a:rPr lang="en-US" sz="2000" dirty="0" smtClean="0"/>
              <a:t>E.g. in architectural competitions, architects partly reimbursed for building a model needed to submit a bid for the contract.</a:t>
            </a:r>
          </a:p>
          <a:p>
            <a:pPr lvl="4" eaLnBrk="1" hangingPunct="1">
              <a:lnSpc>
                <a:spcPct val="90000"/>
              </a:lnSpc>
              <a:spcAft>
                <a:spcPct val="20000"/>
              </a:spcAft>
            </a:pPr>
            <a:endParaRPr lang="en-US" sz="1800" dirty="0" smtClean="0">
              <a:ea typeface="ＭＳ Ｐゴシック" pitchFamily="84" charset="-128"/>
            </a:endParaRPr>
          </a:p>
          <a:p>
            <a:pPr eaLnBrk="1" hangingPunct="1">
              <a:lnSpc>
                <a:spcPct val="90000"/>
              </a:lnSpc>
              <a:spcAft>
                <a:spcPct val="20000"/>
              </a:spcAft>
            </a:pPr>
            <a:r>
              <a:rPr lang="en-US" sz="2400" dirty="0" smtClean="0">
                <a:solidFill>
                  <a:srgbClr val="5F3EEA"/>
                </a:solidFill>
              </a:rPr>
              <a:t>Sealed bidding:</a:t>
            </a:r>
            <a:r>
              <a:rPr lang="en-US" sz="2400" dirty="0" smtClean="0"/>
              <a:t> (?)</a:t>
            </a:r>
          </a:p>
          <a:p>
            <a:pPr lvl="1" eaLnBrk="1" hangingPunct="1">
              <a:lnSpc>
                <a:spcPct val="90000"/>
              </a:lnSpc>
              <a:spcAft>
                <a:spcPct val="20000"/>
              </a:spcAft>
            </a:pPr>
            <a:r>
              <a:rPr lang="en-US" sz="2000" dirty="0" smtClean="0"/>
              <a:t>Prospect of very low prices in sealed bid auction encourages bidders to enter and try to “steal” the auction - whereas with open bidding, a strong bidder can respond.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414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idx="4294967295"/>
          </p:nvPr>
        </p:nvSpPr>
        <p:spPr>
          <a:xfrm>
            <a:off x="457200" y="228600"/>
            <a:ext cx="7543800" cy="1295400"/>
          </a:xfrm>
        </p:spPr>
        <p:txBody>
          <a:bodyPr/>
          <a:lstStyle/>
          <a:p>
            <a:pPr eaLnBrk="1" hangingPunct="1"/>
            <a:r>
              <a:rPr lang="en-US" smtClean="0"/>
              <a:t>Summary</a:t>
            </a:r>
          </a:p>
        </p:txBody>
      </p:sp>
      <p:sp>
        <p:nvSpPr>
          <p:cNvPr id="130051"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r>
              <a:rPr lang="en-US" sz="2400" dirty="0" smtClean="0"/>
              <a:t>Auction design can involve multiple objectives</a:t>
            </a:r>
          </a:p>
          <a:p>
            <a:pPr lvl="1" eaLnBrk="1" hangingPunct="1">
              <a:lnSpc>
                <a:spcPct val="90000"/>
              </a:lnSpc>
              <a:spcAft>
                <a:spcPct val="20000"/>
              </a:spcAft>
            </a:pPr>
            <a:r>
              <a:rPr lang="en-US" sz="2000" dirty="0" smtClean="0"/>
              <a:t>Efficiency: making sure high value bidder wins</a:t>
            </a:r>
          </a:p>
          <a:p>
            <a:pPr lvl="1" eaLnBrk="1" hangingPunct="1">
              <a:lnSpc>
                <a:spcPct val="90000"/>
              </a:lnSpc>
              <a:spcAft>
                <a:spcPct val="20000"/>
              </a:spcAft>
            </a:pPr>
            <a:r>
              <a:rPr lang="en-US" sz="2000" dirty="0" smtClean="0"/>
              <a:t>Revenue: getting the best possible return on the sale</a:t>
            </a:r>
          </a:p>
          <a:p>
            <a:pPr lvl="1" eaLnBrk="1" hangingPunct="1">
              <a:lnSpc>
                <a:spcPct val="90000"/>
              </a:lnSpc>
              <a:spcAft>
                <a:spcPct val="20000"/>
              </a:spcAft>
            </a:pPr>
            <a:r>
              <a:rPr lang="en-US" sz="2000" dirty="0" smtClean="0"/>
              <a:t>Distributional: ensuring that certain bidders have a chance.</a:t>
            </a:r>
          </a:p>
          <a:p>
            <a:pPr eaLnBrk="1" hangingPunct="1">
              <a:lnSpc>
                <a:spcPct val="90000"/>
              </a:lnSpc>
              <a:spcAft>
                <a:spcPct val="20000"/>
              </a:spcAft>
            </a:pPr>
            <a:endParaRPr lang="en-US" sz="2400" dirty="0" smtClean="0"/>
          </a:p>
          <a:p>
            <a:pPr eaLnBrk="1" hangingPunct="1">
              <a:lnSpc>
                <a:spcPct val="90000"/>
              </a:lnSpc>
              <a:spcAft>
                <a:spcPct val="20000"/>
              </a:spcAft>
            </a:pPr>
            <a:r>
              <a:rPr lang="en-US" sz="2400" dirty="0" smtClean="0"/>
              <a:t>There are often trade-offs between these objectives</a:t>
            </a:r>
          </a:p>
          <a:p>
            <a:pPr lvl="1" eaLnBrk="1" hangingPunct="1">
              <a:lnSpc>
                <a:spcPct val="90000"/>
              </a:lnSpc>
              <a:spcAft>
                <a:spcPct val="20000"/>
              </a:spcAft>
            </a:pPr>
            <a:r>
              <a:rPr lang="en-US" sz="2000" dirty="0" smtClean="0"/>
              <a:t>Reserve prices and subsidies can sometimes increase revenue even though they may distort the auction away from efficiency.</a:t>
            </a:r>
          </a:p>
          <a:p>
            <a:pPr lvl="1" eaLnBrk="1" hangingPunct="1">
              <a:lnSpc>
                <a:spcPct val="90000"/>
              </a:lnSpc>
              <a:spcAft>
                <a:spcPct val="20000"/>
              </a:spcAft>
            </a:pPr>
            <a:endParaRPr lang="en-US" sz="2000" dirty="0" smtClean="0"/>
          </a:p>
          <a:p>
            <a:pPr eaLnBrk="1" hangingPunct="1">
              <a:lnSpc>
                <a:spcPct val="90000"/>
              </a:lnSpc>
              <a:spcAft>
                <a:spcPct val="20000"/>
              </a:spcAft>
            </a:pPr>
            <a:r>
              <a:rPr lang="en-US" sz="2400" i="1" dirty="0" smtClean="0"/>
              <a:t>Practical </a:t>
            </a:r>
            <a:r>
              <a:rPr lang="en-US" sz="2400" dirty="0" smtClean="0"/>
              <a:t>auction design also has to worry about basic economic issues such as collusion and entry.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Extra Slides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053710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idx="4294967295"/>
          </p:nvPr>
        </p:nvSpPr>
        <p:spPr>
          <a:xfrm>
            <a:off x="457200" y="228600"/>
            <a:ext cx="7543800" cy="1295400"/>
          </a:xfrm>
        </p:spPr>
        <p:txBody>
          <a:bodyPr/>
          <a:lstStyle/>
          <a:p>
            <a:pPr eaLnBrk="1" hangingPunct="1"/>
            <a:r>
              <a:rPr lang="en-US" smtClean="0"/>
              <a:t>Bid Subsidies</a:t>
            </a:r>
          </a:p>
        </p:txBody>
      </p:sp>
      <p:sp>
        <p:nvSpPr>
          <p:cNvPr id="88066"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600" dirty="0" smtClean="0"/>
              <a:t>Two</a:t>
            </a:r>
            <a:r>
              <a:rPr lang="en-US" sz="2600" i="1" dirty="0" smtClean="0"/>
              <a:t> </a:t>
            </a:r>
            <a:r>
              <a:rPr lang="en-US" sz="2600" dirty="0" smtClean="0"/>
              <a:t>bidders, values </a:t>
            </a:r>
            <a:r>
              <a:rPr lang="en-US" sz="2600" i="1" dirty="0" smtClean="0"/>
              <a:t>v</a:t>
            </a:r>
            <a:r>
              <a:rPr lang="en-US" sz="2600" i="1" baseline="-25000" dirty="0" smtClean="0"/>
              <a:t>1  </a:t>
            </a:r>
            <a:r>
              <a:rPr lang="en-US" sz="2600" dirty="0" smtClean="0"/>
              <a:t>and </a:t>
            </a:r>
            <a:r>
              <a:rPr lang="en-US" sz="2600" i="1" dirty="0" smtClean="0"/>
              <a:t>v</a:t>
            </a:r>
            <a:r>
              <a:rPr lang="en-US" sz="2600" baseline="-25000" dirty="0" smtClean="0"/>
              <a:t>2</a:t>
            </a:r>
            <a:endParaRPr lang="en-US" sz="2600" i="1" dirty="0" smtClean="0"/>
          </a:p>
          <a:p>
            <a:pPr eaLnBrk="1" hangingPunct="1">
              <a:spcAft>
                <a:spcPct val="20000"/>
              </a:spcAft>
            </a:pPr>
            <a:r>
              <a:rPr lang="en-US" sz="2600" dirty="0" smtClean="0"/>
              <a:t>Bidder 1 draws </a:t>
            </a:r>
            <a:r>
              <a:rPr lang="en-US" sz="2600" i="1" dirty="0" smtClean="0"/>
              <a:t>v</a:t>
            </a:r>
            <a:r>
              <a:rPr lang="en-US" sz="2600" i="1" baseline="-25000" dirty="0" smtClean="0"/>
              <a:t>1</a:t>
            </a:r>
            <a:r>
              <a:rPr lang="en-US" sz="2600" i="1" dirty="0" smtClean="0"/>
              <a:t> </a:t>
            </a:r>
            <a:r>
              <a:rPr lang="en-US" sz="2600" dirty="0" smtClean="0"/>
              <a:t>from uniform on [0,100].</a:t>
            </a:r>
          </a:p>
          <a:p>
            <a:pPr eaLnBrk="1" hangingPunct="1">
              <a:spcAft>
                <a:spcPct val="20000"/>
              </a:spcAft>
            </a:pPr>
            <a:r>
              <a:rPr lang="en-US" sz="2600" dirty="0" smtClean="0"/>
              <a:t>Bidder 2 draws </a:t>
            </a:r>
            <a:r>
              <a:rPr lang="en-US" sz="2600" i="1" dirty="0" smtClean="0"/>
              <a:t>v</a:t>
            </a:r>
            <a:r>
              <a:rPr lang="en-US" sz="2600" i="1" baseline="-25000" dirty="0" smtClean="0"/>
              <a:t>2 </a:t>
            </a:r>
            <a:r>
              <a:rPr lang="en-US" sz="2600" dirty="0" smtClean="0"/>
              <a:t> from uniform on [0,200].</a:t>
            </a:r>
          </a:p>
          <a:p>
            <a:pPr marL="8051800" lvl="4" eaLnBrk="1" hangingPunct="1">
              <a:spcAft>
                <a:spcPct val="20000"/>
              </a:spcAft>
            </a:pPr>
            <a:endParaRPr lang="en-US" sz="2600" dirty="0" smtClean="0">
              <a:ea typeface="ＭＳ Ｐゴシック" pitchFamily="84" charset="-128"/>
            </a:endParaRPr>
          </a:p>
          <a:p>
            <a:pPr eaLnBrk="1" hangingPunct="1">
              <a:spcAft>
                <a:spcPct val="20000"/>
              </a:spcAft>
            </a:pPr>
            <a:r>
              <a:rPr lang="en-US" sz="2600" dirty="0" smtClean="0"/>
              <a:t>What will happen in an ascending auction?</a:t>
            </a:r>
          </a:p>
          <a:p>
            <a:pPr lvl="1" eaLnBrk="1" hangingPunct="1">
              <a:spcAft>
                <a:spcPct val="20000"/>
              </a:spcAft>
            </a:pPr>
            <a:r>
              <a:rPr lang="en-US" sz="2200" dirty="0" smtClean="0"/>
              <a:t>Both bidders will bid up to their values and the high value bidder will win - more likely to be Bidder 2 than Bidder 1.</a:t>
            </a:r>
          </a:p>
          <a:p>
            <a:pPr lvl="1" eaLnBrk="1" hangingPunct="1">
              <a:spcAft>
                <a:spcPct val="20000"/>
              </a:spcAft>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6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0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6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806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idx="4294967295"/>
          </p:nvPr>
        </p:nvSpPr>
        <p:spPr>
          <a:xfrm>
            <a:off x="457200" y="228600"/>
            <a:ext cx="7543800" cy="1295400"/>
          </a:xfrm>
        </p:spPr>
        <p:txBody>
          <a:bodyPr/>
          <a:lstStyle/>
          <a:p>
            <a:pPr eaLnBrk="1" hangingPunct="1"/>
            <a:r>
              <a:rPr lang="en-US" smtClean="0"/>
              <a:t>Solving for the expected price</a:t>
            </a:r>
          </a:p>
        </p:txBody>
      </p:sp>
      <p:sp>
        <p:nvSpPr>
          <p:cNvPr id="138243" name="Rectangle 3"/>
          <p:cNvSpPr>
            <a:spLocks noGrp="1" noChangeArrowheads="1"/>
          </p:cNvSpPr>
          <p:nvPr>
            <p:ph type="body" idx="4294967295"/>
          </p:nvPr>
        </p:nvSpPr>
        <p:spPr>
          <a:xfrm>
            <a:off x="457200" y="1676400"/>
            <a:ext cx="8229600" cy="4757738"/>
          </a:xfrm>
        </p:spPr>
        <p:txBody>
          <a:bodyPr/>
          <a:lstStyle/>
          <a:p>
            <a:pPr eaLnBrk="1" hangingPunct="1">
              <a:spcAft>
                <a:spcPct val="20000"/>
              </a:spcAft>
            </a:pPr>
            <a:r>
              <a:rPr lang="en-US" sz="2400" dirty="0" smtClean="0"/>
              <a:t>There are two possible and equally likely cases</a:t>
            </a:r>
          </a:p>
          <a:p>
            <a:pPr marL="8051800" lvl="4" eaLnBrk="1" hangingPunct="1">
              <a:spcAft>
                <a:spcPct val="20000"/>
              </a:spcAft>
            </a:pPr>
            <a:endParaRPr lang="en-US" sz="1500" dirty="0" smtClean="0">
              <a:ea typeface="ＭＳ Ｐゴシック" pitchFamily="84" charset="-128"/>
            </a:endParaRPr>
          </a:p>
          <a:p>
            <a:pPr lvl="1" eaLnBrk="1" hangingPunct="1">
              <a:spcAft>
                <a:spcPct val="20000"/>
              </a:spcAft>
            </a:pPr>
            <a:r>
              <a:rPr lang="en-US" sz="2200" dirty="0" smtClean="0"/>
              <a:t>Bidder 2’value is </a:t>
            </a:r>
            <a:r>
              <a:rPr lang="en-US" sz="2200" i="1" dirty="0" smtClean="0"/>
              <a:t>greater than 100</a:t>
            </a:r>
            <a:r>
              <a:rPr lang="en-US" sz="2200" dirty="0" smtClean="0"/>
              <a:t>. Then Bidder 2 wins for sure and pays Bidder 1’s value, which in expectation is 50.</a:t>
            </a:r>
          </a:p>
          <a:p>
            <a:pPr lvl="3" eaLnBrk="1" hangingPunct="1">
              <a:spcAft>
                <a:spcPct val="20000"/>
              </a:spcAft>
            </a:pPr>
            <a:endParaRPr lang="en-US" sz="1500" dirty="0" smtClean="0">
              <a:ea typeface="ＭＳ Ｐゴシック" pitchFamily="84" charset="-128"/>
            </a:endParaRPr>
          </a:p>
          <a:p>
            <a:pPr lvl="1" eaLnBrk="1" hangingPunct="1">
              <a:spcAft>
                <a:spcPct val="20000"/>
              </a:spcAft>
            </a:pPr>
            <a:r>
              <a:rPr lang="en-US" sz="2200" dirty="0" smtClean="0"/>
              <a:t>Bidder 2’s value is </a:t>
            </a:r>
            <a:r>
              <a:rPr lang="en-US" sz="2200" i="1" dirty="0" smtClean="0"/>
              <a:t>less than 100. </a:t>
            </a:r>
            <a:r>
              <a:rPr lang="en-US" sz="2200" dirty="0" smtClean="0"/>
              <a:t>Then Bidders 1 and 2 both have values U[0,100], so they are equally likely to win and the expected price is 33. </a:t>
            </a:r>
          </a:p>
          <a:p>
            <a:pPr lvl="1" eaLnBrk="1" hangingPunct="1">
              <a:spcAft>
                <a:spcPct val="20000"/>
              </a:spcAft>
            </a:pPr>
            <a:endParaRPr lang="en-US" sz="1600" dirty="0" smtClean="0"/>
          </a:p>
          <a:p>
            <a:pPr eaLnBrk="1" hangingPunct="1">
              <a:spcAft>
                <a:spcPct val="20000"/>
              </a:spcAft>
            </a:pPr>
            <a:r>
              <a:rPr lang="en-US" sz="2400" dirty="0" smtClean="0"/>
              <a:t>So Bidder 2 wins with probability 3/4, Bidder 1 wins with probability 1/4, and the overall expected price is 41.6.</a:t>
            </a:r>
          </a:p>
          <a:p>
            <a:pPr marL="8051800" lvl="4" eaLnBrk="1" hangingPunct="1">
              <a:spcAft>
                <a:spcPct val="20000"/>
              </a:spcAft>
            </a:pPr>
            <a:endParaRPr lang="en-US" sz="1600" dirty="0" smtClean="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8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82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8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idx="4294967295"/>
          </p:nvPr>
        </p:nvSpPr>
        <p:spPr>
          <a:xfrm>
            <a:off x="457200" y="228600"/>
            <a:ext cx="7543800" cy="1295400"/>
          </a:xfrm>
        </p:spPr>
        <p:txBody>
          <a:bodyPr/>
          <a:lstStyle/>
          <a:p>
            <a:pPr eaLnBrk="1" hangingPunct="1"/>
            <a:r>
              <a:rPr lang="en-US" smtClean="0"/>
              <a:t>Bid Subsidies</a:t>
            </a:r>
          </a:p>
        </p:txBody>
      </p:sp>
      <p:sp>
        <p:nvSpPr>
          <p:cNvPr id="92162" name="Rectangle 3"/>
          <p:cNvSpPr>
            <a:spLocks noGrp="1" noChangeArrowheads="1"/>
          </p:cNvSpPr>
          <p:nvPr>
            <p:ph type="body" idx="4294967295"/>
          </p:nvPr>
        </p:nvSpPr>
        <p:spPr>
          <a:xfrm>
            <a:off x="457200" y="1676400"/>
            <a:ext cx="8229600" cy="4757738"/>
          </a:xfrm>
        </p:spPr>
        <p:txBody>
          <a:bodyPr/>
          <a:lstStyle/>
          <a:p>
            <a:pPr eaLnBrk="1" hangingPunct="1">
              <a:spcAft>
                <a:spcPct val="20000"/>
              </a:spcAft>
            </a:pPr>
            <a:r>
              <a:rPr lang="en-US" sz="2400" dirty="0" smtClean="0"/>
              <a:t>Suppose seller gives 50% discount to the weaker bidder:</a:t>
            </a:r>
          </a:p>
          <a:p>
            <a:pPr lvl="1" eaLnBrk="1" hangingPunct="1">
              <a:spcAft>
                <a:spcPct val="20000"/>
              </a:spcAft>
            </a:pPr>
            <a:r>
              <a:rPr lang="en-US" sz="2000" dirty="0" smtClean="0"/>
              <a:t>e.g. if weak bidder wins at a price of 50, only has to pay 25.</a:t>
            </a:r>
          </a:p>
          <a:p>
            <a:pPr eaLnBrk="1" hangingPunct="1">
              <a:spcAft>
                <a:spcPct val="20000"/>
              </a:spcAft>
            </a:pPr>
            <a:endParaRPr lang="en-US" sz="1200" dirty="0" smtClean="0"/>
          </a:p>
          <a:p>
            <a:pPr eaLnBrk="1" hangingPunct="1">
              <a:spcAft>
                <a:spcPct val="20000"/>
              </a:spcAft>
            </a:pPr>
            <a:endParaRPr lang="en-US" sz="1200" dirty="0" smtClean="0"/>
          </a:p>
          <a:p>
            <a:pPr eaLnBrk="1" hangingPunct="1">
              <a:spcAft>
                <a:spcPct val="20000"/>
              </a:spcAft>
            </a:pPr>
            <a:r>
              <a:rPr lang="en-US" sz="2400" dirty="0" smtClean="0"/>
              <a:t>What is the optimal weak bidder strategy? </a:t>
            </a:r>
          </a:p>
          <a:p>
            <a:pPr eaLnBrk="1" hangingPunct="1">
              <a:spcAft>
                <a:spcPct val="20000"/>
              </a:spcAft>
            </a:pPr>
            <a:r>
              <a:rPr lang="en-US" sz="2400" dirty="0" smtClean="0"/>
              <a:t>Bid up to 2v</a:t>
            </a:r>
            <a:r>
              <a:rPr lang="en-US" sz="2400" baseline="-25000" dirty="0" smtClean="0"/>
              <a:t>1 </a:t>
            </a:r>
            <a:r>
              <a:rPr lang="en-US" sz="2400" dirty="0" smtClean="0"/>
              <a:t>   (at which point “price” is really v</a:t>
            </a:r>
            <a:r>
              <a:rPr lang="en-US" sz="2400" baseline="-25000" dirty="0" smtClean="0"/>
              <a:t>1</a:t>
            </a:r>
            <a:r>
              <a:rPr lang="en-US" sz="2400" dirty="0" smtClean="0"/>
              <a:t>) </a:t>
            </a:r>
          </a:p>
          <a:p>
            <a:pPr eaLnBrk="1" hangingPunct="1">
              <a:spcAft>
                <a:spcPct val="20000"/>
              </a:spcAft>
            </a:pPr>
            <a:endParaRPr lang="en-US" sz="1200" dirty="0" smtClean="0"/>
          </a:p>
          <a:p>
            <a:pPr eaLnBrk="1" hangingPunct="1">
              <a:spcAft>
                <a:spcPct val="20000"/>
              </a:spcAft>
            </a:pPr>
            <a:endParaRPr lang="en-US" sz="1200" dirty="0" smtClean="0"/>
          </a:p>
          <a:p>
            <a:pPr eaLnBrk="1" hangingPunct="1">
              <a:spcAft>
                <a:spcPct val="20000"/>
              </a:spcAft>
            </a:pPr>
            <a:r>
              <a:rPr lang="en-US" sz="2400" dirty="0" smtClean="0"/>
              <a:t>If watching the bidding, it will be “as if” both bidders have values drawn on [0,200], rather than [0,100] and [0,200].</a:t>
            </a:r>
          </a:p>
          <a:p>
            <a:pPr marL="8051800" lvl="4" eaLnBrk="1" hangingPunct="1">
              <a:spcAft>
                <a:spcPct val="20000"/>
              </a:spcAft>
            </a:pPr>
            <a:endParaRPr lang="en-US" dirty="0" smtClean="0">
              <a:ea typeface="ＭＳ Ｐゴシック" pitchFamily="8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1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16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16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16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idx="4294967295"/>
          </p:nvPr>
        </p:nvSpPr>
        <p:spPr>
          <a:xfrm>
            <a:off x="457200" y="228600"/>
            <a:ext cx="7543800" cy="1295400"/>
          </a:xfrm>
        </p:spPr>
        <p:txBody>
          <a:bodyPr/>
          <a:lstStyle/>
          <a:p>
            <a:pPr eaLnBrk="1" hangingPunct="1"/>
            <a:r>
              <a:rPr lang="en-US" smtClean="0"/>
              <a:t>Effect of the subsidy</a:t>
            </a:r>
          </a:p>
        </p:txBody>
      </p:sp>
      <p:sp>
        <p:nvSpPr>
          <p:cNvPr id="121859" name="Rectangle 3"/>
          <p:cNvSpPr>
            <a:spLocks noGrp="1" noChangeArrowheads="1"/>
          </p:cNvSpPr>
          <p:nvPr>
            <p:ph type="body" idx="4294967295"/>
          </p:nvPr>
        </p:nvSpPr>
        <p:spPr>
          <a:xfrm>
            <a:off x="457200" y="1719263"/>
            <a:ext cx="8229600" cy="4757737"/>
          </a:xfrm>
        </p:spPr>
        <p:txBody>
          <a:bodyPr/>
          <a:lstStyle/>
          <a:p>
            <a:pPr eaLnBrk="1" hangingPunct="1">
              <a:lnSpc>
                <a:spcPct val="90000"/>
              </a:lnSpc>
              <a:spcAft>
                <a:spcPct val="20000"/>
              </a:spcAft>
            </a:pPr>
            <a:endParaRPr lang="en-US" sz="2400" dirty="0" smtClean="0"/>
          </a:p>
          <a:p>
            <a:pPr eaLnBrk="1" hangingPunct="1">
              <a:lnSpc>
                <a:spcPct val="90000"/>
              </a:lnSpc>
              <a:spcAft>
                <a:spcPct val="20000"/>
              </a:spcAft>
            </a:pPr>
            <a:r>
              <a:rPr lang="en-US" sz="2400" dirty="0" smtClean="0"/>
              <a:t>Bidders are </a:t>
            </a:r>
            <a:r>
              <a:rPr lang="en-US" sz="2400" i="1" dirty="0" smtClean="0"/>
              <a:t>equally likely to win.</a:t>
            </a:r>
          </a:p>
          <a:p>
            <a:pPr lvl="1" eaLnBrk="1" hangingPunct="1">
              <a:lnSpc>
                <a:spcPct val="90000"/>
              </a:lnSpc>
              <a:spcAft>
                <a:spcPct val="20000"/>
              </a:spcAft>
            </a:pPr>
            <a:endParaRPr lang="en-US" sz="2000" dirty="0" smtClean="0"/>
          </a:p>
          <a:p>
            <a:pPr eaLnBrk="1" hangingPunct="1">
              <a:lnSpc>
                <a:spcPct val="90000"/>
              </a:lnSpc>
              <a:spcAft>
                <a:spcPct val="20000"/>
              </a:spcAft>
            </a:pPr>
            <a:r>
              <a:rPr lang="en-US" sz="2400" dirty="0" smtClean="0"/>
              <a:t>Expected “clock price” at end of auction is 66.</a:t>
            </a:r>
          </a:p>
          <a:p>
            <a:pPr lvl="1" eaLnBrk="1" hangingPunct="1">
              <a:lnSpc>
                <a:spcPct val="90000"/>
              </a:lnSpc>
              <a:spcAft>
                <a:spcPct val="20000"/>
              </a:spcAft>
            </a:pPr>
            <a:r>
              <a:rPr lang="en-US" sz="2000" dirty="0" smtClean="0"/>
              <a:t>Why? Expectation of lower of two draws from uniform [0,200]. </a:t>
            </a:r>
          </a:p>
          <a:p>
            <a:pPr lvl="1" eaLnBrk="1" hangingPunct="1">
              <a:lnSpc>
                <a:spcPct val="90000"/>
              </a:lnSpc>
              <a:spcAft>
                <a:spcPct val="20000"/>
              </a:spcAft>
            </a:pPr>
            <a:endParaRPr lang="en-US" sz="2000" dirty="0" smtClean="0"/>
          </a:p>
          <a:p>
            <a:pPr eaLnBrk="1" hangingPunct="1">
              <a:lnSpc>
                <a:spcPct val="90000"/>
              </a:lnSpc>
              <a:spcAft>
                <a:spcPct val="20000"/>
              </a:spcAft>
            </a:pPr>
            <a:r>
              <a:rPr lang="en-US" sz="2400" dirty="0" smtClean="0"/>
              <a:t>Expected revenue is lower, however, equal to 50.</a:t>
            </a:r>
          </a:p>
          <a:p>
            <a:pPr lvl="1" eaLnBrk="1" hangingPunct="1">
              <a:lnSpc>
                <a:spcPct val="90000"/>
              </a:lnSpc>
              <a:spcAft>
                <a:spcPct val="20000"/>
              </a:spcAft>
            </a:pPr>
            <a:r>
              <a:rPr lang="en-US" sz="2000" dirty="0" smtClean="0"/>
              <a:t>Why? If bidder 1 wins, seller gets only half the price, so expected revenue is equal to ½*66 + ½*33 =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18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85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18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185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18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idx="4294967295"/>
          </p:nvPr>
        </p:nvSpPr>
        <p:spPr>
          <a:xfrm>
            <a:off x="457200" y="228600"/>
            <a:ext cx="7543800" cy="1295400"/>
          </a:xfrm>
        </p:spPr>
        <p:txBody>
          <a:bodyPr/>
          <a:lstStyle/>
          <a:p>
            <a:pPr eaLnBrk="1" hangingPunct="1"/>
            <a:r>
              <a:rPr lang="en-US" dirty="0" smtClean="0"/>
              <a:t>Effect of subsidies</a:t>
            </a:r>
          </a:p>
        </p:txBody>
      </p:sp>
      <p:sp>
        <p:nvSpPr>
          <p:cNvPr id="94210" name="Rectangle 3"/>
          <p:cNvSpPr>
            <a:spLocks noGrp="1" noChangeArrowheads="1"/>
          </p:cNvSpPr>
          <p:nvPr>
            <p:ph type="body" idx="4294967295"/>
          </p:nvPr>
        </p:nvSpPr>
        <p:spPr>
          <a:xfrm>
            <a:off x="457200" y="1719263"/>
            <a:ext cx="8229600" cy="4757737"/>
          </a:xfrm>
        </p:spPr>
        <p:txBody>
          <a:bodyPr/>
          <a:lstStyle/>
          <a:p>
            <a:pPr eaLnBrk="1" hangingPunct="1">
              <a:spcAft>
                <a:spcPct val="20000"/>
              </a:spcAft>
            </a:pPr>
            <a:r>
              <a:rPr lang="en-US" sz="2400" dirty="0" smtClean="0"/>
              <a:t>With no subsidy</a:t>
            </a:r>
          </a:p>
          <a:p>
            <a:pPr lvl="1" eaLnBrk="1" hangingPunct="1">
              <a:spcAft>
                <a:spcPct val="20000"/>
              </a:spcAft>
            </a:pPr>
            <a:r>
              <a:rPr lang="en-US" sz="2000" dirty="0" smtClean="0"/>
              <a:t>Strong and weak bidder win with probability 3/4, 1/4.</a:t>
            </a:r>
          </a:p>
          <a:p>
            <a:pPr lvl="1" eaLnBrk="1" hangingPunct="1">
              <a:spcAft>
                <a:spcPct val="20000"/>
              </a:spcAft>
            </a:pPr>
            <a:r>
              <a:rPr lang="en-US" sz="2000" dirty="0" smtClean="0"/>
              <a:t>Seller gets expected revenue of 41.6.</a:t>
            </a:r>
          </a:p>
          <a:p>
            <a:pPr lvl="1" eaLnBrk="1" hangingPunct="1">
              <a:spcAft>
                <a:spcPct val="20000"/>
              </a:spcAft>
            </a:pPr>
            <a:r>
              <a:rPr lang="en-US" sz="2000" dirty="0" smtClean="0"/>
              <a:t>Auction is efficient: high value bidder wins.</a:t>
            </a:r>
          </a:p>
          <a:p>
            <a:pPr eaLnBrk="1" hangingPunct="1">
              <a:spcAft>
                <a:spcPct val="20000"/>
              </a:spcAft>
            </a:pPr>
            <a:endParaRPr lang="en-US" sz="2400" dirty="0" smtClean="0"/>
          </a:p>
          <a:p>
            <a:pPr eaLnBrk="1" hangingPunct="1">
              <a:spcAft>
                <a:spcPct val="20000"/>
              </a:spcAft>
            </a:pPr>
            <a:r>
              <a:rPr lang="en-US" sz="2400" dirty="0" smtClean="0"/>
              <a:t>With subsidy for weak bidder</a:t>
            </a:r>
          </a:p>
          <a:p>
            <a:pPr lvl="1" eaLnBrk="1" hangingPunct="1">
              <a:spcAft>
                <a:spcPct val="20000"/>
              </a:spcAft>
            </a:pPr>
            <a:r>
              <a:rPr lang="en-US" sz="2000" dirty="0" smtClean="0"/>
              <a:t>Strong and weak bidder win with probability </a:t>
            </a:r>
            <a:r>
              <a:rPr lang="en-US" sz="2000" dirty="0"/>
              <a:t>½, </a:t>
            </a:r>
            <a:r>
              <a:rPr lang="en-US" sz="2000" dirty="0" smtClean="0"/>
              <a:t>½. </a:t>
            </a:r>
          </a:p>
          <a:p>
            <a:pPr lvl="1" eaLnBrk="1" hangingPunct="1">
              <a:spcAft>
                <a:spcPct val="20000"/>
              </a:spcAft>
            </a:pPr>
            <a:r>
              <a:rPr lang="en-US" sz="2000" dirty="0" smtClean="0"/>
              <a:t>Seller gets expected revenue of 50. (Higher!)</a:t>
            </a:r>
          </a:p>
          <a:p>
            <a:pPr lvl="1" eaLnBrk="1" hangingPunct="1">
              <a:spcAft>
                <a:spcPct val="20000"/>
              </a:spcAft>
            </a:pPr>
            <a:r>
              <a:rPr lang="en-US" sz="2000" dirty="0" smtClean="0"/>
              <a:t>Auction is </a:t>
            </a:r>
            <a:r>
              <a:rPr lang="en-US" sz="2000" i="1" dirty="0" smtClean="0"/>
              <a:t>inefficient</a:t>
            </a:r>
            <a:r>
              <a:rPr lang="en-US" sz="2000" dirty="0" smtClean="0"/>
              <a:t>: weak bidder may win with lower value! </a:t>
            </a:r>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21673</TotalTime>
  <Words>2933</Words>
  <Application>Microsoft Office PowerPoint</Application>
  <PresentationFormat>Letter Paper (8.5x11 in)</PresentationFormat>
  <Paragraphs>344</Paragraphs>
  <Slides>40</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ＭＳ Ｐゴシック</vt:lpstr>
      <vt:lpstr>Arial</vt:lpstr>
      <vt:lpstr>Calibri</vt:lpstr>
      <vt:lpstr>Symbol</vt:lpstr>
      <vt:lpstr>Verdana</vt:lpstr>
      <vt:lpstr>Wingdings</vt:lpstr>
      <vt:lpstr>Network</vt:lpstr>
      <vt:lpstr>Auction Design</vt:lpstr>
      <vt:lpstr>Background</vt:lpstr>
      <vt:lpstr>Reserve prices</vt:lpstr>
      <vt:lpstr>Reserve prices, cont.</vt:lpstr>
      <vt:lpstr>Revenue with reserve price</vt:lpstr>
      <vt:lpstr>PowerPoint Presentation</vt:lpstr>
      <vt:lpstr>PowerPoint Presentation</vt:lpstr>
      <vt:lpstr>Reserve price &amp; competition</vt:lpstr>
      <vt:lpstr>Evidence on reserve prices</vt:lpstr>
      <vt:lpstr>An eBay “experiment”</vt:lpstr>
      <vt:lpstr>Effect of reserve on Pr(Sale)</vt:lpstr>
      <vt:lpstr>Effect of reserve on price</vt:lpstr>
      <vt:lpstr>Optimal reserve prices</vt:lpstr>
      <vt:lpstr>Secret Reserve Prices?</vt:lpstr>
      <vt:lpstr>Used Car Auctions</vt:lpstr>
      <vt:lpstr>Used Car Auctions</vt:lpstr>
      <vt:lpstr>Bidder Subsidies + Set-Asides</vt:lpstr>
      <vt:lpstr>PowerPoint Presentation</vt:lpstr>
      <vt:lpstr>PowerPoint Presentation</vt:lpstr>
      <vt:lpstr>FCC &amp; Competition Policy</vt:lpstr>
      <vt:lpstr>FCC &amp; Competition Policy</vt:lpstr>
      <vt:lpstr>“Optimal” auction design</vt:lpstr>
      <vt:lpstr>Optimal subsidies</vt:lpstr>
      <vt:lpstr>Practical Issues</vt:lpstr>
      <vt:lpstr>Collusion</vt:lpstr>
      <vt:lpstr>Collusion: Example</vt:lpstr>
      <vt:lpstr>Collusion: Example</vt:lpstr>
      <vt:lpstr>The Stamp Ring Mechanism</vt:lpstr>
      <vt:lpstr>The Stamp Ring Mechanism</vt:lpstr>
      <vt:lpstr>Deterring Collusion</vt:lpstr>
      <vt:lpstr>Entry</vt:lpstr>
      <vt:lpstr>Entry example</vt:lpstr>
      <vt:lpstr>Auction design to promote entry</vt:lpstr>
      <vt:lpstr>Summary</vt:lpstr>
      <vt:lpstr>Extra Slides</vt:lpstr>
      <vt:lpstr>Bid Subsidies</vt:lpstr>
      <vt:lpstr>Solving for the expected price</vt:lpstr>
      <vt:lpstr>Bid Subsidies</vt:lpstr>
      <vt:lpstr>Effect of the subsidy</vt:lpstr>
      <vt:lpstr>Effect of subsidies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Matching Markets</dc:title>
  <dc:creator>jdlevin</dc:creator>
  <cp:lastModifiedBy>chiara farronato</cp:lastModifiedBy>
  <cp:revision>213</cp:revision>
  <cp:lastPrinted>2012-10-15T21:01:05Z</cp:lastPrinted>
  <dcterms:created xsi:type="dcterms:W3CDTF">2009-03-20T18:03:54Z</dcterms:created>
  <dcterms:modified xsi:type="dcterms:W3CDTF">2014-04-15T18:27:50Z</dcterms:modified>
</cp:coreProperties>
</file>