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37"/>
  </p:notesMasterIdLst>
  <p:handoutMasterIdLst>
    <p:handoutMasterId r:id="rId38"/>
  </p:handoutMasterIdLst>
  <p:sldIdLst>
    <p:sldId id="1034" r:id="rId2"/>
    <p:sldId id="987" r:id="rId3"/>
    <p:sldId id="994" r:id="rId4"/>
    <p:sldId id="995" r:id="rId5"/>
    <p:sldId id="990" r:id="rId6"/>
    <p:sldId id="1031" r:id="rId7"/>
    <p:sldId id="1032" r:id="rId8"/>
    <p:sldId id="999" r:id="rId9"/>
    <p:sldId id="996" r:id="rId10"/>
    <p:sldId id="997" r:id="rId11"/>
    <p:sldId id="1024" r:id="rId12"/>
    <p:sldId id="1061" r:id="rId13"/>
    <p:sldId id="1062" r:id="rId14"/>
    <p:sldId id="1065" r:id="rId15"/>
    <p:sldId id="1066" r:id="rId16"/>
    <p:sldId id="1057" r:id="rId17"/>
    <p:sldId id="1053" r:id="rId18"/>
    <p:sldId id="1036" r:id="rId19"/>
    <p:sldId id="1037" r:id="rId20"/>
    <p:sldId id="1058" r:id="rId21"/>
    <p:sldId id="1059" r:id="rId22"/>
    <p:sldId id="1060" r:id="rId23"/>
    <p:sldId id="1039" r:id="rId24"/>
    <p:sldId id="1040" r:id="rId25"/>
    <p:sldId id="1038" r:id="rId26"/>
    <p:sldId id="1041" r:id="rId27"/>
    <p:sldId id="1070" r:id="rId28"/>
    <p:sldId id="1046" r:id="rId29"/>
    <p:sldId id="1068" r:id="rId30"/>
    <p:sldId id="1069" r:id="rId31"/>
    <p:sldId id="1067" r:id="rId32"/>
    <p:sldId id="1029" r:id="rId33"/>
    <p:sldId id="1047" r:id="rId34"/>
    <p:sldId id="1023" r:id="rId35"/>
    <p:sldId id="1033" r:id="rId36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B076D"/>
    <a:srgbClr val="F434DD"/>
    <a:srgbClr val="33CC33"/>
    <a:srgbClr val="FF3300"/>
    <a:srgbClr val="5F3E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11" autoAdjust="0"/>
    <p:restoredTop sz="93731" autoAdjust="0"/>
  </p:normalViewPr>
  <p:slideViewPr>
    <p:cSldViewPr>
      <p:cViewPr varScale="1">
        <p:scale>
          <a:sx n="129" d="100"/>
          <a:sy n="129" d="100"/>
        </p:scale>
        <p:origin x="396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70419" cy="48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defTabSz="914249">
              <a:defRPr sz="1200"/>
            </a:lvl1pPr>
          </a:lstStyle>
          <a:p>
            <a:endParaRPr lang="en-US"/>
          </a:p>
        </p:txBody>
      </p:sp>
      <p:sp>
        <p:nvSpPr>
          <p:cNvPr id="12800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532" y="0"/>
            <a:ext cx="3170419" cy="48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 defTabSz="914249">
              <a:defRPr sz="1200"/>
            </a:lvl1pPr>
          </a:lstStyle>
          <a:p>
            <a:fld id="{D44BF624-7075-43BE-859D-AB7D06EFB162}" type="datetimeFigureOut">
              <a:rPr lang="en-US"/>
              <a:pPr/>
              <a:t>5/1/2014</a:t>
            </a:fld>
            <a:endParaRPr lang="en-US"/>
          </a:p>
        </p:txBody>
      </p:sp>
      <p:sp>
        <p:nvSpPr>
          <p:cNvPr id="12800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118918"/>
            <a:ext cx="3170419" cy="48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defTabSz="914249">
              <a:defRPr sz="1200"/>
            </a:lvl1pPr>
          </a:lstStyle>
          <a:p>
            <a:endParaRPr lang="en-US"/>
          </a:p>
        </p:txBody>
      </p:sp>
      <p:sp>
        <p:nvSpPr>
          <p:cNvPr id="12800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532" y="9118918"/>
            <a:ext cx="3170419" cy="48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r" defTabSz="914249">
              <a:defRPr sz="1200"/>
            </a:lvl1pPr>
          </a:lstStyle>
          <a:p>
            <a:fld id="{E433845D-7304-4731-96F6-D1F1EC4EBF6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3277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70419" cy="48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49" tIns="48325" rIns="96649" bIns="48325" numCol="1" anchor="t" anchorCtr="0" compatLnSpc="1">
            <a:prstTxWarp prst="textNoShape">
              <a:avLst/>
            </a:prstTxWarp>
          </a:bodyPr>
          <a:lstStyle>
            <a:lvl1pPr defTabSz="967442">
              <a:defRPr sz="1300"/>
            </a:lvl1pPr>
          </a:lstStyle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32" y="0"/>
            <a:ext cx="3170419" cy="48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49" tIns="48325" rIns="96649" bIns="48325" numCol="1" anchor="t" anchorCtr="0" compatLnSpc="1">
            <a:prstTxWarp prst="textNoShape">
              <a:avLst/>
            </a:prstTxWarp>
          </a:bodyPr>
          <a:lstStyle>
            <a:lvl1pPr algn="r" defTabSz="967442">
              <a:defRPr sz="1300"/>
            </a:lvl1pPr>
          </a:lstStyle>
          <a:p>
            <a:endParaRPr lang="en-US"/>
          </a:p>
        </p:txBody>
      </p:sp>
      <p:sp>
        <p:nvSpPr>
          <p:cNvPr id="16388" name="Placeholder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2021" y="4560570"/>
            <a:ext cx="5851161" cy="4320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49" tIns="48325" rIns="96649" bIns="483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118918"/>
            <a:ext cx="3170419" cy="48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49" tIns="48325" rIns="96649" bIns="48325" numCol="1" anchor="b" anchorCtr="0" compatLnSpc="1">
            <a:prstTxWarp prst="textNoShape">
              <a:avLst/>
            </a:prstTxWarp>
          </a:bodyPr>
          <a:lstStyle>
            <a:lvl1pPr defTabSz="967442">
              <a:defRPr sz="1300"/>
            </a:lvl1pPr>
          </a:lstStyle>
          <a:p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32" y="9118918"/>
            <a:ext cx="3170419" cy="48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49" tIns="48325" rIns="96649" bIns="48325" numCol="1" anchor="b" anchorCtr="0" compatLnSpc="1">
            <a:prstTxWarp prst="textNoShape">
              <a:avLst/>
            </a:prstTxWarp>
          </a:bodyPr>
          <a:lstStyle>
            <a:lvl1pPr algn="r" defTabSz="967442">
              <a:defRPr sz="1300"/>
            </a:lvl1pPr>
          </a:lstStyle>
          <a:p>
            <a:fld id="{28FB009D-C8B7-4130-BBF9-59DAB86A9DE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6225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2674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charset="2"/>
              <a:buNone/>
              <a:defRPr sz="32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F259F-B93D-4006-B6C2-4717CB3BA3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52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DE9A88-0CC9-43A0-BFA4-75CB97EBB7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642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498BA-5D76-4210-A28D-524D1ACBB4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085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6C92E3-EFF6-4DE0-AADE-6F593645CB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514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2FF57A-5CC1-42EB-9B53-58850336EC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2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1B7553-315F-4C8E-B9E0-9EB3E97142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210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B21AB5-3BCA-4E7C-8DFB-42F6628186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879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D80534-C709-4A0A-8D5B-7BB684BA09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641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3EA3B-3FAC-48D3-BB2A-CA246A7F01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783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36B98-E683-4F70-9CE4-7D30DD9F89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1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AFD34-D0E4-4035-894C-3B3CF3701A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57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77EB4-6F34-4894-B5EF-19C858B37E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637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719263"/>
            <a:ext cx="4038600" cy="2128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2130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B4678-534C-4F49-A2C7-5FCD67DEA0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309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8229600" cy="2128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000500"/>
            <a:ext cx="8229600" cy="2130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EDF0F-CF65-4A2B-A188-F0238B585A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6458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1F12B11-282C-40BE-AE5A-8EC1B09369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31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025E6B0E-8E2B-4643-A559-019D495ACB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4105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6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7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8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9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9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9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0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9" cy="79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1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9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2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9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3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9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4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9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5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9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6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7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8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19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0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9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1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2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3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9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4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9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5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6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7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8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9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9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0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1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2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9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3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9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4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5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3" r:id="rId2"/>
    <p:sldLayoutId id="2147483662" r:id="rId3"/>
    <p:sldLayoutId id="2147483661" r:id="rId4"/>
    <p:sldLayoutId id="2147483660" r:id="rId5"/>
    <p:sldLayoutId id="2147483659" r:id="rId6"/>
    <p:sldLayoutId id="2147483658" r:id="rId7"/>
    <p:sldLayoutId id="2147483657" r:id="rId8"/>
    <p:sldLayoutId id="2147483656" r:id="rId9"/>
    <p:sldLayoutId id="2147483655" r:id="rId10"/>
    <p:sldLayoutId id="2147483654" r:id="rId11"/>
    <p:sldLayoutId id="2147483653" r:id="rId12"/>
    <p:sldLayoutId id="2147483652" r:id="rId13"/>
    <p:sldLayoutId id="2147483651" r:id="rId14"/>
    <p:sldLayoutId id="2147483664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1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1" charset="2"/>
        <a:buChar char="l"/>
        <a:defRPr sz="2600">
          <a:solidFill>
            <a:schemeClr val="tx1"/>
          </a:solidFill>
          <a:latin typeface="+mn-lt"/>
          <a:ea typeface="ＭＳ Ｐゴシック" charset="-128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1" charset="2"/>
        <a:buChar char="l"/>
        <a:defRPr sz="2300">
          <a:solidFill>
            <a:schemeClr val="tx1"/>
          </a:solidFill>
          <a:latin typeface="+mn-lt"/>
          <a:ea typeface="ＭＳ Ｐゴシック" charset="-128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1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1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04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15913" y="466725"/>
            <a:ext cx="6781800" cy="2133600"/>
          </a:xfrm>
        </p:spPr>
        <p:txBody>
          <a:bodyPr/>
          <a:lstStyle/>
          <a:p>
            <a:pPr algn="r" eaLnBrk="1" hangingPunct="1"/>
            <a:r>
              <a:rPr lang="en-US" sz="3600" dirty="0" smtClean="0"/>
              <a:t>Financial Exchanges and High-Frequency Trading</a:t>
            </a:r>
          </a:p>
        </p:txBody>
      </p:sp>
      <p:sp>
        <p:nvSpPr>
          <p:cNvPr id="1111043" name="Placeholder 3"/>
          <p:cNvSpPr>
            <a:spLocks noGrp="1" noChangeArrowheads="1"/>
          </p:cNvSpPr>
          <p:nvPr>
            <p:ph type="subTitle" idx="4294967295"/>
          </p:nvPr>
        </p:nvSpPr>
        <p:spPr>
          <a:xfrm>
            <a:off x="849313" y="3049588"/>
            <a:ext cx="6248400" cy="2362200"/>
          </a:xfrm>
        </p:spPr>
        <p:txBody>
          <a:bodyPr/>
          <a:lstStyle/>
          <a:p>
            <a:pPr marL="0" indent="0" algn="r" eaLnBrk="1" hangingPunct="1">
              <a:buFont typeface="Wingdings" pitchFamily="1" charset="2"/>
              <a:buNone/>
            </a:pPr>
            <a:endParaRPr lang="en-US" sz="320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42A96-9D7B-4EC0-B9C8-C1CABAE6DB0B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8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Today’s Lecture</a:t>
            </a:r>
          </a:p>
        </p:txBody>
      </p:sp>
      <p:sp>
        <p:nvSpPr>
          <p:cNvPr id="1817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 smtClean="0">
                <a:solidFill>
                  <a:srgbClr val="0070C0"/>
                </a:solidFill>
              </a:rPr>
              <a:t>Background on financial exchanges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ea typeface="ＭＳ Ｐゴシック" pitchFamily="1" charset="-128"/>
              </a:rPr>
              <a:t>The role of financial exchanges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ea typeface="ＭＳ Ｐゴシック" pitchFamily="1" charset="-128"/>
              </a:rPr>
              <a:t>Desirable attributes of an exchange</a:t>
            </a:r>
            <a:endParaRPr lang="en-US" sz="1600" dirty="0" smtClean="0"/>
          </a:p>
          <a:p>
            <a:pPr>
              <a:lnSpc>
                <a:spcPct val="90000"/>
              </a:lnSpc>
              <a:spcBef>
                <a:spcPts val="2000"/>
              </a:spcBef>
            </a:pPr>
            <a:r>
              <a:rPr lang="en-US" sz="2600" dirty="0" smtClean="0">
                <a:solidFill>
                  <a:srgbClr val="0070C0"/>
                </a:solidFill>
              </a:rPr>
              <a:t>History of these markets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ea typeface="ＭＳ Ｐゴシック" pitchFamily="1" charset="-128"/>
              </a:rPr>
              <a:t>Specialist markets, OTC markets, exchanges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ea typeface="ＭＳ Ｐゴシック" pitchFamily="1" charset="-128"/>
              </a:rPr>
              <a:t>The move to electronic exchanges</a:t>
            </a:r>
            <a:endParaRPr lang="en-US" sz="1600" dirty="0" smtClean="0"/>
          </a:p>
          <a:p>
            <a:pPr>
              <a:lnSpc>
                <a:spcPct val="90000"/>
              </a:lnSpc>
              <a:spcBef>
                <a:spcPts val="2000"/>
              </a:spcBef>
            </a:pPr>
            <a:r>
              <a:rPr lang="en-US" sz="2600" dirty="0" smtClean="0">
                <a:solidFill>
                  <a:srgbClr val="0070C0"/>
                </a:solidFill>
              </a:rPr>
              <a:t>High-Frequency trading and market design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ea typeface="ＭＳ Ｐゴシック" pitchFamily="1" charset="-128"/>
              </a:rPr>
              <a:t>Speed race (</a:t>
            </a:r>
            <a:r>
              <a:rPr lang="en-US" sz="2400" dirty="0" err="1" smtClean="0">
                <a:ea typeface="ＭＳ Ｐゴシック" pitchFamily="1" charset="-128"/>
              </a:rPr>
              <a:t>Budish</a:t>
            </a:r>
            <a:r>
              <a:rPr lang="en-US" sz="2400" dirty="0" smtClean="0">
                <a:ea typeface="ＭＳ Ｐゴシック" pitchFamily="1" charset="-128"/>
              </a:rPr>
              <a:t> et al., Lewis)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ea typeface="ＭＳ Ｐゴシック" pitchFamily="1" charset="-128"/>
              </a:rPr>
              <a:t>Market design for electronic exchanges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5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Equity Markets</a:t>
            </a:r>
          </a:p>
        </p:txBody>
      </p:sp>
      <p:sp>
        <p:nvSpPr>
          <p:cNvPr id="1825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910138"/>
          </a:xfrm>
        </p:spPr>
        <p:txBody>
          <a:bodyPr/>
          <a:lstStyle/>
          <a:p>
            <a:r>
              <a:rPr lang="en-US" sz="2400" dirty="0" smtClean="0"/>
              <a:t>Role of public equities markets</a:t>
            </a:r>
          </a:p>
          <a:p>
            <a:pPr lvl="1"/>
            <a:r>
              <a:rPr lang="en-US" sz="2000" dirty="0" smtClean="0"/>
              <a:t>Allocate capital efficiently. Provide liquidity for owners of companies. Create information that is useful to guide decisions. </a:t>
            </a:r>
            <a:endParaRPr lang="en-US" sz="1600" dirty="0" smtClean="0"/>
          </a:p>
          <a:p>
            <a:pPr lvl="5"/>
            <a:endParaRPr lang="en-US" sz="1400" dirty="0" smtClean="0"/>
          </a:p>
          <a:p>
            <a:r>
              <a:rPr lang="en-US" sz="2400" dirty="0" smtClean="0"/>
              <a:t>Objectives </a:t>
            </a:r>
            <a:r>
              <a:rPr lang="en-US" sz="2400" dirty="0" smtClean="0"/>
              <a:t>for the public equities market</a:t>
            </a:r>
          </a:p>
          <a:p>
            <a:pPr lvl="1"/>
            <a:r>
              <a:rPr lang="en-US" sz="2000" dirty="0" smtClean="0">
                <a:ea typeface="ＭＳ Ｐゴシック" pitchFamily="1" charset="-128"/>
              </a:rPr>
              <a:t>Price discovery (prices reflect current information)</a:t>
            </a:r>
          </a:p>
          <a:p>
            <a:pPr lvl="1"/>
            <a:r>
              <a:rPr lang="en-US" sz="2000" dirty="0" smtClean="0">
                <a:ea typeface="ＭＳ Ｐゴシック" pitchFamily="1" charset="-128"/>
              </a:rPr>
              <a:t>Fair competition (open access, nondiscrimination)</a:t>
            </a:r>
          </a:p>
          <a:p>
            <a:pPr lvl="1"/>
            <a:r>
              <a:rPr lang="en-US" sz="2000" dirty="0" smtClean="0">
                <a:ea typeface="ＭＳ Ｐゴシック" pitchFamily="1" charset="-128"/>
              </a:rPr>
              <a:t>Investor protection and confidence</a:t>
            </a:r>
          </a:p>
          <a:p>
            <a:pPr>
              <a:spcBef>
                <a:spcPts val="2000"/>
              </a:spcBef>
            </a:pPr>
            <a:r>
              <a:rPr lang="en-US" sz="2400" dirty="0" smtClean="0"/>
              <a:t>US </a:t>
            </a:r>
            <a:r>
              <a:rPr lang="en-US" sz="2400" dirty="0" smtClean="0"/>
              <a:t>government regulates </a:t>
            </a:r>
            <a:r>
              <a:rPr lang="en-US" sz="2400" dirty="0" smtClean="0"/>
              <a:t>financial markets to achieve these objectives, looking at things such as</a:t>
            </a:r>
          </a:p>
          <a:p>
            <a:pPr lvl="1"/>
            <a:r>
              <a:rPr lang="en-US" sz="2000" dirty="0" smtClean="0">
                <a:ea typeface="ＭＳ Ｐゴシック" pitchFamily="1" charset="-128"/>
              </a:rPr>
              <a:t>How fast are orders executed? How large are spreads? How large is systemic risk </a:t>
            </a:r>
            <a:r>
              <a:rPr lang="en-US" sz="2000" dirty="0" smtClean="0">
                <a:ea typeface="ＭＳ Ｐゴシック" pitchFamily="1" charset="-128"/>
              </a:rPr>
              <a:t>(risk </a:t>
            </a:r>
            <a:r>
              <a:rPr lang="en-US" sz="2000" dirty="0" smtClean="0">
                <a:ea typeface="ＭＳ Ｐゴシック" pitchFamily="1" charset="-128"/>
              </a:rPr>
              <a:t>of a complete market shut-down)? Are </a:t>
            </a:r>
            <a:r>
              <a:rPr lang="en-US" sz="2000" dirty="0" smtClean="0">
                <a:ea typeface="ＭＳ Ｐゴシック" pitchFamily="1" charset="-128"/>
              </a:rPr>
              <a:t>some</a:t>
            </a:r>
            <a:r>
              <a:rPr lang="en-US" sz="2000" dirty="0" smtClean="0">
                <a:ea typeface="ＭＳ Ｐゴシック" pitchFamily="1" charset="-128"/>
              </a:rPr>
              <a:t> </a:t>
            </a:r>
            <a:r>
              <a:rPr lang="en-US" sz="2000" dirty="0" smtClean="0">
                <a:ea typeface="ＭＳ Ｐゴシック" pitchFamily="1" charset="-128"/>
              </a:rPr>
              <a:t>investors being </a:t>
            </a:r>
            <a:r>
              <a:rPr lang="en-US" sz="2000" dirty="0" smtClean="0">
                <a:ea typeface="ＭＳ Ｐゴシック" pitchFamily="1" charset="-128"/>
              </a:rPr>
              <a:t>disadvantaged</a:t>
            </a:r>
            <a:r>
              <a:rPr lang="en-US" sz="2000" dirty="0" smtClean="0">
                <a:ea typeface="ＭＳ Ｐゴシック" pitchFamily="1" charset="-128"/>
              </a:rPr>
              <a:t>? Is there cheating or fraud</a:t>
            </a:r>
            <a:r>
              <a:rPr lang="en-US" sz="2000" dirty="0" smtClean="0">
                <a:ea typeface="ＭＳ Ｐゴシック" pitchFamily="1" charset="-128"/>
              </a:rPr>
              <a:t>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6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Desirable market properties</a:t>
            </a:r>
          </a:p>
        </p:txBody>
      </p:sp>
      <p:sp>
        <p:nvSpPr>
          <p:cNvPr id="1826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 dirty="0" smtClean="0">
                <a:solidFill>
                  <a:srgbClr val="0070C0"/>
                </a:solidFill>
              </a:rPr>
              <a:t>Liquidity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In liquid markets, traders can buy or sell large quantities of shares without a large price impact.</a:t>
            </a:r>
          </a:p>
          <a:p>
            <a:pPr>
              <a:spcBef>
                <a:spcPts val="2000"/>
              </a:spcBef>
            </a:pPr>
            <a:r>
              <a:rPr lang="en-US" sz="2600" dirty="0" smtClean="0">
                <a:solidFill>
                  <a:srgbClr val="0070C0"/>
                </a:solidFill>
              </a:rPr>
              <a:t>Transparency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Participants have information available to them before making a trade (receive a quote, see open offers) and after a trade (see prices, quantities).</a:t>
            </a:r>
          </a:p>
          <a:p>
            <a:pPr>
              <a:spcBef>
                <a:spcPts val="2000"/>
              </a:spcBef>
            </a:pPr>
            <a:r>
              <a:rPr lang="en-US" sz="2600" dirty="0" smtClean="0">
                <a:solidFill>
                  <a:srgbClr val="0070C0"/>
                </a:solidFill>
              </a:rPr>
              <a:t>Price discovery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Prices incorporate and track available information in the market - and do so in a reasonable and efficient way.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Organization of Markets</a:t>
            </a:r>
          </a:p>
        </p:txBody>
      </p:sp>
      <p:sp>
        <p:nvSpPr>
          <p:cNvPr id="1821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 dirty="0" smtClean="0"/>
              <a:t>Historically, equities in US were mainly traded on the floor of the NYSE.</a:t>
            </a:r>
          </a:p>
          <a:p>
            <a:pPr lvl="7"/>
            <a:endParaRPr lang="en-US" dirty="0" smtClean="0"/>
          </a:p>
          <a:p>
            <a:r>
              <a:rPr lang="en-US" sz="2600" dirty="0" smtClean="0"/>
              <a:t>NYSE as a “specialist” market</a:t>
            </a:r>
          </a:p>
          <a:p>
            <a:pPr lvl="1"/>
            <a:r>
              <a:rPr lang="en-US" sz="2400" dirty="0" smtClean="0">
                <a:ea typeface="ＭＳ Ｐゴシック" pitchFamily="1" charset="-128"/>
              </a:rPr>
              <a:t>Each stock managed by a specialist</a:t>
            </a:r>
          </a:p>
          <a:p>
            <a:pPr lvl="1"/>
            <a:r>
              <a:rPr lang="en-US" sz="2400" dirty="0" smtClean="0">
                <a:ea typeface="ＭＳ Ｐゴシック" pitchFamily="1" charset="-128"/>
              </a:rPr>
              <a:t>Specialist quotes “bid” and “ask” prices</a:t>
            </a:r>
          </a:p>
          <a:p>
            <a:pPr lvl="1"/>
            <a:r>
              <a:rPr lang="en-US" sz="2400" dirty="0" smtClean="0">
                <a:ea typeface="ＭＳ Ｐゴシック" pitchFamily="1" charset="-128"/>
              </a:rPr>
              <a:t>Investors, who are physically on the trading floor, trade with the specialist at these prices</a:t>
            </a:r>
          </a:p>
          <a:p>
            <a:pPr lvl="1"/>
            <a:r>
              <a:rPr lang="en-US" sz="2400" dirty="0" smtClean="0">
                <a:ea typeface="ＭＳ Ｐゴシック" pitchFamily="1" charset="-128"/>
              </a:rPr>
              <a:t>Specialist holds some stock to keep market functioning, but not very large positions.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NYSE in 1903</a:t>
            </a:r>
            <a:endParaRPr lang="en-US" dirty="0"/>
          </a:p>
        </p:txBody>
      </p:sp>
      <p:pic>
        <p:nvPicPr>
          <p:cNvPr id="4" name="Picture 6" descr="http://nyc-architecture.com/LM/LM036-A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76400"/>
            <a:ext cx="55245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821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NYSE in 1929 and 2009</a:t>
            </a:r>
            <a:endParaRPr lang="en-US" dirty="0"/>
          </a:p>
        </p:txBody>
      </p:sp>
      <p:pic>
        <p:nvPicPr>
          <p:cNvPr id="5" name="Picture 2" descr="http://www.worststockmarketcrashes.com/wp-content/uploads/2011/03/stock-market-crash-of-1929-fa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438400"/>
            <a:ext cx="4122208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NYSE Trading Floor Upda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762250"/>
            <a:ext cx="3719643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636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0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Organization of Markets</a:t>
            </a:r>
          </a:p>
        </p:txBody>
      </p:sp>
      <p:sp>
        <p:nvSpPr>
          <p:cNvPr id="1830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 dirty="0" smtClean="0"/>
              <a:t>Nasdaq </a:t>
            </a:r>
            <a:r>
              <a:rPr lang="en-US" sz="2600" dirty="0" smtClean="0"/>
              <a:t>competed </a:t>
            </a:r>
            <a:r>
              <a:rPr lang="en-US" sz="2600" dirty="0" smtClean="0"/>
              <a:t>with NYSE and was historically an “over the counter” market.</a:t>
            </a:r>
          </a:p>
          <a:p>
            <a:pPr lvl="4"/>
            <a:endParaRPr lang="en-US" sz="1600" dirty="0" smtClean="0"/>
          </a:p>
          <a:p>
            <a:r>
              <a:rPr lang="en-US" sz="2600" dirty="0" smtClean="0"/>
              <a:t>Organization of OTC markets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Small number of “brokers” quote bids/ask to prospective traders, who can trade with any of the brokers.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In some OTC markets, executed trades are posted publicly creating a degree of transparency.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OTC organization is typical for less “liquid” securities: corporate and municipal bonds, derivatives, etc.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7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Organization of markets</a:t>
            </a:r>
          </a:p>
        </p:txBody>
      </p:sp>
      <p:sp>
        <p:nvSpPr>
          <p:cNvPr id="1827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2"/>
            <a:ext cx="8229600" cy="4529137"/>
          </a:xfrm>
        </p:spPr>
        <p:txBody>
          <a:bodyPr/>
          <a:lstStyle/>
          <a:p>
            <a:r>
              <a:rPr lang="en-US" sz="2600" dirty="0" smtClean="0"/>
              <a:t>Equity trading has moved to electronic order books, including at NYSE.</a:t>
            </a:r>
          </a:p>
          <a:p>
            <a:pPr lvl="6"/>
            <a:endParaRPr lang="en-US" dirty="0" smtClean="0"/>
          </a:p>
          <a:p>
            <a:r>
              <a:rPr lang="en-US" sz="2600" dirty="0" smtClean="0"/>
              <a:t>Organization of electronic exchanges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Traders submit orders to buy or sell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Orders are posted in an electronic “book”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If a buy order comes in above a current sell order, the orders are “crossed” and a trade is executed.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Different exchanges allow different types of orders.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Nowadays, many exchanges – at least a dozen – are public markets and many more “dark” exchanges.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8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Organization of markets</a:t>
            </a:r>
          </a:p>
        </p:txBody>
      </p:sp>
      <p:sp>
        <p:nvSpPr>
          <p:cNvPr id="1828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2"/>
            <a:ext cx="8229600" cy="4681537"/>
          </a:xfrm>
        </p:spPr>
        <p:txBody>
          <a:bodyPr/>
          <a:lstStyle/>
          <a:p>
            <a:r>
              <a:rPr lang="en-US" sz="2600" dirty="0" smtClean="0"/>
              <a:t>Large trades often are handled in different ways to avoid “price impact” if market is thin. </a:t>
            </a:r>
          </a:p>
          <a:p>
            <a:pPr lvl="5"/>
            <a:endParaRPr lang="en-US" sz="1600" dirty="0" smtClean="0"/>
          </a:p>
          <a:p>
            <a:r>
              <a:rPr lang="en-US" sz="2600" dirty="0" smtClean="0"/>
              <a:t>Organization of large trades</a:t>
            </a:r>
          </a:p>
          <a:p>
            <a:pPr lvl="1"/>
            <a:r>
              <a:rPr lang="en-US" sz="2200" dirty="0" smtClean="0"/>
              <a:t>Historically, large </a:t>
            </a:r>
            <a:r>
              <a:rPr lang="en-US" sz="2200" dirty="0"/>
              <a:t>trades </a:t>
            </a:r>
            <a:r>
              <a:rPr lang="en-US" sz="2200" dirty="0" smtClean="0"/>
              <a:t>took </a:t>
            </a:r>
            <a:r>
              <a:rPr lang="en-US" sz="2200" dirty="0"/>
              <a:t>place “upstairs” - not on the NYSE </a:t>
            </a:r>
            <a:r>
              <a:rPr lang="en-US" sz="2200" dirty="0" smtClean="0"/>
              <a:t>floor, by matching a large seller and buy it, or e.g. by having bank buy a position and slowly sell it.</a:t>
            </a:r>
            <a:endParaRPr lang="en-US" sz="2200" dirty="0"/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Nowadays, electronic exchanges are trying to automate large trades in a variety of different ways</a:t>
            </a:r>
            <a:r>
              <a:rPr lang="en-US" sz="2200" dirty="0">
                <a:ea typeface="ＭＳ Ｐゴシック" pitchFamily="1" charset="-128"/>
              </a:rPr>
              <a:t> </a:t>
            </a:r>
            <a:r>
              <a:rPr lang="en-US" sz="2200" dirty="0" smtClean="0">
                <a:ea typeface="ＭＳ Ｐゴシック" pitchFamily="1" charset="-128"/>
              </a:rPr>
              <a:t>– dark pools, private “unlit” markets for larger orders.</a:t>
            </a:r>
          </a:p>
          <a:p>
            <a:pPr lvl="1"/>
            <a:r>
              <a:rPr lang="en-US" sz="2200" dirty="0">
                <a:ea typeface="ＭＳ Ｐゴシック" pitchFamily="1" charset="-128"/>
              </a:rPr>
              <a:t>L</a:t>
            </a:r>
            <a:r>
              <a:rPr lang="en-US" sz="2200" dirty="0" smtClean="0">
                <a:ea typeface="ＭＳ Ｐゴシック" pitchFamily="1" charset="-128"/>
              </a:rPr>
              <a:t>arge traders also can break up orders into smaller ones.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8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Faster, decentralized markets</a:t>
            </a:r>
          </a:p>
        </p:txBody>
      </p:sp>
      <p:sp>
        <p:nvSpPr>
          <p:cNvPr id="1858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411663"/>
          </a:xfrm>
        </p:spPr>
        <p:txBody>
          <a:bodyPr/>
          <a:lstStyle/>
          <a:p>
            <a:r>
              <a:rPr lang="en-US" sz="2400" dirty="0" smtClean="0"/>
              <a:t>Location of trades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In Jan 2005: NYSE accounted for 80% of trading volume in NYSE-listed stocks; by Oct 2009, down to 25%</a:t>
            </a:r>
          </a:p>
          <a:p>
            <a:pPr>
              <a:spcBef>
                <a:spcPts val="2000"/>
              </a:spcBef>
            </a:pPr>
            <a:r>
              <a:rPr lang="en-US" sz="2400" dirty="0" smtClean="0"/>
              <a:t>Execution speeds for trades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Falls from 10.1 seconds in 2005, to 0.7 seconds in 2009.</a:t>
            </a:r>
          </a:p>
          <a:p>
            <a:pPr>
              <a:spcBef>
                <a:spcPts val="2000"/>
              </a:spcBef>
            </a:pPr>
            <a:r>
              <a:rPr lang="en-US" sz="2400" dirty="0" smtClean="0"/>
              <a:t>Trading volume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From 2.1 </a:t>
            </a:r>
            <a:r>
              <a:rPr lang="en-US" sz="2200" dirty="0" err="1" smtClean="0">
                <a:ea typeface="ＭＳ Ｐゴシック" pitchFamily="1" charset="-128"/>
              </a:rPr>
              <a:t>bn</a:t>
            </a:r>
            <a:r>
              <a:rPr lang="en-US" sz="2200" dirty="0" smtClean="0">
                <a:ea typeface="ＭＳ Ｐゴシック" pitchFamily="1" charset="-128"/>
              </a:rPr>
              <a:t> shares/day in 2005 to 5.9 </a:t>
            </a:r>
            <a:r>
              <a:rPr lang="en-US" sz="2200" dirty="0" err="1" smtClean="0">
                <a:ea typeface="ＭＳ Ｐゴシック" pitchFamily="1" charset="-128"/>
              </a:rPr>
              <a:t>bn</a:t>
            </a:r>
            <a:r>
              <a:rPr lang="en-US" sz="2200" dirty="0" smtClean="0">
                <a:ea typeface="ＭＳ Ｐゴシック" pitchFamily="1" charset="-128"/>
              </a:rPr>
              <a:t> in 2009.</a:t>
            </a:r>
          </a:p>
          <a:p>
            <a:pPr>
              <a:spcBef>
                <a:spcPts val="2000"/>
              </a:spcBef>
            </a:pPr>
            <a:r>
              <a:rPr lang="en-US" sz="2400" dirty="0" smtClean="0"/>
              <a:t>Average trade size</a:t>
            </a:r>
          </a:p>
          <a:p>
            <a:pPr lvl="1"/>
            <a:r>
              <a:rPr lang="en-US" sz="2200" dirty="0" smtClean="0">
                <a:ea typeface="ＭＳ Ｐゴシック" pitchFamily="1" charset="-128"/>
              </a:rPr>
              <a:t>Falls from 724 shares in 2005 to 268 shares in 2009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8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Electronic Exchanges</a:t>
            </a:r>
          </a:p>
        </p:txBody>
      </p:sp>
      <p:sp>
        <p:nvSpPr>
          <p:cNvPr id="1858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411663"/>
          </a:xfrm>
        </p:spPr>
        <p:txBody>
          <a:bodyPr/>
          <a:lstStyle/>
          <a:p>
            <a:r>
              <a:rPr lang="en-US" sz="2400" dirty="0"/>
              <a:t>O</a:t>
            </a:r>
            <a:r>
              <a:rPr lang="en-US" sz="2400" dirty="0" smtClean="0"/>
              <a:t>rganized as continuous limit order books.</a:t>
            </a:r>
          </a:p>
          <a:p>
            <a:r>
              <a:rPr lang="en-US" sz="2400" dirty="0" smtClean="0">
                <a:ea typeface="ＭＳ Ｐゴシック" pitchFamily="1" charset="-128"/>
              </a:rPr>
              <a:t>Limit order</a:t>
            </a:r>
          </a:p>
          <a:p>
            <a:pPr lvl="1"/>
            <a:r>
              <a:rPr lang="en-US" sz="1800" dirty="0" smtClean="0">
                <a:ea typeface="ＭＳ Ｐゴシック" pitchFamily="1" charset="-128"/>
              </a:rPr>
              <a:t>“Buy 100 Shares of IBM at $200.00</a:t>
            </a:r>
          </a:p>
          <a:p>
            <a:pPr lvl="1"/>
            <a:r>
              <a:rPr lang="en-US" sz="1800" dirty="0" smtClean="0">
                <a:ea typeface="ＭＳ Ｐゴシック" pitchFamily="1" charset="-128"/>
              </a:rPr>
              <a:t>“Sell 75 Shares of IBM at $201.14</a:t>
            </a:r>
          </a:p>
          <a:p>
            <a:r>
              <a:rPr lang="en-US" sz="2200" dirty="0" smtClean="0">
                <a:ea typeface="ＭＳ Ｐゴシック" pitchFamily="1" charset="-128"/>
              </a:rPr>
              <a:t>Existing orders at any point in time form the “order book”</a:t>
            </a:r>
          </a:p>
          <a:p>
            <a:r>
              <a:rPr lang="en-US" sz="2200" dirty="0" smtClean="0">
                <a:ea typeface="ＭＳ Ｐゴシック" pitchFamily="1" charset="-128"/>
              </a:rPr>
              <a:t>Orders can be added and withdrawn at any point.</a:t>
            </a:r>
          </a:p>
          <a:p>
            <a:r>
              <a:rPr lang="en-US" sz="2200" dirty="0" smtClean="0">
                <a:ea typeface="ＭＳ Ｐゴシック" pitchFamily="1" charset="-128"/>
              </a:rPr>
              <a:t>If an order comes in that “crosses” the book, trade occurs.</a:t>
            </a:r>
          </a:p>
          <a:p>
            <a:pPr lvl="1"/>
            <a:r>
              <a:rPr lang="en-US" sz="1800" dirty="0" smtClean="0">
                <a:ea typeface="ＭＳ Ｐゴシック" pitchFamily="1" charset="-128"/>
              </a:rPr>
              <a:t>Existing buy orders for IBM: 100 shares at $200.00, 100 shares at $199.99, 100 shares at $199.98. </a:t>
            </a:r>
          </a:p>
          <a:p>
            <a:pPr lvl="1"/>
            <a:r>
              <a:rPr lang="en-US" sz="1800" dirty="0" smtClean="0">
                <a:ea typeface="ＭＳ Ｐゴシック" pitchFamily="1" charset="-128"/>
              </a:rPr>
              <a:t>If an order comes in to sell 250 shares of IBM at $199.97, will sell 100 shares at $200.00, 100 shares at $199.99, and 50 shares at $199.98. </a:t>
            </a:r>
            <a:endParaRPr lang="en-US" sz="1500" dirty="0">
              <a:ea typeface="ＭＳ Ｐゴシック" pitchFamily="1" charset="-128"/>
            </a:endParaRPr>
          </a:p>
          <a:p>
            <a:endParaRPr lang="en-US" sz="2200" dirty="0" smtClean="0">
              <a:ea typeface="ＭＳ Ｐゴシック" pitchFamily="1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428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5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856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902416"/>
          </a:xfrm>
        </p:spPr>
        <p:txBody>
          <a:bodyPr/>
          <a:lstStyle/>
          <a:p>
            <a:r>
              <a:rPr lang="en-US" dirty="0" smtClean="0"/>
              <a:t>Example: Order Book</a:t>
            </a:r>
          </a:p>
        </p:txBody>
      </p:sp>
      <p:sp>
        <p:nvSpPr>
          <p:cNvPr id="1847299" name="Line 3"/>
          <p:cNvSpPr>
            <a:spLocks noChangeShapeType="1"/>
          </p:cNvSpPr>
          <p:nvPr/>
        </p:nvSpPr>
        <p:spPr bwMode="auto">
          <a:xfrm>
            <a:off x="1219200" y="1752600"/>
            <a:ext cx="0" cy="441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00" name="Line 4"/>
          <p:cNvSpPr>
            <a:spLocks noChangeShapeType="1"/>
          </p:cNvSpPr>
          <p:nvPr/>
        </p:nvSpPr>
        <p:spPr bwMode="auto">
          <a:xfrm>
            <a:off x="1219200" y="6172200"/>
            <a:ext cx="6324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01" name="Line 5"/>
          <p:cNvSpPr>
            <a:spLocks noChangeShapeType="1"/>
          </p:cNvSpPr>
          <p:nvPr/>
        </p:nvSpPr>
        <p:spPr bwMode="auto">
          <a:xfrm>
            <a:off x="3810000" y="5105400"/>
            <a:ext cx="1295400" cy="0"/>
          </a:xfrm>
          <a:prstGeom prst="line">
            <a:avLst/>
          </a:prstGeom>
          <a:noFill/>
          <a:ln w="38100">
            <a:solidFill>
              <a:srgbClr val="F434D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02" name="Line 6"/>
          <p:cNvSpPr>
            <a:spLocks noChangeShapeType="1"/>
          </p:cNvSpPr>
          <p:nvPr/>
        </p:nvSpPr>
        <p:spPr bwMode="auto">
          <a:xfrm>
            <a:off x="2514600" y="4495800"/>
            <a:ext cx="1295400" cy="0"/>
          </a:xfrm>
          <a:prstGeom prst="line">
            <a:avLst/>
          </a:prstGeom>
          <a:noFill/>
          <a:ln w="38100">
            <a:solidFill>
              <a:srgbClr val="F434D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03" name="Line 7"/>
          <p:cNvSpPr>
            <a:spLocks noChangeShapeType="1"/>
          </p:cNvSpPr>
          <p:nvPr/>
        </p:nvSpPr>
        <p:spPr bwMode="auto">
          <a:xfrm>
            <a:off x="1219200" y="3886200"/>
            <a:ext cx="1295400" cy="0"/>
          </a:xfrm>
          <a:prstGeom prst="line">
            <a:avLst/>
          </a:prstGeom>
          <a:noFill/>
          <a:ln w="38100">
            <a:solidFill>
              <a:srgbClr val="F434D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04" name="Line 8"/>
          <p:cNvSpPr>
            <a:spLocks noChangeShapeType="1"/>
          </p:cNvSpPr>
          <p:nvPr/>
        </p:nvSpPr>
        <p:spPr bwMode="auto">
          <a:xfrm>
            <a:off x="1219200" y="3276600"/>
            <a:ext cx="129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05" name="Line 9"/>
          <p:cNvSpPr>
            <a:spLocks noChangeShapeType="1"/>
          </p:cNvSpPr>
          <p:nvPr/>
        </p:nvSpPr>
        <p:spPr bwMode="auto">
          <a:xfrm>
            <a:off x="2514600" y="2667000"/>
            <a:ext cx="129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06" name="Line 10"/>
          <p:cNvSpPr>
            <a:spLocks noChangeShapeType="1"/>
          </p:cNvSpPr>
          <p:nvPr/>
        </p:nvSpPr>
        <p:spPr bwMode="auto">
          <a:xfrm>
            <a:off x="3810000" y="2057400"/>
            <a:ext cx="129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07" name="Line 11"/>
          <p:cNvSpPr>
            <a:spLocks noChangeShapeType="1"/>
          </p:cNvSpPr>
          <p:nvPr/>
        </p:nvSpPr>
        <p:spPr bwMode="auto">
          <a:xfrm>
            <a:off x="2514600" y="3886200"/>
            <a:ext cx="0" cy="609600"/>
          </a:xfrm>
          <a:prstGeom prst="line">
            <a:avLst/>
          </a:prstGeom>
          <a:noFill/>
          <a:ln w="38100">
            <a:solidFill>
              <a:srgbClr val="F434D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08" name="Line 12"/>
          <p:cNvSpPr>
            <a:spLocks noChangeShapeType="1"/>
          </p:cNvSpPr>
          <p:nvPr/>
        </p:nvSpPr>
        <p:spPr bwMode="auto">
          <a:xfrm>
            <a:off x="3810000" y="4495800"/>
            <a:ext cx="0" cy="609600"/>
          </a:xfrm>
          <a:prstGeom prst="line">
            <a:avLst/>
          </a:prstGeom>
          <a:noFill/>
          <a:ln w="38100">
            <a:solidFill>
              <a:srgbClr val="F434D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09" name="Line 13"/>
          <p:cNvSpPr>
            <a:spLocks noChangeShapeType="1"/>
          </p:cNvSpPr>
          <p:nvPr/>
        </p:nvSpPr>
        <p:spPr bwMode="auto">
          <a:xfrm>
            <a:off x="2514600" y="26670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10" name="Line 14"/>
          <p:cNvSpPr>
            <a:spLocks noChangeShapeType="1"/>
          </p:cNvSpPr>
          <p:nvPr/>
        </p:nvSpPr>
        <p:spPr bwMode="auto">
          <a:xfrm>
            <a:off x="3810000" y="20574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11" name="Text Box 15"/>
          <p:cNvSpPr txBox="1">
            <a:spLocks noChangeArrowheads="1"/>
          </p:cNvSpPr>
          <p:nvPr/>
        </p:nvSpPr>
        <p:spPr bwMode="auto">
          <a:xfrm>
            <a:off x="152400" y="3048000"/>
            <a:ext cx="1044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$200.01</a:t>
            </a:r>
            <a:endParaRPr lang="en-US" dirty="0"/>
          </a:p>
        </p:txBody>
      </p:sp>
      <p:sp>
        <p:nvSpPr>
          <p:cNvPr id="1847312" name="Text Box 16"/>
          <p:cNvSpPr txBox="1">
            <a:spLocks noChangeArrowheads="1"/>
          </p:cNvSpPr>
          <p:nvPr/>
        </p:nvSpPr>
        <p:spPr bwMode="auto">
          <a:xfrm>
            <a:off x="152400" y="2438400"/>
            <a:ext cx="1044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$200.02</a:t>
            </a:r>
            <a:endParaRPr lang="en-US" dirty="0"/>
          </a:p>
        </p:txBody>
      </p:sp>
      <p:sp>
        <p:nvSpPr>
          <p:cNvPr id="1847313" name="Text Box 17"/>
          <p:cNvSpPr txBox="1">
            <a:spLocks noChangeArrowheads="1"/>
          </p:cNvSpPr>
          <p:nvPr/>
        </p:nvSpPr>
        <p:spPr bwMode="auto">
          <a:xfrm>
            <a:off x="144144" y="1851661"/>
            <a:ext cx="1044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$200.03</a:t>
            </a:r>
            <a:endParaRPr lang="en-US" dirty="0"/>
          </a:p>
        </p:txBody>
      </p:sp>
      <p:sp>
        <p:nvSpPr>
          <p:cNvPr id="1847314" name="Text Box 18"/>
          <p:cNvSpPr txBox="1">
            <a:spLocks noChangeArrowheads="1"/>
          </p:cNvSpPr>
          <p:nvPr/>
        </p:nvSpPr>
        <p:spPr bwMode="auto">
          <a:xfrm>
            <a:off x="152400" y="3669268"/>
            <a:ext cx="1044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$200.00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22" name="Text Box 18"/>
          <p:cNvSpPr txBox="1">
            <a:spLocks noChangeArrowheads="1"/>
          </p:cNvSpPr>
          <p:nvPr/>
        </p:nvSpPr>
        <p:spPr bwMode="auto">
          <a:xfrm>
            <a:off x="128904" y="4282916"/>
            <a:ext cx="1044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$199.99</a:t>
            </a:r>
            <a:endParaRPr lang="en-US" dirty="0"/>
          </a:p>
        </p:txBody>
      </p:sp>
      <p:sp>
        <p:nvSpPr>
          <p:cNvPr id="23" name="Text Box 18"/>
          <p:cNvSpPr txBox="1">
            <a:spLocks noChangeArrowheads="1"/>
          </p:cNvSpPr>
          <p:nvPr/>
        </p:nvSpPr>
        <p:spPr bwMode="auto">
          <a:xfrm>
            <a:off x="151764" y="4873227"/>
            <a:ext cx="1044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$199.98</a:t>
            </a:r>
            <a:endParaRPr lang="en-US" dirty="0"/>
          </a:p>
        </p:txBody>
      </p:sp>
      <p:sp>
        <p:nvSpPr>
          <p:cNvPr id="24" name="Text Box 18"/>
          <p:cNvSpPr txBox="1">
            <a:spLocks noChangeArrowheads="1"/>
          </p:cNvSpPr>
          <p:nvPr/>
        </p:nvSpPr>
        <p:spPr bwMode="auto">
          <a:xfrm>
            <a:off x="113664" y="5486875"/>
            <a:ext cx="1044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$199.97</a:t>
            </a:r>
            <a:endParaRPr lang="en-US" dirty="0"/>
          </a:p>
        </p:txBody>
      </p:sp>
      <p:sp>
        <p:nvSpPr>
          <p:cNvPr id="25" name="Line 5"/>
          <p:cNvSpPr>
            <a:spLocks noChangeShapeType="1"/>
          </p:cNvSpPr>
          <p:nvPr/>
        </p:nvSpPr>
        <p:spPr bwMode="auto">
          <a:xfrm>
            <a:off x="5105400" y="5715000"/>
            <a:ext cx="1295400" cy="0"/>
          </a:xfrm>
          <a:prstGeom prst="line">
            <a:avLst/>
          </a:prstGeom>
          <a:noFill/>
          <a:ln w="38100">
            <a:solidFill>
              <a:srgbClr val="F434D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12"/>
          <p:cNvSpPr>
            <a:spLocks noChangeShapeType="1"/>
          </p:cNvSpPr>
          <p:nvPr/>
        </p:nvSpPr>
        <p:spPr bwMode="auto">
          <a:xfrm>
            <a:off x="5105400" y="5105400"/>
            <a:ext cx="0" cy="609600"/>
          </a:xfrm>
          <a:prstGeom prst="line">
            <a:avLst/>
          </a:prstGeom>
          <a:noFill/>
          <a:ln w="38100">
            <a:solidFill>
              <a:srgbClr val="F434D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206240" y="2543453"/>
            <a:ext cx="3082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Existing Sell Orders (“Asks”)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4189937" y="4431268"/>
            <a:ext cx="3044423" cy="369332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Existing Buy Orders (“Bids”)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752600" y="3276600"/>
            <a:ext cx="0" cy="60960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752600" y="3396733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Bid-Ask Spread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29906" y="617219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100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3525304" y="617219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00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4815835" y="617219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00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071019" y="6181604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00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16368" y="1284209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Price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7141665" y="6181604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Quantity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040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868363"/>
          </a:xfrm>
        </p:spPr>
        <p:txBody>
          <a:bodyPr/>
          <a:lstStyle/>
          <a:p>
            <a:r>
              <a:rPr lang="en-US" dirty="0" smtClean="0"/>
              <a:t>Example: Order Book</a:t>
            </a:r>
          </a:p>
        </p:txBody>
      </p:sp>
      <p:sp>
        <p:nvSpPr>
          <p:cNvPr id="1847299" name="Line 3"/>
          <p:cNvSpPr>
            <a:spLocks noChangeShapeType="1"/>
          </p:cNvSpPr>
          <p:nvPr/>
        </p:nvSpPr>
        <p:spPr bwMode="auto">
          <a:xfrm>
            <a:off x="1219200" y="1752600"/>
            <a:ext cx="0" cy="441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00" name="Line 4"/>
          <p:cNvSpPr>
            <a:spLocks noChangeShapeType="1"/>
          </p:cNvSpPr>
          <p:nvPr/>
        </p:nvSpPr>
        <p:spPr bwMode="auto">
          <a:xfrm>
            <a:off x="1219200" y="6172200"/>
            <a:ext cx="6324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01" name="Line 5"/>
          <p:cNvSpPr>
            <a:spLocks noChangeShapeType="1"/>
          </p:cNvSpPr>
          <p:nvPr/>
        </p:nvSpPr>
        <p:spPr bwMode="auto">
          <a:xfrm>
            <a:off x="3810000" y="5105400"/>
            <a:ext cx="1295400" cy="0"/>
          </a:xfrm>
          <a:prstGeom prst="line">
            <a:avLst/>
          </a:prstGeom>
          <a:noFill/>
          <a:ln w="38100">
            <a:solidFill>
              <a:srgbClr val="F434D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02" name="Line 6"/>
          <p:cNvSpPr>
            <a:spLocks noChangeShapeType="1"/>
          </p:cNvSpPr>
          <p:nvPr/>
        </p:nvSpPr>
        <p:spPr bwMode="auto">
          <a:xfrm>
            <a:off x="2514600" y="4495800"/>
            <a:ext cx="1295400" cy="0"/>
          </a:xfrm>
          <a:prstGeom prst="line">
            <a:avLst/>
          </a:prstGeom>
          <a:noFill/>
          <a:ln w="38100">
            <a:solidFill>
              <a:srgbClr val="F434D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03" name="Line 7"/>
          <p:cNvSpPr>
            <a:spLocks noChangeShapeType="1"/>
          </p:cNvSpPr>
          <p:nvPr/>
        </p:nvSpPr>
        <p:spPr bwMode="auto">
          <a:xfrm>
            <a:off x="1219200" y="3886200"/>
            <a:ext cx="1295400" cy="0"/>
          </a:xfrm>
          <a:prstGeom prst="line">
            <a:avLst/>
          </a:prstGeom>
          <a:noFill/>
          <a:ln w="38100">
            <a:solidFill>
              <a:srgbClr val="F434D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04" name="Line 8"/>
          <p:cNvSpPr>
            <a:spLocks noChangeShapeType="1"/>
          </p:cNvSpPr>
          <p:nvPr/>
        </p:nvSpPr>
        <p:spPr bwMode="auto">
          <a:xfrm>
            <a:off x="4495800" y="3276600"/>
            <a:ext cx="129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05" name="Line 9"/>
          <p:cNvSpPr>
            <a:spLocks noChangeShapeType="1"/>
          </p:cNvSpPr>
          <p:nvPr/>
        </p:nvSpPr>
        <p:spPr bwMode="auto">
          <a:xfrm>
            <a:off x="5791200" y="2667000"/>
            <a:ext cx="129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06" name="Line 10"/>
          <p:cNvSpPr>
            <a:spLocks noChangeShapeType="1"/>
          </p:cNvSpPr>
          <p:nvPr/>
        </p:nvSpPr>
        <p:spPr bwMode="auto">
          <a:xfrm>
            <a:off x="7086600" y="2057400"/>
            <a:ext cx="129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07" name="Line 11"/>
          <p:cNvSpPr>
            <a:spLocks noChangeShapeType="1"/>
          </p:cNvSpPr>
          <p:nvPr/>
        </p:nvSpPr>
        <p:spPr bwMode="auto">
          <a:xfrm>
            <a:off x="2514600" y="3886200"/>
            <a:ext cx="0" cy="609600"/>
          </a:xfrm>
          <a:prstGeom prst="line">
            <a:avLst/>
          </a:prstGeom>
          <a:noFill/>
          <a:ln w="38100">
            <a:solidFill>
              <a:srgbClr val="F434D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08" name="Line 12"/>
          <p:cNvSpPr>
            <a:spLocks noChangeShapeType="1"/>
          </p:cNvSpPr>
          <p:nvPr/>
        </p:nvSpPr>
        <p:spPr bwMode="auto">
          <a:xfrm>
            <a:off x="3810000" y="4495800"/>
            <a:ext cx="0" cy="609600"/>
          </a:xfrm>
          <a:prstGeom prst="line">
            <a:avLst/>
          </a:prstGeom>
          <a:noFill/>
          <a:ln w="38100">
            <a:solidFill>
              <a:srgbClr val="F434D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09" name="Line 13"/>
          <p:cNvSpPr>
            <a:spLocks noChangeShapeType="1"/>
          </p:cNvSpPr>
          <p:nvPr/>
        </p:nvSpPr>
        <p:spPr bwMode="auto">
          <a:xfrm>
            <a:off x="5791200" y="26670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10" name="Line 14"/>
          <p:cNvSpPr>
            <a:spLocks noChangeShapeType="1"/>
          </p:cNvSpPr>
          <p:nvPr/>
        </p:nvSpPr>
        <p:spPr bwMode="auto">
          <a:xfrm>
            <a:off x="7086600" y="20574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11" name="Text Box 15"/>
          <p:cNvSpPr txBox="1">
            <a:spLocks noChangeArrowheads="1"/>
          </p:cNvSpPr>
          <p:nvPr/>
        </p:nvSpPr>
        <p:spPr bwMode="auto">
          <a:xfrm>
            <a:off x="152400" y="3048000"/>
            <a:ext cx="1044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$200.01</a:t>
            </a:r>
            <a:endParaRPr lang="en-US" dirty="0"/>
          </a:p>
        </p:txBody>
      </p:sp>
      <p:sp>
        <p:nvSpPr>
          <p:cNvPr id="1847312" name="Text Box 16"/>
          <p:cNvSpPr txBox="1">
            <a:spLocks noChangeArrowheads="1"/>
          </p:cNvSpPr>
          <p:nvPr/>
        </p:nvSpPr>
        <p:spPr bwMode="auto">
          <a:xfrm>
            <a:off x="152400" y="2438400"/>
            <a:ext cx="1044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$200.02</a:t>
            </a:r>
            <a:endParaRPr lang="en-US" dirty="0"/>
          </a:p>
        </p:txBody>
      </p:sp>
      <p:sp>
        <p:nvSpPr>
          <p:cNvPr id="1847313" name="Text Box 17"/>
          <p:cNvSpPr txBox="1">
            <a:spLocks noChangeArrowheads="1"/>
          </p:cNvSpPr>
          <p:nvPr/>
        </p:nvSpPr>
        <p:spPr bwMode="auto">
          <a:xfrm>
            <a:off x="163194" y="1844041"/>
            <a:ext cx="1044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$200.03</a:t>
            </a:r>
            <a:endParaRPr lang="en-US" dirty="0"/>
          </a:p>
        </p:txBody>
      </p:sp>
      <p:sp>
        <p:nvSpPr>
          <p:cNvPr id="1847314" name="Text Box 18"/>
          <p:cNvSpPr txBox="1">
            <a:spLocks noChangeArrowheads="1"/>
          </p:cNvSpPr>
          <p:nvPr/>
        </p:nvSpPr>
        <p:spPr bwMode="auto">
          <a:xfrm>
            <a:off x="152400" y="3669268"/>
            <a:ext cx="1044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$200.00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ln w="38100"/>
        </p:spPr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22" name="Text Box 18"/>
          <p:cNvSpPr txBox="1">
            <a:spLocks noChangeArrowheads="1"/>
          </p:cNvSpPr>
          <p:nvPr/>
        </p:nvSpPr>
        <p:spPr bwMode="auto">
          <a:xfrm>
            <a:off x="128904" y="4282916"/>
            <a:ext cx="1044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$199.99</a:t>
            </a:r>
            <a:endParaRPr lang="en-US" dirty="0"/>
          </a:p>
        </p:txBody>
      </p:sp>
      <p:sp>
        <p:nvSpPr>
          <p:cNvPr id="23" name="Text Box 18"/>
          <p:cNvSpPr txBox="1">
            <a:spLocks noChangeArrowheads="1"/>
          </p:cNvSpPr>
          <p:nvPr/>
        </p:nvSpPr>
        <p:spPr bwMode="auto">
          <a:xfrm>
            <a:off x="151764" y="4873227"/>
            <a:ext cx="1044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$199.98</a:t>
            </a:r>
            <a:endParaRPr lang="en-US" dirty="0"/>
          </a:p>
        </p:txBody>
      </p:sp>
      <p:sp>
        <p:nvSpPr>
          <p:cNvPr id="24" name="Text Box 18"/>
          <p:cNvSpPr txBox="1">
            <a:spLocks noChangeArrowheads="1"/>
          </p:cNvSpPr>
          <p:nvPr/>
        </p:nvSpPr>
        <p:spPr bwMode="auto">
          <a:xfrm>
            <a:off x="113664" y="5486875"/>
            <a:ext cx="1044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$199.97</a:t>
            </a:r>
            <a:endParaRPr lang="en-US" dirty="0"/>
          </a:p>
        </p:txBody>
      </p:sp>
      <p:sp>
        <p:nvSpPr>
          <p:cNvPr id="25" name="Line 5"/>
          <p:cNvSpPr>
            <a:spLocks noChangeShapeType="1"/>
          </p:cNvSpPr>
          <p:nvPr/>
        </p:nvSpPr>
        <p:spPr bwMode="auto">
          <a:xfrm>
            <a:off x="5105400" y="5715000"/>
            <a:ext cx="1295400" cy="0"/>
          </a:xfrm>
          <a:prstGeom prst="line">
            <a:avLst/>
          </a:prstGeom>
          <a:noFill/>
          <a:ln w="38100">
            <a:solidFill>
              <a:srgbClr val="F434D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12"/>
          <p:cNvSpPr>
            <a:spLocks noChangeShapeType="1"/>
          </p:cNvSpPr>
          <p:nvPr/>
        </p:nvSpPr>
        <p:spPr bwMode="auto">
          <a:xfrm>
            <a:off x="5105400" y="5105400"/>
            <a:ext cx="0" cy="609600"/>
          </a:xfrm>
          <a:prstGeom prst="line">
            <a:avLst/>
          </a:prstGeom>
          <a:noFill/>
          <a:ln w="38100">
            <a:solidFill>
              <a:srgbClr val="F434D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8"/>
          <p:cNvSpPr>
            <a:spLocks noChangeShapeType="1"/>
          </p:cNvSpPr>
          <p:nvPr/>
        </p:nvSpPr>
        <p:spPr bwMode="auto">
          <a:xfrm>
            <a:off x="1219200" y="5105400"/>
            <a:ext cx="3276600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13"/>
          <p:cNvSpPr>
            <a:spLocks noChangeShapeType="1"/>
          </p:cNvSpPr>
          <p:nvPr/>
        </p:nvSpPr>
        <p:spPr bwMode="auto">
          <a:xfrm>
            <a:off x="4495800" y="3276600"/>
            <a:ext cx="0" cy="182880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724400" y="3962400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New Sell Order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2229906" y="617219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100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3525304" y="617219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00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815835" y="617219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00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071019" y="6181604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00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16368" y="1284209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Price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141665" y="6181604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Quantity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19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820855"/>
          </a:xfrm>
        </p:spPr>
        <p:txBody>
          <a:bodyPr/>
          <a:lstStyle/>
          <a:p>
            <a:r>
              <a:rPr lang="en-US" dirty="0" smtClean="0"/>
              <a:t>Example: Order Book</a:t>
            </a:r>
          </a:p>
        </p:txBody>
      </p:sp>
      <p:sp>
        <p:nvSpPr>
          <p:cNvPr id="1847299" name="Line 3"/>
          <p:cNvSpPr>
            <a:spLocks noChangeShapeType="1"/>
          </p:cNvSpPr>
          <p:nvPr/>
        </p:nvSpPr>
        <p:spPr bwMode="auto">
          <a:xfrm>
            <a:off x="1219200" y="1752600"/>
            <a:ext cx="0" cy="441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00" name="Line 4"/>
          <p:cNvSpPr>
            <a:spLocks noChangeShapeType="1"/>
          </p:cNvSpPr>
          <p:nvPr/>
        </p:nvSpPr>
        <p:spPr bwMode="auto">
          <a:xfrm>
            <a:off x="1219200" y="6172200"/>
            <a:ext cx="6324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01" name="Line 5"/>
          <p:cNvSpPr>
            <a:spLocks noChangeShapeType="1"/>
          </p:cNvSpPr>
          <p:nvPr/>
        </p:nvSpPr>
        <p:spPr bwMode="auto">
          <a:xfrm>
            <a:off x="1219200" y="5057893"/>
            <a:ext cx="609600" cy="0"/>
          </a:xfrm>
          <a:prstGeom prst="line">
            <a:avLst/>
          </a:prstGeom>
          <a:noFill/>
          <a:ln w="38100">
            <a:solidFill>
              <a:srgbClr val="F434D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04" name="Line 8"/>
          <p:cNvSpPr>
            <a:spLocks noChangeShapeType="1"/>
          </p:cNvSpPr>
          <p:nvPr/>
        </p:nvSpPr>
        <p:spPr bwMode="auto">
          <a:xfrm>
            <a:off x="1219200" y="3229093"/>
            <a:ext cx="129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05" name="Line 9"/>
          <p:cNvSpPr>
            <a:spLocks noChangeShapeType="1"/>
          </p:cNvSpPr>
          <p:nvPr/>
        </p:nvSpPr>
        <p:spPr bwMode="auto">
          <a:xfrm>
            <a:off x="2514600" y="2619493"/>
            <a:ext cx="129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06" name="Line 10"/>
          <p:cNvSpPr>
            <a:spLocks noChangeShapeType="1"/>
          </p:cNvSpPr>
          <p:nvPr/>
        </p:nvSpPr>
        <p:spPr bwMode="auto">
          <a:xfrm>
            <a:off x="3810000" y="2009893"/>
            <a:ext cx="129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09" name="Line 13"/>
          <p:cNvSpPr>
            <a:spLocks noChangeShapeType="1"/>
          </p:cNvSpPr>
          <p:nvPr/>
        </p:nvSpPr>
        <p:spPr bwMode="auto">
          <a:xfrm>
            <a:off x="2514600" y="2619493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10" name="Line 14"/>
          <p:cNvSpPr>
            <a:spLocks noChangeShapeType="1"/>
          </p:cNvSpPr>
          <p:nvPr/>
        </p:nvSpPr>
        <p:spPr bwMode="auto">
          <a:xfrm>
            <a:off x="3810000" y="2009893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11" name="Text Box 15"/>
          <p:cNvSpPr txBox="1">
            <a:spLocks noChangeArrowheads="1"/>
          </p:cNvSpPr>
          <p:nvPr/>
        </p:nvSpPr>
        <p:spPr bwMode="auto">
          <a:xfrm>
            <a:off x="152400" y="3048000"/>
            <a:ext cx="1044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$200.01</a:t>
            </a:r>
            <a:endParaRPr lang="en-US" dirty="0"/>
          </a:p>
        </p:txBody>
      </p:sp>
      <p:sp>
        <p:nvSpPr>
          <p:cNvPr id="1847312" name="Text Box 16"/>
          <p:cNvSpPr txBox="1">
            <a:spLocks noChangeArrowheads="1"/>
          </p:cNvSpPr>
          <p:nvPr/>
        </p:nvSpPr>
        <p:spPr bwMode="auto">
          <a:xfrm>
            <a:off x="152400" y="2438400"/>
            <a:ext cx="1044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$200.02</a:t>
            </a:r>
            <a:endParaRPr lang="en-US" dirty="0"/>
          </a:p>
        </p:txBody>
      </p:sp>
      <p:sp>
        <p:nvSpPr>
          <p:cNvPr id="1847313" name="Text Box 17"/>
          <p:cNvSpPr txBox="1">
            <a:spLocks noChangeArrowheads="1"/>
          </p:cNvSpPr>
          <p:nvPr/>
        </p:nvSpPr>
        <p:spPr bwMode="auto">
          <a:xfrm>
            <a:off x="163194" y="1844041"/>
            <a:ext cx="1044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$200.03</a:t>
            </a:r>
            <a:endParaRPr lang="en-US" dirty="0"/>
          </a:p>
        </p:txBody>
      </p:sp>
      <p:sp>
        <p:nvSpPr>
          <p:cNvPr id="1847314" name="Text Box 18"/>
          <p:cNvSpPr txBox="1">
            <a:spLocks noChangeArrowheads="1"/>
          </p:cNvSpPr>
          <p:nvPr/>
        </p:nvSpPr>
        <p:spPr bwMode="auto">
          <a:xfrm>
            <a:off x="152400" y="3669268"/>
            <a:ext cx="1044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$200.00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ln w="38100"/>
        </p:spPr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2" name="Text Box 18"/>
          <p:cNvSpPr txBox="1">
            <a:spLocks noChangeArrowheads="1"/>
          </p:cNvSpPr>
          <p:nvPr/>
        </p:nvSpPr>
        <p:spPr bwMode="auto">
          <a:xfrm>
            <a:off x="128904" y="4282916"/>
            <a:ext cx="1044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$199.99</a:t>
            </a:r>
            <a:endParaRPr lang="en-US" dirty="0"/>
          </a:p>
        </p:txBody>
      </p:sp>
      <p:sp>
        <p:nvSpPr>
          <p:cNvPr id="23" name="Text Box 18"/>
          <p:cNvSpPr txBox="1">
            <a:spLocks noChangeArrowheads="1"/>
          </p:cNvSpPr>
          <p:nvPr/>
        </p:nvSpPr>
        <p:spPr bwMode="auto">
          <a:xfrm>
            <a:off x="151764" y="4873227"/>
            <a:ext cx="1044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$199.98</a:t>
            </a:r>
            <a:endParaRPr lang="en-US" dirty="0"/>
          </a:p>
        </p:txBody>
      </p:sp>
      <p:sp>
        <p:nvSpPr>
          <p:cNvPr id="24" name="Text Box 18"/>
          <p:cNvSpPr txBox="1">
            <a:spLocks noChangeArrowheads="1"/>
          </p:cNvSpPr>
          <p:nvPr/>
        </p:nvSpPr>
        <p:spPr bwMode="auto">
          <a:xfrm>
            <a:off x="113664" y="5486875"/>
            <a:ext cx="1044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$199.97</a:t>
            </a:r>
            <a:endParaRPr lang="en-US" dirty="0"/>
          </a:p>
        </p:txBody>
      </p:sp>
      <p:sp>
        <p:nvSpPr>
          <p:cNvPr id="25" name="Line 5"/>
          <p:cNvSpPr>
            <a:spLocks noChangeShapeType="1"/>
          </p:cNvSpPr>
          <p:nvPr/>
        </p:nvSpPr>
        <p:spPr bwMode="auto">
          <a:xfrm>
            <a:off x="1828800" y="5667493"/>
            <a:ext cx="1295400" cy="0"/>
          </a:xfrm>
          <a:prstGeom prst="line">
            <a:avLst/>
          </a:prstGeom>
          <a:noFill/>
          <a:ln w="38100">
            <a:solidFill>
              <a:srgbClr val="F434D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12"/>
          <p:cNvSpPr>
            <a:spLocks noChangeShapeType="1"/>
          </p:cNvSpPr>
          <p:nvPr/>
        </p:nvSpPr>
        <p:spPr bwMode="auto">
          <a:xfrm>
            <a:off x="1828800" y="5057893"/>
            <a:ext cx="0" cy="609600"/>
          </a:xfrm>
          <a:prstGeom prst="line">
            <a:avLst/>
          </a:prstGeom>
          <a:noFill/>
          <a:ln w="38100">
            <a:solidFill>
              <a:srgbClr val="F434D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971800" y="3686293"/>
            <a:ext cx="32752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Order Book after the trade</a:t>
            </a:r>
          </a:p>
          <a:p>
            <a:r>
              <a:rPr lang="en-US" dirty="0" smtClean="0"/>
              <a:t>Liquidity has been “taken” out.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2229906" y="617219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100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3525304" y="617219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00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815835" y="617219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00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071019" y="6181604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00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16368" y="1284209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Price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141665" y="6181604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Quantity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60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8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Frequency Trading</a:t>
            </a:r>
          </a:p>
        </p:txBody>
      </p:sp>
      <p:sp>
        <p:nvSpPr>
          <p:cNvPr id="1858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411663"/>
          </a:xfrm>
        </p:spPr>
        <p:txBody>
          <a:bodyPr/>
          <a:lstStyle/>
          <a:p>
            <a:r>
              <a:rPr lang="en-US" sz="2400" dirty="0" smtClean="0"/>
              <a:t>Shift to electronic trading and fragmented exchanges has created an opportunity for traders who</a:t>
            </a:r>
          </a:p>
          <a:p>
            <a:pPr lvl="1"/>
            <a:r>
              <a:rPr lang="en-US" sz="1800" dirty="0" smtClean="0">
                <a:ea typeface="ＭＳ Ｐゴシック" pitchFamily="1" charset="-128"/>
              </a:rPr>
              <a:t>Create liquidity by posting bid/ask offers in order books</a:t>
            </a:r>
          </a:p>
          <a:p>
            <a:pPr lvl="1"/>
            <a:r>
              <a:rPr lang="en-US" sz="1800" dirty="0" smtClean="0">
                <a:ea typeface="ＭＳ Ｐゴシック" pitchFamily="1" charset="-128"/>
              </a:rPr>
              <a:t>Trade quickly on market news to adjust asset prices</a:t>
            </a:r>
          </a:p>
          <a:p>
            <a:pPr lvl="1"/>
            <a:r>
              <a:rPr lang="en-US" sz="1800" dirty="0" smtClean="0">
                <a:ea typeface="ＭＳ Ｐゴシック" pitchFamily="1" charset="-128"/>
              </a:rPr>
              <a:t>Arbitrage price differentials between exchanges and securities</a:t>
            </a:r>
          </a:p>
          <a:p>
            <a:endParaRPr lang="en-US" sz="2200" dirty="0" smtClean="0">
              <a:ea typeface="ＭＳ Ｐゴシック" pitchFamily="1" charset="-128"/>
            </a:endParaRPr>
          </a:p>
          <a:p>
            <a:r>
              <a:rPr lang="en-US" sz="2200" dirty="0" smtClean="0">
                <a:ea typeface="ＭＳ Ｐゴシック" pitchFamily="1" charset="-128"/>
              </a:rPr>
              <a:t>Generally, think of these functions as enhancing the price discovery, liquidity and competitiveness of equity markets.</a:t>
            </a:r>
          </a:p>
          <a:p>
            <a:endParaRPr lang="en-US" sz="2200" dirty="0">
              <a:ea typeface="ＭＳ Ｐゴシック" pitchFamily="1" charset="-128"/>
            </a:endParaRPr>
          </a:p>
          <a:p>
            <a:r>
              <a:rPr lang="en-US" sz="2200" dirty="0" smtClean="0">
                <a:ea typeface="ＭＳ Ｐゴシック" pitchFamily="1" charset="-128"/>
              </a:rPr>
              <a:t>But currently a lot of concerns as to whether HFT is working to the benefit of “regular” investors. (</a:t>
            </a:r>
            <a:r>
              <a:rPr lang="en-US" sz="2200" dirty="0" err="1" smtClean="0">
                <a:ea typeface="ＭＳ Ｐゴシック" pitchFamily="1" charset="-128"/>
              </a:rPr>
              <a:t>cf</a:t>
            </a:r>
            <a:r>
              <a:rPr lang="en-US" sz="2200" dirty="0" smtClean="0">
                <a:ea typeface="ＭＳ Ｐゴシック" pitchFamily="1" charset="-128"/>
              </a:rPr>
              <a:t> Michael Lewis book).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15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Spread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542" y="1676400"/>
            <a:ext cx="8229600" cy="1981200"/>
          </a:xfrm>
        </p:spPr>
        <p:txBody>
          <a:bodyPr/>
          <a:lstStyle/>
          <a:p>
            <a:r>
              <a:rPr lang="en-US" sz="2000" dirty="0" smtClean="0"/>
              <a:t>In 2010, Spread networks constructed a high-speed fiber cable between New York and Chicago. Construction cost $300 million.</a:t>
            </a:r>
          </a:p>
          <a:p>
            <a:r>
              <a:rPr lang="en-US" sz="2000" dirty="0" smtClean="0"/>
              <a:t>The cable reduced round-trip communication time from 16 milliseconds … to 13 milliseconds.</a:t>
            </a:r>
            <a:endParaRPr lang="en-US" sz="2000" dirty="0"/>
          </a:p>
          <a:p>
            <a:r>
              <a:rPr lang="en-US" sz="2000" dirty="0" smtClean="0"/>
              <a:t>Spread charged about $20m to firms using the cable.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41" y="3657600"/>
            <a:ext cx="7942994" cy="2302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062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Race for Speed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2014537"/>
          </a:xfrm>
        </p:spPr>
        <p:txBody>
          <a:bodyPr/>
          <a:lstStyle/>
          <a:p>
            <a:r>
              <a:rPr lang="en-US" sz="2200" dirty="0" smtClean="0"/>
              <a:t>How could 3 milliseconds make a difference?</a:t>
            </a:r>
          </a:p>
          <a:p>
            <a:r>
              <a:rPr lang="en-US" sz="2200" dirty="0" smtClean="0"/>
              <a:t>Market participants felt it was imperative: “anyone pinging </a:t>
            </a:r>
            <a:r>
              <a:rPr lang="en-US" sz="2200" dirty="0"/>
              <a:t>both markets has to be on this line, or they’re dead”. </a:t>
            </a:r>
            <a:endParaRPr lang="en-US" sz="2200" dirty="0" smtClean="0"/>
          </a:p>
          <a:p>
            <a:r>
              <a:rPr lang="en-US" sz="2200" dirty="0"/>
              <a:t>Within three years, microwave transmission cut round-trip </a:t>
            </a:r>
            <a:r>
              <a:rPr lang="en-US" sz="2200" dirty="0" smtClean="0"/>
              <a:t>times further …. </a:t>
            </a:r>
            <a:r>
              <a:rPr lang="en-US" sz="2200" dirty="0"/>
              <a:t>to 10, then 9, then 8.5 </a:t>
            </a:r>
            <a:r>
              <a:rPr lang="en-US" sz="2200" dirty="0" err="1"/>
              <a:t>ms</a:t>
            </a:r>
            <a:r>
              <a:rPr lang="en-US" sz="2200" dirty="0" err="1" smtClean="0"/>
              <a:t>.</a:t>
            </a:r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258" y="4191000"/>
            <a:ext cx="4907542" cy="17240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4400" y="434340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57200" y="4191000"/>
            <a:ext cx="30480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1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1" charset="2"/>
              <a:buChar char="l"/>
              <a:defRPr sz="26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1" charset="2"/>
              <a:buChar char="l"/>
              <a:defRPr sz="23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200" kern="0" dirty="0" smtClean="0"/>
              <a:t>“Any HFT firm that has any ambitions whatsoever has already made a microwave play.” WSJ, May 30, 2012.</a:t>
            </a:r>
            <a:endParaRPr lang="en-US" sz="2200" kern="0" dirty="0"/>
          </a:p>
        </p:txBody>
      </p:sp>
    </p:spTree>
    <p:extLst>
      <p:ext uri="{BB962C8B-B14F-4D97-AF65-F5344CB8AC3E}">
        <p14:creationId xmlns:p14="http://schemas.microsoft.com/office/powerpoint/2010/main" val="410195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r>
              <a:rPr lang="en-US" dirty="0" smtClean="0"/>
              <a:t>ES-SPY Trade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143000"/>
            <a:ext cx="6922438" cy="5372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6425684"/>
            <a:ext cx="35573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Source: </a:t>
            </a:r>
            <a:r>
              <a:rPr lang="en-US" sz="1400" dirty="0" err="1" smtClean="0"/>
              <a:t>Budish</a:t>
            </a:r>
            <a:r>
              <a:rPr lang="en-US" sz="1400" dirty="0" smtClean="0"/>
              <a:t>, </a:t>
            </a:r>
            <a:r>
              <a:rPr lang="en-US" sz="1400" dirty="0" err="1" smtClean="0"/>
              <a:t>Cramton</a:t>
            </a:r>
            <a:r>
              <a:rPr lang="en-US" sz="1400" dirty="0" smtClean="0"/>
              <a:t> and Shim (2013)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2093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r>
              <a:rPr lang="en-US" dirty="0" smtClean="0"/>
              <a:t>ES-SPY Trade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082929"/>
            <a:ext cx="6291263" cy="56379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6425684"/>
            <a:ext cx="35573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Source: </a:t>
            </a:r>
            <a:r>
              <a:rPr lang="en-US" sz="1400" dirty="0" err="1" smtClean="0"/>
              <a:t>Budish</a:t>
            </a:r>
            <a:r>
              <a:rPr lang="en-US" sz="1400" dirty="0" smtClean="0"/>
              <a:t>, </a:t>
            </a:r>
            <a:r>
              <a:rPr lang="en-US" sz="1400" dirty="0" err="1" smtClean="0"/>
              <a:t>Cramton</a:t>
            </a:r>
            <a:r>
              <a:rPr lang="en-US" sz="1400" dirty="0" smtClean="0"/>
              <a:t> and Shim (2013)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0478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r>
              <a:rPr lang="en-US" dirty="0" smtClean="0"/>
              <a:t>ES-SPY Trade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1" y="1066800"/>
            <a:ext cx="6589976" cy="55091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6425684"/>
            <a:ext cx="35573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Source: </a:t>
            </a:r>
            <a:r>
              <a:rPr lang="en-US" sz="1400" dirty="0" err="1" smtClean="0"/>
              <a:t>Budish</a:t>
            </a:r>
            <a:r>
              <a:rPr lang="en-US" sz="1400" dirty="0" smtClean="0"/>
              <a:t>, </a:t>
            </a:r>
            <a:r>
              <a:rPr lang="en-US" sz="1400" dirty="0" err="1" smtClean="0"/>
              <a:t>Cramton</a:t>
            </a:r>
            <a:r>
              <a:rPr lang="en-US" sz="1400" dirty="0" smtClean="0"/>
              <a:t> and Shim (2013)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8298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r>
              <a:rPr lang="en-US" dirty="0" smtClean="0"/>
              <a:t>ES-SPY Trade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872031"/>
            <a:ext cx="6629400" cy="56483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6425684"/>
            <a:ext cx="35573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Source: </a:t>
            </a:r>
            <a:r>
              <a:rPr lang="en-US" sz="1400" dirty="0" err="1" smtClean="0"/>
              <a:t>Budish</a:t>
            </a:r>
            <a:r>
              <a:rPr lang="en-US" sz="1400" dirty="0" smtClean="0"/>
              <a:t>, </a:t>
            </a:r>
            <a:r>
              <a:rPr lang="en-US" sz="1400" dirty="0" err="1" smtClean="0"/>
              <a:t>Cramton</a:t>
            </a:r>
            <a:r>
              <a:rPr lang="en-US" sz="1400" dirty="0" smtClean="0"/>
              <a:t> and Shim (2013)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279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Correlations and Speed Race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676400"/>
            <a:ext cx="6048375" cy="48892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6425684"/>
            <a:ext cx="35573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Source: </a:t>
            </a:r>
            <a:r>
              <a:rPr lang="en-US" sz="1400" dirty="0" err="1" smtClean="0"/>
              <a:t>Budish</a:t>
            </a:r>
            <a:r>
              <a:rPr lang="en-US" sz="1400" dirty="0" smtClean="0"/>
              <a:t>, </a:t>
            </a:r>
            <a:r>
              <a:rPr lang="en-US" sz="1400" dirty="0" err="1" smtClean="0"/>
              <a:t>Cramton</a:t>
            </a:r>
            <a:r>
              <a:rPr lang="en-US" sz="1400" dirty="0" smtClean="0"/>
              <a:t> and Shim (2013)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4008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Arbitrage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095453"/>
            <a:ext cx="8783767" cy="35020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0" y="6425684"/>
            <a:ext cx="35573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Source: </a:t>
            </a:r>
            <a:r>
              <a:rPr lang="en-US" sz="1400" dirty="0" err="1" smtClean="0"/>
              <a:t>Budish</a:t>
            </a:r>
            <a:r>
              <a:rPr lang="en-US" sz="1400" dirty="0" smtClean="0"/>
              <a:t>, </a:t>
            </a:r>
            <a:r>
              <a:rPr lang="en-US" sz="1400" dirty="0" err="1" smtClean="0"/>
              <a:t>Cramton</a:t>
            </a:r>
            <a:r>
              <a:rPr lang="en-US" sz="1400" dirty="0" smtClean="0"/>
              <a:t> and Shim (2013)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2344482" y="5749799"/>
            <a:ext cx="4399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Instantaneous profits from ES/SPY trade.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08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944562"/>
          </a:xfrm>
        </p:spPr>
        <p:txBody>
          <a:bodyPr/>
          <a:lstStyle/>
          <a:p>
            <a:r>
              <a:rPr lang="en-US" dirty="0" smtClean="0"/>
              <a:t>Arbitrage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603" y="1250692"/>
            <a:ext cx="6067425" cy="49911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0" y="6425684"/>
            <a:ext cx="35573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Source: </a:t>
            </a:r>
            <a:r>
              <a:rPr lang="en-US" sz="1400" dirty="0" err="1" smtClean="0"/>
              <a:t>Budish</a:t>
            </a:r>
            <a:r>
              <a:rPr lang="en-US" sz="1400" dirty="0" smtClean="0"/>
              <a:t>, </a:t>
            </a:r>
            <a:r>
              <a:rPr lang="en-US" sz="1400" dirty="0" err="1" smtClean="0"/>
              <a:t>Cramton</a:t>
            </a:r>
            <a:r>
              <a:rPr lang="en-US" sz="1400" dirty="0" smtClean="0"/>
              <a:t> and Shim (2013)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4008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543800" cy="838200"/>
          </a:xfrm>
        </p:spPr>
        <p:txBody>
          <a:bodyPr/>
          <a:lstStyle/>
          <a:p>
            <a:r>
              <a:rPr lang="en-US" dirty="0" smtClean="0"/>
              <a:t>Arbitrage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037" y="1295400"/>
            <a:ext cx="6172200" cy="5105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6425684"/>
            <a:ext cx="35573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Source: </a:t>
            </a:r>
            <a:r>
              <a:rPr lang="en-US" sz="1400" dirty="0" err="1" smtClean="0"/>
              <a:t>Budish</a:t>
            </a:r>
            <a:r>
              <a:rPr lang="en-US" sz="1400" dirty="0" smtClean="0"/>
              <a:t>, </a:t>
            </a:r>
            <a:r>
              <a:rPr lang="en-US" sz="1400" dirty="0" err="1" smtClean="0"/>
              <a:t>Cramton</a:t>
            </a:r>
            <a:r>
              <a:rPr lang="en-US" sz="1400" dirty="0" smtClean="0"/>
              <a:t> and Shim (2013)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4008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Kinds </a:t>
            </a:r>
            <a:r>
              <a:rPr lang="en-US" dirty="0" smtClean="0"/>
              <a:t>of Arbitrage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37"/>
          </a:xfrm>
        </p:spPr>
        <p:txBody>
          <a:bodyPr/>
          <a:lstStyle/>
          <a:p>
            <a:r>
              <a:rPr lang="en-US" sz="2400" dirty="0" smtClean="0"/>
              <a:t>Arbitrage between exchanges</a:t>
            </a:r>
          </a:p>
          <a:p>
            <a:pPr lvl="1"/>
            <a:r>
              <a:rPr lang="en-US" sz="2000" dirty="0" smtClean="0"/>
              <a:t>HP goes up on exchange 1, will go up on exchange 2. </a:t>
            </a:r>
          </a:p>
          <a:p>
            <a:pPr lvl="4"/>
            <a:endParaRPr lang="en-US" sz="800" dirty="0" smtClean="0"/>
          </a:p>
          <a:p>
            <a:r>
              <a:rPr lang="en-US" sz="2400" dirty="0" smtClean="0"/>
              <a:t>Arbitrage between related securities</a:t>
            </a:r>
          </a:p>
          <a:p>
            <a:pPr lvl="1"/>
            <a:r>
              <a:rPr lang="en-US" sz="2000" dirty="0" smtClean="0"/>
              <a:t>HP goes up, then IBM also should go up.</a:t>
            </a:r>
          </a:p>
          <a:p>
            <a:pPr lvl="3"/>
            <a:endParaRPr lang="en-US" sz="800" dirty="0" smtClean="0"/>
          </a:p>
          <a:p>
            <a:r>
              <a:rPr lang="en-US" sz="2400" dirty="0" smtClean="0"/>
              <a:t>Front-running large orders</a:t>
            </a:r>
          </a:p>
          <a:p>
            <a:pPr lvl="1"/>
            <a:r>
              <a:rPr lang="en-US" sz="2000" dirty="0" smtClean="0"/>
              <a:t>HP goes up =&gt; signals a big order =&gt; likely to go up more.</a:t>
            </a:r>
          </a:p>
          <a:p>
            <a:pPr lvl="4"/>
            <a:endParaRPr lang="en-US" sz="800" dirty="0"/>
          </a:p>
          <a:p>
            <a:r>
              <a:rPr lang="en-US" sz="2400" dirty="0" smtClean="0"/>
              <a:t>Front-running news</a:t>
            </a:r>
          </a:p>
          <a:p>
            <a:pPr lvl="1"/>
            <a:r>
              <a:rPr lang="en-US" sz="2000" dirty="0" smtClean="0"/>
              <a:t>Announcement of statistics or earnings =&gt; fastest trader exploits.</a:t>
            </a:r>
          </a:p>
          <a:p>
            <a:pPr lvl="4"/>
            <a:endParaRPr lang="en-US" sz="1400" dirty="0" smtClean="0"/>
          </a:p>
          <a:p>
            <a:r>
              <a:rPr lang="en-US" sz="2400" dirty="0" smtClean="0"/>
              <a:t>Many more strategies involving multiple securities, exchange fees and payments, etc…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25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Theory: </a:t>
            </a:r>
            <a:r>
              <a:rPr lang="en-US" dirty="0" err="1" smtClean="0"/>
              <a:t>Budish</a:t>
            </a:r>
            <a:r>
              <a:rPr lang="en-US" dirty="0" smtClean="0"/>
              <a:t> et al.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/>
              <a:t>Budish</a:t>
            </a:r>
            <a:r>
              <a:rPr lang="en-US" sz="2400" dirty="0" smtClean="0"/>
              <a:t>, </a:t>
            </a:r>
            <a:r>
              <a:rPr lang="en-US" sz="2400" dirty="0" err="1" smtClean="0"/>
              <a:t>Cramton</a:t>
            </a:r>
            <a:r>
              <a:rPr lang="en-US" sz="2400" dirty="0" smtClean="0"/>
              <a:t> and Shim (2013) model.</a:t>
            </a:r>
          </a:p>
          <a:p>
            <a:pPr lvl="2"/>
            <a:endParaRPr lang="en-US" sz="1700" dirty="0" smtClean="0"/>
          </a:p>
          <a:p>
            <a:r>
              <a:rPr lang="en-US" sz="2400" dirty="0" smtClean="0"/>
              <a:t>Single security, trades on continuous order book.</a:t>
            </a:r>
          </a:p>
          <a:p>
            <a:r>
              <a:rPr lang="en-US" sz="2400" dirty="0" smtClean="0"/>
              <a:t>Value of security is x.</a:t>
            </a:r>
          </a:p>
          <a:p>
            <a:pPr lvl="1"/>
            <a:r>
              <a:rPr lang="en-US" sz="2000" dirty="0"/>
              <a:t>J</a:t>
            </a:r>
            <a:r>
              <a:rPr lang="en-US" sz="2000" dirty="0" smtClean="0"/>
              <a:t>umps up to x+1 with probability k</a:t>
            </a:r>
          </a:p>
          <a:p>
            <a:pPr lvl="1"/>
            <a:r>
              <a:rPr lang="en-US" sz="2000" dirty="0" smtClean="0"/>
              <a:t>Jumps down to x-1 with probability k.</a:t>
            </a:r>
          </a:p>
          <a:p>
            <a:r>
              <a:rPr lang="en-US" sz="2400" dirty="0" smtClean="0"/>
              <a:t>Regular investor shows up to buy/sell with probability z. </a:t>
            </a:r>
          </a:p>
          <a:p>
            <a:pPr lvl="2"/>
            <a:endParaRPr lang="en-US" sz="1700" dirty="0" smtClean="0"/>
          </a:p>
          <a:p>
            <a:r>
              <a:rPr lang="en-US" sz="2400" dirty="0" smtClean="0"/>
              <a:t>N high-frequency traders.</a:t>
            </a:r>
          </a:p>
          <a:p>
            <a:r>
              <a:rPr lang="en-US" sz="2400" dirty="0" smtClean="0"/>
              <a:t>These traders compete to post bids/asks and then to trade when the value jumps up or down.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06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681537"/>
          </a:xfrm>
        </p:spPr>
        <p:txBody>
          <a:bodyPr/>
          <a:lstStyle/>
          <a:p>
            <a:r>
              <a:rPr lang="en-US" sz="2400" dirty="0" smtClean="0"/>
              <a:t>Suppose HFT firm posts an “ask” at price=p.</a:t>
            </a:r>
          </a:p>
          <a:p>
            <a:pPr lvl="1"/>
            <a:r>
              <a:rPr lang="en-US" sz="2200" dirty="0" smtClean="0"/>
              <a:t>With probability z, sells for p =&gt; revenue of p.</a:t>
            </a:r>
          </a:p>
          <a:p>
            <a:pPr lvl="1"/>
            <a:r>
              <a:rPr lang="en-US" sz="2200" dirty="0" smtClean="0"/>
              <a:t>With probability k, value decreases to x-1. Now, no one will buy at x =&gt; firm holds asset of value x-1.</a:t>
            </a:r>
          </a:p>
          <a:p>
            <a:pPr lvl="1"/>
            <a:r>
              <a:rPr lang="en-US" sz="2200" dirty="0" smtClean="0"/>
              <a:t>With probability k, value increases to x+1. What happens?</a:t>
            </a:r>
          </a:p>
          <a:p>
            <a:pPr lvl="3"/>
            <a:endParaRPr lang="en-US" sz="1400" dirty="0" smtClean="0"/>
          </a:p>
          <a:p>
            <a:r>
              <a:rPr lang="en-US" sz="2400" dirty="0" smtClean="0"/>
              <a:t>Triggers a race (assume HFT traders equal speed)</a:t>
            </a:r>
          </a:p>
          <a:p>
            <a:pPr lvl="1"/>
            <a:r>
              <a:rPr lang="en-US" sz="2200" dirty="0" smtClean="0"/>
              <a:t>Trader tries to withdraw her ask. Other traders try to buy.</a:t>
            </a:r>
          </a:p>
          <a:p>
            <a:pPr lvl="1"/>
            <a:r>
              <a:rPr lang="en-US" sz="2200" dirty="0" smtClean="0"/>
              <a:t>Withdraws with probability 1/N =&gt; holds asset of value x+1. </a:t>
            </a:r>
          </a:p>
          <a:p>
            <a:pPr lvl="1"/>
            <a:r>
              <a:rPr lang="en-US" sz="2200" dirty="0"/>
              <a:t>O</a:t>
            </a:r>
            <a:r>
              <a:rPr lang="en-US" sz="2200" dirty="0" smtClean="0"/>
              <a:t>rder gets “hit” with probability (N-1/N) =&gt; revenue of p.</a:t>
            </a:r>
            <a:endParaRPr lang="en-US" sz="19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21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73081"/>
            <a:ext cx="8229600" cy="796925"/>
          </a:xfrm>
        </p:spPr>
        <p:txBody>
          <a:bodyPr/>
          <a:lstStyle/>
          <a:p>
            <a:r>
              <a:rPr lang="en-US" sz="2400" dirty="0" smtClean="0"/>
              <a:t>HFT firm creating “liquidity” by posting an ask must trade off potential gain from regular trade, and potential loss from being picked off if value jumps 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066800" y="3352800"/>
            <a:ext cx="6629400" cy="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343400" y="3276600"/>
            <a:ext cx="0" cy="228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193359" y="358844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6705600" y="3276600"/>
            <a:ext cx="0" cy="228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905000" y="3276600"/>
            <a:ext cx="0" cy="228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04876" y="3588444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  <a:r>
              <a:rPr lang="en-US" dirty="0" smtClean="0"/>
              <a:t>+1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676400" y="3580119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  <a:r>
              <a:rPr lang="en-US" dirty="0" smtClean="0"/>
              <a:t>-1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5257800" y="3276600"/>
            <a:ext cx="0" cy="228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876800" y="3578274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Ask p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343400" y="2971800"/>
            <a:ext cx="914400" cy="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343400" y="2895600"/>
            <a:ext cx="0" cy="228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257800" y="2895600"/>
            <a:ext cx="0" cy="228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318629" y="1790727"/>
            <a:ext cx="10908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Potential gain from regular trade</a:t>
            </a:r>
            <a:endParaRPr lang="en-US" sz="1600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5257800" y="2971800"/>
            <a:ext cx="1447800" cy="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705600" y="2895600"/>
            <a:ext cx="0" cy="228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474393" y="1943410"/>
            <a:ext cx="10146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Potential loss from sniping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6941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8" grpId="0"/>
      <p:bldP spid="25" grpId="0"/>
      <p:bldP spid="3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Theory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 smtClean="0"/>
                  <a:t>Overall </a:t>
                </a:r>
                <a:r>
                  <a:rPr lang="en-US" sz="2400" dirty="0"/>
                  <a:t>expected </a:t>
                </a:r>
                <a:r>
                  <a:rPr lang="en-US" sz="2400" dirty="0" smtClean="0"/>
                  <a:t>outcome relative to holding asset.</a:t>
                </a:r>
                <a:endParaRPr lang="en-US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Profit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𝑧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e>
                      </m:d>
                    </m:oMath>
                  </m:oMathPara>
                </a14:m>
                <a:endParaRPr lang="en-US" sz="2400" dirty="0" smtClean="0"/>
              </a:p>
              <a:p>
                <a:pPr lvl="5"/>
                <a:endParaRPr lang="en-US" sz="1400" dirty="0" smtClean="0"/>
              </a:p>
              <a:p>
                <a:pPr lvl="5"/>
                <a:endParaRPr lang="en-US" sz="1400" dirty="0" smtClean="0"/>
              </a:p>
              <a:p>
                <a:r>
                  <a:rPr lang="en-US" sz="2400" dirty="0"/>
                  <a:t>S</a:t>
                </a:r>
                <a:r>
                  <a:rPr lang="en-US" sz="2400" dirty="0" smtClean="0"/>
                  <a:t>uppose competition drives profit to zero (and N large)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d>
                            <m:d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d>
                            <m:d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𝑁𝑧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pPr lvl="2"/>
                <a:endParaRPr lang="en-US" sz="1700" dirty="0" smtClean="0"/>
              </a:p>
              <a:p>
                <a:pPr lvl="2"/>
                <a:endParaRPr lang="en-US" sz="1700" dirty="0" smtClean="0"/>
              </a:p>
              <a:p>
                <a:r>
                  <a:rPr lang="en-US" sz="2400" dirty="0" smtClean="0"/>
                  <a:t>Similarly, “bid” price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den>
                    </m:f>
                  </m:oMath>
                </a14:m>
                <a:r>
                  <a:rPr lang="en-US" sz="2400" dirty="0" smtClean="0"/>
                  <a:t>, so “spread”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den>
                    </m:f>
                  </m:oMath>
                </a14:m>
                <a:r>
                  <a:rPr lang="en-US" sz="2400" dirty="0" smtClean="0"/>
                  <a:t>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96" t="-9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68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Competition and Spreads</a:t>
            </a:r>
          </a:p>
        </p:txBody>
      </p:sp>
      <p:sp>
        <p:nvSpPr>
          <p:cNvPr id="1863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200" dirty="0" smtClean="0">
                <a:solidFill>
                  <a:srgbClr val="0070C0"/>
                </a:solidFill>
              </a:rPr>
              <a:t>What makes spreads larger or smaller?</a:t>
            </a:r>
          </a:p>
          <a:p>
            <a:pPr lvl="1"/>
            <a:r>
              <a:rPr lang="en-US" sz="2000" dirty="0" smtClean="0">
                <a:ea typeface="ＭＳ Ｐゴシック" pitchFamily="1" charset="-128"/>
              </a:rPr>
              <a:t>More opportunities for sniping =&gt; larger spreads</a:t>
            </a:r>
          </a:p>
          <a:p>
            <a:pPr lvl="1"/>
            <a:r>
              <a:rPr lang="en-US" sz="2000" dirty="0" smtClean="0">
                <a:ea typeface="ＭＳ Ｐゴシック" pitchFamily="1" charset="-128"/>
              </a:rPr>
              <a:t>More “market maker” competition =&gt; smaller spreads</a:t>
            </a:r>
          </a:p>
          <a:p>
            <a:pPr>
              <a:spcBef>
                <a:spcPts val="2000"/>
              </a:spcBef>
            </a:pPr>
            <a:r>
              <a:rPr lang="en-US" sz="2200" dirty="0" smtClean="0">
                <a:solidFill>
                  <a:srgbClr val="0070C0"/>
                </a:solidFill>
              </a:rPr>
              <a:t>Competition and spreads?</a:t>
            </a:r>
          </a:p>
          <a:p>
            <a:pPr lvl="1"/>
            <a:r>
              <a:rPr lang="en-US" sz="2000" dirty="0" smtClean="0">
                <a:ea typeface="ＭＳ Ｐゴシック" pitchFamily="1" charset="-128"/>
              </a:rPr>
              <a:t>If there was only a single trader who could post bids/asks, they could charge a monopoly price to potential buyers and sellers.</a:t>
            </a:r>
          </a:p>
          <a:p>
            <a:pPr lvl="1"/>
            <a:r>
              <a:rPr lang="en-US" sz="2000" dirty="0" smtClean="0">
                <a:ea typeface="ＭＳ Ｐゴシック" pitchFamily="1" charset="-128"/>
              </a:rPr>
              <a:t>Having traders compete to post bids and asks in the model means that “market makers” obtain zero profit. </a:t>
            </a:r>
          </a:p>
          <a:p>
            <a:pPr lvl="1"/>
            <a:r>
              <a:rPr lang="en-US" sz="2000" dirty="0" smtClean="0">
                <a:ea typeface="ＭＳ Ｐゴシック" pitchFamily="1" charset="-128"/>
              </a:rPr>
              <a:t>But further increases in HFT exacerbate stale quote sniping, and actually increase spreads – because competition is on speed rather than on price!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68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Design: Auctions?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/>
              <a:t>Budish</a:t>
            </a:r>
            <a:r>
              <a:rPr lang="en-US" sz="2400" dirty="0" smtClean="0"/>
              <a:t> et al suggest solving the speed race by having a “batch auction” every 1 second, or 100 </a:t>
            </a:r>
            <a:r>
              <a:rPr lang="en-US" sz="2400" dirty="0" err="1" smtClean="0"/>
              <a:t>ms.</a:t>
            </a:r>
            <a:endParaRPr lang="en-US" sz="2400" dirty="0" smtClean="0"/>
          </a:p>
          <a:p>
            <a:pPr lvl="4"/>
            <a:endParaRPr lang="en-US" dirty="0" smtClean="0"/>
          </a:p>
          <a:p>
            <a:r>
              <a:rPr lang="en-US" sz="2400" dirty="0" smtClean="0"/>
              <a:t>Why might this be a good idea?</a:t>
            </a:r>
          </a:p>
          <a:p>
            <a:pPr lvl="1"/>
            <a:r>
              <a:rPr lang="en-US" sz="2200" dirty="0" smtClean="0"/>
              <a:t>If value jumps up, firm posting ask can remove stale quote. So they can charge a smaller spread to begin with.</a:t>
            </a:r>
          </a:p>
          <a:p>
            <a:pPr lvl="1"/>
            <a:r>
              <a:rPr lang="en-US" sz="2200" dirty="0" smtClean="0"/>
              <a:t>If a regular “dumb” trader shows up and offers to buy, HFT firms will compete </a:t>
            </a:r>
            <a:r>
              <a:rPr lang="en-US" sz="2200" i="1" dirty="0" smtClean="0"/>
              <a:t>on price </a:t>
            </a:r>
            <a:r>
              <a:rPr lang="en-US" sz="2200" dirty="0" smtClean="0"/>
              <a:t>to fill the traders order.</a:t>
            </a:r>
          </a:p>
          <a:p>
            <a:pPr lvl="2"/>
            <a:endParaRPr lang="en-US" dirty="0" smtClean="0"/>
          </a:p>
          <a:p>
            <a:r>
              <a:rPr lang="en-US" sz="2400" dirty="0" smtClean="0"/>
              <a:t>What are the potential problems?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06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7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Innovations in exchanges</a:t>
            </a:r>
          </a:p>
        </p:txBody>
      </p:sp>
      <p:sp>
        <p:nvSpPr>
          <p:cNvPr id="1857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2"/>
            <a:ext cx="8229600" cy="48339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Competition between exchanges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ea typeface="ＭＳ Ｐゴシック" pitchFamily="1" charset="-128"/>
              </a:rPr>
              <a:t>Exchanges compete to get orders routed their way.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ea typeface="ＭＳ Ｐゴシック" pitchFamily="1" charset="-128"/>
              </a:rPr>
              <a:t>May pay traders to submit bids/asks (“pay for liquidity”) and charge traders to actually make trades. Or the reverse!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ea typeface="ＭＳ Ｐゴシック" pitchFamily="1" charset="-128"/>
              </a:rPr>
              <a:t>Does it makes sense to have many exchanges or just one?</a:t>
            </a:r>
          </a:p>
          <a:p>
            <a:pPr>
              <a:lnSpc>
                <a:spcPct val="90000"/>
              </a:lnSpc>
              <a:spcBef>
                <a:spcPts val="2000"/>
              </a:spcBef>
            </a:pPr>
            <a:r>
              <a:rPr lang="en-US" sz="2400" dirty="0" smtClean="0"/>
              <a:t>“Dark pools”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ea typeface="ＭＳ Ｐゴシック" pitchFamily="1" charset="-128"/>
              </a:rPr>
              <a:t>Orders submitted to broker (e.g. Goldman Sachs) are “crossed” before being submitted publicly to the exchange.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ea typeface="ＭＳ Ｐゴシック" pitchFamily="1" charset="-128"/>
              </a:rPr>
              <a:t>Traders cannot see what is going on in this “dark” exchange, which benefits from seeing the prices and being able to access the liquidity in the public exchanges.</a:t>
            </a:r>
          </a:p>
          <a:p>
            <a:pPr>
              <a:lnSpc>
                <a:spcPct val="90000"/>
              </a:lnSpc>
              <a:spcBef>
                <a:spcPts val="2000"/>
              </a:spcBef>
            </a:pPr>
            <a:r>
              <a:rPr lang="en-US" sz="2400" dirty="0" smtClean="0"/>
              <a:t>Many interesting market design questions around the design of public and dark exchanges…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7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</p:txBody>
      </p:sp>
      <p:sp>
        <p:nvSpPr>
          <p:cNvPr id="1857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 smtClean="0"/>
              <a:t>Financial exchanges compete to provide safe, liquid trading environment</a:t>
            </a:r>
            <a:r>
              <a:rPr lang="en-US" sz="2600" dirty="0" smtClean="0">
                <a:ea typeface="ＭＳ Ｐゴシック" pitchFamily="1" charset="-128"/>
              </a:rPr>
              <a:t>.</a:t>
            </a:r>
          </a:p>
          <a:p>
            <a:pPr>
              <a:lnSpc>
                <a:spcPct val="90000"/>
              </a:lnSpc>
              <a:spcBef>
                <a:spcPts val="2000"/>
              </a:spcBef>
            </a:pPr>
            <a:r>
              <a:rPr lang="en-US" sz="2600" dirty="0" smtClean="0"/>
              <a:t>Organization of exchanges has evolved over time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Call auctions to specialist/OTC markets to order books.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>
                <a:ea typeface="ＭＳ Ｐゴシック" pitchFamily="1" charset="-128"/>
              </a:rPr>
              <a:t>Technology currently has led to faster, more fragmented trading, and some worry more systemic risk.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>
                <a:ea typeface="ＭＳ Ｐゴシック" pitchFamily="1" charset="-128"/>
              </a:rPr>
              <a:t>Open questions around large trades, and in how public and dark exchanges fit together. </a:t>
            </a:r>
          </a:p>
          <a:p>
            <a:pPr>
              <a:lnSpc>
                <a:spcPct val="90000"/>
              </a:lnSpc>
              <a:spcBef>
                <a:spcPts val="2000"/>
              </a:spcBef>
            </a:pPr>
            <a:r>
              <a:rPr lang="en-US" sz="2600" dirty="0" smtClean="0">
                <a:ea typeface="ＭＳ Ｐゴシック" pitchFamily="1" charset="-128"/>
              </a:rPr>
              <a:t>Economic theory helps us understand price formation &amp; strategic trading, and benefits of competition in financial exchange.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DE9A88-0CC9-43A0-BFA4-75CB97EBB7D1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97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20724</TotalTime>
  <Words>1967</Words>
  <Application>Microsoft Office PowerPoint</Application>
  <PresentationFormat>On-screen Show (4:3)</PresentationFormat>
  <Paragraphs>283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ＭＳ Ｐゴシック</vt:lpstr>
      <vt:lpstr>Arial</vt:lpstr>
      <vt:lpstr>Cambria Math</vt:lpstr>
      <vt:lpstr>Wingdings</vt:lpstr>
      <vt:lpstr>Network</vt:lpstr>
      <vt:lpstr>Financial Exchanges and High-Frequency Trading</vt:lpstr>
      <vt:lpstr>Today’s Lecture</vt:lpstr>
      <vt:lpstr>Public Equity Markets</vt:lpstr>
      <vt:lpstr>Desirable market properties</vt:lpstr>
      <vt:lpstr>Organization of Markets</vt:lpstr>
      <vt:lpstr>NYSE in 1903</vt:lpstr>
      <vt:lpstr>NYSE in 1929 and 2009</vt:lpstr>
      <vt:lpstr>Organization of Markets</vt:lpstr>
      <vt:lpstr>Organization of markets</vt:lpstr>
      <vt:lpstr>Organization of markets</vt:lpstr>
      <vt:lpstr>Faster, decentralized markets</vt:lpstr>
      <vt:lpstr>Electronic Exchanges</vt:lpstr>
      <vt:lpstr>Example: Order Book</vt:lpstr>
      <vt:lpstr>Example: Order Book</vt:lpstr>
      <vt:lpstr>Example: Order Book</vt:lpstr>
      <vt:lpstr>High Frequency Trading</vt:lpstr>
      <vt:lpstr>Spread Networks</vt:lpstr>
      <vt:lpstr>Race for Speed</vt:lpstr>
      <vt:lpstr>ES-SPY Trade</vt:lpstr>
      <vt:lpstr>ES-SPY Trade</vt:lpstr>
      <vt:lpstr>ES-SPY Trade</vt:lpstr>
      <vt:lpstr>ES-SPY Trade</vt:lpstr>
      <vt:lpstr>Correlations and Speed Race</vt:lpstr>
      <vt:lpstr>Arbitrage</vt:lpstr>
      <vt:lpstr>Arbitrage</vt:lpstr>
      <vt:lpstr>Arbitrage</vt:lpstr>
      <vt:lpstr>Different Kinds of Arbitrage</vt:lpstr>
      <vt:lpstr>Theory: Budish et al.</vt:lpstr>
      <vt:lpstr>Theory</vt:lpstr>
      <vt:lpstr>Theory</vt:lpstr>
      <vt:lpstr>Theory</vt:lpstr>
      <vt:lpstr>Competition and Spreads</vt:lpstr>
      <vt:lpstr>Market Design: Auctions?</vt:lpstr>
      <vt:lpstr>Innovations in exchanges</vt:lpstr>
      <vt:lpstr>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F‌inancial Exchanges</dc:title>
  <dc:creator>jdlevin</dc:creator>
  <cp:lastModifiedBy>Jonathan Levin</cp:lastModifiedBy>
  <cp:revision>188</cp:revision>
  <cp:lastPrinted>2011-12-06T17:30:58Z</cp:lastPrinted>
  <dcterms:created xsi:type="dcterms:W3CDTF">2009-03-20T18:03:54Z</dcterms:created>
  <dcterms:modified xsi:type="dcterms:W3CDTF">2014-05-01T20:08:39Z</dcterms:modified>
</cp:coreProperties>
</file>