
<file path=[Content_Types].xml><?xml version="1.0" encoding="utf-8"?>
<Types xmlns="http://schemas.openxmlformats.org/package/2006/content-types">
  <Override PartName="/ppt/slides/slide41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50.xml" ContentType="application/vnd.openxmlformats-officedocument.presentationml.slide+xml"/>
  <Override PartName="/ppt/slides/slide18.xml" ContentType="application/vnd.openxmlformats-officedocument.presentationml.slide+xml"/>
  <Override PartName="/ppt/embeddings/Microsoft_Equation3.bin" ContentType="application/vnd.openxmlformats-officedocument.oleObject"/>
  <Override PartName="/ppt/slides/slide60.xml" ContentType="application/vnd.openxmlformats-officedocument.presentationml.slide+xml"/>
  <Override PartName="/ppt/slides/slide28.xml" ContentType="application/vnd.openxmlformats-officedocument.presentationml.slide+xml"/>
  <Override PartName="/ppt/slides/slide37.xml" ContentType="application/vnd.openxmlformats-officedocument.presentationml.slide+xml"/>
  <Override PartName="/ppt/slides/slide70.xml" ContentType="application/vnd.openxmlformats-officedocument.presentationml.slide+xml"/>
  <Override PartName="/ppt/slides/slide9.xml" ContentType="application/vnd.openxmlformats-officedocument.presentationml.slide+xml"/>
  <Override PartName="/ppt/embeddings/Microsoft_Equation10.bin" ContentType="application/vnd.openxmlformats-officedocument.oleObject"/>
  <Override PartName="/ppt/slides/slide47.xml" ContentType="application/vnd.openxmlformats-officedocument.presentationml.slide+xml"/>
  <Override PartName="/ppt/embeddings/Microsoft_Equation20.bin" ContentType="application/vnd.openxmlformats-officedocument.oleObject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Default Extension="vml" ContentType="application/vnd.openxmlformats-officedocument.vmlDrawing"/>
  <Override PartName="/ppt/embeddings/Microsoft_Equation9.bin" ContentType="application/vnd.openxmlformats-officedocument.oleObject"/>
  <Override PartName="/ppt/slides/slide66.xml" ContentType="application/vnd.openxmlformats-officedocument.presentationml.slide+xml"/>
  <Override PartName="/ppt/theme/theme1.xml" ContentType="application/vnd.openxmlformats-officedocument.theme+xml"/>
  <Override PartName="/ppt/slideLayouts/slideLayout15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75.xml" ContentType="application/vnd.openxmlformats-officedocument.presentationml.slide+xml"/>
  <Default Extension="xls" ContentType="application/vnd.ms-excel"/>
  <Override PartName="/ppt/embeddings/Microsoft_Equation16.bin" ContentType="application/vnd.openxmlformats-officedocument.oleObject"/>
  <Override PartName="/ppt/slides/slide85.xml" ContentType="application/vnd.openxmlformats-officedocument.presentationml.slide+xml"/>
  <Override PartName="/ppt/embeddings/Microsoft_Equation35.bin" ContentType="application/vnd.openxmlformats-officedocument.oleObject"/>
  <Default Extension="jpeg" ContentType="image/jpeg"/>
  <Override PartName="/ppt/notesSlides/notesSlide11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42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51.xml" ContentType="application/vnd.openxmlformats-officedocument.presentationml.slide+xml"/>
  <Override PartName="/ppt/slides/slide19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61.xml" ContentType="application/vnd.openxmlformats-officedocument.presentationml.slide+xml"/>
  <Override PartName="/ppt/slides/slide29.xml" ContentType="application/vnd.openxmlformats-officedocument.presentationml.slide+xml"/>
  <Override PartName="/ppt/embeddings/Microsoft_Equation4.bin" ContentType="application/vnd.openxmlformats-officedocument.oleObject"/>
  <Override PartName="/ppt/slides/slide38.xml" ContentType="application/vnd.openxmlformats-officedocument.presentationml.slide+xml"/>
  <Override PartName="/ppt/slides/slide71.xml" ContentType="application/vnd.openxmlformats-officedocument.presentationml.slide+xml"/>
  <Override PartName="/ppt/embeddings/Microsoft_Equation11.bin" ContentType="application/vnd.openxmlformats-officedocument.oleObject"/>
  <Override PartName="/ppt/slides/slide80.xml" ContentType="application/vnd.openxmlformats-officedocument.presentationml.slide+xml"/>
  <Override PartName="/ppt/slides/slide48.xml" ContentType="application/vnd.openxmlformats-officedocument.presentationml.slide+xml"/>
  <Override PartName="/ppt/embeddings/Microsoft_Equation21.bin" ContentType="application/vnd.openxmlformats-officedocument.oleObject"/>
  <Override PartName="/ppt/slides/slide57.xml" ContentType="application/vnd.openxmlformats-officedocument.presentationml.slide+xml"/>
  <Override PartName="/ppt/slides/slide90.xml" ContentType="application/vnd.openxmlformats-officedocument.presentationml.slide+xml"/>
  <Override PartName="/ppt/embeddings/Microsoft_Equation30.bin" ContentType="application/vnd.openxmlformats-officedocument.oleObject"/>
  <Override PartName="/ppt/slideLayouts/slideLayout16.xml" ContentType="application/vnd.openxmlformats-officedocument.presentationml.slideLayout+xml"/>
  <Override PartName="/ppt/slides/slide67.xml" ContentType="application/vnd.openxmlformats-officedocument.presentationml.slide+xml"/>
  <Override PartName="/ppt/theme/theme2.xml" ContentType="application/vnd.openxmlformats-officedocument.theme+xml"/>
  <Override PartName="/ppt/notesSlides/notesSlide3.xml" ContentType="application/vnd.openxmlformats-officedocument.presentationml.notesSlide+xml"/>
  <Override PartName="/ppt/slides/slide76.xml" ContentType="application/vnd.openxmlformats-officedocument.presentationml.slide+xml"/>
  <Default Extension="emf" ContentType="image/x-emf"/>
  <Override PartName="/ppt/embeddings/Microsoft_Equation17.bin" ContentType="application/vnd.openxmlformats-officedocument.oleObject"/>
  <Override PartName="/ppt/slides/slide86.xml" ContentType="application/vnd.openxmlformats-officedocument.presentationml.slide+xml"/>
  <Override PartName="/ppt/embeddings/Microsoft_Equation26.bin" ContentType="application/vnd.openxmlformats-officedocument.oleObject"/>
  <Override PartName="/ppt/embeddings/Microsoft_Equation36.bin" ContentType="application/vnd.openxmlformats-officedocument.oleObject"/>
  <Override PartName="/ppt/notesSlides/notesSlide8.xml" ContentType="application/vnd.openxmlformats-officedocument.presentationml.notesSlide+xml"/>
  <Override PartName="/ppt/notesSlides/notesSlide12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4.xml" ContentType="application/vnd.openxmlformats-officedocument.presentationml.slide+xml"/>
  <Default Extension="bin" ContentType="application/vnd.openxmlformats-officedocument.presentationml.printerSettings"/>
  <Override PartName="/ppt/slides/slide33.xml" ContentType="application/vnd.openxmlformats-officedocument.presentationml.slide+xml"/>
  <Override PartName="/ppt/slides/slide5.xml" ContentType="application/vnd.openxmlformats-officedocument.presentationml.slide+xml"/>
  <Default Extension="xml" ContentType="application/xml"/>
  <Override PartName="/ppt/slideLayouts/slideLayout6.xml" ContentType="application/vnd.openxmlformats-officedocument.presentationml.slideLayout+xml"/>
  <Override PartName="/ppt/tableStyles.xml" ContentType="application/vnd.openxmlformats-officedocument.presentationml.tableStyles+xml"/>
  <Override PartName="/ppt/slides/slide43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52.xml" ContentType="application/vnd.openxmlformats-officedocument.presentationml.slide+xml"/>
  <Override PartName="/ppt/embeddings/Microsoft_Equation5.bin" ContentType="application/vnd.openxmlformats-officedocument.oleObject"/>
  <Override PartName="/ppt/slides/slide62.xml" ContentType="application/vnd.openxmlformats-officedocument.presentationml.slide+xml"/>
  <Override PartName="/ppt/slideLayouts/slideLayout11.xml" ContentType="application/vnd.openxmlformats-officedocument.presentationml.slideLayout+xml"/>
  <Override PartName="/docProps/app.xml" ContentType="application/vnd.openxmlformats-officedocument.extended-properties+xml"/>
  <Override PartName="/ppt/slides/slide39.xml" ContentType="application/vnd.openxmlformats-officedocument.presentationml.slide+xml"/>
  <Override PartName="/ppt/embeddings/Microsoft_Equation12.bin" ContentType="application/vnd.openxmlformats-officedocument.oleObject"/>
  <Override PartName="/ppt/slides/slide81.xml" ContentType="application/vnd.openxmlformats-officedocument.presentationml.slide+xml"/>
  <Override PartName="/ppt/slides/slide49.xml" ContentType="application/vnd.openxmlformats-officedocument.presentationml.slide+xml"/>
  <Override PartName="/ppt/embeddings/Microsoft_Equation22.bin" ContentType="application/vnd.openxmlformats-officedocument.oleObject"/>
  <Override PartName="/ppt/slides/slide58.xml" ContentType="application/vnd.openxmlformats-officedocument.presentationml.slide+xml"/>
  <Override PartName="/ppt/slides/slide91.xml" ContentType="application/vnd.openxmlformats-officedocument.presentationml.slide+xml"/>
  <Override PartName="/docProps/core.xml" ContentType="application/vnd.openxmlformats-package.core-properties+xml"/>
  <Override PartName="/ppt/embeddings/Microsoft_Equation31.bin" ContentType="application/vnd.openxmlformats-officedocument.oleObject"/>
  <Override PartName="/ppt/slideLayouts/slideLayout17.xml" ContentType="application/vnd.openxmlformats-officedocument.presentationml.slideLayout+xml"/>
  <Override PartName="/ppt/slides/slide68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77.xml" ContentType="application/vnd.openxmlformats-officedocument.presentationml.slide+xml"/>
  <Override PartName="/ppt/embeddings/Microsoft_Equation41.bin" ContentType="application/vnd.openxmlformats-officedocument.oleObject"/>
  <Override PartName="/ppt/embeddings/Microsoft_Equation18.bin" ContentType="application/vnd.openxmlformats-officedocument.oleObject"/>
  <Override PartName="/ppt/slides/slide87.xml" ContentType="application/vnd.openxmlformats-officedocument.presentationml.slide+xml"/>
  <Override PartName="/ppt/embeddings/Microsoft_Equation27.bin" ContentType="application/vnd.openxmlformats-officedocument.oleObject"/>
  <Override PartName="/ppt/embeddings/Microsoft_Equation37.bin" ContentType="application/vnd.openxmlformats-officedocument.oleObject"/>
  <Override PartName="/ppt/slideLayouts/slideLayout1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13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slides/slide44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53.xml" ContentType="application/vnd.openxmlformats-officedocument.presentationml.slide+xml"/>
  <Override PartName="/ppt/embeddings/Microsoft_Equation6.bin" ContentType="application/vnd.openxmlformats-officedocument.oleObject"/>
  <Override PartName="/ppt/slides/slide63.xml" ContentType="application/vnd.openxmlformats-officedocument.presentationml.slide+xml"/>
  <Override PartName="/ppt/slideLayouts/slideLayout12.xml" ContentType="application/vnd.openxmlformats-officedocument.presentationml.slideLayout+xml"/>
  <Override PartName="/ppt/slides/slide72.xml" ContentType="application/vnd.openxmlformats-officedocument.presentationml.slide+xml"/>
  <Override PartName="/ppt/embeddings/Microsoft_Equation13.bin" ContentType="application/vnd.openxmlformats-officedocument.oleObject"/>
  <Override PartName="/ppt/slides/slide82.xml" ContentType="application/vnd.openxmlformats-officedocument.presentationml.slide+xml"/>
  <Override PartName="/ppt/embeddings/Microsoft_Equation23.bin" ContentType="application/vnd.openxmlformats-officedocument.oleObject"/>
  <Override PartName="/ppt/slides/slide92.xml" ContentType="application/vnd.openxmlformats-officedocument.presentationml.slide+xml"/>
  <Override PartName="/ppt/slides/slide59.xml" ContentType="application/vnd.openxmlformats-officedocument.presentationml.slide+xml"/>
  <Override PartName="/ppt/embeddings/Microsoft_Equation32.bin" ContentType="application/vnd.openxmlformats-officedocument.oleObject"/>
  <Override PartName="/ppt/slides/slide69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78.xml" ContentType="application/vnd.openxmlformats-officedocument.presentationml.slide+xml"/>
  <Override PartName="/ppt/embeddings/Microsoft_Equation42.bin" ContentType="application/vnd.openxmlformats-officedocument.oleObject"/>
  <Override PartName="/ppt/slides/slide10.xml" ContentType="application/vnd.openxmlformats-officedocument.presentationml.slide+xml"/>
  <Override PartName="/ppt/embeddings/Microsoft_Equation19.bin" ContentType="application/vnd.openxmlformats-officedocument.oleObject"/>
  <Override PartName="/ppt/slides/slide88.xml" ContentType="application/vnd.openxmlformats-officedocument.presentationml.slide+xml"/>
  <Override PartName="/ppt/slides/slide20.xml" ContentType="application/vnd.openxmlformats-officedocument.presentationml.slide+xml"/>
  <Override PartName="/ppt/embeddings/Microsoft_Equation28.bin" ContentType="application/vnd.openxmlformats-officedocument.oleObject"/>
  <Override PartName="/ppt/slides/slide1.xml" ContentType="application/vnd.openxmlformats-officedocument.presentationml.slide+xml"/>
  <Override PartName="/ppt/embeddings/Microsoft_Equation38.bin" ContentType="application/vnd.openxmlformats-officedocument.oleObject"/>
  <Override PartName="/ppt/slideLayouts/slideLayout2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s/slide16.xml" ContentType="application/vnd.openxmlformats-officedocument.presentationml.slide+xml"/>
  <Override PartName="/ppt/viewProps.xml" ContentType="application/vnd.openxmlformats-officedocument.presentationml.viewProps+xml"/>
  <Override PartName="/ppt/embeddings/Microsoft_Equation1.bin" ContentType="application/vnd.openxmlformats-officedocument.oleObject"/>
  <Override PartName="/ppt/notesSlides/notesSlide24.xml" ContentType="application/vnd.openxmlformats-officedocument.presentationml.notesSlide+xml"/>
  <Override PartName="/ppt/slides/slide26.xml" ContentType="application/vnd.openxmlformats-officedocument.presentationml.slide+xml"/>
  <Default Extension="pict" ContentType="image/pict"/>
  <Default Extension="rels" ContentType="application/vnd.openxmlformats-package.relationships+xml"/>
  <Default Extension="wmf" ContentType="image/x-wmf"/>
  <Override PartName="/ppt/slides/slide7.xml" ContentType="application/vnd.openxmlformats-officedocument.presentationml.slide+xml"/>
  <Override PartName="/ppt/slides/slide35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embeddings/Microsoft_Equation7.bin" ContentType="application/vnd.openxmlformats-officedocument.oleObject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13.xml" ContentType="application/vnd.openxmlformats-officedocument.presentationml.slideLayout+xml"/>
  <Override PartName="/ppt/slides/slide73.xml" ContentType="application/vnd.openxmlformats-officedocument.presentationml.slide+xml"/>
  <Override PartName="/ppt/presentation.xml" ContentType="application/vnd.openxmlformats-officedocument.presentationml.presentation.main+xml"/>
  <Override PartName="/ppt/embeddings/Microsoft_Equation14.bin" ContentType="application/vnd.openxmlformats-officedocument.oleObject"/>
  <Override PartName="/ppt/slides/slide83.xml" ContentType="application/vnd.openxmlformats-officedocument.presentationml.slide+xml"/>
  <Default Extension="tiff" ContentType="image/tiff"/>
  <Override PartName="/ppt/embeddings/Microsoft_Equation24.bin" ContentType="application/vnd.openxmlformats-officedocument.oleObject"/>
  <Override PartName="/ppt/embeddings/Microsoft_Equation33.bin" ContentType="application/vnd.openxmlformats-officedocument.oleObject"/>
  <Override PartName="/ppt/notesSlides/notesSlide6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embeddings/Microsoft_Equation43.bin" ContentType="application/vnd.openxmlformats-officedocument.oleObject"/>
  <Override PartName="/ppt/slides/slide89.xml" ContentType="application/vnd.openxmlformats-officedocument.presentationml.slide+xml"/>
  <Override PartName="/ppt/slides/slide21.xml" ContentType="application/vnd.openxmlformats-officedocument.presentationml.slide+xml"/>
  <Override PartName="/ppt/embeddings/Microsoft_Equation29.bin" ContentType="application/vnd.openxmlformats-officedocument.oleObject"/>
  <Override PartName="/ppt/slides/slide30.xml" ContentType="application/vnd.openxmlformats-officedocument.presentationml.slide+xml"/>
  <Override PartName="/ppt/slides/slide2.xml" ContentType="application/vnd.openxmlformats-officedocument.presentationml.slide+xml"/>
  <Override PartName="/ppt/embeddings/Microsoft_Equation39.bin" ContentType="application/vnd.openxmlformats-officedocument.oleObject"/>
  <Override PartName="/ppt/slideLayouts/slideLayout3.xml" ContentType="application/vnd.openxmlformats-officedocument.presentationml.slideLayout+xml"/>
  <Override PartName="/ppt/slides/slide40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7.xml" ContentType="application/vnd.openxmlformats-officedocument.presentationml.slide+xml"/>
  <Override PartName="/ppt/embeddings/Microsoft_Equation2.bin" ContentType="application/vnd.openxmlformats-officedocument.oleObject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8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Layouts/slideLayout14.xml" ContentType="application/vnd.openxmlformats-officedocument.presentationml.slideLayout+xml"/>
  <Override PartName="/ppt/slides/slide65.xml" ContentType="application/vnd.openxmlformats-officedocument.presentationml.slide+xml"/>
  <Override PartName="/ppt/embeddings/Microsoft_Equation8.bin" ContentType="application/vnd.openxmlformats-officedocument.oleObject"/>
  <Override PartName="/ppt/notesSlides/notesSlide1.xml" ContentType="application/vnd.openxmlformats-officedocument.presentationml.notesSlide+xml"/>
  <Override PartName="/ppt/slides/slide74.xml" ContentType="application/vnd.openxmlformats-officedocument.presentationml.slide+xml"/>
  <Override PartName="/ppt/embeddings/Microsoft_Equation15.bin" ContentType="application/vnd.openxmlformats-officedocument.oleObject"/>
  <Override PartName="/ppt/slides/slide84.xml" ContentType="application/vnd.openxmlformats-officedocument.presentationml.slide+xml"/>
  <Override PartName="/ppt/embeddings/Microsoft_Equation25.bin" ContentType="application/vnd.openxmlformats-officedocument.oleObject"/>
  <Override PartName="/ppt/embeddings/Microsoft_Equation34.bin" ContentType="application/vnd.openxmlformats-officedocument.oleObject"/>
  <Override PartName="/ppt/notesSlides/notesSlide7.xml" ContentType="application/vnd.openxmlformats-officedocument.presentationml.notesSlide+xml"/>
  <Override PartName="/ppt/embeddings/Microsoft_Equation44.bin" ContentType="application/vnd.openxmlformats-officedocument.oleObject"/>
  <Override PartName="/ppt/slides/slide12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3.xml" ContentType="application/vnd.openxmlformats-officedocument.presentationml.slide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75" r:id="rId1"/>
  </p:sldMasterIdLst>
  <p:notesMasterIdLst>
    <p:notesMasterId r:id="rId94"/>
  </p:notesMasterIdLst>
  <p:sldIdLst>
    <p:sldId id="282" r:id="rId2"/>
    <p:sldId id="470" r:id="rId3"/>
    <p:sldId id="416" r:id="rId4"/>
    <p:sldId id="415" r:id="rId5"/>
    <p:sldId id="471" r:id="rId6"/>
    <p:sldId id="285" r:id="rId7"/>
    <p:sldId id="303" r:id="rId8"/>
    <p:sldId id="304" r:id="rId9"/>
    <p:sldId id="305" r:id="rId10"/>
    <p:sldId id="306" r:id="rId11"/>
    <p:sldId id="307" r:id="rId12"/>
    <p:sldId id="308" r:id="rId13"/>
    <p:sldId id="309" r:id="rId14"/>
    <p:sldId id="414" r:id="rId15"/>
    <p:sldId id="398" r:id="rId16"/>
    <p:sldId id="399" r:id="rId17"/>
    <p:sldId id="401" r:id="rId18"/>
    <p:sldId id="402" r:id="rId19"/>
    <p:sldId id="403" r:id="rId20"/>
    <p:sldId id="404" r:id="rId21"/>
    <p:sldId id="396" r:id="rId22"/>
    <p:sldId id="397" r:id="rId23"/>
    <p:sldId id="411" r:id="rId24"/>
    <p:sldId id="406" r:id="rId25"/>
    <p:sldId id="407" r:id="rId26"/>
    <p:sldId id="408" r:id="rId27"/>
    <p:sldId id="409" r:id="rId28"/>
    <p:sldId id="410" r:id="rId29"/>
    <p:sldId id="412" r:id="rId30"/>
    <p:sldId id="292" r:id="rId31"/>
    <p:sldId id="417" r:id="rId32"/>
    <p:sldId id="418" r:id="rId33"/>
    <p:sldId id="419" r:id="rId34"/>
    <p:sldId id="420" r:id="rId35"/>
    <p:sldId id="421" r:id="rId36"/>
    <p:sldId id="422" r:id="rId37"/>
    <p:sldId id="423" r:id="rId38"/>
    <p:sldId id="424" r:id="rId39"/>
    <p:sldId id="425" r:id="rId40"/>
    <p:sldId id="426" r:id="rId41"/>
    <p:sldId id="427" r:id="rId42"/>
    <p:sldId id="428" r:id="rId43"/>
    <p:sldId id="429" r:id="rId44"/>
    <p:sldId id="430" r:id="rId45"/>
    <p:sldId id="431" r:id="rId46"/>
    <p:sldId id="432" r:id="rId47"/>
    <p:sldId id="433" r:id="rId48"/>
    <p:sldId id="434" r:id="rId49"/>
    <p:sldId id="435" r:id="rId50"/>
    <p:sldId id="436" r:id="rId51"/>
    <p:sldId id="437" r:id="rId52"/>
    <p:sldId id="438" r:id="rId53"/>
    <p:sldId id="439" r:id="rId54"/>
    <p:sldId id="440" r:id="rId55"/>
    <p:sldId id="441" r:id="rId56"/>
    <p:sldId id="442" r:id="rId57"/>
    <p:sldId id="443" r:id="rId58"/>
    <p:sldId id="444" r:id="rId59"/>
    <p:sldId id="445" r:id="rId60"/>
    <p:sldId id="446" r:id="rId61"/>
    <p:sldId id="449" r:id="rId62"/>
    <p:sldId id="450" r:id="rId63"/>
    <p:sldId id="451" r:id="rId64"/>
    <p:sldId id="452" r:id="rId65"/>
    <p:sldId id="453" r:id="rId66"/>
    <p:sldId id="463" r:id="rId67"/>
    <p:sldId id="267" r:id="rId68"/>
    <p:sldId id="395" r:id="rId69"/>
    <p:sldId id="464" r:id="rId70"/>
    <p:sldId id="466" r:id="rId71"/>
    <p:sldId id="468" r:id="rId72"/>
    <p:sldId id="469" r:id="rId73"/>
    <p:sldId id="467" r:id="rId74"/>
    <p:sldId id="268" r:id="rId75"/>
    <p:sldId id="270" r:id="rId76"/>
    <p:sldId id="271" r:id="rId77"/>
    <p:sldId id="293" r:id="rId78"/>
    <p:sldId id="294" r:id="rId79"/>
    <p:sldId id="275" r:id="rId80"/>
    <p:sldId id="296" r:id="rId81"/>
    <p:sldId id="297" r:id="rId82"/>
    <p:sldId id="298" r:id="rId83"/>
    <p:sldId id="286" r:id="rId84"/>
    <p:sldId id="287" r:id="rId85"/>
    <p:sldId id="288" r:id="rId86"/>
    <p:sldId id="301" r:id="rId87"/>
    <p:sldId id="302" r:id="rId88"/>
    <p:sldId id="299" r:id="rId89"/>
    <p:sldId id="290" r:id="rId90"/>
    <p:sldId id="291" r:id="rId91"/>
    <p:sldId id="328" r:id="rId92"/>
    <p:sldId id="465" r:id="rId9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  <p:clrMru>
    <a:srgbClr val="0099FF"/>
    <a:srgbClr val="6600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Objects="1">
      <p:cViewPr varScale="1">
        <p:scale>
          <a:sx n="111" d="100"/>
          <a:sy n="111" d="100"/>
        </p:scale>
        <p:origin x="-64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notesMaster" Target="notesMasters/notesMaster1.xml"/><Relationship Id="rId95" Type="http://schemas.openxmlformats.org/officeDocument/2006/relationships/printerSettings" Target="printerSettings/printerSettings1.bin"/><Relationship Id="rId96" Type="http://schemas.openxmlformats.org/officeDocument/2006/relationships/presProps" Target="presProps.xml"/><Relationship Id="rId97" Type="http://schemas.openxmlformats.org/officeDocument/2006/relationships/viewProps" Target="viewProps.xml"/><Relationship Id="rId98" Type="http://schemas.openxmlformats.org/officeDocument/2006/relationships/theme" Target="theme/theme1.xml"/><Relationship Id="rId99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ict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ict"/><Relationship Id="rId4" Type="http://schemas.openxmlformats.org/officeDocument/2006/relationships/image" Target="../media/image20.pict"/><Relationship Id="rId5" Type="http://schemas.openxmlformats.org/officeDocument/2006/relationships/image" Target="../media/image21.pict"/><Relationship Id="rId6" Type="http://schemas.openxmlformats.org/officeDocument/2006/relationships/image" Target="../media/image22.pict"/><Relationship Id="rId1" Type="http://schemas.openxmlformats.org/officeDocument/2006/relationships/image" Target="../media/image17.pict"/><Relationship Id="rId2" Type="http://schemas.openxmlformats.org/officeDocument/2006/relationships/image" Target="../media/image18.pict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pict"/><Relationship Id="rId2" Type="http://schemas.openxmlformats.org/officeDocument/2006/relationships/image" Target="../media/image24.pict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4" Type="http://schemas.openxmlformats.org/officeDocument/2006/relationships/image" Target="../media/image28.wmf"/><Relationship Id="rId5" Type="http://schemas.openxmlformats.org/officeDocument/2006/relationships/image" Target="../media/image29.wmf"/><Relationship Id="rId6" Type="http://schemas.openxmlformats.org/officeDocument/2006/relationships/image" Target="../media/image30.wmf"/><Relationship Id="rId1" Type="http://schemas.openxmlformats.org/officeDocument/2006/relationships/image" Target="../media/image25.wmf"/><Relationship Id="rId2" Type="http://schemas.openxmlformats.org/officeDocument/2006/relationships/image" Target="../media/image2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Relationship Id="rId2" Type="http://schemas.openxmlformats.org/officeDocument/2006/relationships/image" Target="../media/image32.wmf"/><Relationship Id="rId3" Type="http://schemas.openxmlformats.org/officeDocument/2006/relationships/image" Target="../media/image33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4" Type="http://schemas.openxmlformats.org/officeDocument/2006/relationships/image" Target="../media/image37.wmf"/><Relationship Id="rId1" Type="http://schemas.openxmlformats.org/officeDocument/2006/relationships/image" Target="../media/image34.wmf"/><Relationship Id="rId2" Type="http://schemas.openxmlformats.org/officeDocument/2006/relationships/image" Target="../media/image35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Relationship Id="rId2" Type="http://schemas.openxmlformats.org/officeDocument/2006/relationships/image" Target="../media/image41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wmf"/><Relationship Id="rId2" Type="http://schemas.openxmlformats.org/officeDocument/2006/relationships/image" Target="../media/image43.wmf"/><Relationship Id="rId3" Type="http://schemas.openxmlformats.org/officeDocument/2006/relationships/image" Target="../media/image44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wmf"/><Relationship Id="rId2" Type="http://schemas.openxmlformats.org/officeDocument/2006/relationships/image" Target="../media/image46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pict"/><Relationship Id="rId2" Type="http://schemas.openxmlformats.org/officeDocument/2006/relationships/image" Target="../media/image48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pict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pict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3.pict"/><Relationship Id="rId2" Type="http://schemas.openxmlformats.org/officeDocument/2006/relationships/image" Target="../media/image64.pict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5.wmf"/><Relationship Id="rId2" Type="http://schemas.openxmlformats.org/officeDocument/2006/relationships/image" Target="../media/image6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F44904-3625-684A-8F47-8D6FC5B0E84C}" type="datetimeFigureOut">
              <a:rPr lang="en-US"/>
              <a:pPr/>
              <a:t>7/8/11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4A900F-BEF2-CB4E-BAC5-A00144648C31}" type="slidenum">
              <a:rPr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7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8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9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0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1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6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7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405A4B8-26AE-5341-A6F8-C39F2E369039}" type="slidenum">
              <a:rPr lang="en-US">
                <a:latin typeface="Arial" pitchFamily="-65" charset="0"/>
              </a:rPr>
              <a:pPr/>
              <a:t>1</a:t>
            </a:fld>
            <a:endParaRPr lang="en-US">
              <a:latin typeface="Arial" pitchFamily="-65" charset="0"/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12AFCF-B779-6443-80EF-C3B26E36BE1B}" type="slidenum">
              <a:rPr lang="en-US"/>
              <a:pPr/>
              <a:t>10</a:t>
            </a:fld>
            <a:endParaRPr lang="en-US"/>
          </a:p>
        </p:txBody>
      </p:sp>
      <p:sp>
        <p:nvSpPr>
          <p:cNvPr id="130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96103E4-06C6-D442-A6C5-7FA7F673A045}" type="slidenum">
              <a:rPr lang="en-US"/>
              <a:pPr/>
              <a:t>13</a:t>
            </a:fld>
            <a:endParaRPr lang="en-US"/>
          </a:p>
        </p:txBody>
      </p:sp>
      <p:sp>
        <p:nvSpPr>
          <p:cNvPr id="130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79" name="Text Box 3"/>
          <p:cNvSpPr txBox="1"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/>
              <a:t>Let’s consider this sentence from our corpus.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7" name="Text Box 3"/>
          <p:cNvSpPr txBox="1"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/>
              <a:t>Succeeding is good – that matches the prior polarity.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5" name="Text Box 3"/>
          <p:cNvSpPr txBox="1"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/>
              <a:t>Not succeeding is bad – so, negation obviously comes into play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Text Box 3"/>
          <p:cNvSpPr txBox="1"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/>
              <a:t>But when you look at the entire expression, ultimately the polarity is positive – not succeeding and never succeeding in breaking the will of a valiant people is good!   So the label assigned in our corpus is Positive.</a:t>
            </a:r>
          </a:p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485E7D-390C-4745-85F5-60C12369010B}" type="slidenum">
              <a:rPr lang="en-US"/>
              <a:pPr/>
              <a:t>35</a:t>
            </a:fld>
            <a:endParaRPr lang="en-US"/>
          </a:p>
        </p:txBody>
      </p:sp>
      <p:sp>
        <p:nvSpPr>
          <p:cNvPr id="2662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507" y="4343400"/>
            <a:ext cx="5717650" cy="41148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1337" tIns="45668" rIns="91337" bIns="4566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E6D798-0D31-0647-AB71-9E94307BC9C4}" type="slidenum">
              <a:rPr lang="en-US"/>
              <a:pPr/>
              <a:t>36</a:t>
            </a:fld>
            <a:endParaRPr lang="en-US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041FE78-3ECD-CD47-AF85-D701825482C7}" type="slidenum">
              <a:rPr lang="en-US"/>
              <a:pPr/>
              <a:t>37</a:t>
            </a:fld>
            <a:endParaRPr lang="en-US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7E2BA83-7C0F-0F40-933B-62BE47A8B447}" type="slidenum">
              <a:rPr lang="en-US"/>
              <a:pPr/>
              <a:t>44</a:t>
            </a:fld>
            <a:endParaRPr lang="en-US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E9EC82F-A439-184A-BEBA-07074FEE0857}" type="slidenum">
              <a:rPr lang="en-US"/>
              <a:pPr/>
              <a:t>45</a:t>
            </a:fld>
            <a:endParaRPr lang="en-US"/>
          </a:p>
        </p:txBody>
      </p:sp>
      <p:sp>
        <p:nvSpPr>
          <p:cNvPr id="4096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483" y="4343400"/>
            <a:ext cx="5487036" cy="41148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4FD8F9B-6D26-D84B-B66A-4DC5DA51C707}" type="slidenum">
              <a:rPr lang="en-US"/>
              <a:pPr/>
              <a:t>59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4C7F42-7B7F-FB42-A99E-9E808D82DD66}" type="slidenum">
              <a:rPr lang="en-US"/>
              <a:pPr/>
              <a:t>67</a:t>
            </a:fld>
            <a:endParaRPr lang="en-US"/>
          </a:p>
        </p:txBody>
      </p:sp>
      <p:sp>
        <p:nvSpPr>
          <p:cNvPr id="274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4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/>
              <a:t>.</a:t>
            </a:r>
          </a:p>
          <a:p>
            <a:pPr>
              <a:buFontTx/>
              <a:buChar char="•"/>
            </a:pPr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983D95-5808-2845-B339-2004B1F40632}" type="slidenum">
              <a:rPr lang="en-US"/>
              <a:pPr/>
              <a:t>74</a:t>
            </a:fld>
            <a:endParaRPr lang="en-US"/>
          </a:p>
        </p:txBody>
      </p:sp>
      <p:sp>
        <p:nvSpPr>
          <p:cNvPr id="553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FE458D1-2621-6D49-8511-BEF7B93761B6}" type="slidenum">
              <a:rPr lang="en-US"/>
              <a:pPr/>
              <a:t>75</a:t>
            </a:fld>
            <a:endParaRPr lang="en-US"/>
          </a:p>
        </p:txBody>
      </p:sp>
      <p:sp>
        <p:nvSpPr>
          <p:cNvPr id="555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5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A3C515-B171-6542-980F-51FEE3235093}" type="slidenum">
              <a:rPr lang="en-US"/>
              <a:pPr/>
              <a:t>76</a:t>
            </a:fld>
            <a:endParaRPr lang="en-US"/>
          </a:p>
        </p:txBody>
      </p:sp>
      <p:sp>
        <p:nvSpPr>
          <p:cNvPr id="556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6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00854D1-DD56-C74D-A7B1-4FCB74423C02}" type="slidenum">
              <a:rPr lang="en-US"/>
              <a:pPr/>
              <a:t>77</a:t>
            </a:fld>
            <a:endParaRPr lang="en-US"/>
          </a:p>
        </p:txBody>
      </p:sp>
      <p:sp>
        <p:nvSpPr>
          <p:cNvPr id="560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0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3B9E09C-087B-7E4C-B1EF-7D474585881C}" type="slidenum">
              <a:rPr lang="en-US"/>
              <a:pPr/>
              <a:t>78</a:t>
            </a:fld>
            <a:endParaRPr lang="en-US"/>
          </a:p>
        </p:txBody>
      </p:sp>
      <p:sp>
        <p:nvSpPr>
          <p:cNvPr id="69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BCA471-516D-1A46-8EA9-2FF673EDAF2F}" type="slidenum">
              <a:rPr lang="en-US"/>
              <a:pPr/>
              <a:t>79</a:t>
            </a:fld>
            <a:endParaRPr lang="en-US"/>
          </a:p>
        </p:txBody>
      </p:sp>
      <p:sp>
        <p:nvSpPr>
          <p:cNvPr id="347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7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1D3EE6A-CD08-D942-846D-2AE6C264C744}" type="slidenum">
              <a:rPr lang="en-US"/>
              <a:pPr/>
              <a:t>80</a:t>
            </a:fld>
            <a:endParaRPr lang="en-US"/>
          </a:p>
        </p:txBody>
      </p:sp>
      <p:sp>
        <p:nvSpPr>
          <p:cNvPr id="69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AEAC12-DDF6-CC49-9459-E5E5EB895165}" type="slidenum">
              <a:rPr lang="en-US"/>
              <a:pPr/>
              <a:t>81</a:t>
            </a:fld>
            <a:endParaRPr lang="en-US"/>
          </a:p>
        </p:txBody>
      </p:sp>
      <p:sp>
        <p:nvSpPr>
          <p:cNvPr id="69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37A096E-88F7-E74A-8F4C-E0212635BD33}" type="slidenum">
              <a:rPr lang="en-US"/>
              <a:pPr/>
              <a:t>86</a:t>
            </a:fld>
            <a:endParaRPr lang="en-US"/>
          </a:p>
        </p:txBody>
      </p:sp>
      <p:sp>
        <p:nvSpPr>
          <p:cNvPr id="151347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134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78CD775-A614-FA4B-B499-318558405AFC}" type="slidenum">
              <a:rPr lang="en-US"/>
              <a:pPr/>
              <a:t>87</a:t>
            </a:fld>
            <a:endParaRPr lang="en-US"/>
          </a:p>
        </p:txBody>
      </p:sp>
      <p:sp>
        <p:nvSpPr>
          <p:cNvPr id="151552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155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5" name="Rounded Rectangle 4"/>
          <p:cNvSpPr/>
          <p:nvPr/>
        </p:nvSpPr>
        <p:spPr>
          <a:xfrm>
            <a:off x="65088" y="69850"/>
            <a:ext cx="9013825" cy="6691313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3500" y="1449388"/>
            <a:ext cx="9020175" cy="15271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3500" y="1397000"/>
            <a:ext cx="9020175" cy="12065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3500" y="2976563"/>
            <a:ext cx="9020175" cy="1111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27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1/10/09</a:t>
            </a:r>
          </a:p>
        </p:txBody>
      </p:sp>
      <p:sp>
        <p:nvSpPr>
          <p:cNvPr id="12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6B7B6C3-E690-4C47-9652-85E7C6F43929}" type="datetimeFigureOut">
              <a:rPr lang="en-US"/>
              <a:pPr/>
              <a:t>7/8/11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V="1">
            <a:off x="69850" y="2376488"/>
            <a:ext cx="901382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9850" y="2341563"/>
            <a:ext cx="901382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8263" y="2468563"/>
            <a:ext cx="9015412" cy="4603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/>
          <a:lstStyle>
            <a:lvl1pPr algn="l">
              <a:buNone/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6B7B6C3-E690-4C47-9652-85E7C6F43929}" type="datetimeFigureOut">
              <a:rPr lang="en-US"/>
              <a:pPr/>
              <a:t>7/8/11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6B7B6C3-E690-4C47-9652-85E7C6F43929}" type="datetimeFigureOut">
              <a:rPr lang="en-US"/>
              <a:pPr/>
              <a:t>7/8/11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6B7B6C3-E690-4C47-9652-85E7C6F43929}" type="datetimeFigureOut">
              <a:rPr lang="en-US"/>
              <a:pPr/>
              <a:t>7/8/11</a:t>
            </a:fld>
            <a:endParaRPr lang="en-US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6B7B6C3-E690-4C47-9652-85E7C6F43929}" type="datetimeFigureOut">
              <a:rPr lang="en-US"/>
              <a:pPr/>
              <a:t>7/8/11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6B7B6C3-E690-4C47-9652-85E7C6F43929}" type="datetimeFigureOut">
              <a:rPr lang="en-US"/>
              <a:pPr/>
              <a:t>7/8/11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6" name="Rounded Rectangle 5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 algn="l">
              <a:buNone/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6B7B6C3-E690-4C47-9652-85E7C6F43929}" type="datetimeFigureOut">
              <a:rPr lang="en-US"/>
              <a:pPr/>
              <a:t>7/8/11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 flipV="1">
            <a:off x="68263" y="4683125"/>
            <a:ext cx="900747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8263" y="4649788"/>
            <a:ext cx="900747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8263" y="4773613"/>
            <a:ext cx="9007475" cy="476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6B7B6C3-E690-4C47-9652-85E7C6F43929}" type="datetimeFigureOut">
              <a:rPr lang="en-US"/>
              <a:pPr/>
              <a:t>7/8/11</a:t>
            </a:fld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6B7B6C3-E690-4C47-9652-85E7C6F43929}" type="datetimeFigureOut">
              <a:rPr lang="en-US"/>
              <a:pPr/>
              <a:t>7/8/11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6B7B6C3-E690-4C47-9652-85E7C6F43929}" type="datetimeFigureOut">
              <a:rPr lang="en-US"/>
              <a:pPr/>
              <a:t>7/8/11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7848600" cy="990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524000"/>
            <a:ext cx="38481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524000"/>
            <a:ext cx="38481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04800" y="6400800"/>
            <a:ext cx="5181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0772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752600"/>
            <a:ext cx="7772400" cy="2362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67200"/>
            <a:ext cx="7772400" cy="2362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0" y="6553200"/>
            <a:ext cx="1219200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6B7B6C3-E690-4C47-9652-85E7C6F43929}" type="datetimeFigureOut">
              <a:rPr lang="en-US"/>
              <a:pPr/>
              <a:t>7/8/11</a:t>
            </a:fld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219200" y="6553200"/>
            <a:ext cx="7467600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686800" y="6553200"/>
            <a:ext cx="457200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681331E5-7BBC-7441-AC1A-6D1EB0A7EEF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828800"/>
            <a:ext cx="4038600" cy="20748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828800"/>
            <a:ext cx="4038600" cy="20748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4056063"/>
            <a:ext cx="4038600" cy="20748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056063"/>
            <a:ext cx="4038600" cy="20748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16764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6B7B6C3-E690-4C47-9652-85E7C6F43929}" type="datetimeFigureOut">
              <a:rPr lang="en-US"/>
              <a:pPr/>
              <a:t>7/8/11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681331E5-7BBC-7441-AC1A-6D1EB0A7EEF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chartAndTx">
  <p:cSld name="Title, Ch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53975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sz="half" idx="1"/>
          </p:nvPr>
        </p:nvSpPr>
        <p:spPr>
          <a:xfrm>
            <a:off x="457200" y="1676400"/>
            <a:ext cx="4013200" cy="4648200"/>
          </a:xfrm>
        </p:spPr>
        <p:txBody>
          <a:bodyPr/>
          <a:lstStyle/>
          <a:p>
            <a:pPr lvl="0"/>
            <a:r>
              <a:rPr lang="en-US" noProof="0" smtClean="0"/>
              <a:t>Click icon to add chart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22800" y="1676400"/>
            <a:ext cx="4013200" cy="464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533400" y="64770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731000" y="64770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681331E5-7BBC-7441-AC1A-6D1EB0A7EEF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>
          <a:xfrm>
            <a:off x="4191000" y="64770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6B7B6C3-E690-4C47-9652-85E7C6F43929}" type="datetimeFigureOut">
              <a:rPr lang="en-US"/>
              <a:pPr/>
              <a:t>7/8/11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9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941763"/>
            <a:ext cx="8229600" cy="2189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39E3A09-38F9-8649-A863-EC63E6547E7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0BC4D27-829D-2548-B24E-07F47978D38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28" name="Title Placeholder 21"/>
          <p:cNvSpPr>
            <a:spLocks noGrp="1"/>
          </p:cNvSpPr>
          <p:nvPr>
            <p:ph type="title"/>
          </p:nvPr>
        </p:nvSpPr>
        <p:spPr bwMode="auto">
          <a:xfrm>
            <a:off x="914400" y="27463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9144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9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914400" y="144780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  <p:sldLayoutId id="2147483690" r:id="rId15"/>
    <p:sldLayoutId id="2147483691" r:id="rId16"/>
    <p:sldLayoutId id="2147483692" r:id="rId17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  <a:ea typeface="ＭＳ Ｐゴシック" charset="-128"/>
          <a:cs typeface="ＭＳ Ｐゴシック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  <a:ea typeface="ＭＳ Ｐゴシック" charset="-128"/>
          <a:cs typeface="ＭＳ Ｐゴシック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  <a:ea typeface="ＭＳ Ｐゴシック" charset="-128"/>
          <a:cs typeface="ＭＳ Ｐゴシック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  <a:ea typeface="ＭＳ Ｐゴシック" charset="-128"/>
          <a:cs typeface="ＭＳ Ｐゴシック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9pPr>
    </p:titleStyle>
    <p:bodyStyle>
      <a:lvl1pPr marL="273050" indent="-273050" algn="l" rtl="0" eaLnBrk="1" fontAlgn="base" hangingPunct="1">
        <a:spcBef>
          <a:spcPts val="575"/>
        </a:spcBef>
        <a:spcAft>
          <a:spcPct val="0"/>
        </a:spcAft>
        <a:buClr>
          <a:schemeClr val="accent1"/>
        </a:buClr>
        <a:buSzPct val="85000"/>
        <a:buFont typeface="Wingdings 2" charset="2"/>
        <a:buChar char=""/>
        <a:defRPr sz="2600" kern="1200">
          <a:solidFill>
            <a:schemeClr val="tx1"/>
          </a:solidFill>
          <a:latin typeface="Calibri"/>
          <a:ea typeface="ＭＳ Ｐゴシック" charset="-128"/>
          <a:cs typeface="Calibri"/>
        </a:defRPr>
      </a:lvl1pPr>
      <a:lvl2pPr marL="547688" indent="-228600" algn="l" rtl="0" eaLnBrk="1" fontAlgn="base" hangingPunct="1">
        <a:spcBef>
          <a:spcPts val="375"/>
        </a:spcBef>
        <a:spcAft>
          <a:spcPct val="0"/>
        </a:spcAft>
        <a:buClr>
          <a:schemeClr val="accent2"/>
        </a:buClr>
        <a:buSzPct val="85000"/>
        <a:buFont typeface="Wingdings 2" charset="2"/>
        <a:buChar char=""/>
        <a:defRPr sz="2400" kern="1200">
          <a:solidFill>
            <a:schemeClr val="tx1"/>
          </a:solidFill>
          <a:latin typeface="Calibri"/>
          <a:ea typeface="ＭＳ Ｐゴシック" charset="-128"/>
          <a:cs typeface="Calibri"/>
        </a:defRPr>
      </a:lvl2pPr>
      <a:lvl3pPr marL="822325" indent="-228600" algn="l" rtl="0" eaLnBrk="1" fontAlgn="base" hangingPunct="1">
        <a:spcBef>
          <a:spcPts val="375"/>
        </a:spcBef>
        <a:spcAft>
          <a:spcPct val="0"/>
        </a:spcAft>
        <a:buClr>
          <a:srgbClr val="E6B1AB"/>
        </a:buClr>
        <a:buSzPct val="85000"/>
        <a:buFont typeface="Wingdings 2" charset="2"/>
        <a:buChar char=""/>
        <a:defRPr sz="2000" kern="1200">
          <a:solidFill>
            <a:schemeClr val="tx1"/>
          </a:solidFill>
          <a:latin typeface="Calibri"/>
          <a:ea typeface="ＭＳ Ｐゴシック" charset="-128"/>
          <a:cs typeface="Calibri"/>
        </a:defRPr>
      </a:lvl3pPr>
      <a:lvl4pPr marL="1096963" indent="-228600" algn="l" rtl="0" eaLnBrk="1" fontAlgn="base" hangingPunct="1">
        <a:spcBef>
          <a:spcPts val="375"/>
        </a:spcBef>
        <a:spcAft>
          <a:spcPct val="0"/>
        </a:spcAft>
        <a:buClr>
          <a:srgbClr val="A28E6A"/>
        </a:buClr>
        <a:buSzPct val="80000"/>
        <a:buFont typeface="Wingdings 2" charset="2"/>
        <a:buChar char=""/>
        <a:defRPr sz="2000" kern="1200">
          <a:solidFill>
            <a:schemeClr val="tx1"/>
          </a:solidFill>
          <a:latin typeface="Calibri"/>
          <a:ea typeface="ＭＳ Ｐゴシック" charset="-128"/>
          <a:cs typeface="Calibri"/>
        </a:defRPr>
      </a:lvl4pPr>
      <a:lvl5pPr marL="1371600" indent="-228600" algn="l" rtl="0" eaLnBrk="1" fontAlgn="base" hangingPunct="1">
        <a:spcBef>
          <a:spcPts val="375"/>
        </a:spcBef>
        <a:spcAft>
          <a:spcPct val="0"/>
        </a:spcAft>
        <a:buClr>
          <a:srgbClr val="A28E6A"/>
        </a:buClr>
        <a:buChar char="o"/>
        <a:defRPr sz="2000" kern="1200">
          <a:solidFill>
            <a:schemeClr val="tx1"/>
          </a:solidFill>
          <a:latin typeface="Calibri"/>
          <a:ea typeface="ＭＳ Ｐゴシック" charset="-128"/>
          <a:cs typeface="Calibri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stanford.edu/~jurafsky/lsa11/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6.png"/><Relationship Id="rId5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w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w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w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tif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tif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tif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tif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mylife.com/miscellaneous/14613102" TargetMode="External"/><Relationship Id="rId4" Type="http://schemas.openxmlformats.org/officeDocument/2006/relationships/hyperlink" Target="http://mylifeisaverage.com/" TargetMode="External"/><Relationship Id="rId5" Type="http://schemas.openxmlformats.org/officeDocument/2006/relationships/hyperlink" Target="http://immd.icanhascheezburger.com/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experienceproject.com/confessions.php?cid=184000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cs.cornell.edu/people/pabo/movie-review-data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4" Type="http://schemas.openxmlformats.org/officeDocument/2006/relationships/oleObject" Target="../embeddings/Microsoft_Equation1.bin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4" Type="http://schemas.openxmlformats.org/officeDocument/2006/relationships/oleObject" Target="../embeddings/Microsoft_Equation2.bin"/><Relationship Id="rId5" Type="http://schemas.openxmlformats.org/officeDocument/2006/relationships/oleObject" Target="../embeddings/Microsoft_Equation3.bin"/><Relationship Id="rId6" Type="http://schemas.openxmlformats.org/officeDocument/2006/relationships/oleObject" Target="../embeddings/Microsoft_Equation4.bin"/><Relationship Id="rId7" Type="http://schemas.openxmlformats.org/officeDocument/2006/relationships/oleObject" Target="../embeddings/Microsoft_Equation5.bin"/><Relationship Id="rId8" Type="http://schemas.openxmlformats.org/officeDocument/2006/relationships/oleObject" Target="../embeddings/Microsoft_Equation6.bin"/><Relationship Id="rId9" Type="http://schemas.openxmlformats.org/officeDocument/2006/relationships/oleObject" Target="../embeddings/Microsoft_Equation7.bin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8.bin"/><Relationship Id="rId4" Type="http://schemas.openxmlformats.org/officeDocument/2006/relationships/oleObject" Target="../embeddings/Microsoft_Equation9.bin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10.bin"/><Relationship Id="rId4" Type="http://schemas.openxmlformats.org/officeDocument/2006/relationships/oleObject" Target="../embeddings/Microsoft_Equation11.bin"/><Relationship Id="rId5" Type="http://schemas.openxmlformats.org/officeDocument/2006/relationships/oleObject" Target="../embeddings/Microsoft_Equation12.bin"/><Relationship Id="rId6" Type="http://schemas.openxmlformats.org/officeDocument/2006/relationships/oleObject" Target="../embeddings/Microsoft_Equation13.bin"/><Relationship Id="rId7" Type="http://schemas.openxmlformats.org/officeDocument/2006/relationships/oleObject" Target="../embeddings/Microsoft_Equation14.bin"/><Relationship Id="rId8" Type="http://schemas.openxmlformats.org/officeDocument/2006/relationships/oleObject" Target="../embeddings/Microsoft_Equation15.bin"/><Relationship Id="rId9" Type="http://schemas.openxmlformats.org/officeDocument/2006/relationships/oleObject" Target="../embeddings/Microsoft_Equation16.bin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17.bin"/><Relationship Id="rId4" Type="http://schemas.openxmlformats.org/officeDocument/2006/relationships/oleObject" Target="../embeddings/Microsoft_Equation18.bin"/><Relationship Id="rId5" Type="http://schemas.openxmlformats.org/officeDocument/2006/relationships/oleObject" Target="../embeddings/Microsoft_Equation19.bin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20.bin"/><Relationship Id="rId4" Type="http://schemas.openxmlformats.org/officeDocument/2006/relationships/oleObject" Target="../embeddings/Microsoft_Equation21.bin"/><Relationship Id="rId5" Type="http://schemas.openxmlformats.org/officeDocument/2006/relationships/oleObject" Target="../embeddings/Microsoft_Equation22.bin"/><Relationship Id="rId6" Type="http://schemas.openxmlformats.org/officeDocument/2006/relationships/oleObject" Target="../embeddings/Microsoft_Equation23.bin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24.bin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25.bin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26.bin"/><Relationship Id="rId4" Type="http://schemas.openxmlformats.org/officeDocument/2006/relationships/oleObject" Target="../embeddings/Microsoft_Equation27.bin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28.bin"/><Relationship Id="rId4" Type="http://schemas.openxmlformats.org/officeDocument/2006/relationships/oleObject" Target="../embeddings/Microsoft_Equation29.bin"/><Relationship Id="rId5" Type="http://schemas.openxmlformats.org/officeDocument/2006/relationships/oleObject" Target="../embeddings/Microsoft_Equation30.bin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31.bin"/><Relationship Id="rId4" Type="http://schemas.openxmlformats.org/officeDocument/2006/relationships/oleObject" Target="../embeddings/Microsoft_Equation32.bin"/><Relationship Id="rId1" Type="http://schemas.openxmlformats.org/officeDocument/2006/relationships/vmlDrawing" Target="../drawings/vmlDrawing11.vml"/><Relationship Id="rId2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33.bin"/><Relationship Id="rId4" Type="http://schemas.openxmlformats.org/officeDocument/2006/relationships/oleObject" Target="../embeddings/Microsoft_Equation34.bin"/><Relationship Id="rId1" Type="http://schemas.openxmlformats.org/officeDocument/2006/relationships/vmlDrawing" Target="../drawings/vmlDrawing12.vml"/><Relationship Id="rId2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vmlDrawing" Target="../drawings/vmlDrawing13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35.bin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vmlDrawing" Target="../drawings/vmlDrawing14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36.bin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4" Type="http://schemas.openxmlformats.org/officeDocument/2006/relationships/oleObject" Target="../embeddings/Microsoft_Equation37.bin"/><Relationship Id="rId1" Type="http://schemas.openxmlformats.org/officeDocument/2006/relationships/vmlDrawing" Target="../drawings/vmlDrawing15.vml"/><Relationship Id="rId2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38.bin"/><Relationship Id="rId4" Type="http://schemas.openxmlformats.org/officeDocument/2006/relationships/oleObject" Target="../embeddings/Microsoft_Equation39.bin"/><Relationship Id="rId5" Type="http://schemas.openxmlformats.org/officeDocument/2006/relationships/image" Target="../media/image53.wmf"/><Relationship Id="rId1" Type="http://schemas.openxmlformats.org/officeDocument/2006/relationships/vmlDrawing" Target="../drawings/vmlDrawing16.vml"/><Relationship Id="rId2" Type="http://schemas.openxmlformats.org/officeDocument/2006/relationships/slideLayout" Target="../slideLayouts/slideLayout14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vmlDrawing" Target="../drawings/vmlDrawing17.vml"/><Relationship Id="rId2" Type="http://schemas.openxmlformats.org/officeDocument/2006/relationships/slideLayout" Target="../slideLayouts/slideLayout15.xml"/><Relationship Id="rId3" Type="http://schemas.openxmlformats.org/officeDocument/2006/relationships/oleObject" Target="../embeddings/Microsoft_Excel_97_-_2004_Worksheet40.xls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spamassassin.apache.org/tests_3_3_x.html" TargetMode="Externa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wjh.harvard.edu/~inquirer/" TargetMode="External"/><Relationship Id="rId3" Type="http://schemas.openxmlformats.org/officeDocument/2006/relationships/hyperlink" Target="http://www.wjh.harvard.edu/~inquirer/homecat.htm" TargetMode="Externa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5.tiff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6.tiff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tiff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8.tiff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59.png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0.tiff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4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4" Type="http://schemas.openxmlformats.org/officeDocument/2006/relationships/oleObject" Target="../embeddings/Microsoft_Equation41.bin"/><Relationship Id="rId5" Type="http://schemas.openxmlformats.org/officeDocument/2006/relationships/oleObject" Target="../embeddings/Microsoft_Equation42.bin"/><Relationship Id="rId1" Type="http://schemas.openxmlformats.org/officeDocument/2006/relationships/vmlDrawing" Target="../drawings/vmlDrawing18.vml"/><Relationship Id="rId2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43.bin"/><Relationship Id="rId4" Type="http://schemas.openxmlformats.org/officeDocument/2006/relationships/oleObject" Target="../embeddings/Microsoft_Equation44.bin"/><Relationship Id="rId1" Type="http://schemas.openxmlformats.org/officeDocument/2006/relationships/vmlDrawing" Target="../drawings/vmlDrawing19.vml"/><Relationship Id="rId2" Type="http://schemas.openxmlformats.org/officeDocument/2006/relationships/slideLayout" Target="../slideLayouts/slideLayout1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7.tiff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1000" y="3200400"/>
            <a:ext cx="8305800" cy="2286000"/>
          </a:xfrm>
        </p:spPr>
        <p:txBody>
          <a:bodyPr>
            <a:normAutofit fontScale="70000" lnSpcReduction="20000"/>
          </a:bodyPr>
          <a:lstStyle/>
          <a:p>
            <a:pPr eaLnBrk="1" hangingPunct="1">
              <a:buFont typeface="Times" pitchFamily="-65" charset="0"/>
              <a:buNone/>
            </a:pPr>
            <a:endParaRPr lang="en-US">
              <a:solidFill>
                <a:srgbClr val="A50021"/>
              </a:solidFill>
              <a:ea typeface="ＭＳ Ｐゴシック" pitchFamily="-65" charset="-128"/>
              <a:cs typeface="ＭＳ Ｐゴシック" pitchFamily="-65" charset="-128"/>
            </a:endParaRPr>
          </a:p>
          <a:p>
            <a:pPr eaLnBrk="1" hangingPunct="1">
              <a:spcAft>
                <a:spcPts val="600"/>
              </a:spcAft>
              <a:buFont typeface="Times" pitchFamily="-65" charset="0"/>
              <a:buNone/>
            </a:pPr>
            <a:r>
              <a:rPr lang="en-US" sz="2857">
                <a:solidFill>
                  <a:srgbClr val="A50021"/>
                </a:solidFill>
                <a:ea typeface="ＭＳ Ｐゴシック" pitchFamily="-65" charset="-128"/>
                <a:cs typeface="ＭＳ Ｐゴシック" pitchFamily="-65" charset="-128"/>
              </a:rPr>
              <a:t>Dan Jurafsky and Mari Ostendorf</a:t>
            </a:r>
            <a:endParaRPr lang="en-US" sz="2857">
              <a:ea typeface="ＭＳ Ｐゴシック" pitchFamily="-65" charset="-128"/>
              <a:cs typeface="ＭＳ Ｐゴシック" pitchFamily="-65" charset="-128"/>
            </a:endParaRPr>
          </a:p>
          <a:p>
            <a:pPr eaLnBrk="1" hangingPunct="1">
              <a:buFont typeface="Times" pitchFamily="-65" charset="0"/>
              <a:buNone/>
            </a:pPr>
            <a:endParaRPr lang="en-US">
              <a:ea typeface="ＭＳ Ｐゴシック" pitchFamily="-65" charset="-128"/>
              <a:cs typeface="ＭＳ Ｐゴシック" pitchFamily="-65" charset="-128"/>
            </a:endParaRPr>
          </a:p>
          <a:p>
            <a:pPr eaLnBrk="1" hangingPunct="1">
              <a:buFont typeface="Times" pitchFamily="-65" charset="0"/>
              <a:buNone/>
            </a:pPr>
            <a:r>
              <a:rPr lang="en-US" sz="5143" b="1">
                <a:ea typeface="ＭＳ Ｐゴシック" pitchFamily="-65" charset="-128"/>
                <a:cs typeface="ＭＳ Ｐゴシック" pitchFamily="-65" charset="-128"/>
              </a:rPr>
              <a:t>Lecture 1: Sentiment Lexicons and Sentiment Classification</a:t>
            </a:r>
          </a:p>
          <a:p>
            <a:pPr eaLnBrk="1" hangingPunct="1">
              <a:buFont typeface="Times" pitchFamily="-65" charset="0"/>
              <a:buNone/>
            </a:pPr>
            <a:r>
              <a:rPr lang="en-US">
                <a:ea typeface="ＭＳ Ｐゴシック" pitchFamily="-65" charset="-128"/>
                <a:cs typeface="ＭＳ Ｐゴシック" pitchFamily="-65" charset="-128"/>
              </a:rPr>
              <a:t>Dan Jurafsky</a:t>
            </a:r>
            <a:endParaRPr lang="en-US">
              <a:ea typeface="ＭＳ Ｐゴシック" pitchFamily="-65" charset="-128"/>
              <a:cs typeface="ＭＳ Ｐゴシック" pitchFamily="-65" charset="-128"/>
            </a:endParaRPr>
          </a:p>
          <a:p>
            <a:pPr eaLnBrk="1" hangingPunct="1">
              <a:buFont typeface="Times" pitchFamily="-65" charset="0"/>
              <a:buNone/>
            </a:pPr>
            <a:endParaRPr lang="en-US">
              <a:ea typeface="ＭＳ Ｐゴシック" pitchFamily="-65" charset="-128"/>
              <a:cs typeface="ＭＳ Ｐゴシック" pitchFamily="-65" charset="-128"/>
            </a:endParaRPr>
          </a:p>
          <a:p>
            <a:pPr eaLnBrk="1" hangingPunct="1">
              <a:buFont typeface="Times" pitchFamily="-65" charset="0"/>
              <a:buNone/>
            </a:pPr>
            <a:endParaRPr lang="en-US">
              <a:ea typeface="ＭＳ Ｐゴシック" pitchFamily="-65" charset="-128"/>
              <a:cs typeface="ＭＳ Ｐゴシック" pitchFamily="-65" charset="-128"/>
            </a:endParaRPr>
          </a:p>
          <a:p>
            <a:pPr eaLnBrk="1" hangingPunct="1">
              <a:buFont typeface="Times" pitchFamily="-65" charset="0"/>
              <a:buNone/>
            </a:pPr>
            <a:endParaRPr lang="en-US"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1447800"/>
            <a:ext cx="80772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Computational Extraction of Social and Interactional Meaning from Speech </a:t>
            </a:r>
            <a:endParaRPr lang="en-US"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9460" name="Rectangle 5"/>
          <p:cNvSpPr>
            <a:spLocks noChangeArrowheads="1"/>
          </p:cNvSpPr>
          <p:nvPr/>
        </p:nvSpPr>
        <p:spPr bwMode="auto">
          <a:xfrm>
            <a:off x="1066800" y="5715000"/>
            <a:ext cx="7620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/>
              <a:t>IP notice: many slides for today from </a:t>
            </a:r>
            <a:r>
              <a:rPr lang="en-US" sz="2000" b="1"/>
              <a:t>Chris Manning, William Cohen, Chris Potts </a:t>
            </a:r>
            <a:r>
              <a:rPr lang="en-US" sz="2000"/>
              <a:t>and</a:t>
            </a:r>
            <a:r>
              <a:rPr lang="en-US" sz="2000" b="1"/>
              <a:t> Janyce Wiebe</a:t>
            </a:r>
            <a:r>
              <a:rPr lang="en-US" sz="2000"/>
              <a:t>, plus some from Marti Hearst and Marta Tatu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846138"/>
            <a:ext cx="8305800" cy="1143000"/>
          </a:xfrm>
        </p:spPr>
        <p:txBody>
          <a:bodyPr/>
          <a:lstStyle/>
          <a:p>
            <a:r>
              <a:rPr lang="en-US"/>
              <a:t>Mari Ostendorf </a:t>
            </a:r>
            <a:br>
              <a:rPr lang="en-US"/>
            </a:br>
            <a:r>
              <a:rPr lang="en-US"/>
              <a:t>University of Washington</a:t>
            </a:r>
            <a:br>
              <a:rPr lang="en-US"/>
            </a:br>
            <a:r>
              <a:rPr lang="en-US"/>
              <a:t>(</a:t>
            </a:r>
            <a:r>
              <a:rPr lang="en-US" sz="3200"/>
              <a:t>Lectures 5-8)</a:t>
            </a:r>
            <a:endParaRPr lang="en-US"/>
          </a:p>
        </p:txBody>
      </p:sp>
      <p:pic>
        <p:nvPicPr>
          <p:cNvPr id="4" name="Content Placeholder 3" descr="EEmug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 l="-13750" r="-13750"/>
          <a:stretch>
            <a:fillRect/>
          </a:stretch>
        </p:blipFill>
        <p:spPr>
          <a:xfrm>
            <a:off x="1524000" y="2590800"/>
            <a:ext cx="6477001" cy="3810000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-304800"/>
            <a:ext cx="7772400" cy="1143000"/>
          </a:xfrm>
        </p:spPr>
        <p:txBody>
          <a:bodyPr/>
          <a:lstStyle/>
          <a:p>
            <a:r>
              <a:rPr lang="en-US"/>
              <a:t>Scherer Typology of Affective States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990600"/>
            <a:ext cx="7772400" cy="5181600"/>
          </a:xfrm>
        </p:spPr>
        <p:txBody>
          <a:bodyPr/>
          <a:lstStyle/>
          <a:p>
            <a:r>
              <a:rPr lang="en-US" sz="2400" b="1"/>
              <a:t>Emotion</a:t>
            </a:r>
            <a:r>
              <a:rPr lang="en-US" sz="2400"/>
              <a:t>: brief organically synchronized … evaluation of an major event as significant</a:t>
            </a:r>
          </a:p>
          <a:p>
            <a:pPr lvl="1"/>
            <a:r>
              <a:rPr lang="en-US" sz="2000" i="1"/>
              <a:t>angry, sad, joyful, fearful, ashamed, proud, elated</a:t>
            </a:r>
            <a:endParaRPr lang="en-US" sz="2000"/>
          </a:p>
          <a:p>
            <a:r>
              <a:rPr lang="en-US" sz="2400" b="1"/>
              <a:t>Mood</a:t>
            </a:r>
            <a:r>
              <a:rPr lang="en-US" sz="2400"/>
              <a:t>: diffuse non-caused low-intensity long-duration change in subjective feeling</a:t>
            </a:r>
          </a:p>
          <a:p>
            <a:pPr lvl="1"/>
            <a:r>
              <a:rPr lang="en-US" sz="2000" i="1"/>
              <a:t>cheerful, gloomy, irritable, listless, depressed, buoyant</a:t>
            </a:r>
            <a:endParaRPr lang="en-US" sz="2000"/>
          </a:p>
          <a:p>
            <a:r>
              <a:rPr lang="en-US" sz="2400" b="1"/>
              <a:t>Interpersonal stances</a:t>
            </a:r>
            <a:r>
              <a:rPr lang="en-US" sz="2400"/>
              <a:t>: affective stance toward another person in a specific interaction</a:t>
            </a:r>
          </a:p>
          <a:p>
            <a:pPr lvl="1"/>
            <a:r>
              <a:rPr lang="en-US" sz="2000" i="1"/>
              <a:t>friendly, flirtatious, distant, cold, warm, supportive, contemptuous</a:t>
            </a:r>
          </a:p>
          <a:p>
            <a:r>
              <a:rPr lang="en-US" sz="2400" b="1"/>
              <a:t>Attitudes</a:t>
            </a:r>
            <a:r>
              <a:rPr lang="en-US" sz="2400"/>
              <a:t>: enduring, affectively coloured beliefs, dispositions towards objects or persons</a:t>
            </a:r>
          </a:p>
          <a:p>
            <a:pPr lvl="1"/>
            <a:r>
              <a:rPr lang="en-US" sz="2000" i="1"/>
              <a:t> liking, loving, hating, valueing, desiring</a:t>
            </a:r>
            <a:endParaRPr lang="en-US" sz="2400"/>
          </a:p>
          <a:p>
            <a:r>
              <a:rPr lang="en-US" sz="2400" b="1"/>
              <a:t>Personality traits</a:t>
            </a:r>
            <a:r>
              <a:rPr lang="en-US" sz="2400"/>
              <a:t>: stable personality dispositions and typical behavior tendencies</a:t>
            </a:r>
          </a:p>
          <a:p>
            <a:pPr lvl="1"/>
            <a:r>
              <a:rPr lang="en-US" sz="2000" i="1"/>
              <a:t>nervous, anxious,reckless, morose, hostile, jealous</a:t>
            </a:r>
          </a:p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381000"/>
            <a:ext cx="9144000" cy="1173162"/>
          </a:xfrm>
        </p:spPr>
        <p:txBody>
          <a:bodyPr/>
          <a:lstStyle/>
          <a:p>
            <a:r>
              <a:rPr lang="en-US" sz="3600"/>
              <a:t>Extracting social/interactional meaning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990600"/>
            <a:ext cx="8305800" cy="5257800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en-US" sz="2800"/>
              <a:t>Emotion and Mood</a:t>
            </a:r>
          </a:p>
          <a:p>
            <a:pPr lvl="1">
              <a:spcAft>
                <a:spcPts val="0"/>
              </a:spcAft>
            </a:pPr>
            <a:r>
              <a:rPr lang="en-US"/>
              <a:t>Annoyance in talking to dialog systems</a:t>
            </a:r>
          </a:p>
          <a:p>
            <a:pPr lvl="1">
              <a:spcAft>
                <a:spcPts val="0"/>
              </a:spcAft>
            </a:pPr>
            <a:r>
              <a:rPr lang="en-US"/>
              <a:t>Uncertainty of students in tutoring</a:t>
            </a:r>
          </a:p>
          <a:p>
            <a:pPr lvl="1">
              <a:spcAft>
                <a:spcPts val="0"/>
              </a:spcAft>
            </a:pPr>
            <a:r>
              <a:rPr lang="en-US"/>
              <a:t>Detecting Trauma or Depression</a:t>
            </a:r>
          </a:p>
          <a:p>
            <a:pPr>
              <a:spcAft>
                <a:spcPts val="0"/>
              </a:spcAft>
            </a:pPr>
            <a:r>
              <a:rPr lang="en-US" sz="2800"/>
              <a:t>Interpersonal Stance</a:t>
            </a:r>
            <a:endParaRPr lang="en-US"/>
          </a:p>
          <a:p>
            <a:pPr lvl="1">
              <a:spcAft>
                <a:spcPts val="0"/>
              </a:spcAft>
            </a:pPr>
            <a:r>
              <a:rPr lang="en-US"/>
              <a:t>Romantic interest, flirtation, friendliness</a:t>
            </a:r>
          </a:p>
          <a:p>
            <a:pPr lvl="1">
              <a:spcAft>
                <a:spcPts val="0"/>
              </a:spcAft>
            </a:pPr>
            <a:r>
              <a:rPr lang="en-US"/>
              <a:t>Alignment/accommodation/entrainment</a:t>
            </a:r>
          </a:p>
          <a:p>
            <a:r>
              <a:rPr lang="en-US" sz="2800"/>
              <a:t>Attitudes = Sentiment (positive or negative)</a:t>
            </a:r>
          </a:p>
          <a:p>
            <a:pPr lvl="1"/>
            <a:r>
              <a:rPr lang="en-US" smtClean="0">
                <a:cs typeface="ＭＳ Ｐゴシック" pitchFamily="-65" charset="-128"/>
              </a:rPr>
              <a:t>Movie or Products or Politics:  is a text positive or negative?</a:t>
            </a:r>
          </a:p>
          <a:p>
            <a:pPr lvl="1"/>
            <a:r>
              <a:rPr lang="en-US"/>
              <a:t>“Twitter mood predicts the stock market.”</a:t>
            </a:r>
          </a:p>
          <a:p>
            <a:pPr>
              <a:spcAft>
                <a:spcPts val="0"/>
              </a:spcAft>
            </a:pPr>
            <a:r>
              <a:rPr lang="en-US"/>
              <a:t>Personality Traits</a:t>
            </a:r>
          </a:p>
          <a:p>
            <a:pPr lvl="1">
              <a:spcAft>
                <a:spcPts val="0"/>
              </a:spcAft>
            </a:pPr>
            <a:r>
              <a:rPr lang="en-US"/>
              <a:t>Open, Conscienscious, Extroverted, Anxious</a:t>
            </a:r>
          </a:p>
          <a:p>
            <a:pPr marL="273050" lvl="1" indent="-273050">
              <a:spcBef>
                <a:spcPts val="575"/>
              </a:spcBef>
              <a:spcAft>
                <a:spcPts val="0"/>
              </a:spcAft>
              <a:buClr>
                <a:schemeClr val="accent1"/>
              </a:buClr>
            </a:pPr>
            <a:r>
              <a:rPr lang="en-US" sz="2800"/>
              <a:t>Social identity (Democrat, Republican, etc.)</a:t>
            </a:r>
          </a:p>
          <a:p>
            <a:pPr>
              <a:spcAft>
                <a:spcPts val="0"/>
              </a:spcAft>
            </a:pPr>
            <a:endParaRPr lang="en-US"/>
          </a:p>
          <a:p>
            <a:pPr lvl="1"/>
            <a:endParaRPr lang="en-US" smtClean="0">
              <a:ea typeface="ＭＳ Ｐゴシック" pitchFamily="-65" charset="-128"/>
              <a:cs typeface="ＭＳ Ｐゴシック" pitchFamily="-65" charset="-128"/>
            </a:endParaRPr>
          </a:p>
          <a:p>
            <a:pPr>
              <a:spcAft>
                <a:spcPts val="0"/>
              </a:spcAft>
            </a:pPr>
            <a:endParaRPr lang="en-US"/>
          </a:p>
          <a:p>
            <a:pPr>
              <a:spcAft>
                <a:spcPts val="0"/>
              </a:spcAft>
            </a:pPr>
            <a:endParaRPr lang="en-US"/>
          </a:p>
          <a:p>
            <a:pPr lvl="1">
              <a:spcAft>
                <a:spcPts val="0"/>
              </a:spcAft>
            </a:pPr>
            <a:endParaRPr lang="en-US" sz="2000"/>
          </a:p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 of Course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>
                <a:hlinkClick r:id="rId2"/>
              </a:rPr>
              <a:t>http://www.stanford.edu/~jurafsky/lsa11/</a:t>
            </a:r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sz="3600" smtClean="0">
                <a:ea typeface="ＭＳ Ｐゴシック" pitchFamily="-65" charset="-128"/>
                <a:cs typeface="ＭＳ Ｐゴシック" pitchFamily="-65" charset="-128"/>
              </a:rPr>
              <a:t>Outline for Today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4800" y="1371600"/>
            <a:ext cx="8382000" cy="44958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200">
                <a:ea typeface="ＭＳ Ｐゴシック" pitchFamily="-65" charset="-128"/>
                <a:cs typeface="ＭＳ Ｐゴシック" pitchFamily="-65" charset="-128"/>
              </a:rPr>
              <a:t>Historical Background on Identity:</a:t>
            </a:r>
          </a:p>
          <a:p>
            <a:pPr marL="776288" lvl="1" indent="-457200">
              <a:buFont typeface="+mj-lt"/>
              <a:buAutoNum type="arabicPeriod"/>
            </a:pPr>
            <a:r>
              <a:rPr lang="en-US" sz="2800">
                <a:ea typeface="ＭＳ Ｐゴシック" pitchFamily="-65" charset="-128"/>
                <a:cs typeface="ＭＳ Ｐゴシック" pitchFamily="-65" charset="-128"/>
              </a:rPr>
              <a:t>Authorship identification</a:t>
            </a:r>
          </a:p>
          <a:p>
            <a:pPr eaLnBrk="1" hangingPunct="1"/>
            <a:r>
              <a:rPr lang="en-US" sz="3200" smtClean="0">
                <a:ea typeface="ＭＳ Ｐゴシック" pitchFamily="-65" charset="-128"/>
                <a:cs typeface="ＭＳ Ｐゴシック" pitchFamily="-65" charset="-128"/>
              </a:rPr>
              <a:t>Sentiment Analysis (Attitude Detection)</a:t>
            </a:r>
          </a:p>
          <a:p>
            <a:pPr marL="776288" lvl="1" indent="-457200">
              <a:buFont typeface="+mj-lt"/>
              <a:buAutoNum type="arabicPeriod" startAt="2"/>
            </a:pPr>
            <a:r>
              <a:rPr lang="en-US" sz="2800" smtClean="0">
                <a:ea typeface="ＭＳ Ｐゴシック" pitchFamily="-65" charset="-128"/>
                <a:cs typeface="ＭＳ Ｐゴシック" pitchFamily="-65" charset="-128"/>
              </a:rPr>
              <a:t>Sentiment Tasks and Datasets</a:t>
            </a:r>
          </a:p>
          <a:p>
            <a:pPr marL="776288" lvl="1" indent="-457200">
              <a:buFont typeface="+mj-lt"/>
              <a:buAutoNum type="arabicPeriod" startAt="2"/>
            </a:pPr>
            <a:r>
              <a:rPr lang="en-US" sz="2800" smtClean="0">
                <a:ea typeface="ＭＳ Ｐゴシック" pitchFamily="-65" charset="-128"/>
                <a:cs typeface="ＭＳ Ｐゴシック" pitchFamily="-65" charset="-128"/>
              </a:rPr>
              <a:t>Sentiment Classification Example: Movie Reviews</a:t>
            </a:r>
          </a:p>
          <a:p>
            <a:pPr marL="776288" lvl="1" indent="-457200">
              <a:buFont typeface="+mj-lt"/>
              <a:buAutoNum type="arabicPeriod" startAt="2"/>
            </a:pPr>
            <a:r>
              <a:rPr lang="en-US" sz="2800" smtClean="0">
                <a:ea typeface="ＭＳ Ｐゴシック" pitchFamily="-65" charset="-128"/>
                <a:cs typeface="ＭＳ Ｐゴシック" pitchFamily="-65" charset="-128"/>
              </a:rPr>
              <a:t>The Dirty Details: Naïve Bayes Text Classification</a:t>
            </a:r>
          </a:p>
          <a:p>
            <a:pPr marL="776288" lvl="1" indent="-457200">
              <a:buClr>
                <a:schemeClr val="accent1">
                  <a:lumMod val="75000"/>
                </a:schemeClr>
              </a:buClr>
              <a:buFont typeface="+mj-lt"/>
              <a:buAutoNum type="arabicPeriod" startAt="2"/>
            </a:pPr>
            <a:r>
              <a:rPr lang="en-US" sz="2800" smtClean="0">
                <a:ea typeface="ＭＳ Ｐゴシック" pitchFamily="-65" charset="-128"/>
                <a:cs typeface="ＭＳ Ｐゴシック" pitchFamily="-65" charset="-128"/>
              </a:rPr>
              <a:t>Sentiment Lexicons: Hand-built</a:t>
            </a:r>
          </a:p>
          <a:p>
            <a:pPr marL="776288" lvl="1" indent="-457200">
              <a:buClr>
                <a:schemeClr val="accent1">
                  <a:lumMod val="75000"/>
                </a:schemeClr>
              </a:buClr>
              <a:buFont typeface="+mj-lt"/>
              <a:buAutoNum type="arabicPeriod" startAt="2"/>
            </a:pPr>
            <a:r>
              <a:rPr lang="en-US" sz="2800" smtClean="0">
                <a:ea typeface="ＭＳ Ｐゴシック" pitchFamily="-65" charset="-128"/>
                <a:cs typeface="ＭＳ Ｐゴシック" pitchFamily="-65" charset="-128"/>
              </a:rPr>
              <a:t>Sentiment Lexicons: Automatic</a:t>
            </a:r>
          </a:p>
          <a:p>
            <a:pPr lvl="1"/>
            <a:endParaRPr lang="en-US" sz="2000" smtClean="0"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4036" name="Rectangle 4"/>
          <p:cNvSpPr>
            <a:spLocks noGrp="1" noChangeArrowheads="1"/>
          </p:cNvSpPr>
          <p:nvPr>
            <p:ph type="title"/>
          </p:nvPr>
        </p:nvSpPr>
        <p:spPr>
          <a:xfrm>
            <a:off x="381000" y="274638"/>
            <a:ext cx="8610600" cy="1143000"/>
          </a:xfrm>
        </p:spPr>
        <p:txBody>
          <a:bodyPr/>
          <a:lstStyle/>
          <a:p>
            <a:pPr algn="ctr"/>
            <a:r>
              <a:rPr lang="en-US"/>
              <a:t>1:  Author Identification  (Stylometry)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Slide from Marti Hearst</a:t>
            </a:r>
          </a:p>
        </p:txBody>
      </p:sp>
      <p:pic>
        <p:nvPicPr>
          <p:cNvPr id="1324038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19750" y="4065588"/>
            <a:ext cx="762000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24039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76550" y="4037013"/>
            <a:ext cx="952500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24040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41800" y="4073525"/>
            <a:ext cx="1057275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Author Identification</a:t>
            </a:r>
          </a:p>
        </p:txBody>
      </p:sp>
      <p:sp>
        <p:nvSpPr>
          <p:cNvPr id="135885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800"/>
              <a:t>Also called Stylometry in the humanities</a:t>
            </a:r>
          </a:p>
          <a:p>
            <a:endParaRPr lang="en-US" sz="2800"/>
          </a:p>
          <a:p>
            <a:r>
              <a:rPr lang="en-US" sz="2800"/>
              <a:t>An example of a </a:t>
            </a:r>
            <a:r>
              <a:rPr lang="en-US" sz="2800" b="1"/>
              <a:t>Classification Problem</a:t>
            </a:r>
          </a:p>
          <a:p>
            <a:endParaRPr lang="en-US" sz="2800" b="1"/>
          </a:p>
          <a:p>
            <a:r>
              <a:rPr lang="en-US" sz="2800"/>
              <a:t>Classifiers:</a:t>
            </a:r>
          </a:p>
          <a:p>
            <a:pPr lvl="1"/>
            <a:r>
              <a:rPr lang="en-US" sz="2800"/>
              <a:t>Decide which of N buckets to put an item in</a:t>
            </a:r>
          </a:p>
          <a:p>
            <a:pPr lvl="1"/>
            <a:r>
              <a:rPr lang="en-US" sz="2800"/>
              <a:t>(Some classifiers allow for multiple buckets)</a:t>
            </a:r>
          </a:p>
        </p:txBody>
      </p:sp>
      <p:sp>
        <p:nvSpPr>
          <p:cNvPr id="4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Slide from Marti Hearst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-228600"/>
            <a:ext cx="7772400" cy="1143000"/>
          </a:xfrm>
        </p:spPr>
        <p:txBody>
          <a:bodyPr/>
          <a:lstStyle/>
          <a:p>
            <a:r>
              <a:rPr lang="en-US"/>
              <a:t>The Disputed Federalist Papers</a:t>
            </a:r>
          </a:p>
        </p:txBody>
      </p:sp>
      <p:sp>
        <p:nvSpPr>
          <p:cNvPr id="135987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87363" y="1325562"/>
            <a:ext cx="6827837" cy="4114800"/>
          </a:xfrm>
        </p:spPr>
        <p:txBody>
          <a:bodyPr>
            <a:normAutofit fontScale="92500"/>
          </a:bodyPr>
          <a:lstStyle/>
          <a:p>
            <a:pPr>
              <a:lnSpc>
                <a:spcPct val="110000"/>
              </a:lnSpc>
              <a:spcAft>
                <a:spcPts val="0"/>
              </a:spcAft>
            </a:pPr>
            <a:r>
              <a:rPr lang="en-US"/>
              <a:t>In 1787-1788, Jay, Madison, and Hamilton wrote a series of anonymous essays to convince the voters of New York to ratify the new U. S. Constitution.</a:t>
            </a:r>
          </a:p>
          <a:p>
            <a:pPr>
              <a:lnSpc>
                <a:spcPct val="90000"/>
              </a:lnSpc>
            </a:pPr>
            <a:r>
              <a:rPr lang="en-US"/>
              <a:t>Scholars have consensus that:</a:t>
            </a:r>
          </a:p>
          <a:p>
            <a:pPr lvl="1">
              <a:lnSpc>
                <a:spcPct val="90000"/>
              </a:lnSpc>
            </a:pPr>
            <a:r>
              <a:rPr lang="en-US"/>
              <a:t> 5 authored by Jay</a:t>
            </a:r>
          </a:p>
          <a:p>
            <a:pPr lvl="1">
              <a:lnSpc>
                <a:spcPct val="90000"/>
              </a:lnSpc>
            </a:pPr>
            <a:r>
              <a:rPr lang="en-US"/>
              <a:t>51 authored by Hamilton</a:t>
            </a:r>
          </a:p>
          <a:p>
            <a:pPr lvl="1">
              <a:lnSpc>
                <a:spcPct val="90000"/>
              </a:lnSpc>
            </a:pPr>
            <a:r>
              <a:rPr lang="en-US"/>
              <a:t>14 authored by Madison</a:t>
            </a:r>
          </a:p>
          <a:p>
            <a:pPr lvl="1">
              <a:lnSpc>
                <a:spcPct val="90000"/>
              </a:lnSpc>
            </a:pPr>
            <a:r>
              <a:rPr lang="en-US"/>
              <a:t>  3 jointly by Hamilton and Madison</a:t>
            </a:r>
          </a:p>
          <a:p>
            <a:pPr lvl="1">
              <a:lnSpc>
                <a:spcPct val="90000"/>
              </a:lnSpc>
            </a:pPr>
            <a:endParaRPr lang="en-US"/>
          </a:p>
          <a:p>
            <a:pPr lvl="1">
              <a:lnSpc>
                <a:spcPct val="90000"/>
              </a:lnSpc>
            </a:pPr>
            <a:r>
              <a:rPr lang="en-US"/>
              <a:t>12 remain in dispute … Hamilton or Madison?</a:t>
            </a:r>
          </a:p>
        </p:txBody>
      </p:sp>
      <p:sp>
        <p:nvSpPr>
          <p:cNvPr id="8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Slide from Marti Hearst</a:t>
            </a:r>
          </a:p>
        </p:txBody>
      </p:sp>
      <p:pic>
        <p:nvPicPr>
          <p:cNvPr id="135987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02138" y="5357812"/>
            <a:ext cx="517525" cy="74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5987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25738" y="5343525"/>
            <a:ext cx="646112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59878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75" y="5349875"/>
            <a:ext cx="71913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8" descr="370px-Federalist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9400" y="2743200"/>
            <a:ext cx="2255520" cy="3657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9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9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9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Author identification</a:t>
            </a:r>
          </a:p>
        </p:txBody>
      </p:sp>
      <p:sp>
        <p:nvSpPr>
          <p:cNvPr id="130355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/>
              <a:t>Federalist papers </a:t>
            </a:r>
          </a:p>
          <a:p>
            <a:pPr lvl="1"/>
            <a:r>
              <a:rPr lang="en-GB">
                <a:solidFill>
                  <a:schemeClr val="tx1"/>
                </a:solidFill>
              </a:rPr>
              <a:t>In 1963 Mosteller and Wallace solved the problem</a:t>
            </a:r>
          </a:p>
          <a:p>
            <a:pPr lvl="1"/>
            <a:endParaRPr lang="en-GB">
              <a:solidFill>
                <a:schemeClr val="tx1"/>
              </a:solidFill>
            </a:endParaRPr>
          </a:p>
          <a:p>
            <a:pPr lvl="1"/>
            <a:r>
              <a:rPr lang="en-GB">
                <a:solidFill>
                  <a:schemeClr val="tx1"/>
                </a:solidFill>
              </a:rPr>
              <a:t>They identified function words as good candidates for authorships analysis </a:t>
            </a:r>
          </a:p>
          <a:p>
            <a:pPr lvl="1"/>
            <a:endParaRPr lang="en-GB">
              <a:solidFill>
                <a:schemeClr val="tx1"/>
              </a:solidFill>
            </a:endParaRPr>
          </a:p>
          <a:p>
            <a:pPr lvl="1"/>
            <a:r>
              <a:rPr lang="en-US">
                <a:solidFill>
                  <a:schemeClr val="tx1"/>
                </a:solidFill>
              </a:rPr>
              <a:t>Using statistical inference they concluded the author was Madison</a:t>
            </a:r>
            <a:r>
              <a:rPr lang="en-US"/>
              <a:t> </a:t>
            </a:r>
          </a:p>
          <a:p>
            <a:pPr lvl="1"/>
            <a:endParaRPr lang="en-US"/>
          </a:p>
          <a:p>
            <a:pPr lvl="1"/>
            <a:r>
              <a:rPr lang="en-US"/>
              <a:t>Since then, other statistical techniques have supported this conclusion.</a:t>
            </a:r>
            <a:endParaRPr lang="en-US">
              <a:solidFill>
                <a:schemeClr val="tx1"/>
              </a:solidFill>
            </a:endParaRPr>
          </a:p>
          <a:p>
            <a:pPr lvl="1">
              <a:buFontTx/>
              <a:buNone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Slide from Marti Hearst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22" name="Rectangle 2"/>
          <p:cNvSpPr>
            <a:spLocks noGrp="1" noChangeArrowheads="1"/>
          </p:cNvSpPr>
          <p:nvPr>
            <p:ph type="title"/>
          </p:nvPr>
        </p:nvSpPr>
        <p:spPr>
          <a:xfrm>
            <a:off x="731838" y="0"/>
            <a:ext cx="7772400" cy="1143000"/>
          </a:xfrm>
        </p:spPr>
        <p:txBody>
          <a:bodyPr/>
          <a:lstStyle/>
          <a:p>
            <a:r>
              <a:rPr lang="en-US"/>
              <a:t>Function vs. Content Words</a:t>
            </a:r>
          </a:p>
        </p:txBody>
      </p:sp>
      <p:sp>
        <p:nvSpPr>
          <p:cNvPr id="5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Slide from Marti Hearst</a:t>
            </a:r>
          </a:p>
        </p:txBody>
      </p:sp>
      <p:pic>
        <p:nvPicPr>
          <p:cNvPr id="136192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68375"/>
            <a:ext cx="8521700" cy="443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61925" name="Text Box 5"/>
          <p:cNvSpPr txBox="1">
            <a:spLocks noChangeArrowheads="1"/>
          </p:cNvSpPr>
          <p:nvPr/>
        </p:nvSpPr>
        <p:spPr bwMode="auto">
          <a:xfrm>
            <a:off x="1643063" y="5456238"/>
            <a:ext cx="6103937" cy="1187450"/>
          </a:xfrm>
          <a:prstGeom prst="rect">
            <a:avLst/>
          </a:prstGeom>
          <a:solidFill>
            <a:srgbClr val="F7F78D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latin typeface="Tahoma" charset="0"/>
              </a:rPr>
              <a:t>High rates for “by” favor M, low favor H</a:t>
            </a:r>
          </a:p>
          <a:p>
            <a:r>
              <a:rPr lang="en-US">
                <a:latin typeface="Tahoma" charset="0"/>
              </a:rPr>
              <a:t>High rates for “from” favor M, low says little</a:t>
            </a:r>
          </a:p>
          <a:p>
            <a:r>
              <a:rPr lang="en-US">
                <a:latin typeface="Tahoma" charset="0"/>
              </a:rPr>
              <a:t>High rats for “to” favor H, low favor 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Function vs. Content Words</a:t>
            </a:r>
          </a:p>
        </p:txBody>
      </p:sp>
      <p:sp>
        <p:nvSpPr>
          <p:cNvPr id="5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Slide from Marti Hearst</a:t>
            </a:r>
          </a:p>
        </p:txBody>
      </p:sp>
      <p:pic>
        <p:nvPicPr>
          <p:cNvPr id="136294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1313" y="1949450"/>
            <a:ext cx="8613775" cy="362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62948" name="Text Box 4"/>
          <p:cNvSpPr txBox="1">
            <a:spLocks noChangeArrowheads="1"/>
          </p:cNvSpPr>
          <p:nvPr/>
        </p:nvSpPr>
        <p:spPr bwMode="auto">
          <a:xfrm>
            <a:off x="2312988" y="5761038"/>
            <a:ext cx="4370387" cy="457200"/>
          </a:xfrm>
          <a:prstGeom prst="rect">
            <a:avLst/>
          </a:prstGeom>
          <a:solidFill>
            <a:srgbClr val="F7F78D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latin typeface="Tahoma" charset="0"/>
              </a:rPr>
              <a:t>No consistent pattern for “war”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200025" y="-304800"/>
            <a:ext cx="8943975" cy="1143000"/>
          </a:xfrm>
        </p:spPr>
        <p:txBody>
          <a:bodyPr/>
          <a:lstStyle/>
          <a:p>
            <a:pPr algn="ctr"/>
            <a:r>
              <a:rPr lang="en-US" sz="3200"/>
              <a:t>Federalist Papers Problem</a:t>
            </a:r>
          </a:p>
        </p:txBody>
      </p:sp>
      <p:sp>
        <p:nvSpPr>
          <p:cNvPr id="5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4953000" y="6553200"/>
            <a:ext cx="3962400" cy="304800"/>
          </a:xfrm>
        </p:spPr>
        <p:txBody>
          <a:bodyPr/>
          <a:lstStyle/>
          <a:p>
            <a:r>
              <a:rPr lang="en-US"/>
              <a:t>Slide from Marti Hearst</a:t>
            </a:r>
          </a:p>
        </p:txBody>
      </p:sp>
      <p:sp>
        <p:nvSpPr>
          <p:cNvPr id="1306629" name="Text Box 5"/>
          <p:cNvSpPr txBox="1">
            <a:spLocks noChangeArrowheads="1"/>
          </p:cNvSpPr>
          <p:nvPr/>
        </p:nvSpPr>
        <p:spPr bwMode="auto">
          <a:xfrm>
            <a:off x="623888" y="6276975"/>
            <a:ext cx="5668962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Tahoma" charset="0"/>
              </a:rPr>
              <a:t>Fung, The Disputed Federalist Papers: SVM Feature Selection</a:t>
            </a:r>
          </a:p>
          <a:p>
            <a:r>
              <a:rPr lang="en-US" sz="1600">
                <a:latin typeface="Tahoma" charset="0"/>
              </a:rPr>
              <a:t>Via Concave Minimization, ACM TAPIA’03</a:t>
            </a:r>
          </a:p>
        </p:txBody>
      </p:sp>
      <p:pic>
        <p:nvPicPr>
          <p:cNvPr id="1306630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9450" y="847725"/>
            <a:ext cx="7507288" cy="5526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Sentiment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3200"/>
              <a:t>Extraction of opinions and attitudes from text and speech</a:t>
            </a:r>
          </a:p>
          <a:p>
            <a:r>
              <a:rPr lang="en-US" sz="3200"/>
              <a:t>When we say “sentiment analysis” </a:t>
            </a:r>
          </a:p>
          <a:p>
            <a:pPr lvl="1"/>
            <a:r>
              <a:rPr lang="en-US" sz="3200"/>
              <a:t>We often mean a binary or an ordinal task</a:t>
            </a:r>
          </a:p>
          <a:p>
            <a:pPr lvl="2"/>
            <a:r>
              <a:rPr lang="en-US" sz="2800"/>
              <a:t>like X/ dislike X</a:t>
            </a:r>
          </a:p>
          <a:p>
            <a:pPr lvl="2"/>
            <a:r>
              <a:rPr lang="en-US" sz="2800"/>
              <a:t>one-star to 5-stars</a:t>
            </a:r>
          </a:p>
          <a:p>
            <a:pPr lvl="1"/>
            <a:endParaRPr lang="en-US"/>
          </a:p>
          <a:p>
            <a:endParaRPr lang="en-US"/>
          </a:p>
          <a:p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2: Sentiment Tasks and Datasets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IMDB</a:t>
            </a:r>
          </a:p>
        </p:txBody>
      </p:sp>
      <p:pic>
        <p:nvPicPr>
          <p:cNvPr id="4" name="Content Placeholder 3" descr="imdb.tiff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 t="-12586" b="-12586"/>
          <a:stretch>
            <a:fillRect/>
          </a:stretch>
        </p:blipFill>
        <p:spPr>
          <a:xfrm>
            <a:off x="7620" y="1219200"/>
            <a:ext cx="9067800" cy="5334000"/>
          </a:xfrm>
        </p:spPr>
      </p:pic>
      <p:sp>
        <p:nvSpPr>
          <p:cNvPr id="5" name="TextBox 4"/>
          <p:cNvSpPr txBox="1"/>
          <p:nvPr/>
        </p:nvSpPr>
        <p:spPr>
          <a:xfrm>
            <a:off x="381000" y="6368534"/>
            <a:ext cx="2000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slide from Chris Potts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Amazon</a:t>
            </a:r>
          </a:p>
        </p:txBody>
      </p:sp>
      <p:pic>
        <p:nvPicPr>
          <p:cNvPr id="4" name="Content Placeholder 3" descr="imdb.tiff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7620" y="2749216"/>
            <a:ext cx="9067800" cy="2273968"/>
          </a:xfrm>
        </p:spPr>
      </p:pic>
      <p:sp>
        <p:nvSpPr>
          <p:cNvPr id="5" name="TextBox 4"/>
          <p:cNvSpPr txBox="1"/>
          <p:nvPr/>
        </p:nvSpPr>
        <p:spPr>
          <a:xfrm>
            <a:off x="381000" y="6368534"/>
            <a:ext cx="2000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slide from Chris Potts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0147" y="-152400"/>
            <a:ext cx="7772400" cy="1143000"/>
          </a:xfrm>
        </p:spPr>
        <p:txBody>
          <a:bodyPr/>
          <a:lstStyle/>
          <a:p>
            <a:r>
              <a:rPr lang="en-US"/>
              <a:t>OpenTable</a:t>
            </a:r>
          </a:p>
        </p:txBody>
      </p:sp>
      <p:pic>
        <p:nvPicPr>
          <p:cNvPr id="4" name="Content Placeholder 3" descr="imdb.tiff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332571" y="990600"/>
            <a:ext cx="8309976" cy="5867400"/>
          </a:xfrm>
        </p:spPr>
      </p:pic>
      <p:sp>
        <p:nvSpPr>
          <p:cNvPr id="5" name="TextBox 4"/>
          <p:cNvSpPr txBox="1"/>
          <p:nvPr/>
        </p:nvSpPr>
        <p:spPr>
          <a:xfrm>
            <a:off x="381000" y="6368534"/>
            <a:ext cx="2000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slide from Chris Potts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0147" y="-152400"/>
            <a:ext cx="7772400" cy="1143000"/>
          </a:xfrm>
        </p:spPr>
        <p:txBody>
          <a:bodyPr/>
          <a:lstStyle/>
          <a:p>
            <a:r>
              <a:rPr lang="en-US"/>
              <a:t>TripAdvisor</a:t>
            </a:r>
          </a:p>
        </p:txBody>
      </p:sp>
      <p:pic>
        <p:nvPicPr>
          <p:cNvPr id="4" name="Content Placeholder 3" descr="imdb.tiff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332571" y="1112125"/>
            <a:ext cx="8309976" cy="5624349"/>
          </a:xfrm>
        </p:spPr>
      </p:pic>
      <p:sp>
        <p:nvSpPr>
          <p:cNvPr id="5" name="TextBox 4"/>
          <p:cNvSpPr txBox="1"/>
          <p:nvPr/>
        </p:nvSpPr>
        <p:spPr>
          <a:xfrm>
            <a:off x="381000" y="6368534"/>
            <a:ext cx="2000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slide from Chris Potts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Richer sentiment on the web</a:t>
            </a:r>
            <a:br>
              <a:rPr lang="en-US"/>
            </a:br>
            <a:r>
              <a:rPr lang="en-US"/>
              <a:t>(not just positive/negative)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/>
              <a:t>Experience Project</a:t>
            </a:r>
          </a:p>
          <a:p>
            <a:pPr lvl="1"/>
            <a:r>
              <a:rPr lang="en-US">
                <a:hlinkClick r:id="rId2"/>
              </a:rPr>
              <a:t>http://www.experienceproject.com/confessions.php?cid=184000</a:t>
            </a:r>
            <a:endParaRPr lang="en-US"/>
          </a:p>
          <a:p>
            <a:r>
              <a:rPr lang="en-US"/>
              <a:t>FMyLife</a:t>
            </a:r>
          </a:p>
          <a:p>
            <a:pPr lvl="1"/>
            <a:r>
              <a:rPr lang="en-US">
                <a:hlinkClick r:id="rId3"/>
              </a:rPr>
              <a:t>http://www.fmylife.com/miscellaneous/14613102</a:t>
            </a:r>
            <a:endParaRPr lang="en-US"/>
          </a:p>
          <a:p>
            <a:r>
              <a:rPr lang="en-US"/>
              <a:t>My Life is Average</a:t>
            </a:r>
          </a:p>
          <a:p>
            <a:pPr lvl="1"/>
            <a:r>
              <a:rPr lang="en-US">
                <a:hlinkClick r:id="rId4"/>
              </a:rPr>
              <a:t>http://mylifeisaverage.com/</a:t>
            </a:r>
            <a:endParaRPr lang="en-US"/>
          </a:p>
          <a:p>
            <a:r>
              <a:rPr lang="en-US"/>
              <a:t>It Made My Day</a:t>
            </a:r>
          </a:p>
          <a:p>
            <a:pPr lvl="1"/>
            <a:r>
              <a:rPr lang="en-US">
                <a:hlinkClick r:id="rId5"/>
              </a:rPr>
              <a:t>http://immd.icanhascheezburger.com/</a:t>
            </a:r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/>
          <a:lstStyle/>
          <a:p>
            <a:pPr lvl="1"/>
            <a:r>
              <a:rPr lang="en-US" smtClean="0"/>
              <a:t>3: </a:t>
            </a:r>
            <a:r>
              <a:rPr lang="en-US" smtClean="0">
                <a:ea typeface="ＭＳ Ｐゴシック" pitchFamily="-65" charset="-128"/>
                <a:cs typeface="ＭＳ Ｐゴシック" pitchFamily="-65" charset="-128"/>
              </a:rPr>
              <a:t>Sentiment Classification Example: Movie Reviews</a:t>
            </a:r>
            <a:endParaRPr lang="en-US" sz="540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2286000"/>
            <a:ext cx="7772400" cy="4572000"/>
          </a:xfrm>
        </p:spPr>
        <p:txBody>
          <a:bodyPr/>
          <a:lstStyle/>
          <a:p>
            <a:r>
              <a:rPr lang="en-US" smtClean="0"/>
              <a:t>Pang and Lee’s (2004) movie review data from IMDB</a:t>
            </a:r>
          </a:p>
          <a:p>
            <a:r>
              <a:rPr lang="en-US" smtClean="0"/>
              <a:t>Polarity data 2.0: </a:t>
            </a:r>
          </a:p>
          <a:p>
            <a:pPr lvl="1"/>
            <a:r>
              <a:rPr lang="en-US" smtClean="0">
                <a:hlinkClick r:id="rId2"/>
              </a:rPr>
              <a:t>http://www.cs.cornell.edu/people/pabo/movie-review-data</a:t>
            </a:r>
            <a:endParaRPr lang="en-US" smtClean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7772400" cy="1143000"/>
          </a:xfrm>
        </p:spPr>
        <p:txBody>
          <a:bodyPr/>
          <a:lstStyle/>
          <a:p>
            <a:r>
              <a:rPr lang="en-US"/>
              <a:t>Pang and Lee IMDB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1143000"/>
            <a:ext cx="8153400" cy="5562600"/>
          </a:xfrm>
        </p:spPr>
        <p:txBody>
          <a:bodyPr/>
          <a:lstStyle/>
          <a:p>
            <a:r>
              <a:rPr lang="en-US" smtClean="0"/>
              <a:t>Rating: pos </a:t>
            </a:r>
          </a:p>
          <a:p>
            <a:pPr lvl="1">
              <a:buNone/>
            </a:pPr>
            <a:r>
              <a:rPr lang="en-US" sz="1800" smtClean="0"/>
              <a:t>when _star wars_ came out some twenty years ago , the image of traveling throughout the starshas become a commonplace image .</a:t>
            </a:r>
          </a:p>
          <a:p>
            <a:pPr lvl="1">
              <a:buNone/>
            </a:pPr>
            <a:r>
              <a:rPr lang="en-US" sz="1800" smtClean="0"/>
              <a:t>…</a:t>
            </a:r>
          </a:p>
          <a:p>
            <a:pPr lvl="1">
              <a:buNone/>
            </a:pPr>
            <a:r>
              <a:rPr lang="en-US" sz="1800" smtClean="0"/>
              <a:t>when han solo goes light speed , the stars change to bright lines , going towards the viewer in lines that converge at an invisible point . </a:t>
            </a:r>
          </a:p>
          <a:p>
            <a:pPr lvl="1">
              <a:buNone/>
            </a:pPr>
            <a:r>
              <a:rPr lang="en-US" sz="1800" smtClean="0"/>
              <a:t>cool . </a:t>
            </a:r>
          </a:p>
          <a:p>
            <a:pPr lvl="1">
              <a:buNone/>
            </a:pPr>
            <a:r>
              <a:rPr lang="en-US" sz="1800" smtClean="0"/>
              <a:t>_october sky_ offers a much simpler image–that of a single white dot , traveling horizontally across the night sky . </a:t>
            </a:r>
          </a:p>
          <a:p>
            <a:pPr lvl="1"/>
            <a:r>
              <a:rPr lang="en-US" sz="1800" smtClean="0"/>
              <a:t>[. . . ]</a:t>
            </a:r>
          </a:p>
          <a:p>
            <a:r>
              <a:rPr lang="en-US" sz="2400" smtClean="0"/>
              <a:t>Rating: neg </a:t>
            </a:r>
          </a:p>
          <a:p>
            <a:pPr lvl="1">
              <a:buNone/>
            </a:pPr>
            <a:r>
              <a:rPr lang="en-US" sz="1800" smtClean="0"/>
              <a:t>“ snake eyes ” is the most aggravating kind of movie : the kind that shows so much potential thenbecomes unbelievably disappointing . </a:t>
            </a:r>
          </a:p>
          <a:p>
            <a:pPr lvl="1">
              <a:buNone/>
            </a:pPr>
            <a:r>
              <a:rPr lang="en-US" sz="1800" smtClean="0"/>
              <a:t>it’s not just because this is a brian depalma film , and since he’s a great director and one who’s films are always greeted with at least some fanfare . </a:t>
            </a:r>
          </a:p>
          <a:p>
            <a:pPr lvl="1">
              <a:buNone/>
            </a:pPr>
            <a:r>
              <a:rPr lang="en-US" sz="1800" smtClean="0"/>
              <a:t>and it’s not even because this was a film starring nicolas cage and since he gives a brauvara performance , this film is hardly worth his talents . </a:t>
            </a:r>
          </a:p>
          <a:p>
            <a:endParaRPr lang="en-US" sz="2000"/>
          </a:p>
          <a:p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Pang and Lee Algorithm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/>
              <a:t>Classification using different classifiers</a:t>
            </a:r>
          </a:p>
          <a:p>
            <a:pPr lvl="1"/>
            <a:r>
              <a:rPr lang="en-US"/>
              <a:t>Naïve Bayes</a:t>
            </a:r>
          </a:p>
          <a:p>
            <a:pPr lvl="1"/>
            <a:r>
              <a:rPr lang="en-US"/>
              <a:t>MaxEnt</a:t>
            </a:r>
          </a:p>
          <a:p>
            <a:pPr lvl="1"/>
            <a:r>
              <a:rPr lang="en-US"/>
              <a:t>SVM</a:t>
            </a:r>
          </a:p>
          <a:p>
            <a:r>
              <a:rPr lang="en-US"/>
              <a:t>Cross-validation</a:t>
            </a:r>
          </a:p>
          <a:p>
            <a:pPr lvl="1"/>
            <a:r>
              <a:rPr lang="en-US"/>
              <a:t>Break up data into 10 folds</a:t>
            </a:r>
          </a:p>
          <a:p>
            <a:pPr lvl="1"/>
            <a:r>
              <a:rPr lang="en-US"/>
              <a:t>For each fold</a:t>
            </a:r>
          </a:p>
          <a:p>
            <a:pPr lvl="2"/>
            <a:r>
              <a:rPr lang="en-US"/>
              <a:t>Choose the fold as a temporary “test set”</a:t>
            </a:r>
          </a:p>
          <a:p>
            <a:pPr lvl="2"/>
            <a:r>
              <a:rPr lang="en-US"/>
              <a:t>Train on 9 folds, compute performance on the test fold</a:t>
            </a:r>
          </a:p>
          <a:p>
            <a:pPr lvl="1"/>
            <a:r>
              <a:rPr lang="en-US"/>
              <a:t>Report the average performance of the 10 runs.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Negation in Sentiment Analysis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76400"/>
            <a:ext cx="8374063" cy="4108450"/>
          </a:xfrm>
        </p:spPr>
        <p:txBody>
          <a:bodyPr/>
          <a:lstStyle/>
          <a:p>
            <a:endParaRPr lang="en-US"/>
          </a:p>
          <a:p>
            <a:endParaRPr lang="en-US"/>
          </a:p>
          <a:p>
            <a:pPr lvl="1">
              <a:buFont typeface="Times New Roman" charset="0"/>
              <a:buNone/>
            </a:pPr>
            <a:r>
              <a:rPr lang="en-US"/>
              <a:t>	They have not succeeded, and will never succeed, in breaking the will of this valiant people.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6368534"/>
            <a:ext cx="2210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Slide from Janyce Wiebe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Negation in Sentiment Analysis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76400"/>
            <a:ext cx="8374063" cy="4108450"/>
          </a:xfrm>
        </p:spPr>
        <p:txBody>
          <a:bodyPr/>
          <a:lstStyle/>
          <a:p>
            <a:endParaRPr lang="en-US"/>
          </a:p>
          <a:p>
            <a:pPr lvl="1">
              <a:buFont typeface="Times New Roman" charset="0"/>
              <a:buNone/>
            </a:pPr>
            <a:r>
              <a:rPr lang="en-US"/>
              <a:t>	They have not </a:t>
            </a:r>
            <a:r>
              <a:rPr lang="en-US" b="1">
                <a:solidFill>
                  <a:srgbClr val="0099FF"/>
                </a:solidFill>
              </a:rPr>
              <a:t>succeeded</a:t>
            </a:r>
            <a:r>
              <a:rPr lang="en-US"/>
              <a:t>, and will never succeed, in breaking the will of this valiant people.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6368534"/>
            <a:ext cx="2210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Slide from Janyce Wiebe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Negation in Sentiment Analysis</a:t>
            </a:r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76400"/>
            <a:ext cx="8374063" cy="4108450"/>
          </a:xfrm>
        </p:spPr>
        <p:txBody>
          <a:bodyPr/>
          <a:lstStyle/>
          <a:p>
            <a:endParaRPr lang="en-US"/>
          </a:p>
          <a:p>
            <a:endParaRPr lang="en-US"/>
          </a:p>
          <a:p>
            <a:pPr lvl="1">
              <a:buFont typeface="Times New Roman" charset="0"/>
              <a:buNone/>
            </a:pPr>
            <a:r>
              <a:rPr lang="en-US"/>
              <a:t>	They have</a:t>
            </a:r>
            <a:r>
              <a:rPr lang="en-US" b="1">
                <a:solidFill>
                  <a:srgbClr val="FF3300"/>
                </a:solidFill>
              </a:rPr>
              <a:t> not succeeded</a:t>
            </a:r>
            <a:r>
              <a:rPr lang="en-US" sz="3200"/>
              <a:t>, </a:t>
            </a:r>
            <a:r>
              <a:rPr lang="en-US"/>
              <a:t>and will never succeed, in breaking the will of this valiant people.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6368534"/>
            <a:ext cx="2210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Slide from Janyce Wiebe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Negation in Sentiment Analysis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76400"/>
            <a:ext cx="8374063" cy="4108450"/>
          </a:xfrm>
        </p:spPr>
        <p:txBody>
          <a:bodyPr/>
          <a:lstStyle/>
          <a:p>
            <a:endParaRPr lang="en-US"/>
          </a:p>
          <a:p>
            <a:pPr lvl="1">
              <a:buFont typeface="Times New Roman" charset="0"/>
              <a:buNone/>
            </a:pPr>
            <a:r>
              <a:rPr lang="en-US"/>
              <a:t>	They </a:t>
            </a:r>
            <a:r>
              <a:rPr lang="en-US" b="1">
                <a:solidFill>
                  <a:srgbClr val="0099FF"/>
                </a:solidFill>
              </a:rPr>
              <a:t>have not succeeded, and will never succeed, in breaking</a:t>
            </a:r>
            <a:r>
              <a:rPr lang="en-US"/>
              <a:t> the will of this valiant people.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6368534"/>
            <a:ext cx="2210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Slide from Janyce Wiebe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Pang and Lee on Negation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447800"/>
            <a:ext cx="8610600" cy="4572000"/>
          </a:xfrm>
        </p:spPr>
        <p:txBody>
          <a:bodyPr/>
          <a:lstStyle/>
          <a:p>
            <a:r>
              <a:rPr lang="en-US" smtClean="0"/>
              <a:t>added the tag NOT to every word between a negation word (“not”, “isn’t”, “didn’t”, etc.) and the first punctuation mark following the negation word. </a:t>
            </a:r>
          </a:p>
          <a:p>
            <a:endParaRPr lang="en-US" smtClean="0"/>
          </a:p>
          <a:p>
            <a:pPr>
              <a:buNone/>
            </a:pPr>
            <a:r>
              <a:rPr lang="en-US" sz="3000" smtClean="0">
                <a:solidFill>
                  <a:srgbClr val="660066"/>
                </a:solidFill>
                <a:latin typeface="Courier"/>
                <a:cs typeface="Courier"/>
              </a:rPr>
              <a:t>didn’t like this movie, but I</a:t>
            </a:r>
          </a:p>
          <a:p>
            <a:endParaRPr lang="en-US" sz="3200" smtClean="0">
              <a:solidFill>
                <a:srgbClr val="660066"/>
              </a:solidFill>
            </a:endParaRPr>
          </a:p>
          <a:p>
            <a:pPr>
              <a:buNone/>
            </a:pPr>
            <a:r>
              <a:rPr lang="en-US" sz="2900" smtClean="0">
                <a:solidFill>
                  <a:srgbClr val="660066"/>
                </a:solidFill>
                <a:latin typeface="Courier"/>
                <a:cs typeface="Courier"/>
              </a:rPr>
              <a:t>didn’t  NOT_like  NOT_this  NOT_movie</a:t>
            </a:r>
            <a:endParaRPr lang="en-US" sz="2900">
              <a:solidFill>
                <a:srgbClr val="660066"/>
              </a:solidFill>
              <a:latin typeface="Courier"/>
              <a:cs typeface="Courier"/>
            </a:endParaRPr>
          </a:p>
        </p:txBody>
      </p:sp>
      <p:sp>
        <p:nvSpPr>
          <p:cNvPr id="4" name="Down Arrow 3"/>
          <p:cNvSpPr/>
          <p:nvPr/>
        </p:nvSpPr>
        <p:spPr>
          <a:xfrm>
            <a:off x="3124200" y="3810000"/>
            <a:ext cx="914400" cy="53340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Pang and Lee interesting Observation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/>
              <a:t>“Feature presence”</a:t>
            </a:r>
          </a:p>
          <a:p>
            <a:pPr lvl="1"/>
            <a:r>
              <a:rPr lang="en-US"/>
              <a:t>i.e. 1 if a word occurred in a document, 0 if it didn’t</a:t>
            </a:r>
          </a:p>
          <a:p>
            <a:r>
              <a:rPr lang="en-US"/>
              <a:t>worked better than unigram probability</a:t>
            </a:r>
          </a:p>
          <a:p>
            <a:r>
              <a:rPr lang="en-US"/>
              <a:t>Why might this be?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04800"/>
            <a:ext cx="7772400" cy="1143000"/>
          </a:xfrm>
        </p:spPr>
        <p:txBody>
          <a:bodyPr/>
          <a:lstStyle/>
          <a:p>
            <a:r>
              <a:rPr lang="en-US"/>
              <a:t>Other difficulties in movie review classification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81000" y="1447800"/>
            <a:ext cx="8610600" cy="5257800"/>
          </a:xfrm>
        </p:spPr>
        <p:txBody>
          <a:bodyPr/>
          <a:lstStyle/>
          <a:p>
            <a:r>
              <a:rPr lang="en-US"/>
              <a:t>What makes movies hard to classify?</a:t>
            </a:r>
          </a:p>
          <a:p>
            <a:pPr lvl="1"/>
            <a:r>
              <a:rPr lang="en-US"/>
              <a:t>Sentiment can be subtle:</a:t>
            </a:r>
          </a:p>
          <a:p>
            <a:pPr lvl="2"/>
            <a:r>
              <a:rPr lang="en-US"/>
              <a:t>Perfume review in “Perfumes: the Guide”:</a:t>
            </a:r>
          </a:p>
          <a:p>
            <a:pPr lvl="3"/>
            <a:r>
              <a:rPr lang="en-US"/>
              <a:t>“If you are reading this because it is your darling fragrance, please wear it at home exclusively, and tape the windows shut.”</a:t>
            </a:r>
          </a:p>
          <a:p>
            <a:pPr lvl="2"/>
            <a:r>
              <a:rPr lang="en-US"/>
              <a:t>“She runs the gamut of emotions from A to B”</a:t>
            </a:r>
          </a:p>
          <a:p>
            <a:pPr lvl="3">
              <a:buNone/>
            </a:pPr>
            <a:r>
              <a:rPr lang="en-US"/>
              <a:t> (Dorothy Parker on Katherine Hepburn)</a:t>
            </a:r>
          </a:p>
          <a:p>
            <a:r>
              <a:rPr lang="en-US"/>
              <a:t>Order effects</a:t>
            </a:r>
          </a:p>
          <a:p>
            <a:pPr lvl="1"/>
            <a:r>
              <a:rPr lang="en-US" sz="2400"/>
              <a:t>This film should be </a:t>
            </a:r>
            <a:r>
              <a:rPr lang="en-US" sz="2400">
                <a:solidFill>
                  <a:srgbClr val="0000FF"/>
                </a:solidFill>
              </a:rPr>
              <a:t>brilliant</a:t>
            </a:r>
            <a:r>
              <a:rPr lang="en-US" sz="2400"/>
              <a:t>.  It sounds like a </a:t>
            </a:r>
            <a:r>
              <a:rPr lang="en-US" sz="2400">
                <a:solidFill>
                  <a:srgbClr val="0000FF"/>
                </a:solidFill>
              </a:rPr>
              <a:t>great </a:t>
            </a:r>
            <a:r>
              <a:rPr lang="en-US" sz="2400"/>
              <a:t>plot, the actors are </a:t>
            </a:r>
            <a:r>
              <a:rPr lang="en-US" sz="2400">
                <a:solidFill>
                  <a:srgbClr val="0000FF"/>
                </a:solidFill>
              </a:rPr>
              <a:t>first grade</a:t>
            </a:r>
            <a:r>
              <a:rPr lang="en-US" sz="2400"/>
              <a:t>, and the supporting cast is </a:t>
            </a:r>
            <a:r>
              <a:rPr lang="en-US" sz="2400">
                <a:solidFill>
                  <a:srgbClr val="0000FF"/>
                </a:solidFill>
              </a:rPr>
              <a:t>good </a:t>
            </a:r>
            <a:r>
              <a:rPr lang="en-US" sz="2400"/>
              <a:t>as well, and Stallone is attempting to deliver a good performance. However, it can’t hold up.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686800" y="6553200"/>
            <a:ext cx="457200" cy="304800"/>
          </a:xfrm>
          <a:prstGeom prst="rect">
            <a:avLst/>
          </a:prstGeom>
        </p:spPr>
        <p:txBody>
          <a:bodyPr/>
          <a:lstStyle/>
          <a:p>
            <a:fld id="{DCAB7E93-AD45-C349-8A19-0FCE009C7A3C}" type="slidenum">
              <a:rPr lang="en-US"/>
              <a:pPr/>
              <a:t>30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4: Naïve Bayes text classification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>
              <a:buFont typeface="Wingdings" charset="2"/>
              <a:buNone/>
            </a:pPr>
            <a:endParaRPr lang="en-US" smtClean="0">
              <a:latin typeface="Calibri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Is this spam?</a:t>
            </a:r>
          </a:p>
        </p:txBody>
      </p:sp>
      <p:pic>
        <p:nvPicPr>
          <p:cNvPr id="22531" name="Content Placeholder 5" descr="spam.tiff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 t="-16617" b="-16617"/>
          <a:stretch>
            <a:fillRect/>
          </a:stretch>
        </p:blipFill>
        <p:spPr/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More Applications of Text Classification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4800" y="1371600"/>
            <a:ext cx="8382000" cy="4114800"/>
          </a:xfrm>
        </p:spPr>
        <p:txBody>
          <a:bodyPr/>
          <a:lstStyle/>
          <a:p>
            <a:r>
              <a:rPr lang="en-US" sz="2400">
                <a:latin typeface="Calibri" charset="0"/>
              </a:rPr>
              <a:t>Authorship identification</a:t>
            </a:r>
          </a:p>
          <a:p>
            <a:r>
              <a:rPr lang="en-US" sz="2400">
                <a:latin typeface="Calibri" charset="0"/>
              </a:rPr>
              <a:t>Age/gender identification</a:t>
            </a:r>
          </a:p>
          <a:p>
            <a:r>
              <a:rPr lang="en-US" sz="2400">
                <a:latin typeface="Calibri" charset="0"/>
              </a:rPr>
              <a:t>Language Identification</a:t>
            </a:r>
          </a:p>
          <a:p>
            <a:r>
              <a:rPr lang="en-US" sz="2400" smtClean="0">
                <a:latin typeface="Calibri" charset="0"/>
              </a:rPr>
              <a:t>Assigning topics such as Yahoo-categories</a:t>
            </a:r>
          </a:p>
          <a:p>
            <a:pPr>
              <a:buFont typeface="Wingdings" charset="2"/>
              <a:buNone/>
            </a:pPr>
            <a:r>
              <a:rPr lang="en-US" sz="2400" smtClean="0">
                <a:latin typeface="Calibri" charset="0"/>
              </a:rPr>
              <a:t>	</a:t>
            </a:r>
            <a:r>
              <a:rPr lang="en-US" sz="2400" i="1" smtClean="0">
                <a:latin typeface="Calibri" charset="0"/>
              </a:rPr>
              <a:t>e.g., "finance," "sports," "news&gt;world&gt;asia&gt;business"</a:t>
            </a:r>
          </a:p>
          <a:p>
            <a:r>
              <a:rPr lang="en-US" sz="2400" smtClean="0">
                <a:latin typeface="Calibri" charset="0"/>
              </a:rPr>
              <a:t>Genre-detection</a:t>
            </a:r>
          </a:p>
          <a:p>
            <a:pPr>
              <a:buFont typeface="Wingdings" charset="2"/>
              <a:buNone/>
            </a:pPr>
            <a:r>
              <a:rPr lang="en-US" sz="2400" smtClean="0">
                <a:latin typeface="Calibri" charset="0"/>
              </a:rPr>
              <a:t>	</a:t>
            </a:r>
            <a:r>
              <a:rPr lang="en-US" sz="2400" i="1" smtClean="0">
                <a:latin typeface="Calibri" charset="0"/>
              </a:rPr>
              <a:t>e.g., "editorials" "movie-reviews" "news“</a:t>
            </a:r>
          </a:p>
          <a:p>
            <a:r>
              <a:rPr lang="en-US" sz="2400" smtClean="0">
                <a:latin typeface="Calibri" charset="0"/>
              </a:rPr>
              <a:t>Opinion/sentiment analysis on a person/product</a:t>
            </a:r>
          </a:p>
          <a:p>
            <a:pPr>
              <a:buFont typeface="Wingdings" charset="2"/>
              <a:buNone/>
            </a:pPr>
            <a:r>
              <a:rPr lang="en-US" sz="2400" i="1" smtClean="0">
                <a:latin typeface="Calibri" charset="0"/>
              </a:rPr>
              <a:t>	e.g., “like”, “hate”, “neutral”</a:t>
            </a:r>
          </a:p>
          <a:p>
            <a:r>
              <a:rPr lang="en-US" sz="2400" smtClean="0">
                <a:latin typeface="Calibri" charset="0"/>
              </a:rPr>
              <a:t>Labels may be domain-specific</a:t>
            </a:r>
          </a:p>
          <a:p>
            <a:pPr>
              <a:buFont typeface="Wingdings" charset="2"/>
              <a:buNone/>
            </a:pPr>
            <a:r>
              <a:rPr lang="en-US" sz="2400" i="1" smtClean="0">
                <a:latin typeface="Calibri" charset="0"/>
              </a:rPr>
              <a:t>	e.g., “contains adult language” : “doesn’t”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Text Classification: definition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>
                <a:latin typeface="Calibri" charset="0"/>
              </a:rPr>
              <a:t>The classifier: </a:t>
            </a:r>
          </a:p>
          <a:p>
            <a:pPr lvl="1"/>
            <a:r>
              <a:rPr lang="en-US" i="1">
                <a:latin typeface="Calibri" charset="0"/>
              </a:rPr>
              <a:t>Input</a:t>
            </a:r>
            <a:r>
              <a:rPr lang="en-US">
                <a:latin typeface="Calibri" charset="0"/>
              </a:rPr>
              <a:t>: a document </a:t>
            </a:r>
            <a:r>
              <a:rPr lang="en-US" i="1">
                <a:latin typeface="Calibri" charset="0"/>
              </a:rPr>
              <a:t>d</a:t>
            </a:r>
          </a:p>
          <a:p>
            <a:pPr lvl="1"/>
            <a:r>
              <a:rPr lang="en-US" i="1">
                <a:latin typeface="Calibri" charset="0"/>
              </a:rPr>
              <a:t>Output</a:t>
            </a:r>
            <a:r>
              <a:rPr lang="en-US">
                <a:latin typeface="Calibri" charset="0"/>
              </a:rPr>
              <a:t>: a predicted class </a:t>
            </a:r>
            <a:r>
              <a:rPr lang="en-US" i="1">
                <a:latin typeface="Calibri" charset="0"/>
              </a:rPr>
              <a:t>c</a:t>
            </a:r>
            <a:r>
              <a:rPr lang="en-US">
                <a:latin typeface="Calibri" charset="0"/>
              </a:rPr>
              <a:t> from some fixed set of labels </a:t>
            </a:r>
            <a:r>
              <a:rPr lang="en-US" i="1">
                <a:latin typeface="Calibri" charset="0"/>
              </a:rPr>
              <a:t>c</a:t>
            </a:r>
            <a:r>
              <a:rPr lang="en-US" i="1" baseline="-25000">
                <a:latin typeface="Calibri" charset="0"/>
              </a:rPr>
              <a:t>1</a:t>
            </a:r>
            <a:r>
              <a:rPr lang="en-US" i="1">
                <a:latin typeface="Calibri" charset="0"/>
              </a:rPr>
              <a:t>,...,c</a:t>
            </a:r>
            <a:r>
              <a:rPr lang="en-US" i="1" baseline="-25000">
                <a:latin typeface="Calibri" charset="0"/>
              </a:rPr>
              <a:t>K</a:t>
            </a:r>
          </a:p>
          <a:p>
            <a:r>
              <a:rPr lang="en-US">
                <a:latin typeface="Calibri" charset="0"/>
              </a:rPr>
              <a:t>The learner:</a:t>
            </a:r>
          </a:p>
          <a:p>
            <a:pPr lvl="1"/>
            <a:r>
              <a:rPr lang="en-US" i="1">
                <a:latin typeface="Calibri" charset="0"/>
              </a:rPr>
              <a:t>Input: </a:t>
            </a:r>
            <a:r>
              <a:rPr lang="en-US">
                <a:latin typeface="Calibri" charset="0"/>
              </a:rPr>
              <a:t>a set of </a:t>
            </a:r>
            <a:r>
              <a:rPr lang="en-US" i="1">
                <a:latin typeface="Calibri" charset="0"/>
              </a:rPr>
              <a:t>m </a:t>
            </a:r>
            <a:r>
              <a:rPr lang="en-US">
                <a:latin typeface="Calibri" charset="0"/>
              </a:rPr>
              <a:t>hand-labeled documents </a:t>
            </a:r>
            <a:r>
              <a:rPr lang="en-US" i="1">
                <a:latin typeface="Calibri" charset="0"/>
              </a:rPr>
              <a:t>(d</a:t>
            </a:r>
            <a:r>
              <a:rPr lang="en-US" i="1" baseline="-25000">
                <a:latin typeface="Calibri" charset="0"/>
              </a:rPr>
              <a:t>1</a:t>
            </a:r>
            <a:r>
              <a:rPr lang="en-US" i="1">
                <a:latin typeface="Calibri" charset="0"/>
              </a:rPr>
              <a:t>,c</a:t>
            </a:r>
            <a:r>
              <a:rPr lang="en-US" i="1" baseline="-25000">
                <a:latin typeface="Calibri" charset="0"/>
              </a:rPr>
              <a:t>1</a:t>
            </a:r>
            <a:r>
              <a:rPr lang="en-US" i="1">
                <a:latin typeface="Calibri" charset="0"/>
              </a:rPr>
              <a:t>),....,(d</a:t>
            </a:r>
            <a:r>
              <a:rPr lang="en-US" i="1" baseline="-25000">
                <a:latin typeface="Calibri" charset="0"/>
              </a:rPr>
              <a:t>m</a:t>
            </a:r>
            <a:r>
              <a:rPr lang="en-US" i="1">
                <a:latin typeface="Calibri" charset="0"/>
              </a:rPr>
              <a:t>,c</a:t>
            </a:r>
            <a:r>
              <a:rPr lang="en-US" i="1" baseline="-25000">
                <a:latin typeface="Calibri" charset="0"/>
              </a:rPr>
              <a:t>m</a:t>
            </a:r>
            <a:r>
              <a:rPr lang="en-US" i="1">
                <a:latin typeface="Calibri" charset="0"/>
              </a:rPr>
              <a:t>)</a:t>
            </a:r>
          </a:p>
          <a:p>
            <a:pPr lvl="1"/>
            <a:r>
              <a:rPr lang="en-US" i="1">
                <a:latin typeface="Calibri" charset="0"/>
              </a:rPr>
              <a:t>Output: </a:t>
            </a:r>
            <a:r>
              <a:rPr lang="en-US">
                <a:latin typeface="Calibri" charset="0"/>
              </a:rPr>
              <a:t>a learned classifier </a:t>
            </a:r>
            <a:r>
              <a:rPr lang="en-US" i="1">
                <a:latin typeface="Calibri" charset="0"/>
              </a:rPr>
              <a:t>f:d </a:t>
            </a:r>
            <a:r>
              <a:rPr lang="en-US" i="1">
                <a:latin typeface="Calibri" charset="0"/>
                <a:sym typeface="Wingdings" charset="2"/>
              </a:rPr>
              <a:t> c</a:t>
            </a:r>
            <a:endParaRPr lang="en-US" i="1">
              <a:latin typeface="Calibri" charset="0"/>
            </a:endParaRPr>
          </a:p>
          <a:p>
            <a:pPr lvl="1"/>
            <a:endParaRPr lang="en-US">
              <a:latin typeface="Calibri" charset="0"/>
            </a:endParaRPr>
          </a:p>
        </p:txBody>
      </p:sp>
      <p:sp>
        <p:nvSpPr>
          <p:cNvPr id="24580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324600"/>
            <a:ext cx="3962400" cy="457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1800"/>
              <a:t>Slide from William Cohen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6599238" y="3309938"/>
            <a:ext cx="1416050" cy="404812"/>
          </a:xfrm>
          <a:prstGeom prst="rect">
            <a:avLst/>
          </a:prstGeom>
          <a:noFill/>
          <a:ln w="38100">
            <a:solidFill>
              <a:srgbClr val="FF9999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>
                <a:latin typeface="Palatino" charset="0"/>
              </a:rPr>
              <a:t>Multimedia</a:t>
            </a:r>
          </a:p>
        </p:txBody>
      </p:sp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8124825" y="3309938"/>
            <a:ext cx="652463" cy="404812"/>
          </a:xfrm>
          <a:prstGeom prst="rect">
            <a:avLst/>
          </a:prstGeom>
          <a:noFill/>
          <a:ln w="38100">
            <a:solidFill>
              <a:schemeClr val="folHlink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>
                <a:latin typeface="Palatino" charset="0"/>
              </a:rPr>
              <a:t>GUI</a:t>
            </a:r>
          </a:p>
        </p:txBody>
      </p:sp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5227638" y="3309938"/>
            <a:ext cx="1263650" cy="404812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>
                <a:latin typeface="Palatino" charset="0"/>
              </a:rPr>
              <a:t>Garb.Coll.</a:t>
            </a:r>
          </a:p>
        </p:txBody>
      </p:sp>
      <p:sp>
        <p:nvSpPr>
          <p:cNvPr id="25605" name="Text Box 5"/>
          <p:cNvSpPr txBox="1">
            <a:spLocks noChangeArrowheads="1"/>
          </p:cNvSpPr>
          <p:nvPr/>
        </p:nvSpPr>
        <p:spPr bwMode="auto">
          <a:xfrm>
            <a:off x="3878263" y="3309938"/>
            <a:ext cx="1241425" cy="404812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>
                <a:latin typeface="Palatino" charset="0"/>
              </a:rPr>
              <a:t>Semantics</a:t>
            </a:r>
          </a:p>
        </p:txBody>
      </p:sp>
      <p:sp>
        <p:nvSpPr>
          <p:cNvPr id="25606" name="Text Box 6"/>
          <p:cNvSpPr txBox="1">
            <a:spLocks noChangeArrowheads="1"/>
          </p:cNvSpPr>
          <p:nvPr/>
        </p:nvSpPr>
        <p:spPr bwMode="auto">
          <a:xfrm>
            <a:off x="1606550" y="3314700"/>
            <a:ext cx="577850" cy="404813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>
                <a:latin typeface="Palatino" charset="0"/>
              </a:rPr>
              <a:t>ML</a:t>
            </a:r>
          </a:p>
        </p:txBody>
      </p:sp>
      <p:sp>
        <p:nvSpPr>
          <p:cNvPr id="25607" name="Text Box 7"/>
          <p:cNvSpPr txBox="1">
            <a:spLocks noChangeArrowheads="1"/>
          </p:cNvSpPr>
          <p:nvPr/>
        </p:nvSpPr>
        <p:spPr bwMode="auto">
          <a:xfrm>
            <a:off x="2613025" y="3309938"/>
            <a:ext cx="1135063" cy="404812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>
                <a:latin typeface="Palatino" charset="0"/>
              </a:rPr>
              <a:t>Planning</a:t>
            </a:r>
          </a:p>
        </p:txBody>
      </p:sp>
      <p:sp>
        <p:nvSpPr>
          <p:cNvPr id="25608" name="Text Box 8"/>
          <p:cNvSpPr txBox="1">
            <a:spLocks noChangeArrowheads="1"/>
          </p:cNvSpPr>
          <p:nvPr/>
        </p:nvSpPr>
        <p:spPr bwMode="auto">
          <a:xfrm>
            <a:off x="2667000" y="3865563"/>
            <a:ext cx="1285875" cy="146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 u="sng">
                <a:latin typeface="Palatino" charset="0"/>
              </a:rPr>
              <a:t>planning</a:t>
            </a:r>
            <a:endParaRPr lang="en-US" sz="1800">
              <a:latin typeface="Palatino" charset="0"/>
            </a:endParaRPr>
          </a:p>
          <a:p>
            <a:pPr eaLnBrk="0" hangingPunct="0"/>
            <a:r>
              <a:rPr lang="en-US" sz="1800">
                <a:latin typeface="Palatino" charset="0"/>
              </a:rPr>
              <a:t>temporal</a:t>
            </a:r>
          </a:p>
          <a:p>
            <a:pPr eaLnBrk="0" hangingPunct="0"/>
            <a:r>
              <a:rPr lang="en-US" sz="1800">
                <a:latin typeface="Palatino" charset="0"/>
              </a:rPr>
              <a:t>reasoning</a:t>
            </a:r>
          </a:p>
          <a:p>
            <a:pPr eaLnBrk="0" hangingPunct="0"/>
            <a:r>
              <a:rPr lang="en-US" sz="1800">
                <a:latin typeface="Palatino" charset="0"/>
              </a:rPr>
              <a:t>plan</a:t>
            </a:r>
          </a:p>
          <a:p>
            <a:pPr eaLnBrk="0" hangingPunct="0"/>
            <a:r>
              <a:rPr lang="en-US" sz="1800" u="sng">
                <a:latin typeface="Palatino" charset="0"/>
              </a:rPr>
              <a:t>language</a:t>
            </a:r>
            <a:r>
              <a:rPr lang="en-US" sz="1800">
                <a:latin typeface="Palatino" charset="0"/>
              </a:rPr>
              <a:t>...</a:t>
            </a:r>
          </a:p>
        </p:txBody>
      </p:sp>
      <p:sp>
        <p:nvSpPr>
          <p:cNvPr id="25609" name="Text Box 9"/>
          <p:cNvSpPr txBox="1">
            <a:spLocks noChangeArrowheads="1"/>
          </p:cNvSpPr>
          <p:nvPr/>
        </p:nvSpPr>
        <p:spPr bwMode="auto">
          <a:xfrm>
            <a:off x="3886200" y="3865563"/>
            <a:ext cx="16002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>
                <a:latin typeface="Palatino" charset="0"/>
              </a:rPr>
              <a:t>programming</a:t>
            </a:r>
            <a:endParaRPr lang="en-US" sz="1800" u="sng">
              <a:latin typeface="Palatino" charset="0"/>
            </a:endParaRPr>
          </a:p>
          <a:p>
            <a:pPr eaLnBrk="0" hangingPunct="0"/>
            <a:r>
              <a:rPr lang="en-US" sz="1800">
                <a:latin typeface="Palatino" charset="0"/>
              </a:rPr>
              <a:t>semantics</a:t>
            </a:r>
          </a:p>
          <a:p>
            <a:pPr eaLnBrk="0" hangingPunct="0"/>
            <a:r>
              <a:rPr lang="en-US" sz="1800" u="sng">
                <a:latin typeface="Palatino" charset="0"/>
              </a:rPr>
              <a:t>language</a:t>
            </a:r>
            <a:endParaRPr lang="en-US" sz="1800">
              <a:latin typeface="Palatino" charset="0"/>
            </a:endParaRPr>
          </a:p>
          <a:p>
            <a:pPr eaLnBrk="0" hangingPunct="0"/>
            <a:r>
              <a:rPr lang="en-US" sz="1800" u="sng">
                <a:latin typeface="Palatino" charset="0"/>
              </a:rPr>
              <a:t>proof</a:t>
            </a:r>
            <a:r>
              <a:rPr lang="en-US" sz="1800">
                <a:latin typeface="Palatino" charset="0"/>
              </a:rPr>
              <a:t>...</a:t>
            </a:r>
          </a:p>
        </p:txBody>
      </p:sp>
      <p:sp>
        <p:nvSpPr>
          <p:cNvPr id="25610" name="Text Box 10"/>
          <p:cNvSpPr txBox="1">
            <a:spLocks noChangeArrowheads="1"/>
          </p:cNvSpPr>
          <p:nvPr/>
        </p:nvSpPr>
        <p:spPr bwMode="auto">
          <a:xfrm>
            <a:off x="1173163" y="3865563"/>
            <a:ext cx="1606550" cy="146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>
                <a:latin typeface="Palatino" charset="0"/>
              </a:rPr>
              <a:t>learning</a:t>
            </a:r>
          </a:p>
          <a:p>
            <a:pPr eaLnBrk="0" hangingPunct="0"/>
            <a:r>
              <a:rPr lang="en-US" sz="1800" u="sng">
                <a:latin typeface="Palatino" charset="0"/>
              </a:rPr>
              <a:t>intelligence</a:t>
            </a:r>
            <a:endParaRPr lang="en-US" sz="1800">
              <a:latin typeface="Palatino" charset="0"/>
            </a:endParaRPr>
          </a:p>
          <a:p>
            <a:pPr eaLnBrk="0" hangingPunct="0"/>
            <a:r>
              <a:rPr lang="en-US" sz="1800">
                <a:latin typeface="Palatino" charset="0"/>
              </a:rPr>
              <a:t>algorithm</a:t>
            </a:r>
          </a:p>
          <a:p>
            <a:pPr eaLnBrk="0" hangingPunct="0"/>
            <a:r>
              <a:rPr lang="en-US" sz="1800">
                <a:latin typeface="Palatino" charset="0"/>
              </a:rPr>
              <a:t>reinforcement</a:t>
            </a:r>
          </a:p>
          <a:p>
            <a:pPr eaLnBrk="0" hangingPunct="0"/>
            <a:r>
              <a:rPr lang="en-US" sz="1800">
                <a:latin typeface="Palatino" charset="0"/>
              </a:rPr>
              <a:t>network...</a:t>
            </a:r>
          </a:p>
        </p:txBody>
      </p:sp>
      <p:sp>
        <p:nvSpPr>
          <p:cNvPr id="25611" name="Text Box 11"/>
          <p:cNvSpPr txBox="1">
            <a:spLocks noChangeArrowheads="1"/>
          </p:cNvSpPr>
          <p:nvPr/>
        </p:nvSpPr>
        <p:spPr bwMode="auto">
          <a:xfrm>
            <a:off x="5372100" y="3865563"/>
            <a:ext cx="1485900" cy="146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>
                <a:latin typeface="Palatino" charset="0"/>
              </a:rPr>
              <a:t>garbage</a:t>
            </a:r>
          </a:p>
          <a:p>
            <a:pPr eaLnBrk="0" hangingPunct="0"/>
            <a:r>
              <a:rPr lang="en-US" sz="1800">
                <a:latin typeface="Palatino" charset="0"/>
              </a:rPr>
              <a:t>collection</a:t>
            </a:r>
          </a:p>
          <a:p>
            <a:pPr eaLnBrk="0" hangingPunct="0"/>
            <a:r>
              <a:rPr lang="en-US" sz="1800">
                <a:latin typeface="Palatino" charset="0"/>
              </a:rPr>
              <a:t>memory</a:t>
            </a:r>
          </a:p>
          <a:p>
            <a:pPr eaLnBrk="0" hangingPunct="0"/>
            <a:r>
              <a:rPr lang="en-US" sz="1800">
                <a:latin typeface="Palatino" charset="0"/>
              </a:rPr>
              <a:t>optimization</a:t>
            </a:r>
          </a:p>
          <a:p>
            <a:pPr eaLnBrk="0" hangingPunct="0"/>
            <a:r>
              <a:rPr lang="en-US" sz="1800">
                <a:latin typeface="Palatino" charset="0"/>
              </a:rPr>
              <a:t>region...</a:t>
            </a:r>
          </a:p>
        </p:txBody>
      </p:sp>
      <p:sp>
        <p:nvSpPr>
          <p:cNvPr id="25612" name="AutoShape 12"/>
          <p:cNvSpPr>
            <a:spLocks noChangeArrowheads="1"/>
          </p:cNvSpPr>
          <p:nvPr/>
        </p:nvSpPr>
        <p:spPr bwMode="auto">
          <a:xfrm>
            <a:off x="6019800" y="1509713"/>
            <a:ext cx="304800" cy="457200"/>
          </a:xfrm>
          <a:prstGeom prst="foldedCorner">
            <a:avLst>
              <a:gd name="adj" fmla="val 28644"/>
            </a:avLst>
          </a:prstGeom>
          <a:solidFill>
            <a:srgbClr val="B2B2B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13" name="Text Box 13"/>
          <p:cNvSpPr txBox="1">
            <a:spLocks noChangeArrowheads="1"/>
          </p:cNvSpPr>
          <p:nvPr/>
        </p:nvSpPr>
        <p:spPr bwMode="auto">
          <a:xfrm>
            <a:off x="6400800" y="1455738"/>
            <a:ext cx="1417638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600">
                <a:latin typeface="Palatino" charset="0"/>
              </a:rPr>
              <a:t>“planning</a:t>
            </a:r>
          </a:p>
          <a:p>
            <a:pPr eaLnBrk="0" hangingPunct="0"/>
            <a:r>
              <a:rPr lang="en-US" sz="1600">
                <a:latin typeface="Palatino" charset="0"/>
              </a:rPr>
              <a:t>  language</a:t>
            </a:r>
          </a:p>
          <a:p>
            <a:pPr eaLnBrk="0" hangingPunct="0"/>
            <a:r>
              <a:rPr lang="en-US" sz="1600">
                <a:latin typeface="Palatino" charset="0"/>
              </a:rPr>
              <a:t>  proof</a:t>
            </a:r>
          </a:p>
          <a:p>
            <a:pPr eaLnBrk="0" hangingPunct="0"/>
            <a:r>
              <a:rPr lang="en-US" sz="1600">
                <a:latin typeface="Palatino" charset="0"/>
              </a:rPr>
              <a:t>  intelligence”</a:t>
            </a:r>
          </a:p>
        </p:txBody>
      </p:sp>
      <p:sp>
        <p:nvSpPr>
          <p:cNvPr id="25614" name="Text Box 14"/>
          <p:cNvSpPr txBox="1">
            <a:spLocks noChangeArrowheads="1"/>
          </p:cNvSpPr>
          <p:nvPr/>
        </p:nvSpPr>
        <p:spPr bwMode="auto">
          <a:xfrm>
            <a:off x="0" y="3857625"/>
            <a:ext cx="10604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 b="1" i="1">
                <a:latin typeface="Palatino" charset="0"/>
              </a:rPr>
              <a:t>Training</a:t>
            </a:r>
          </a:p>
          <a:p>
            <a:pPr eaLnBrk="0" hangingPunct="0"/>
            <a:r>
              <a:rPr lang="en-US" sz="1800" b="1" i="1">
                <a:latin typeface="Palatino" charset="0"/>
              </a:rPr>
              <a:t>Data:</a:t>
            </a:r>
          </a:p>
        </p:txBody>
      </p:sp>
      <p:cxnSp>
        <p:nvCxnSpPr>
          <p:cNvPr id="25615" name="AutoShape 15"/>
          <p:cNvCxnSpPr>
            <a:cxnSpLocks noChangeShapeType="1"/>
            <a:stCxn id="25612" idx="1"/>
            <a:endCxn id="25607" idx="0"/>
          </p:cNvCxnSpPr>
          <p:nvPr/>
        </p:nvCxnSpPr>
        <p:spPr bwMode="auto">
          <a:xfrm rot="10800000" flipV="1">
            <a:off x="3181350" y="1738313"/>
            <a:ext cx="2838450" cy="1552575"/>
          </a:xfrm>
          <a:prstGeom prst="curvedConnector2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25616" name="Text Box 16"/>
          <p:cNvSpPr txBox="1">
            <a:spLocks noChangeArrowheads="1"/>
          </p:cNvSpPr>
          <p:nvPr/>
        </p:nvSpPr>
        <p:spPr bwMode="auto">
          <a:xfrm>
            <a:off x="0" y="1706563"/>
            <a:ext cx="762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 b="1" i="1">
                <a:latin typeface="Palatino" charset="0"/>
              </a:rPr>
              <a:t>Test</a:t>
            </a:r>
          </a:p>
          <a:p>
            <a:pPr eaLnBrk="0" hangingPunct="0"/>
            <a:r>
              <a:rPr lang="en-US" sz="1800" b="1" i="1">
                <a:latin typeface="Palatino" charset="0"/>
              </a:rPr>
              <a:t>Data:</a:t>
            </a:r>
          </a:p>
        </p:txBody>
      </p:sp>
      <p:sp>
        <p:nvSpPr>
          <p:cNvPr id="25617" name="Text Box 17"/>
          <p:cNvSpPr txBox="1">
            <a:spLocks noChangeArrowheads="1"/>
          </p:cNvSpPr>
          <p:nvPr/>
        </p:nvSpPr>
        <p:spPr bwMode="auto">
          <a:xfrm>
            <a:off x="0" y="3019425"/>
            <a:ext cx="10080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 b="1" i="1">
                <a:latin typeface="Palatino" charset="0"/>
              </a:rPr>
              <a:t>Classes:</a:t>
            </a:r>
          </a:p>
        </p:txBody>
      </p:sp>
      <p:sp>
        <p:nvSpPr>
          <p:cNvPr id="25618" name="Text Box 18"/>
          <p:cNvSpPr txBox="1">
            <a:spLocks noChangeArrowheads="1"/>
          </p:cNvSpPr>
          <p:nvPr/>
        </p:nvSpPr>
        <p:spPr bwMode="auto">
          <a:xfrm>
            <a:off x="2322513" y="2728913"/>
            <a:ext cx="5921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>
                <a:latin typeface="Palatino" charset="0"/>
              </a:rPr>
              <a:t>(AI)</a:t>
            </a:r>
          </a:p>
        </p:txBody>
      </p:sp>
      <p:sp>
        <p:nvSpPr>
          <p:cNvPr id="25619" name="Rectangle 3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Document Classification</a:t>
            </a:r>
          </a:p>
        </p:txBody>
      </p:sp>
      <p:sp>
        <p:nvSpPr>
          <p:cNvPr id="25620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00800"/>
            <a:ext cx="3962400" cy="457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1600"/>
              <a:t>Slide from Chris Manning</a:t>
            </a:r>
          </a:p>
        </p:txBody>
      </p:sp>
      <p:sp>
        <p:nvSpPr>
          <p:cNvPr id="25621" name="Text Box 20"/>
          <p:cNvSpPr txBox="1">
            <a:spLocks noChangeArrowheads="1"/>
          </p:cNvSpPr>
          <p:nvPr/>
        </p:nvSpPr>
        <p:spPr bwMode="auto">
          <a:xfrm>
            <a:off x="4343400" y="2728913"/>
            <a:ext cx="1752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>
                <a:latin typeface="Palatino" charset="0"/>
              </a:rPr>
              <a:t>(Programming)</a:t>
            </a:r>
          </a:p>
        </p:txBody>
      </p:sp>
      <p:sp>
        <p:nvSpPr>
          <p:cNvPr id="25622" name="Text Box 21"/>
          <p:cNvSpPr txBox="1">
            <a:spLocks noChangeArrowheads="1"/>
          </p:cNvSpPr>
          <p:nvPr/>
        </p:nvSpPr>
        <p:spPr bwMode="auto">
          <a:xfrm>
            <a:off x="7351713" y="2728913"/>
            <a:ext cx="7667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>
                <a:latin typeface="Palatino" charset="0"/>
              </a:rPr>
              <a:t>(HCI)</a:t>
            </a:r>
          </a:p>
        </p:txBody>
      </p:sp>
      <p:cxnSp>
        <p:nvCxnSpPr>
          <p:cNvPr id="25623" name="AutoShape 22"/>
          <p:cNvCxnSpPr>
            <a:cxnSpLocks noChangeShapeType="1"/>
            <a:endCxn id="25618" idx="0"/>
          </p:cNvCxnSpPr>
          <p:nvPr/>
        </p:nvCxnSpPr>
        <p:spPr bwMode="auto">
          <a:xfrm flipH="1">
            <a:off x="2619375" y="2133600"/>
            <a:ext cx="2105025" cy="595313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</p:cxnSp>
      <p:cxnSp>
        <p:nvCxnSpPr>
          <p:cNvPr id="25624" name="AutoShape 23"/>
          <p:cNvCxnSpPr>
            <a:cxnSpLocks noChangeShapeType="1"/>
            <a:endCxn id="25621" idx="0"/>
          </p:cNvCxnSpPr>
          <p:nvPr/>
        </p:nvCxnSpPr>
        <p:spPr bwMode="auto">
          <a:xfrm>
            <a:off x="4724400" y="2133600"/>
            <a:ext cx="495300" cy="595313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</p:cxnSp>
      <p:cxnSp>
        <p:nvCxnSpPr>
          <p:cNvPr id="25625" name="AutoShape 24"/>
          <p:cNvCxnSpPr>
            <a:cxnSpLocks noChangeShapeType="1"/>
            <a:endCxn id="25622" idx="0"/>
          </p:cNvCxnSpPr>
          <p:nvPr/>
        </p:nvCxnSpPr>
        <p:spPr bwMode="auto">
          <a:xfrm>
            <a:off x="4724400" y="2133600"/>
            <a:ext cx="3011488" cy="595313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</p:cxnSp>
      <p:cxnSp>
        <p:nvCxnSpPr>
          <p:cNvPr id="25626" name="AutoShape 25"/>
          <p:cNvCxnSpPr>
            <a:cxnSpLocks noChangeShapeType="1"/>
            <a:stCxn id="25618" idx="2"/>
            <a:endCxn id="25607" idx="0"/>
          </p:cNvCxnSpPr>
          <p:nvPr/>
        </p:nvCxnSpPr>
        <p:spPr bwMode="auto">
          <a:xfrm>
            <a:off x="2619375" y="3095625"/>
            <a:ext cx="561975" cy="195263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</p:cxnSp>
      <p:cxnSp>
        <p:nvCxnSpPr>
          <p:cNvPr id="25627" name="AutoShape 26"/>
          <p:cNvCxnSpPr>
            <a:cxnSpLocks noChangeShapeType="1"/>
            <a:stCxn id="25621" idx="2"/>
            <a:endCxn id="25605" idx="0"/>
          </p:cNvCxnSpPr>
          <p:nvPr/>
        </p:nvCxnSpPr>
        <p:spPr bwMode="auto">
          <a:xfrm flipH="1">
            <a:off x="4498975" y="3095625"/>
            <a:ext cx="720725" cy="195263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</p:cxnSp>
      <p:cxnSp>
        <p:nvCxnSpPr>
          <p:cNvPr id="25628" name="AutoShape 27"/>
          <p:cNvCxnSpPr>
            <a:cxnSpLocks noChangeShapeType="1"/>
            <a:stCxn id="25621" idx="2"/>
            <a:endCxn id="25604" idx="0"/>
          </p:cNvCxnSpPr>
          <p:nvPr/>
        </p:nvCxnSpPr>
        <p:spPr bwMode="auto">
          <a:xfrm>
            <a:off x="5219700" y="3095625"/>
            <a:ext cx="639763" cy="195263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</p:cxnSp>
      <p:cxnSp>
        <p:nvCxnSpPr>
          <p:cNvPr id="25629" name="AutoShape 28"/>
          <p:cNvCxnSpPr>
            <a:cxnSpLocks noChangeShapeType="1"/>
            <a:stCxn id="25622" idx="2"/>
            <a:endCxn id="25602" idx="0"/>
          </p:cNvCxnSpPr>
          <p:nvPr/>
        </p:nvCxnSpPr>
        <p:spPr bwMode="auto">
          <a:xfrm flipH="1">
            <a:off x="7307263" y="3095625"/>
            <a:ext cx="428625" cy="195263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</p:cxnSp>
      <p:cxnSp>
        <p:nvCxnSpPr>
          <p:cNvPr id="25630" name="AutoShape 29"/>
          <p:cNvCxnSpPr>
            <a:cxnSpLocks noChangeShapeType="1"/>
            <a:stCxn id="25622" idx="2"/>
            <a:endCxn id="25603" idx="0"/>
          </p:cNvCxnSpPr>
          <p:nvPr/>
        </p:nvCxnSpPr>
        <p:spPr bwMode="auto">
          <a:xfrm>
            <a:off x="7735888" y="3095625"/>
            <a:ext cx="715962" cy="195263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</p:cxnSp>
      <p:cxnSp>
        <p:nvCxnSpPr>
          <p:cNvPr id="25631" name="AutoShape 30"/>
          <p:cNvCxnSpPr>
            <a:cxnSpLocks noChangeShapeType="1"/>
            <a:stCxn id="25618" idx="2"/>
            <a:endCxn id="25606" idx="0"/>
          </p:cNvCxnSpPr>
          <p:nvPr/>
        </p:nvCxnSpPr>
        <p:spPr bwMode="auto">
          <a:xfrm flipH="1">
            <a:off x="1895475" y="3095625"/>
            <a:ext cx="723900" cy="200025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</p:cxnSp>
      <p:sp>
        <p:nvSpPr>
          <p:cNvPr id="25632" name="Text Box 31"/>
          <p:cNvSpPr txBox="1">
            <a:spLocks noChangeArrowheads="1"/>
          </p:cNvSpPr>
          <p:nvPr/>
        </p:nvSpPr>
        <p:spPr bwMode="auto">
          <a:xfrm>
            <a:off x="6743700" y="3868738"/>
            <a:ext cx="355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>
                <a:latin typeface="Palatino" charset="0"/>
              </a:rPr>
              <a:t>...</a:t>
            </a:r>
          </a:p>
        </p:txBody>
      </p:sp>
      <p:sp>
        <p:nvSpPr>
          <p:cNvPr id="25633" name="Text Box 32"/>
          <p:cNvSpPr txBox="1">
            <a:spLocks noChangeArrowheads="1"/>
          </p:cNvSpPr>
          <p:nvPr/>
        </p:nvSpPr>
        <p:spPr bwMode="auto">
          <a:xfrm>
            <a:off x="8178800" y="3886200"/>
            <a:ext cx="355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>
                <a:latin typeface="Palatino" charset="0"/>
              </a:rPr>
              <a:t>...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Classification Methods: </a:t>
            </a:r>
            <a:br>
              <a:rPr lang="en-US" sz="3600" smtClean="0"/>
            </a:br>
            <a:r>
              <a:rPr lang="en-US" sz="3600" smtClean="0"/>
              <a:t>Hand-coded rules</a:t>
            </a:r>
          </a:p>
        </p:txBody>
      </p:sp>
      <p:sp>
        <p:nvSpPr>
          <p:cNvPr id="27651" name="Rectangle 5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mtClean="0">
                <a:latin typeface="Calibri" charset="0"/>
              </a:rPr>
              <a:t>Some spam/email filters, etc. </a:t>
            </a:r>
          </a:p>
          <a:p>
            <a:r>
              <a:rPr lang="en-US" smtClean="0">
                <a:latin typeface="Calibri" charset="0"/>
              </a:rPr>
              <a:t>E.g., assign category if document contains a given boolean combination of words</a:t>
            </a:r>
          </a:p>
          <a:p>
            <a:r>
              <a:rPr lang="en-US" smtClean="0">
                <a:latin typeface="Calibri" charset="0"/>
              </a:rPr>
              <a:t>Accuracy is often very high if a rule has been carefully refined over time by a subject expert</a:t>
            </a:r>
          </a:p>
          <a:p>
            <a:r>
              <a:rPr lang="en-US" smtClean="0">
                <a:latin typeface="Calibri" charset="0"/>
              </a:rPr>
              <a:t>Building and maintaining these rules is expensive</a:t>
            </a:r>
          </a:p>
        </p:txBody>
      </p:sp>
      <p:sp>
        <p:nvSpPr>
          <p:cNvPr id="27652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00800"/>
            <a:ext cx="3962400" cy="457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1600"/>
              <a:t>Slide from Chris Manning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Classification Methods:</a:t>
            </a:r>
            <a:br>
              <a:rPr lang="en-US" sz="3600" smtClean="0"/>
            </a:br>
            <a:r>
              <a:rPr lang="en-US" sz="3600" smtClean="0"/>
              <a:t>Machine Learning</a:t>
            </a:r>
          </a:p>
        </p:txBody>
      </p:sp>
      <p:sp>
        <p:nvSpPr>
          <p:cNvPr id="29699" name="Rectangle 5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800" smtClean="0">
                <a:latin typeface="Calibri" charset="0"/>
              </a:rPr>
              <a:t>Supervised Machine Learning</a:t>
            </a:r>
          </a:p>
          <a:p>
            <a:r>
              <a:rPr lang="en-US" sz="2800" smtClean="0">
                <a:latin typeface="Calibri" charset="0"/>
              </a:rPr>
              <a:t>To learn a function from documents (or sentences) to labels</a:t>
            </a:r>
          </a:p>
          <a:p>
            <a:pPr lvl="1"/>
            <a:r>
              <a:rPr lang="en-US" smtClean="0">
                <a:latin typeface="Calibri" charset="0"/>
              </a:rPr>
              <a:t>Naive Bayes (simple, common method)</a:t>
            </a:r>
          </a:p>
          <a:p>
            <a:pPr lvl="1"/>
            <a:r>
              <a:rPr lang="en-US" smtClean="0">
                <a:latin typeface="Calibri" charset="0"/>
              </a:rPr>
              <a:t>Others</a:t>
            </a:r>
          </a:p>
          <a:p>
            <a:pPr lvl="2"/>
            <a:r>
              <a:rPr lang="en-US" smtClean="0">
                <a:latin typeface="Calibri" charset="0"/>
              </a:rPr>
              <a:t>k-Nearest Neighbors (simple, powerful)</a:t>
            </a:r>
          </a:p>
          <a:p>
            <a:pPr lvl="2"/>
            <a:r>
              <a:rPr lang="en-US" smtClean="0">
                <a:latin typeface="Calibri" charset="0"/>
              </a:rPr>
              <a:t>Support-vector machines (new, more powerful)</a:t>
            </a:r>
          </a:p>
          <a:p>
            <a:pPr lvl="2"/>
            <a:r>
              <a:rPr lang="en-US" smtClean="0">
                <a:latin typeface="Calibri" charset="0"/>
              </a:rPr>
              <a:t>… plus many other methods</a:t>
            </a:r>
          </a:p>
          <a:p>
            <a:pPr lvl="1"/>
            <a:r>
              <a:rPr lang="en-US" smtClean="0">
                <a:latin typeface="Calibri" charset="0"/>
              </a:rPr>
              <a:t>No free lunch: requires hand-classified training data</a:t>
            </a:r>
          </a:p>
          <a:p>
            <a:pPr lvl="2"/>
            <a:r>
              <a:rPr lang="en-US" smtClean="0">
                <a:latin typeface="Calibri" charset="0"/>
              </a:rPr>
              <a:t>But data can be built up (and refined) by amateurs</a:t>
            </a:r>
          </a:p>
          <a:p>
            <a:pPr lvl="2">
              <a:buFont typeface="Wingdings" charset="2"/>
              <a:buNone/>
            </a:pPr>
            <a:endParaRPr lang="en-US" sz="900" smtClean="0">
              <a:latin typeface="Calibri" charset="0"/>
            </a:endParaRPr>
          </a:p>
        </p:txBody>
      </p:sp>
      <p:sp>
        <p:nvSpPr>
          <p:cNvPr id="29700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00800"/>
            <a:ext cx="3962400" cy="457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1600"/>
              <a:t>Slide from Chris Manning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Naïve Bayes Intuition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>
              <a:latin typeface="Calibri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Representing text for classification</a:t>
            </a:r>
          </a:p>
        </p:txBody>
      </p:sp>
      <p:sp>
        <p:nvSpPr>
          <p:cNvPr id="32771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00800"/>
            <a:ext cx="3962400" cy="457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1600"/>
              <a:t>Slide from William Cohen</a:t>
            </a:r>
          </a:p>
        </p:txBody>
      </p:sp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1295400" y="1600200"/>
            <a:ext cx="4572000" cy="1905000"/>
          </a:xfrm>
          <a:prstGeom prst="rect">
            <a:avLst/>
          </a:prstGeom>
          <a:solidFill>
            <a:srgbClr val="CCFFFF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sz="900"/>
              <a:t>ARGENTINE 1986/87 GRAIN/OILSEED REGISTRATIONS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sz="900"/>
              <a:t>BUENOS AIRES, Feb 26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sz="900"/>
              <a:t>Argentine grain board figures show crop registrations of grains, oilseeds and their products to February 11, in thousands of tonnes, showing those for future shipments month, 1986/87 total and 1985/86 total to February 12, 1986, in brackets: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900"/>
              <a:t> Bread wheat prev 1,655.8, Feb 872.0, March 164.6, total 2,692.4 (4,161.0).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900"/>
              <a:t> Maize Mar 48.0, total 48.0 (nil).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900"/>
              <a:t> Sorghum nil (nil)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900"/>
              <a:t> Oilseed export registrations were: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900"/>
              <a:t> Sunflowerseed total 15.0 (7.9)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900"/>
              <a:t> Soybean May 20.0, total 20.0 (nil)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sz="900"/>
              <a:t>The board also detailed export registrations for subproducts, as follows....</a:t>
            </a:r>
            <a:r>
              <a:rPr lang="en-US" sz="1200"/>
              <a:t> </a:t>
            </a:r>
            <a:endParaRPr lang="en-US" sz="800"/>
          </a:p>
        </p:txBody>
      </p:sp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288925" y="1484313"/>
            <a:ext cx="1006475" cy="17081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600"/>
              <a:t>f(</a:t>
            </a:r>
          </a:p>
        </p:txBody>
      </p:sp>
      <p:sp>
        <p:nvSpPr>
          <p:cNvPr id="32774" name="Text Box 6"/>
          <p:cNvSpPr txBox="1">
            <a:spLocks noChangeArrowheads="1"/>
          </p:cNvSpPr>
          <p:nvPr/>
        </p:nvSpPr>
        <p:spPr bwMode="auto">
          <a:xfrm>
            <a:off x="5835650" y="1484313"/>
            <a:ext cx="2111375" cy="172402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600"/>
              <a:t>)=c</a:t>
            </a:r>
          </a:p>
        </p:txBody>
      </p:sp>
      <p:sp>
        <p:nvSpPr>
          <p:cNvPr id="32775" name="AutoShape 7"/>
          <p:cNvSpPr>
            <a:spLocks/>
          </p:cNvSpPr>
          <p:nvPr/>
        </p:nvSpPr>
        <p:spPr bwMode="auto">
          <a:xfrm rot="-5400000">
            <a:off x="3276600" y="1676400"/>
            <a:ext cx="609600" cy="4572000"/>
          </a:xfrm>
          <a:prstGeom prst="leftBrace">
            <a:avLst>
              <a:gd name="adj1" fmla="val 62500"/>
              <a:gd name="adj2" fmla="val 50000"/>
            </a:avLst>
          </a:prstGeom>
          <a:noFill/>
          <a:ln w="25400">
            <a:solidFill>
              <a:schemeClr val="accent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776" name="Text Box 8"/>
          <p:cNvSpPr txBox="1">
            <a:spLocks noChangeArrowheads="1"/>
          </p:cNvSpPr>
          <p:nvPr/>
        </p:nvSpPr>
        <p:spPr bwMode="auto">
          <a:xfrm>
            <a:off x="3505200" y="4495800"/>
            <a:ext cx="184150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2777" name="Text Box 9"/>
          <p:cNvSpPr txBox="1">
            <a:spLocks noChangeArrowheads="1"/>
          </p:cNvSpPr>
          <p:nvPr/>
        </p:nvSpPr>
        <p:spPr bwMode="auto">
          <a:xfrm>
            <a:off x="3352800" y="4343400"/>
            <a:ext cx="431800" cy="57943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/>
              <a:t>?</a:t>
            </a:r>
          </a:p>
        </p:txBody>
      </p:sp>
      <p:sp>
        <p:nvSpPr>
          <p:cNvPr id="32778" name="Text Box 10"/>
          <p:cNvSpPr txBox="1">
            <a:spLocks noChangeArrowheads="1"/>
          </p:cNvSpPr>
          <p:nvPr/>
        </p:nvSpPr>
        <p:spPr bwMode="auto">
          <a:xfrm>
            <a:off x="4419600" y="4419600"/>
            <a:ext cx="4495800" cy="12001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What is the best representation for the document </a:t>
            </a:r>
            <a:r>
              <a:rPr lang="en-US" i="1"/>
              <a:t>d</a:t>
            </a:r>
            <a:r>
              <a:rPr lang="en-US"/>
              <a:t> being classified?</a:t>
            </a:r>
          </a:p>
        </p:txBody>
      </p:sp>
      <p:sp>
        <p:nvSpPr>
          <p:cNvPr id="74763" name="Line 11"/>
          <p:cNvSpPr>
            <a:spLocks noChangeShapeType="1"/>
          </p:cNvSpPr>
          <p:nvPr/>
        </p:nvSpPr>
        <p:spPr bwMode="auto">
          <a:xfrm flipH="1">
            <a:off x="6096000" y="4343400"/>
            <a:ext cx="685800" cy="5334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64" name="Text Box 12"/>
          <p:cNvSpPr txBox="1">
            <a:spLocks noChangeArrowheads="1"/>
          </p:cNvSpPr>
          <p:nvPr/>
        </p:nvSpPr>
        <p:spPr bwMode="auto">
          <a:xfrm>
            <a:off x="6705600" y="3962400"/>
            <a:ext cx="2220913" cy="46196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800000"/>
                </a:solidFill>
              </a:rPr>
              <a:t>simplest useful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63" grpId="0" animBg="1"/>
      <p:bldP spid="7476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Bag of words representation</a:t>
            </a:r>
          </a:p>
        </p:txBody>
      </p:sp>
      <p:sp>
        <p:nvSpPr>
          <p:cNvPr id="33795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5181600" y="6400800"/>
            <a:ext cx="3962400" cy="457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1600"/>
              <a:t>Slide from William Cohen</a:t>
            </a:r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533400" y="1752600"/>
            <a:ext cx="7848600" cy="3733800"/>
          </a:xfrm>
          <a:prstGeom prst="rect">
            <a:avLst/>
          </a:prstGeom>
          <a:solidFill>
            <a:srgbClr val="CCFFFF"/>
          </a:solidFill>
          <a:ln w="28575">
            <a:solidFill>
              <a:srgbClr val="3366FF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sz="1800">
                <a:solidFill>
                  <a:srgbClr val="336699"/>
                </a:solidFill>
              </a:rPr>
              <a:t>ARGENTINE</a:t>
            </a:r>
            <a:r>
              <a:rPr lang="en-US" sz="1600">
                <a:solidFill>
                  <a:srgbClr val="336699"/>
                </a:solidFill>
              </a:rPr>
              <a:t> 1986/87 </a:t>
            </a:r>
            <a:r>
              <a:rPr lang="en-US" sz="1800">
                <a:solidFill>
                  <a:schemeClr val="tx2"/>
                </a:solidFill>
              </a:rPr>
              <a:t>GRAIN</a:t>
            </a:r>
            <a:r>
              <a:rPr lang="en-US" sz="1600">
                <a:solidFill>
                  <a:schemeClr val="tx2"/>
                </a:solidFill>
              </a:rPr>
              <a:t>/</a:t>
            </a:r>
            <a:r>
              <a:rPr lang="en-US" sz="1800">
                <a:solidFill>
                  <a:schemeClr val="tx2"/>
                </a:solidFill>
              </a:rPr>
              <a:t>OILSEED</a:t>
            </a:r>
            <a:r>
              <a:rPr lang="en-US" sz="1800">
                <a:solidFill>
                  <a:srgbClr val="336699"/>
                </a:solidFill>
              </a:rPr>
              <a:t> </a:t>
            </a:r>
            <a:r>
              <a:rPr lang="en-US" sz="1600">
                <a:solidFill>
                  <a:srgbClr val="336699"/>
                </a:solidFill>
              </a:rPr>
              <a:t>REGISTRATIONS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sz="1600">
                <a:solidFill>
                  <a:srgbClr val="336699"/>
                </a:solidFill>
              </a:rPr>
              <a:t>BUENOS AIRES, Feb 26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sz="1800">
                <a:solidFill>
                  <a:srgbClr val="336699"/>
                </a:solidFill>
              </a:rPr>
              <a:t>Argentine</a:t>
            </a:r>
            <a:r>
              <a:rPr lang="en-US" sz="1600">
                <a:solidFill>
                  <a:schemeClr val="tx2"/>
                </a:solidFill>
              </a:rPr>
              <a:t> </a:t>
            </a:r>
            <a:r>
              <a:rPr lang="en-US" sz="1800">
                <a:solidFill>
                  <a:schemeClr val="tx2"/>
                </a:solidFill>
              </a:rPr>
              <a:t>grain</a:t>
            </a:r>
            <a:r>
              <a:rPr lang="en-US" sz="1600">
                <a:solidFill>
                  <a:srgbClr val="336699"/>
                </a:solidFill>
              </a:rPr>
              <a:t> board figures show crop registrations of </a:t>
            </a:r>
            <a:r>
              <a:rPr lang="en-US" sz="1800">
                <a:solidFill>
                  <a:schemeClr val="tx2"/>
                </a:solidFill>
              </a:rPr>
              <a:t>grains</a:t>
            </a:r>
            <a:r>
              <a:rPr lang="en-US" sz="1600">
                <a:solidFill>
                  <a:schemeClr val="tx2"/>
                </a:solidFill>
              </a:rPr>
              <a:t>, </a:t>
            </a:r>
            <a:r>
              <a:rPr lang="en-US" sz="1800">
                <a:solidFill>
                  <a:schemeClr val="tx2"/>
                </a:solidFill>
              </a:rPr>
              <a:t>oilseeds</a:t>
            </a:r>
            <a:r>
              <a:rPr lang="en-US" sz="1600">
                <a:solidFill>
                  <a:srgbClr val="336699"/>
                </a:solidFill>
              </a:rPr>
              <a:t> and their products to February 11, in thousands of </a:t>
            </a:r>
            <a:r>
              <a:rPr lang="en-US" sz="1800"/>
              <a:t>tonnes</a:t>
            </a:r>
            <a:r>
              <a:rPr lang="en-US" sz="1600">
                <a:solidFill>
                  <a:srgbClr val="336699"/>
                </a:solidFill>
              </a:rPr>
              <a:t>, showing those for future </a:t>
            </a:r>
            <a:r>
              <a:rPr lang="en-US" sz="1800"/>
              <a:t>shipments</a:t>
            </a:r>
            <a:r>
              <a:rPr lang="en-US" sz="1600">
                <a:solidFill>
                  <a:srgbClr val="336699"/>
                </a:solidFill>
              </a:rPr>
              <a:t> month, 1986/87 </a:t>
            </a:r>
            <a:r>
              <a:rPr lang="en-US" sz="1800"/>
              <a:t>total</a:t>
            </a:r>
            <a:r>
              <a:rPr lang="en-US" sz="1600">
                <a:solidFill>
                  <a:srgbClr val="336699"/>
                </a:solidFill>
              </a:rPr>
              <a:t> and 1985/86 </a:t>
            </a:r>
            <a:r>
              <a:rPr lang="en-US" sz="1800">
                <a:solidFill>
                  <a:schemeClr val="tx2"/>
                </a:solidFill>
              </a:rPr>
              <a:t>total</a:t>
            </a:r>
            <a:r>
              <a:rPr lang="en-US" sz="1600">
                <a:solidFill>
                  <a:srgbClr val="336699"/>
                </a:solidFill>
              </a:rPr>
              <a:t> to February 12, 1986, in brackets: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600">
                <a:solidFill>
                  <a:srgbClr val="336699"/>
                </a:solidFill>
              </a:rPr>
              <a:t> Bread </a:t>
            </a:r>
            <a:r>
              <a:rPr lang="en-US"/>
              <a:t>wheat</a:t>
            </a:r>
            <a:r>
              <a:rPr lang="en-US" sz="1600">
                <a:solidFill>
                  <a:srgbClr val="336699"/>
                </a:solidFill>
              </a:rPr>
              <a:t> prev 1,655.8, Feb 872.0, March 164.6, </a:t>
            </a:r>
            <a:r>
              <a:rPr lang="en-US" sz="1800"/>
              <a:t>total</a:t>
            </a:r>
            <a:r>
              <a:rPr lang="en-US" sz="1600">
                <a:solidFill>
                  <a:srgbClr val="336699"/>
                </a:solidFill>
              </a:rPr>
              <a:t> 2,692.4 (4,161.0).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600">
                <a:solidFill>
                  <a:srgbClr val="336699"/>
                </a:solidFill>
              </a:rPr>
              <a:t> </a:t>
            </a:r>
            <a:r>
              <a:rPr lang="en-US" sz="1800"/>
              <a:t>Maize</a:t>
            </a:r>
            <a:r>
              <a:rPr lang="en-US" sz="1600">
                <a:solidFill>
                  <a:srgbClr val="336699"/>
                </a:solidFill>
              </a:rPr>
              <a:t> Mar 48.0, total 48.0 (nil).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600">
                <a:solidFill>
                  <a:srgbClr val="336699"/>
                </a:solidFill>
              </a:rPr>
              <a:t> </a:t>
            </a:r>
            <a:r>
              <a:rPr lang="en-US" sz="1800"/>
              <a:t>Sorghum</a:t>
            </a:r>
            <a:r>
              <a:rPr lang="en-US" sz="1600">
                <a:solidFill>
                  <a:srgbClr val="336699"/>
                </a:solidFill>
              </a:rPr>
              <a:t> nil (nil)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600">
                <a:solidFill>
                  <a:srgbClr val="336699"/>
                </a:solidFill>
              </a:rPr>
              <a:t> </a:t>
            </a:r>
            <a:r>
              <a:rPr lang="en-US" sz="1800"/>
              <a:t>Oilseed</a:t>
            </a:r>
            <a:r>
              <a:rPr lang="en-US" sz="1600">
                <a:solidFill>
                  <a:srgbClr val="336699"/>
                </a:solidFill>
              </a:rPr>
              <a:t> export registrations were: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600">
                <a:solidFill>
                  <a:srgbClr val="336699"/>
                </a:solidFill>
              </a:rPr>
              <a:t> </a:t>
            </a:r>
            <a:r>
              <a:rPr lang="en-US" sz="1800"/>
              <a:t>Sunflowerseed</a:t>
            </a:r>
            <a:r>
              <a:rPr lang="en-US" sz="1600">
                <a:solidFill>
                  <a:srgbClr val="336699"/>
                </a:solidFill>
              </a:rPr>
              <a:t> total 15.0 (7.9)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600">
                <a:solidFill>
                  <a:srgbClr val="336699"/>
                </a:solidFill>
              </a:rPr>
              <a:t> </a:t>
            </a:r>
            <a:r>
              <a:rPr lang="en-US" sz="1800"/>
              <a:t>Soybean</a:t>
            </a:r>
            <a:r>
              <a:rPr lang="en-US" sz="1600">
                <a:solidFill>
                  <a:srgbClr val="336699"/>
                </a:solidFill>
              </a:rPr>
              <a:t> May 20.0, total 20.0 (nil)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sz="1600">
                <a:solidFill>
                  <a:srgbClr val="336699"/>
                </a:solidFill>
              </a:rPr>
              <a:t>The board also detailed export registrations for subproducts, as follows....</a:t>
            </a:r>
            <a:r>
              <a:rPr lang="en-US" sz="1200">
                <a:solidFill>
                  <a:srgbClr val="336699"/>
                </a:solidFill>
              </a:rPr>
              <a:t> </a:t>
            </a:r>
            <a:endParaRPr lang="en-US" sz="800">
              <a:solidFill>
                <a:srgbClr val="336699"/>
              </a:solidFill>
            </a:endParaRPr>
          </a:p>
        </p:txBody>
      </p:sp>
      <p:sp>
        <p:nvSpPr>
          <p:cNvPr id="77829" name="Text Box 5"/>
          <p:cNvSpPr txBox="1">
            <a:spLocks noChangeArrowheads="1"/>
          </p:cNvSpPr>
          <p:nvPr/>
        </p:nvSpPr>
        <p:spPr bwMode="auto">
          <a:xfrm>
            <a:off x="2133600" y="5715000"/>
            <a:ext cx="4648200" cy="4572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Times New Roman" charset="0"/>
              </a:rPr>
              <a:t>Categories: grain, wheat</a:t>
            </a:r>
          </a:p>
        </p:txBody>
      </p:sp>
      <p:sp>
        <p:nvSpPr>
          <p:cNvPr id="77830" name="Line 6"/>
          <p:cNvSpPr>
            <a:spLocks noChangeShapeType="1"/>
          </p:cNvSpPr>
          <p:nvPr/>
        </p:nvSpPr>
        <p:spPr bwMode="auto">
          <a:xfrm>
            <a:off x="1752600" y="5943600"/>
            <a:ext cx="9144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9" grpId="0"/>
      <p:bldP spid="77830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Bag of words representation</a:t>
            </a:r>
          </a:p>
        </p:txBody>
      </p:sp>
      <p:sp>
        <p:nvSpPr>
          <p:cNvPr id="34819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5181600" y="6400800"/>
            <a:ext cx="3962400" cy="457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1400"/>
              <a:t>Slide from William Cohen</a:t>
            </a:r>
          </a:p>
        </p:txBody>
      </p:sp>
      <p:sp>
        <p:nvSpPr>
          <p:cNvPr id="34820" name="Rectangle 3"/>
          <p:cNvSpPr>
            <a:spLocks noChangeArrowheads="1"/>
          </p:cNvSpPr>
          <p:nvPr/>
        </p:nvSpPr>
        <p:spPr bwMode="auto">
          <a:xfrm>
            <a:off x="533400" y="1752600"/>
            <a:ext cx="7848600" cy="3733800"/>
          </a:xfrm>
          <a:prstGeom prst="rect">
            <a:avLst/>
          </a:prstGeom>
          <a:solidFill>
            <a:srgbClr val="CCFFFF"/>
          </a:solidFill>
          <a:ln w="28575">
            <a:solidFill>
              <a:srgbClr val="3366FF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sz="1800">
                <a:solidFill>
                  <a:srgbClr val="336699"/>
                </a:solidFill>
              </a:rPr>
              <a:t>xxxxxxxxxxxxxxxxxxx</a:t>
            </a:r>
            <a:r>
              <a:rPr lang="en-US" sz="1600">
                <a:solidFill>
                  <a:srgbClr val="336699"/>
                </a:solidFill>
              </a:rPr>
              <a:t> </a:t>
            </a:r>
            <a:r>
              <a:rPr lang="en-US" sz="1800">
                <a:solidFill>
                  <a:schemeClr val="tx2"/>
                </a:solidFill>
              </a:rPr>
              <a:t>GRAIN</a:t>
            </a:r>
            <a:r>
              <a:rPr lang="en-US" sz="1600">
                <a:solidFill>
                  <a:schemeClr val="tx2"/>
                </a:solidFill>
              </a:rPr>
              <a:t>/</a:t>
            </a:r>
            <a:r>
              <a:rPr lang="en-US" sz="1800">
                <a:solidFill>
                  <a:schemeClr val="tx2"/>
                </a:solidFill>
              </a:rPr>
              <a:t>OILSEED</a:t>
            </a:r>
            <a:r>
              <a:rPr lang="en-US" sz="1800">
                <a:solidFill>
                  <a:srgbClr val="336699"/>
                </a:solidFill>
              </a:rPr>
              <a:t> </a:t>
            </a:r>
            <a:r>
              <a:rPr lang="en-US" sz="1600">
                <a:solidFill>
                  <a:srgbClr val="336699"/>
                </a:solidFill>
              </a:rPr>
              <a:t>xxxxxxxxxxxxx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sz="1600">
                <a:solidFill>
                  <a:srgbClr val="336699"/>
                </a:solidFill>
              </a:rPr>
              <a:t>xxxxxxxxxxxxxxxxxxxxxxx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sz="1800">
                <a:solidFill>
                  <a:srgbClr val="336699"/>
                </a:solidFill>
              </a:rPr>
              <a:t>xxxxxxxxx</a:t>
            </a:r>
            <a:r>
              <a:rPr lang="en-US" sz="1600">
                <a:solidFill>
                  <a:schemeClr val="tx2"/>
                </a:solidFill>
              </a:rPr>
              <a:t> </a:t>
            </a:r>
            <a:r>
              <a:rPr lang="en-US" sz="1800">
                <a:solidFill>
                  <a:schemeClr val="tx2"/>
                </a:solidFill>
              </a:rPr>
              <a:t>grain</a:t>
            </a:r>
            <a:r>
              <a:rPr lang="en-US" sz="1600">
                <a:solidFill>
                  <a:srgbClr val="336699"/>
                </a:solidFill>
              </a:rPr>
              <a:t> xxxxxxxxxxxxxxxxxxxxxxxxxxxxxxxx </a:t>
            </a:r>
            <a:r>
              <a:rPr lang="en-US" sz="1800">
                <a:solidFill>
                  <a:schemeClr val="tx2"/>
                </a:solidFill>
              </a:rPr>
              <a:t>grains</a:t>
            </a:r>
            <a:r>
              <a:rPr lang="en-US" sz="1600">
                <a:solidFill>
                  <a:schemeClr val="tx2"/>
                </a:solidFill>
              </a:rPr>
              <a:t>, </a:t>
            </a:r>
            <a:r>
              <a:rPr lang="en-US" sz="1800">
                <a:solidFill>
                  <a:schemeClr val="tx2"/>
                </a:solidFill>
              </a:rPr>
              <a:t>oilseeds</a:t>
            </a:r>
            <a:r>
              <a:rPr lang="en-US" sz="1600">
                <a:solidFill>
                  <a:srgbClr val="336699"/>
                </a:solidFill>
              </a:rPr>
              <a:t> xxxxxxxxxx xxxxxxxxxxxxxxxxxxxxxxxxxxx </a:t>
            </a:r>
            <a:r>
              <a:rPr lang="en-US" sz="1800"/>
              <a:t>tonnes</a:t>
            </a:r>
            <a:r>
              <a:rPr lang="en-US" sz="1600">
                <a:solidFill>
                  <a:srgbClr val="336699"/>
                </a:solidFill>
              </a:rPr>
              <a:t>, xxxxxxxxxxxxxxxxx </a:t>
            </a:r>
            <a:r>
              <a:rPr lang="en-US" sz="1800"/>
              <a:t>shipments</a:t>
            </a:r>
            <a:r>
              <a:rPr lang="en-US" sz="1600">
                <a:solidFill>
                  <a:srgbClr val="336699"/>
                </a:solidFill>
              </a:rPr>
              <a:t> xxxxxxxxxxxx </a:t>
            </a:r>
            <a:r>
              <a:rPr lang="en-US" sz="1800"/>
              <a:t>total</a:t>
            </a:r>
            <a:r>
              <a:rPr lang="en-US" sz="1600">
                <a:solidFill>
                  <a:srgbClr val="336699"/>
                </a:solidFill>
              </a:rPr>
              <a:t> xxxxxxxxx </a:t>
            </a:r>
            <a:r>
              <a:rPr lang="en-US" sz="1800">
                <a:solidFill>
                  <a:schemeClr val="tx2"/>
                </a:solidFill>
              </a:rPr>
              <a:t>total</a:t>
            </a:r>
            <a:r>
              <a:rPr lang="en-US" sz="1600">
                <a:solidFill>
                  <a:srgbClr val="336699"/>
                </a:solidFill>
              </a:rPr>
              <a:t> xxxxxxxx  xxxxxxxxxxxxxxxxxxxx: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600">
                <a:solidFill>
                  <a:srgbClr val="336699"/>
                </a:solidFill>
              </a:rPr>
              <a:t> Xxxxx </a:t>
            </a:r>
            <a:r>
              <a:rPr lang="en-US"/>
              <a:t>wheat</a:t>
            </a:r>
            <a:r>
              <a:rPr lang="en-US" sz="1600">
                <a:solidFill>
                  <a:srgbClr val="336699"/>
                </a:solidFill>
              </a:rPr>
              <a:t> xxxxxxxxxxxxxxxxxxxxxxxxxxxxxxxx, </a:t>
            </a:r>
            <a:r>
              <a:rPr lang="en-US" sz="1800"/>
              <a:t>total</a:t>
            </a:r>
            <a:r>
              <a:rPr lang="en-US" sz="1600">
                <a:solidFill>
                  <a:srgbClr val="336699"/>
                </a:solidFill>
              </a:rPr>
              <a:t> xxxxxxxxxxxxxxxx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600">
                <a:solidFill>
                  <a:srgbClr val="336699"/>
                </a:solidFill>
              </a:rPr>
              <a:t> </a:t>
            </a:r>
            <a:r>
              <a:rPr lang="en-US" sz="1800"/>
              <a:t>Maize</a:t>
            </a:r>
            <a:r>
              <a:rPr lang="en-US" sz="1600">
                <a:solidFill>
                  <a:srgbClr val="336699"/>
                </a:solidFill>
              </a:rPr>
              <a:t> xxxxxxxxxxxxxxxxx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600">
                <a:solidFill>
                  <a:srgbClr val="336699"/>
                </a:solidFill>
              </a:rPr>
              <a:t> </a:t>
            </a:r>
            <a:r>
              <a:rPr lang="en-US" sz="1800"/>
              <a:t>Sorghum</a:t>
            </a:r>
            <a:r>
              <a:rPr lang="en-US" sz="1600">
                <a:solidFill>
                  <a:srgbClr val="336699"/>
                </a:solidFill>
              </a:rPr>
              <a:t> xxxxxxxxxx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600">
                <a:solidFill>
                  <a:srgbClr val="336699"/>
                </a:solidFill>
              </a:rPr>
              <a:t> </a:t>
            </a:r>
            <a:r>
              <a:rPr lang="en-US" sz="1800"/>
              <a:t>Oilseed</a:t>
            </a:r>
            <a:r>
              <a:rPr lang="en-US" sz="1600">
                <a:solidFill>
                  <a:srgbClr val="336699"/>
                </a:solidFill>
              </a:rPr>
              <a:t> xxxxxxxxxxxxxxxxxxxxx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600">
                <a:solidFill>
                  <a:srgbClr val="336699"/>
                </a:solidFill>
              </a:rPr>
              <a:t> </a:t>
            </a:r>
            <a:r>
              <a:rPr lang="en-US" sz="1800"/>
              <a:t>Sunflowerseed</a:t>
            </a:r>
            <a:r>
              <a:rPr lang="en-US" sz="1600">
                <a:solidFill>
                  <a:srgbClr val="336699"/>
                </a:solidFill>
              </a:rPr>
              <a:t> xxxxxxxxxxxxxx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600">
                <a:solidFill>
                  <a:srgbClr val="336699"/>
                </a:solidFill>
              </a:rPr>
              <a:t> </a:t>
            </a:r>
            <a:r>
              <a:rPr lang="en-US" sz="1800"/>
              <a:t>Soybean</a:t>
            </a:r>
            <a:r>
              <a:rPr lang="en-US" sz="1600">
                <a:solidFill>
                  <a:srgbClr val="336699"/>
                </a:solidFill>
              </a:rPr>
              <a:t> xxxxxxxxxxxxxxxxxxxxxx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sz="1600">
                <a:solidFill>
                  <a:srgbClr val="336699"/>
                </a:solidFill>
              </a:rPr>
              <a:t>xxxxxxxxxxxxxxxxxxxxxxxxxxxxxxxxxxxxxxxxxxxxxxxxxxx....</a:t>
            </a:r>
            <a:r>
              <a:rPr lang="en-US" sz="1200">
                <a:solidFill>
                  <a:srgbClr val="336699"/>
                </a:solidFill>
              </a:rPr>
              <a:t> </a:t>
            </a:r>
            <a:endParaRPr lang="en-US" sz="800">
              <a:solidFill>
                <a:srgbClr val="336699"/>
              </a:solidFill>
            </a:endParaRPr>
          </a:p>
        </p:txBody>
      </p:sp>
      <p:sp>
        <p:nvSpPr>
          <p:cNvPr id="79876" name="Text Box 4"/>
          <p:cNvSpPr txBox="1">
            <a:spLocks noChangeArrowheads="1"/>
          </p:cNvSpPr>
          <p:nvPr/>
        </p:nvSpPr>
        <p:spPr bwMode="auto">
          <a:xfrm>
            <a:off x="2133600" y="5715000"/>
            <a:ext cx="4648200" cy="4572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Times New Roman" charset="0"/>
              </a:rPr>
              <a:t>Categories: grain, wheat</a:t>
            </a:r>
          </a:p>
        </p:txBody>
      </p:sp>
      <p:sp>
        <p:nvSpPr>
          <p:cNvPr id="79877" name="Line 5"/>
          <p:cNvSpPr>
            <a:spLocks noChangeShapeType="1"/>
          </p:cNvSpPr>
          <p:nvPr/>
        </p:nvSpPr>
        <p:spPr bwMode="auto">
          <a:xfrm>
            <a:off x="1752600" y="5943600"/>
            <a:ext cx="9144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6" grpId="0"/>
      <p:bldP spid="79877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Bag of words representation</a:t>
            </a:r>
          </a:p>
        </p:txBody>
      </p:sp>
      <p:sp>
        <p:nvSpPr>
          <p:cNvPr id="35843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5181600" y="6400800"/>
            <a:ext cx="3962400" cy="457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1400"/>
              <a:t>Slide from William Cohen</a:t>
            </a:r>
          </a:p>
        </p:txBody>
      </p:sp>
      <p:sp>
        <p:nvSpPr>
          <p:cNvPr id="35844" name="Rectangle 3"/>
          <p:cNvSpPr>
            <a:spLocks noChangeArrowheads="1"/>
          </p:cNvSpPr>
          <p:nvPr/>
        </p:nvSpPr>
        <p:spPr bwMode="auto">
          <a:xfrm>
            <a:off x="228600" y="1752600"/>
            <a:ext cx="4114800" cy="2667000"/>
          </a:xfrm>
          <a:prstGeom prst="rect">
            <a:avLst/>
          </a:prstGeom>
          <a:solidFill>
            <a:srgbClr val="CCFFFF"/>
          </a:solidFill>
          <a:ln w="28575">
            <a:solidFill>
              <a:srgbClr val="3366FF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sz="1000">
                <a:solidFill>
                  <a:srgbClr val="336699"/>
                </a:solidFill>
              </a:rPr>
              <a:t>xxxxxxxxxxxxxxxxxxx</a:t>
            </a:r>
            <a:r>
              <a:rPr lang="en-US" sz="900">
                <a:solidFill>
                  <a:srgbClr val="336699"/>
                </a:solidFill>
              </a:rPr>
              <a:t> </a:t>
            </a:r>
            <a:r>
              <a:rPr lang="en-US" sz="1000">
                <a:solidFill>
                  <a:schemeClr val="tx2"/>
                </a:solidFill>
              </a:rPr>
              <a:t>GRAIN</a:t>
            </a:r>
            <a:r>
              <a:rPr lang="en-US" sz="900">
                <a:solidFill>
                  <a:schemeClr val="tx2"/>
                </a:solidFill>
              </a:rPr>
              <a:t>/</a:t>
            </a:r>
            <a:r>
              <a:rPr lang="en-US" sz="1000">
                <a:solidFill>
                  <a:schemeClr val="tx2"/>
                </a:solidFill>
              </a:rPr>
              <a:t>OILSEED</a:t>
            </a:r>
            <a:r>
              <a:rPr lang="en-US" sz="1000">
                <a:solidFill>
                  <a:srgbClr val="336699"/>
                </a:solidFill>
              </a:rPr>
              <a:t> </a:t>
            </a:r>
            <a:r>
              <a:rPr lang="en-US" sz="900">
                <a:solidFill>
                  <a:srgbClr val="336699"/>
                </a:solidFill>
              </a:rPr>
              <a:t>xxxxxxxxxxxxx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sz="900">
                <a:solidFill>
                  <a:srgbClr val="336699"/>
                </a:solidFill>
              </a:rPr>
              <a:t>xxxxxxxxxxxxxxxxxxxxxxx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sz="1000">
                <a:solidFill>
                  <a:srgbClr val="336699"/>
                </a:solidFill>
              </a:rPr>
              <a:t>xxxxxxxxx</a:t>
            </a:r>
            <a:r>
              <a:rPr lang="en-US" sz="900">
                <a:solidFill>
                  <a:schemeClr val="tx2"/>
                </a:solidFill>
              </a:rPr>
              <a:t> </a:t>
            </a:r>
            <a:r>
              <a:rPr lang="en-US" sz="1000">
                <a:solidFill>
                  <a:schemeClr val="tx2"/>
                </a:solidFill>
              </a:rPr>
              <a:t>grain</a:t>
            </a:r>
            <a:r>
              <a:rPr lang="en-US" sz="900">
                <a:solidFill>
                  <a:srgbClr val="336699"/>
                </a:solidFill>
              </a:rPr>
              <a:t> xxxxxxxxxxxxxxxxxxxxxxxxxxxxxxxx </a:t>
            </a:r>
            <a:r>
              <a:rPr lang="en-US" sz="1000">
                <a:solidFill>
                  <a:schemeClr val="tx2"/>
                </a:solidFill>
              </a:rPr>
              <a:t>grains</a:t>
            </a:r>
            <a:r>
              <a:rPr lang="en-US" sz="900">
                <a:solidFill>
                  <a:schemeClr val="tx2"/>
                </a:solidFill>
              </a:rPr>
              <a:t>, </a:t>
            </a:r>
            <a:r>
              <a:rPr lang="en-US" sz="1000">
                <a:solidFill>
                  <a:schemeClr val="tx2"/>
                </a:solidFill>
              </a:rPr>
              <a:t>oilseeds</a:t>
            </a:r>
            <a:r>
              <a:rPr lang="en-US" sz="900">
                <a:solidFill>
                  <a:srgbClr val="336699"/>
                </a:solidFill>
              </a:rPr>
              <a:t> xxxxxxxxxx xxxxxxxxxxxxxxxxxxxxxxxxxxx </a:t>
            </a:r>
            <a:r>
              <a:rPr lang="en-US" sz="1000"/>
              <a:t>tonnes</a:t>
            </a:r>
            <a:r>
              <a:rPr lang="en-US" sz="900">
                <a:solidFill>
                  <a:srgbClr val="336699"/>
                </a:solidFill>
              </a:rPr>
              <a:t>, xxxxxxxxxxxxxxxxx </a:t>
            </a:r>
            <a:r>
              <a:rPr lang="en-US" sz="1000"/>
              <a:t>shipments</a:t>
            </a:r>
            <a:r>
              <a:rPr lang="en-US" sz="900">
                <a:solidFill>
                  <a:srgbClr val="336699"/>
                </a:solidFill>
              </a:rPr>
              <a:t> xxxxxxxxxxxx </a:t>
            </a:r>
            <a:r>
              <a:rPr lang="en-US" sz="1000"/>
              <a:t>total</a:t>
            </a:r>
            <a:r>
              <a:rPr lang="en-US" sz="900">
                <a:solidFill>
                  <a:srgbClr val="336699"/>
                </a:solidFill>
              </a:rPr>
              <a:t> xxxxxxxxx </a:t>
            </a:r>
            <a:r>
              <a:rPr lang="en-US" sz="1000">
                <a:solidFill>
                  <a:schemeClr val="tx2"/>
                </a:solidFill>
              </a:rPr>
              <a:t>total</a:t>
            </a:r>
            <a:r>
              <a:rPr lang="en-US" sz="900">
                <a:solidFill>
                  <a:srgbClr val="336699"/>
                </a:solidFill>
              </a:rPr>
              <a:t> xxxxxxxx  xxxxxxxxxxxxxxxxxxxx: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900">
                <a:solidFill>
                  <a:srgbClr val="336699"/>
                </a:solidFill>
              </a:rPr>
              <a:t> Xxxxx </a:t>
            </a:r>
            <a:r>
              <a:rPr lang="en-US" sz="900"/>
              <a:t>wheat</a:t>
            </a:r>
            <a:r>
              <a:rPr lang="en-US" sz="900">
                <a:solidFill>
                  <a:srgbClr val="336699"/>
                </a:solidFill>
              </a:rPr>
              <a:t> xxxxxxxxxxxxxxxxxxxxxxxxxxxxxxxx, </a:t>
            </a:r>
            <a:r>
              <a:rPr lang="en-US" sz="1000"/>
              <a:t>total</a:t>
            </a:r>
            <a:r>
              <a:rPr lang="en-US" sz="900">
                <a:solidFill>
                  <a:srgbClr val="336699"/>
                </a:solidFill>
              </a:rPr>
              <a:t> xxxxxxxxxxxxxxxx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900">
                <a:solidFill>
                  <a:srgbClr val="336699"/>
                </a:solidFill>
              </a:rPr>
              <a:t> </a:t>
            </a:r>
            <a:r>
              <a:rPr lang="en-US" sz="1000"/>
              <a:t>Maize</a:t>
            </a:r>
            <a:r>
              <a:rPr lang="en-US" sz="900">
                <a:solidFill>
                  <a:srgbClr val="336699"/>
                </a:solidFill>
              </a:rPr>
              <a:t> xxxxxxxxxxxxxxxxx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900">
                <a:solidFill>
                  <a:srgbClr val="336699"/>
                </a:solidFill>
              </a:rPr>
              <a:t> </a:t>
            </a:r>
            <a:r>
              <a:rPr lang="en-US" sz="1000"/>
              <a:t>Sorghum</a:t>
            </a:r>
            <a:r>
              <a:rPr lang="en-US" sz="900">
                <a:solidFill>
                  <a:srgbClr val="336699"/>
                </a:solidFill>
              </a:rPr>
              <a:t> xxxxxxxxxx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900">
                <a:solidFill>
                  <a:srgbClr val="336699"/>
                </a:solidFill>
              </a:rPr>
              <a:t> </a:t>
            </a:r>
            <a:r>
              <a:rPr lang="en-US" sz="1000"/>
              <a:t>Oilseed</a:t>
            </a:r>
            <a:r>
              <a:rPr lang="en-US" sz="900">
                <a:solidFill>
                  <a:srgbClr val="336699"/>
                </a:solidFill>
              </a:rPr>
              <a:t> xxxxxxxxxxxxxxxxxxxxx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900">
                <a:solidFill>
                  <a:srgbClr val="336699"/>
                </a:solidFill>
              </a:rPr>
              <a:t> </a:t>
            </a:r>
            <a:r>
              <a:rPr lang="en-US" sz="1000"/>
              <a:t>Sunflowerseed</a:t>
            </a:r>
            <a:r>
              <a:rPr lang="en-US" sz="900">
                <a:solidFill>
                  <a:srgbClr val="336699"/>
                </a:solidFill>
              </a:rPr>
              <a:t> xxxxxxxxxxxxxx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900">
                <a:solidFill>
                  <a:srgbClr val="336699"/>
                </a:solidFill>
              </a:rPr>
              <a:t> </a:t>
            </a:r>
            <a:r>
              <a:rPr lang="en-US" sz="1000"/>
              <a:t>Soybean</a:t>
            </a:r>
            <a:r>
              <a:rPr lang="en-US" sz="900">
                <a:solidFill>
                  <a:srgbClr val="336699"/>
                </a:solidFill>
              </a:rPr>
              <a:t> xxxxxxxxxxxxxxxxxxxxxx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US" sz="900">
                <a:solidFill>
                  <a:srgbClr val="336699"/>
                </a:solidFill>
              </a:rPr>
              <a:t>xxxxxxxxxxxxxxxxxxxxxxxxxxxxxxxxxxxxxxxxxxxxxxxxxxx....</a:t>
            </a:r>
            <a:r>
              <a:rPr lang="en-US" sz="700">
                <a:solidFill>
                  <a:srgbClr val="336699"/>
                </a:solidFill>
              </a:rPr>
              <a:t> </a:t>
            </a:r>
            <a:endParaRPr lang="en-US" sz="500">
              <a:solidFill>
                <a:srgbClr val="336699"/>
              </a:solidFill>
            </a:endParaRPr>
          </a:p>
        </p:txBody>
      </p:sp>
      <p:sp>
        <p:nvSpPr>
          <p:cNvPr id="80900" name="Text Box 4"/>
          <p:cNvSpPr txBox="1">
            <a:spLocks noChangeArrowheads="1"/>
          </p:cNvSpPr>
          <p:nvPr/>
        </p:nvSpPr>
        <p:spPr bwMode="auto">
          <a:xfrm>
            <a:off x="2133600" y="5715000"/>
            <a:ext cx="4648200" cy="4572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Times New Roman" charset="0"/>
              </a:rPr>
              <a:t>Categories: grain, wheat</a:t>
            </a:r>
          </a:p>
        </p:txBody>
      </p:sp>
      <p:sp>
        <p:nvSpPr>
          <p:cNvPr id="80901" name="Line 5"/>
          <p:cNvSpPr>
            <a:spLocks noChangeShapeType="1"/>
          </p:cNvSpPr>
          <p:nvPr/>
        </p:nvSpPr>
        <p:spPr bwMode="auto">
          <a:xfrm flipH="1">
            <a:off x="5105400" y="4953000"/>
            <a:ext cx="685800" cy="6096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80940" name="Group 44"/>
          <p:cNvGraphicFramePr>
            <a:graphicFrameLocks noGrp="1"/>
          </p:cNvGraphicFramePr>
          <p:nvPr/>
        </p:nvGraphicFramePr>
        <p:xfrm>
          <a:off x="5486400" y="1752600"/>
          <a:ext cx="3048000" cy="2970213"/>
        </p:xfrm>
        <a:graphic>
          <a:graphicData uri="http://schemas.openxmlformats.org/drawingml/2006/table">
            <a:tbl>
              <a:tblPr/>
              <a:tblGrid>
                <a:gridCol w="1828800"/>
                <a:gridCol w="1219200"/>
              </a:tblGrid>
              <a:tr h="3794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grain(s)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oilseed(s)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total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wheat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maize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soybean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tonnes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...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...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5876" name="Line 45"/>
          <p:cNvSpPr>
            <a:spLocks noChangeShapeType="1"/>
          </p:cNvSpPr>
          <p:nvPr/>
        </p:nvSpPr>
        <p:spPr bwMode="auto">
          <a:xfrm>
            <a:off x="4495800" y="3505200"/>
            <a:ext cx="7620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877" name="Text Box 46"/>
          <p:cNvSpPr txBox="1">
            <a:spLocks noChangeArrowheads="1"/>
          </p:cNvSpPr>
          <p:nvPr/>
        </p:nvSpPr>
        <p:spPr bwMode="auto">
          <a:xfrm>
            <a:off x="6032500" y="1230313"/>
            <a:ext cx="735013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i="1"/>
              <a:t>word</a:t>
            </a:r>
          </a:p>
        </p:txBody>
      </p:sp>
      <p:sp>
        <p:nvSpPr>
          <p:cNvPr id="35878" name="Text Box 47"/>
          <p:cNvSpPr txBox="1">
            <a:spLocks noChangeArrowheads="1"/>
          </p:cNvSpPr>
          <p:nvPr/>
        </p:nvSpPr>
        <p:spPr bwMode="auto">
          <a:xfrm>
            <a:off x="7386638" y="1230313"/>
            <a:ext cx="620712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i="1"/>
              <a:t>freq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900" grpId="0"/>
      <p:bldP spid="80901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Formalizing Naïve Bayes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Bayes’ Rule</a:t>
            </a:r>
          </a:p>
        </p:txBody>
      </p:sp>
      <p:graphicFrame>
        <p:nvGraphicFramePr>
          <p:cNvPr id="37890" name="Object 2"/>
          <p:cNvGraphicFramePr>
            <a:graphicFrameLocks noChangeAspect="1"/>
          </p:cNvGraphicFramePr>
          <p:nvPr>
            <p:ph sz="quarter" idx="1"/>
          </p:nvPr>
        </p:nvGraphicFramePr>
        <p:xfrm>
          <a:off x="1906588" y="1765300"/>
          <a:ext cx="5395912" cy="1471613"/>
        </p:xfrm>
        <a:graphic>
          <a:graphicData uri="http://schemas.openxmlformats.org/presentationml/2006/ole">
            <p:oleObj spid="_x0000_s123906" name="Equation" r:id="rId4" imgW="1537097" imgH="419497" progId="Equation.3">
              <p:embed/>
            </p:oleObj>
          </a:graphicData>
        </a:graphic>
      </p:graphicFrame>
      <p:sp>
        <p:nvSpPr>
          <p:cNvPr id="37892" name="Rectangle 4"/>
          <p:cNvSpPr>
            <a:spLocks noChangeArrowheads="1"/>
          </p:cNvSpPr>
          <p:nvPr/>
        </p:nvSpPr>
        <p:spPr bwMode="auto">
          <a:xfrm>
            <a:off x="762000" y="4038600"/>
            <a:ext cx="7772400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228600" indent="-228600">
              <a:spcBef>
                <a:spcPct val="50000"/>
              </a:spcBef>
              <a:buFontTx/>
              <a:buChar char="•"/>
            </a:pPr>
            <a:r>
              <a:rPr lang="en-US" sz="3600"/>
              <a:t>Allows us to swap the conditioning</a:t>
            </a:r>
          </a:p>
          <a:p>
            <a:pPr marL="228600" indent="-228600">
              <a:spcBef>
                <a:spcPct val="50000"/>
              </a:spcBef>
              <a:buFontTx/>
              <a:buChar char="•"/>
            </a:pPr>
            <a:r>
              <a:rPr lang="en-US" sz="3600"/>
              <a:t>Sometimes easier to estimate one kind of dependence than the other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Deriving Bayes’ Rule</a:t>
            </a:r>
          </a:p>
        </p:txBody>
      </p:sp>
      <p:graphicFrame>
        <p:nvGraphicFramePr>
          <p:cNvPr id="1006595" name="Object 2"/>
          <p:cNvGraphicFramePr>
            <a:graphicFrameLocks noChangeAspect="1"/>
          </p:cNvGraphicFramePr>
          <p:nvPr>
            <p:ph sz="quarter" idx="1"/>
          </p:nvPr>
        </p:nvGraphicFramePr>
        <p:xfrm>
          <a:off x="4537075" y="1604963"/>
          <a:ext cx="3779838" cy="1063625"/>
        </p:xfrm>
        <a:graphic>
          <a:graphicData uri="http://schemas.openxmlformats.org/presentationml/2006/ole">
            <p:oleObj spid="_x0000_s125954" name="Equation" r:id="rId4" imgW="1308100" imgH="368300" progId="Equation.3">
              <p:embed/>
            </p:oleObj>
          </a:graphicData>
        </a:graphic>
      </p:graphicFrame>
      <p:graphicFrame>
        <p:nvGraphicFramePr>
          <p:cNvPr id="1006596" name="Object 3"/>
          <p:cNvGraphicFramePr>
            <a:graphicFrameLocks noChangeAspect="1"/>
          </p:cNvGraphicFramePr>
          <p:nvPr/>
        </p:nvGraphicFramePr>
        <p:xfrm>
          <a:off x="304800" y="1676400"/>
          <a:ext cx="4038600" cy="1138238"/>
        </p:xfrm>
        <a:graphic>
          <a:graphicData uri="http://schemas.openxmlformats.org/presentationml/2006/ole">
            <p:oleObj spid="_x0000_s125955" name="Equation" r:id="rId5" imgW="1308100" imgH="368300" progId="Equation.3">
              <p:embed/>
            </p:oleObj>
          </a:graphicData>
        </a:graphic>
      </p:graphicFrame>
      <p:graphicFrame>
        <p:nvGraphicFramePr>
          <p:cNvPr id="1006597" name="Object 4"/>
          <p:cNvGraphicFramePr>
            <a:graphicFrameLocks noChangeAspect="1"/>
          </p:cNvGraphicFramePr>
          <p:nvPr/>
        </p:nvGraphicFramePr>
        <p:xfrm>
          <a:off x="4648200" y="3352800"/>
          <a:ext cx="4214813" cy="473075"/>
        </p:xfrm>
        <a:graphic>
          <a:graphicData uri="http://schemas.openxmlformats.org/presentationml/2006/ole">
            <p:oleObj spid="_x0000_s125956" name="Equation" r:id="rId6" imgW="1587500" imgH="177800" progId="Equation.3">
              <p:embed/>
            </p:oleObj>
          </a:graphicData>
        </a:graphic>
      </p:graphicFrame>
      <p:graphicFrame>
        <p:nvGraphicFramePr>
          <p:cNvPr id="1006598" name="Object 5"/>
          <p:cNvGraphicFramePr>
            <a:graphicFrameLocks noChangeAspect="1"/>
          </p:cNvGraphicFramePr>
          <p:nvPr/>
        </p:nvGraphicFramePr>
        <p:xfrm>
          <a:off x="228600" y="3429000"/>
          <a:ext cx="4214813" cy="473075"/>
        </p:xfrm>
        <a:graphic>
          <a:graphicData uri="http://schemas.openxmlformats.org/presentationml/2006/ole">
            <p:oleObj spid="_x0000_s125957" name="Equation" r:id="rId7" imgW="1587500" imgH="177800" progId="Equation.3">
              <p:embed/>
            </p:oleObj>
          </a:graphicData>
        </a:graphic>
      </p:graphicFrame>
      <p:graphicFrame>
        <p:nvGraphicFramePr>
          <p:cNvPr id="1006599" name="Object 6"/>
          <p:cNvGraphicFramePr>
            <a:graphicFrameLocks noChangeAspect="1"/>
          </p:cNvGraphicFramePr>
          <p:nvPr/>
        </p:nvGraphicFramePr>
        <p:xfrm>
          <a:off x="2514600" y="4343400"/>
          <a:ext cx="4787900" cy="439738"/>
        </p:xfrm>
        <a:graphic>
          <a:graphicData uri="http://schemas.openxmlformats.org/presentationml/2006/ole">
            <p:oleObj spid="_x0000_s125958" name="Equation" r:id="rId8" imgW="1803400" imgH="165100" progId="Equation.3">
              <p:embed/>
            </p:oleObj>
          </a:graphicData>
        </a:graphic>
      </p:graphicFrame>
      <p:graphicFrame>
        <p:nvGraphicFramePr>
          <p:cNvPr id="1006600" name="Object 7"/>
          <p:cNvGraphicFramePr>
            <a:graphicFrameLocks noChangeAspect="1"/>
          </p:cNvGraphicFramePr>
          <p:nvPr/>
        </p:nvGraphicFramePr>
        <p:xfrm>
          <a:off x="2667000" y="5334000"/>
          <a:ext cx="4011613" cy="1047750"/>
        </p:xfrm>
        <a:graphic>
          <a:graphicData uri="http://schemas.openxmlformats.org/presentationml/2006/ole">
            <p:oleObj spid="_x0000_s125959" name="Equation" r:id="rId9" imgW="1511300" imgH="393700" progId="Equation.3">
              <p:embed/>
            </p:oleObj>
          </a:graphicData>
        </a:graphic>
      </p:graphicFrame>
      <p:sp>
        <p:nvSpPr>
          <p:cNvPr id="37897" name="Line 9"/>
          <p:cNvSpPr>
            <a:spLocks noChangeShapeType="1"/>
          </p:cNvSpPr>
          <p:nvPr/>
        </p:nvSpPr>
        <p:spPr bwMode="auto">
          <a:xfrm>
            <a:off x="1981200" y="2895600"/>
            <a:ext cx="228600" cy="3810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898" name="Line 10"/>
          <p:cNvSpPr>
            <a:spLocks noChangeShapeType="1"/>
          </p:cNvSpPr>
          <p:nvPr/>
        </p:nvSpPr>
        <p:spPr bwMode="auto">
          <a:xfrm flipH="1">
            <a:off x="6400800" y="2895600"/>
            <a:ext cx="152400" cy="4572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899" name="Line 11"/>
          <p:cNvSpPr>
            <a:spLocks noChangeShapeType="1"/>
          </p:cNvSpPr>
          <p:nvPr/>
        </p:nvSpPr>
        <p:spPr bwMode="auto">
          <a:xfrm flipH="1">
            <a:off x="6324600" y="3962400"/>
            <a:ext cx="152400" cy="304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900" name="Line 12"/>
          <p:cNvSpPr>
            <a:spLocks noChangeShapeType="1"/>
          </p:cNvSpPr>
          <p:nvPr/>
        </p:nvSpPr>
        <p:spPr bwMode="auto">
          <a:xfrm>
            <a:off x="2895600" y="3962400"/>
            <a:ext cx="228600" cy="3810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901" name="Line 13"/>
          <p:cNvSpPr>
            <a:spLocks noChangeShapeType="1"/>
          </p:cNvSpPr>
          <p:nvPr/>
        </p:nvSpPr>
        <p:spPr bwMode="auto">
          <a:xfrm>
            <a:off x="4648200" y="4953000"/>
            <a:ext cx="0" cy="3810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6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6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6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6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6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7" grpId="0" animBg="1"/>
      <p:bldP spid="37898" grpId="0" animBg="1"/>
      <p:bldP spid="37899" grpId="0" animBg="1"/>
      <p:bldP spid="37900" grpId="0" animBg="1"/>
      <p:bldP spid="37901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Bayes’ Rule Applied to Documents and Classes</a:t>
            </a:r>
          </a:p>
        </p:txBody>
      </p:sp>
      <p:sp>
        <p:nvSpPr>
          <p:cNvPr id="41989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5181600" y="6400800"/>
            <a:ext cx="3962400" cy="457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1600"/>
              <a:t>Slide from Chris Manning</a:t>
            </a:r>
          </a:p>
        </p:txBody>
      </p:sp>
      <p:graphicFrame>
        <p:nvGraphicFramePr>
          <p:cNvPr id="41986" name="Object 2"/>
          <p:cNvGraphicFramePr>
            <a:graphicFrameLocks noChangeAspect="1"/>
          </p:cNvGraphicFramePr>
          <p:nvPr/>
        </p:nvGraphicFramePr>
        <p:xfrm>
          <a:off x="992188" y="2109788"/>
          <a:ext cx="6661150" cy="454025"/>
        </p:xfrm>
        <a:graphic>
          <a:graphicData uri="http://schemas.openxmlformats.org/presentationml/2006/ole">
            <p:oleObj spid="_x0000_s128002" name="Equation" r:id="rId3" imgW="2451100" imgH="165100" progId="Equation.3">
              <p:embed/>
            </p:oleObj>
          </a:graphicData>
        </a:graphic>
      </p:graphicFrame>
      <p:sp>
        <p:nvSpPr>
          <p:cNvPr id="41990" name="Rectangle 4"/>
          <p:cNvSpPr>
            <a:spLocks noChangeArrowheads="1"/>
          </p:cNvSpPr>
          <p:nvPr/>
        </p:nvSpPr>
        <p:spPr bwMode="auto">
          <a:xfrm>
            <a:off x="2216150" y="3436938"/>
            <a:ext cx="4584700" cy="119856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41987" name="Object 3"/>
          <p:cNvGraphicFramePr>
            <a:graphicFrameLocks noChangeAspect="1"/>
          </p:cNvGraphicFramePr>
          <p:nvPr/>
        </p:nvGraphicFramePr>
        <p:xfrm>
          <a:off x="2430463" y="3521075"/>
          <a:ext cx="4176712" cy="1092200"/>
        </p:xfrm>
        <a:graphic>
          <a:graphicData uri="http://schemas.openxmlformats.org/presentationml/2006/ole">
            <p:oleObj spid="_x0000_s128003" name="Equation" r:id="rId4" imgW="1536700" imgH="3937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219200"/>
            <a:ext cx="8229600" cy="5257800"/>
          </a:xfrm>
        </p:spPr>
        <p:txBody>
          <a:bodyPr/>
          <a:lstStyle/>
          <a:p>
            <a:r>
              <a:rPr lang="en-US" altLang="zh-TW" sz="2400">
                <a:latin typeface="Calibri" charset="0"/>
              </a:rPr>
              <a:t>Using a supervised </a:t>
            </a:r>
            <a:r>
              <a:rPr lang="en-US" altLang="zh-TW" sz="2400" i="1">
                <a:latin typeface="Calibri" charset="0"/>
              </a:rPr>
              <a:t>learning method</a:t>
            </a:r>
            <a:r>
              <a:rPr lang="en-US" altLang="zh-TW" sz="2400">
                <a:latin typeface="Calibri" charset="0"/>
              </a:rPr>
              <a:t>, we want to learn a </a:t>
            </a:r>
            <a:r>
              <a:rPr lang="en-US" altLang="zh-TW" sz="2400" b="1">
                <a:solidFill>
                  <a:srgbClr val="FF0000"/>
                </a:solidFill>
                <a:latin typeface="Calibri" charset="0"/>
              </a:rPr>
              <a:t>classifier</a:t>
            </a:r>
            <a:r>
              <a:rPr lang="en-US" altLang="zh-TW" sz="2400">
                <a:latin typeface="Calibri" charset="0"/>
              </a:rPr>
              <a:t> </a:t>
            </a:r>
            <a:r>
              <a:rPr lang="en-US" altLang="zh-TW" sz="1600">
                <a:latin typeface="Calibri" charset="0"/>
              </a:rPr>
              <a:t>(or classification function )</a:t>
            </a:r>
            <a:r>
              <a:rPr lang="en-US" altLang="zh-TW" sz="2400">
                <a:latin typeface="Calibri" charset="0"/>
              </a:rPr>
              <a:t>:</a:t>
            </a:r>
          </a:p>
          <a:p>
            <a:endParaRPr lang="en-US" altLang="zh-TW" sz="2400">
              <a:latin typeface="Calibri" charset="0"/>
            </a:endParaRPr>
          </a:p>
          <a:p>
            <a:endParaRPr lang="en-US" altLang="zh-TW" sz="2400">
              <a:latin typeface="Calibri" charset="0"/>
            </a:endParaRPr>
          </a:p>
          <a:p>
            <a:endParaRPr lang="en-US" altLang="zh-TW" sz="800">
              <a:latin typeface="Calibri" charset="0"/>
            </a:endParaRPr>
          </a:p>
          <a:p>
            <a:r>
              <a:rPr lang="en-US" altLang="zh-TW" sz="2400">
                <a:latin typeface="Calibri" charset="0"/>
              </a:rPr>
              <a:t>We denote the supervised learning method by:</a:t>
            </a:r>
          </a:p>
          <a:p>
            <a:endParaRPr lang="en-US" altLang="zh-TW" sz="2400">
              <a:latin typeface="Calibri" charset="0"/>
            </a:endParaRPr>
          </a:p>
          <a:p>
            <a:endParaRPr lang="en-US" altLang="zh-TW" sz="600">
              <a:latin typeface="Calibri" charset="0"/>
            </a:endParaRPr>
          </a:p>
          <a:p>
            <a:pPr lvl="1"/>
            <a:endParaRPr lang="en-US" altLang="zh-TW" sz="2000">
              <a:latin typeface="Calibri" charset="0"/>
              <a:ea typeface="Arial" charset="0"/>
              <a:cs typeface="Arial" charset="0"/>
            </a:endParaRPr>
          </a:p>
          <a:p>
            <a:pPr lvl="1"/>
            <a:endParaRPr lang="en-US" altLang="zh-TW" sz="2000">
              <a:latin typeface="Calibri" charset="0"/>
              <a:ea typeface="Arial" charset="0"/>
              <a:cs typeface="Arial" charset="0"/>
            </a:endParaRPr>
          </a:p>
          <a:p>
            <a:pPr lvl="1"/>
            <a:r>
              <a:rPr lang="en-US" altLang="zh-TW" sz="2000">
                <a:latin typeface="Calibri" charset="0"/>
                <a:ea typeface="Arial" charset="0"/>
                <a:cs typeface="Arial" charset="0"/>
              </a:rPr>
              <a:t>The learning method      takes the training set </a:t>
            </a:r>
            <a:r>
              <a:rPr lang="en-US" altLang="zh-TW" sz="2000" i="1">
                <a:latin typeface="Calibri" charset="0"/>
                <a:ea typeface="Arial" charset="0"/>
                <a:cs typeface="Arial" charset="0"/>
              </a:rPr>
              <a:t>D</a:t>
            </a:r>
            <a:r>
              <a:rPr lang="en-US" altLang="zh-TW" sz="2000">
                <a:latin typeface="Calibri" charset="0"/>
                <a:ea typeface="Arial" charset="0"/>
                <a:cs typeface="Arial" charset="0"/>
              </a:rPr>
              <a:t> as input and returns the learned classifier    .</a:t>
            </a:r>
          </a:p>
          <a:p>
            <a:r>
              <a:rPr lang="en-US" altLang="zh-TW" sz="2400">
                <a:latin typeface="Calibri" charset="0"/>
              </a:rPr>
              <a:t>Once we have learned   , we can apply it to the </a:t>
            </a:r>
            <a:r>
              <a:rPr lang="en-US" altLang="zh-TW" sz="2400" b="1" i="1">
                <a:solidFill>
                  <a:srgbClr val="800000"/>
                </a:solidFill>
                <a:latin typeface="Calibri" charset="0"/>
              </a:rPr>
              <a:t>test set</a:t>
            </a:r>
            <a:r>
              <a:rPr lang="en-US" altLang="zh-TW" sz="2400">
                <a:solidFill>
                  <a:srgbClr val="800000"/>
                </a:solidFill>
                <a:latin typeface="Calibri" charset="0"/>
              </a:rPr>
              <a:t> </a:t>
            </a:r>
            <a:r>
              <a:rPr lang="en-US" altLang="zh-TW" sz="1800">
                <a:latin typeface="Calibri" charset="0"/>
              </a:rPr>
              <a:t>(or test data)</a:t>
            </a:r>
            <a:r>
              <a:rPr lang="en-US" altLang="zh-TW" sz="2400">
                <a:latin typeface="Calibri" charset="0"/>
              </a:rPr>
              <a:t>.</a:t>
            </a:r>
          </a:p>
        </p:txBody>
      </p:sp>
      <p:sp>
        <p:nvSpPr>
          <p:cNvPr id="43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The Text Classification Problem</a:t>
            </a:r>
          </a:p>
        </p:txBody>
      </p:sp>
      <p:graphicFrame>
        <p:nvGraphicFramePr>
          <p:cNvPr id="43010" name="Object 2"/>
          <p:cNvGraphicFramePr>
            <a:graphicFrameLocks noChangeAspect="1"/>
          </p:cNvGraphicFramePr>
          <p:nvPr>
            <p:ph sz="quarter" idx="1"/>
          </p:nvPr>
        </p:nvGraphicFramePr>
        <p:xfrm>
          <a:off x="4191000" y="1755775"/>
          <a:ext cx="231775" cy="301625"/>
        </p:xfrm>
        <a:graphic>
          <a:graphicData uri="http://schemas.openxmlformats.org/presentationml/2006/ole">
            <p:oleObj spid="_x0000_s129026" name="Equation" r:id="rId3" imgW="126720" imgH="164880" progId="Equation.3">
              <p:embed/>
            </p:oleObj>
          </a:graphicData>
        </a:graphic>
      </p:graphicFrame>
      <p:sp>
        <p:nvSpPr>
          <p:cNvPr id="43019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6019800" y="6400800"/>
            <a:ext cx="2895600" cy="457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1600"/>
              <a:t>Slide from Chien Chin Chen</a:t>
            </a:r>
          </a:p>
        </p:txBody>
      </p:sp>
      <p:graphicFrame>
        <p:nvGraphicFramePr>
          <p:cNvPr id="43011" name="Object 3"/>
          <p:cNvGraphicFramePr>
            <a:graphicFrameLocks noChangeAspect="1"/>
          </p:cNvGraphicFramePr>
          <p:nvPr>
            <p:ph sz="quarter" idx="4294967295"/>
          </p:nvPr>
        </p:nvGraphicFramePr>
        <p:xfrm>
          <a:off x="942975" y="2362200"/>
          <a:ext cx="1800225" cy="542925"/>
        </p:xfrm>
        <a:graphic>
          <a:graphicData uri="http://schemas.openxmlformats.org/presentationml/2006/ole">
            <p:oleObj spid="_x0000_s129027" name="Equation" r:id="rId4" imgW="672840" imgH="203040" progId="Equation.3">
              <p:embed/>
            </p:oleObj>
          </a:graphicData>
        </a:graphic>
      </p:graphicFrame>
      <p:graphicFrame>
        <p:nvGraphicFramePr>
          <p:cNvPr id="18442" name="Object 4"/>
          <p:cNvGraphicFramePr>
            <a:graphicFrameLocks noChangeAspect="1"/>
          </p:cNvGraphicFramePr>
          <p:nvPr/>
        </p:nvGraphicFramePr>
        <p:xfrm>
          <a:off x="6400800" y="3200400"/>
          <a:ext cx="304800" cy="331788"/>
        </p:xfrm>
        <a:graphic>
          <a:graphicData uri="http://schemas.openxmlformats.org/presentationml/2006/ole">
            <p:oleObj spid="_x0000_s129028" name="Equation" r:id="rId5" imgW="139680" imgH="152280" progId="Equation.3">
              <p:embed/>
            </p:oleObj>
          </a:graphicData>
        </a:graphic>
      </p:graphicFrame>
      <p:graphicFrame>
        <p:nvGraphicFramePr>
          <p:cNvPr id="18443" name="Object 5"/>
          <p:cNvGraphicFramePr>
            <a:graphicFrameLocks noChangeAspect="1"/>
          </p:cNvGraphicFramePr>
          <p:nvPr/>
        </p:nvGraphicFramePr>
        <p:xfrm>
          <a:off x="971550" y="3962400"/>
          <a:ext cx="1597025" cy="542925"/>
        </p:xfrm>
        <a:graphic>
          <a:graphicData uri="http://schemas.openxmlformats.org/presentationml/2006/ole">
            <p:oleObj spid="_x0000_s129029" name="方程式" r:id="rId6" imgW="596880" imgH="203040" progId="Equation.3">
              <p:embed/>
            </p:oleObj>
          </a:graphicData>
        </a:graphic>
      </p:graphicFrame>
      <p:graphicFrame>
        <p:nvGraphicFramePr>
          <p:cNvPr id="18444" name="Object 6"/>
          <p:cNvGraphicFramePr>
            <a:graphicFrameLocks noChangeAspect="1"/>
          </p:cNvGraphicFramePr>
          <p:nvPr/>
        </p:nvGraphicFramePr>
        <p:xfrm>
          <a:off x="2895600" y="4921250"/>
          <a:ext cx="239713" cy="260350"/>
        </p:xfrm>
        <a:graphic>
          <a:graphicData uri="http://schemas.openxmlformats.org/presentationml/2006/ole">
            <p:oleObj spid="_x0000_s129030" name="方程式" r:id="rId7" imgW="139680" imgH="152280" progId="Equation.3">
              <p:embed/>
            </p:oleObj>
          </a:graphicData>
        </a:graphic>
      </p:graphicFrame>
      <p:graphicFrame>
        <p:nvGraphicFramePr>
          <p:cNvPr id="18445" name="Object 7"/>
          <p:cNvGraphicFramePr>
            <a:graphicFrameLocks noChangeAspect="1"/>
          </p:cNvGraphicFramePr>
          <p:nvPr/>
        </p:nvGraphicFramePr>
        <p:xfrm>
          <a:off x="2438400" y="5275263"/>
          <a:ext cx="222250" cy="287337"/>
        </p:xfrm>
        <a:graphic>
          <a:graphicData uri="http://schemas.openxmlformats.org/presentationml/2006/ole">
            <p:oleObj spid="_x0000_s129031" name="Equation" r:id="rId8" imgW="126720" imgH="164880" progId="Equation.3">
              <p:embed/>
            </p:oleObj>
          </a:graphicData>
        </a:graphic>
      </p:graphicFrame>
      <p:graphicFrame>
        <p:nvGraphicFramePr>
          <p:cNvPr id="117768" name="Object 8"/>
          <p:cNvGraphicFramePr>
            <a:graphicFrameLocks noChangeAspect="1"/>
          </p:cNvGraphicFramePr>
          <p:nvPr/>
        </p:nvGraphicFramePr>
        <p:xfrm>
          <a:off x="3124200" y="5638800"/>
          <a:ext cx="222250" cy="287338"/>
        </p:xfrm>
        <a:graphic>
          <a:graphicData uri="http://schemas.openxmlformats.org/presentationml/2006/ole">
            <p:oleObj spid="_x0000_s129032" name="Equation" r:id="rId9" imgW="126720" imgH="1648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915400" cy="1066800"/>
          </a:xfrm>
        </p:spPr>
        <p:txBody>
          <a:bodyPr/>
          <a:lstStyle/>
          <a:p>
            <a:r>
              <a:rPr lang="en-US" altLang="zh-TW"/>
              <a:t>Naïve Bayes Text Classification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>
                <a:solidFill>
                  <a:schemeClr val="bg2"/>
                </a:solidFill>
                <a:latin typeface="Calibri" charset="0"/>
              </a:rPr>
              <a:t>The </a:t>
            </a:r>
            <a:r>
              <a:rPr lang="en-US" altLang="zh-TW" b="1" i="1">
                <a:solidFill>
                  <a:srgbClr val="800000"/>
                </a:solidFill>
                <a:latin typeface="Calibri" charset="0"/>
              </a:rPr>
              <a:t>Multinomial Naïve Bayes model</a:t>
            </a:r>
            <a:r>
              <a:rPr lang="en-US" altLang="zh-TW">
                <a:solidFill>
                  <a:srgbClr val="800000"/>
                </a:solidFill>
                <a:latin typeface="Calibri" charset="0"/>
              </a:rPr>
              <a:t> </a:t>
            </a:r>
            <a:r>
              <a:rPr lang="en-US" altLang="zh-TW">
                <a:latin typeface="Calibri" charset="0"/>
              </a:rPr>
              <a:t>(NB) is a probabilistic learning method.</a:t>
            </a:r>
          </a:p>
          <a:p>
            <a:endParaRPr lang="en-US" altLang="zh-TW" sz="800">
              <a:latin typeface="Calibri" charset="0"/>
            </a:endParaRPr>
          </a:p>
          <a:p>
            <a:r>
              <a:rPr lang="en-US" altLang="zh-TW">
                <a:latin typeface="Calibri" charset="0"/>
              </a:rPr>
              <a:t>In text classification, our goal is to find the “</a:t>
            </a:r>
            <a:r>
              <a:rPr lang="en-US" altLang="zh-TW" b="1">
                <a:solidFill>
                  <a:srgbClr val="FF0000"/>
                </a:solidFill>
                <a:latin typeface="Calibri" charset="0"/>
              </a:rPr>
              <a:t>best</a:t>
            </a:r>
            <a:r>
              <a:rPr lang="en-US" altLang="zh-TW">
                <a:latin typeface="Calibri" charset="0"/>
              </a:rPr>
              <a:t>” class for the document:</a:t>
            </a:r>
          </a:p>
          <a:p>
            <a:endParaRPr lang="en-US" altLang="zh-TW">
              <a:latin typeface="Calibri" charset="0"/>
            </a:endParaRPr>
          </a:p>
          <a:p>
            <a:endParaRPr lang="en-US" altLang="zh-TW">
              <a:latin typeface="Calibri" charset="0"/>
            </a:endParaRPr>
          </a:p>
          <a:p>
            <a:endParaRPr lang="en-US" altLang="zh-TW">
              <a:latin typeface="Calibri" charset="0"/>
            </a:endParaRPr>
          </a:p>
          <a:p>
            <a:endParaRPr lang="en-US" altLang="zh-TW">
              <a:latin typeface="Calibri" charset="0"/>
            </a:endParaRPr>
          </a:p>
        </p:txBody>
      </p:sp>
      <p:sp>
        <p:nvSpPr>
          <p:cNvPr id="44039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6172200" y="6400800"/>
            <a:ext cx="3124200" cy="3048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1600"/>
              <a:t>Slide from Chien Chin Chen</a:t>
            </a:r>
          </a:p>
        </p:txBody>
      </p:sp>
      <p:graphicFrame>
        <p:nvGraphicFramePr>
          <p:cNvPr id="28684" name="Object 2"/>
          <p:cNvGraphicFramePr>
            <a:graphicFrameLocks noChangeAspect="1"/>
          </p:cNvGraphicFramePr>
          <p:nvPr/>
        </p:nvGraphicFramePr>
        <p:xfrm>
          <a:off x="768350" y="3716338"/>
          <a:ext cx="2867025" cy="627062"/>
        </p:xfrm>
        <a:graphic>
          <a:graphicData uri="http://schemas.openxmlformats.org/presentationml/2006/ole">
            <p:oleObj spid="_x0000_s130050" name="方程式" r:id="rId3" imgW="1396800" imgH="304560" progId="Equation.3">
              <p:embed/>
            </p:oleObj>
          </a:graphicData>
        </a:graphic>
      </p:graphicFrame>
      <p:graphicFrame>
        <p:nvGraphicFramePr>
          <p:cNvPr id="28686" name="Object 3"/>
          <p:cNvGraphicFramePr>
            <a:graphicFrameLocks noChangeAspect="1"/>
          </p:cNvGraphicFramePr>
          <p:nvPr/>
        </p:nvGraphicFramePr>
        <p:xfrm>
          <a:off x="1371600" y="4437063"/>
          <a:ext cx="3049588" cy="896937"/>
        </p:xfrm>
        <a:graphic>
          <a:graphicData uri="http://schemas.openxmlformats.org/presentationml/2006/ole">
            <p:oleObj spid="_x0000_s130051" name="方程式" r:id="rId4" imgW="1422360" imgH="419040" progId="Equation.3">
              <p:embed/>
            </p:oleObj>
          </a:graphicData>
        </a:graphic>
      </p:graphicFrame>
      <p:graphicFrame>
        <p:nvGraphicFramePr>
          <p:cNvPr id="28687" name="Object 4"/>
          <p:cNvGraphicFramePr>
            <a:graphicFrameLocks noChangeAspect="1"/>
          </p:cNvGraphicFramePr>
          <p:nvPr/>
        </p:nvGraphicFramePr>
        <p:xfrm>
          <a:off x="1371600" y="5453063"/>
          <a:ext cx="2963863" cy="642937"/>
        </p:xfrm>
        <a:graphic>
          <a:graphicData uri="http://schemas.openxmlformats.org/presentationml/2006/ole">
            <p:oleObj spid="_x0000_s130052" name="Equation" r:id="rId5" imgW="1396800" imgH="304560" progId="Equation.3">
              <p:embed/>
            </p:oleObj>
          </a:graphicData>
        </a:graphic>
      </p:graphicFrame>
      <p:sp>
        <p:nvSpPr>
          <p:cNvPr id="28688" name="Text Box 16"/>
          <p:cNvSpPr txBox="1">
            <a:spLocks noChangeArrowheads="1"/>
          </p:cNvSpPr>
          <p:nvPr/>
        </p:nvSpPr>
        <p:spPr bwMode="auto">
          <a:xfrm>
            <a:off x="4140200" y="3762375"/>
            <a:ext cx="2794000" cy="584200"/>
          </a:xfrm>
          <a:prstGeom prst="rect">
            <a:avLst/>
          </a:prstGeom>
          <a:solidFill>
            <a:srgbClr val="FFCC66"/>
          </a:solidFill>
          <a:ln w="3175">
            <a:solidFill>
              <a:schemeClr val="tx1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altLang="zh-TW" sz="1600"/>
              <a:t>The probability of a </a:t>
            </a:r>
          </a:p>
          <a:p>
            <a:pPr>
              <a:defRPr/>
            </a:pPr>
            <a:r>
              <a:rPr lang="en-US" altLang="zh-TW" sz="1600"/>
              <a:t>document </a:t>
            </a:r>
            <a:r>
              <a:rPr lang="en-US" altLang="zh-TW" sz="1600" i="1"/>
              <a:t>d</a:t>
            </a:r>
            <a:r>
              <a:rPr lang="en-US" altLang="zh-TW" sz="1600"/>
              <a:t> being in class </a:t>
            </a:r>
            <a:r>
              <a:rPr lang="en-US" altLang="zh-TW" sz="1600" i="1"/>
              <a:t>c.</a:t>
            </a:r>
            <a:endParaRPr lang="en-US" altLang="zh-TW" sz="1600"/>
          </a:p>
        </p:txBody>
      </p:sp>
      <p:sp>
        <p:nvSpPr>
          <p:cNvPr id="28689" name="Line 17"/>
          <p:cNvSpPr>
            <a:spLocks noChangeShapeType="1"/>
          </p:cNvSpPr>
          <p:nvPr/>
        </p:nvSpPr>
        <p:spPr bwMode="auto">
          <a:xfrm flipH="1" flipV="1">
            <a:off x="3708400" y="4005263"/>
            <a:ext cx="431800" cy="71437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Text Box 16"/>
          <p:cNvSpPr txBox="1">
            <a:spLocks noChangeArrowheads="1"/>
          </p:cNvSpPr>
          <p:nvPr/>
        </p:nvSpPr>
        <p:spPr bwMode="auto">
          <a:xfrm>
            <a:off x="5029200" y="4800600"/>
            <a:ext cx="2794000" cy="338138"/>
          </a:xfrm>
          <a:prstGeom prst="rect">
            <a:avLst/>
          </a:prstGeom>
          <a:solidFill>
            <a:srgbClr val="FFCC66"/>
          </a:solidFill>
          <a:ln w="3175">
            <a:solidFill>
              <a:schemeClr val="tx1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altLang="zh-TW" sz="1600"/>
              <a:t>Bayes’ Rule</a:t>
            </a:r>
          </a:p>
        </p:txBody>
      </p:sp>
      <p:sp>
        <p:nvSpPr>
          <p:cNvPr id="12" name="Line 17"/>
          <p:cNvSpPr>
            <a:spLocks noChangeShapeType="1"/>
          </p:cNvSpPr>
          <p:nvPr/>
        </p:nvSpPr>
        <p:spPr bwMode="auto">
          <a:xfrm flipH="1" flipV="1">
            <a:off x="4521200" y="4881563"/>
            <a:ext cx="431800" cy="71437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 Box 16"/>
          <p:cNvSpPr txBox="1">
            <a:spLocks noChangeArrowheads="1"/>
          </p:cNvSpPr>
          <p:nvPr/>
        </p:nvSpPr>
        <p:spPr bwMode="auto">
          <a:xfrm>
            <a:off x="4953000" y="5529263"/>
            <a:ext cx="2794000" cy="584200"/>
          </a:xfrm>
          <a:prstGeom prst="rect">
            <a:avLst/>
          </a:prstGeom>
          <a:solidFill>
            <a:srgbClr val="FFCC66"/>
          </a:solidFill>
          <a:ln w="3175">
            <a:solidFill>
              <a:schemeClr val="tx1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altLang="zh-TW" sz="1600"/>
              <a:t>We can ignore the denominator</a:t>
            </a:r>
          </a:p>
        </p:txBody>
      </p:sp>
      <p:sp>
        <p:nvSpPr>
          <p:cNvPr id="14" name="Line 17"/>
          <p:cNvSpPr>
            <a:spLocks noChangeShapeType="1"/>
          </p:cNvSpPr>
          <p:nvPr/>
        </p:nvSpPr>
        <p:spPr bwMode="auto">
          <a:xfrm flipH="1" flipV="1">
            <a:off x="4521200" y="5719763"/>
            <a:ext cx="431800" cy="71437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28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28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28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28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28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88" grpId="0" animBg="1"/>
      <p:bldP spid="28689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Naive Bayes Classifiers</a:t>
            </a:r>
          </a:p>
        </p:txBody>
      </p:sp>
      <p:sp>
        <p:nvSpPr>
          <p:cNvPr id="4506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85800" y="1447800"/>
            <a:ext cx="8077200" cy="1179513"/>
          </a:xfrm>
        </p:spPr>
        <p:txBody>
          <a:bodyPr/>
          <a:lstStyle/>
          <a:p>
            <a:pPr>
              <a:lnSpc>
                <a:spcPct val="115000"/>
              </a:lnSpc>
              <a:buFont typeface="Wingdings" charset="2"/>
              <a:buNone/>
            </a:pPr>
            <a:r>
              <a:rPr lang="en-US" sz="2200" smtClean="0">
                <a:latin typeface="Calibri" charset="0"/>
              </a:rPr>
              <a:t>We represent an instance D based on some attributes.</a:t>
            </a:r>
          </a:p>
          <a:p>
            <a:pPr>
              <a:lnSpc>
                <a:spcPct val="115000"/>
              </a:lnSpc>
              <a:buFont typeface="Wingdings" charset="2"/>
              <a:buNone/>
            </a:pPr>
            <a:endParaRPr lang="en-US" sz="1100" smtClean="0">
              <a:latin typeface="Calibri" charset="0"/>
            </a:endParaRPr>
          </a:p>
          <a:p>
            <a:pPr>
              <a:lnSpc>
                <a:spcPct val="115000"/>
              </a:lnSpc>
              <a:buFont typeface="Wingdings" charset="2"/>
              <a:buNone/>
            </a:pPr>
            <a:r>
              <a:rPr lang="en-US" sz="2200" smtClean="0">
                <a:latin typeface="Calibri" charset="0"/>
              </a:rPr>
              <a:t>Task: Classify a new instance </a:t>
            </a:r>
            <a:r>
              <a:rPr lang="en-US" sz="2200" i="1" smtClean="0">
                <a:latin typeface="Calibri" charset="0"/>
              </a:rPr>
              <a:t>D </a:t>
            </a:r>
            <a:r>
              <a:rPr lang="en-US" sz="2200" smtClean="0">
                <a:latin typeface="Calibri" charset="0"/>
              </a:rPr>
              <a:t>based on a tuple of attribute values                                  into one of the classes </a:t>
            </a:r>
            <a:r>
              <a:rPr lang="en-US" sz="2200" i="1" smtClean="0">
                <a:latin typeface="Calibri" charset="0"/>
              </a:rPr>
              <a:t>c</a:t>
            </a:r>
            <a:r>
              <a:rPr lang="en-US" sz="2200" i="1" baseline="-25000" smtClean="0">
                <a:latin typeface="Calibri" charset="0"/>
              </a:rPr>
              <a:t>j</a:t>
            </a:r>
            <a:r>
              <a:rPr lang="en-US" sz="2200" smtClean="0">
                <a:latin typeface="Calibri" charset="0"/>
              </a:rPr>
              <a:t> </a:t>
            </a:r>
            <a:r>
              <a:rPr lang="en-US" sz="2200" smtClean="0">
                <a:latin typeface="Calibri" charset="0"/>
                <a:sym typeface="Symbol" charset="2"/>
              </a:rPr>
              <a:t> </a:t>
            </a:r>
            <a:r>
              <a:rPr lang="en-US" sz="2200" i="1" smtClean="0">
                <a:latin typeface="Calibri" charset="0"/>
                <a:sym typeface="Symbol" charset="2"/>
              </a:rPr>
              <a:t>C</a:t>
            </a:r>
          </a:p>
        </p:txBody>
      </p:sp>
      <p:sp>
        <p:nvSpPr>
          <p:cNvPr id="45064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1143000" y="6400800"/>
            <a:ext cx="3962400" cy="457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1400"/>
              <a:t>Slide from Chris Manning</a:t>
            </a:r>
          </a:p>
        </p:txBody>
      </p:sp>
      <p:graphicFrame>
        <p:nvGraphicFramePr>
          <p:cNvPr id="45058" name="Object 2"/>
          <p:cNvGraphicFramePr>
            <a:graphicFrameLocks noChangeAspect="1"/>
          </p:cNvGraphicFramePr>
          <p:nvPr/>
        </p:nvGraphicFramePr>
        <p:xfrm>
          <a:off x="2057400" y="1828800"/>
          <a:ext cx="2374900" cy="531812"/>
        </p:xfrm>
        <a:graphic>
          <a:graphicData uri="http://schemas.openxmlformats.org/presentationml/2006/ole">
            <p:oleObj spid="_x0000_s131074" name="Equation" r:id="rId3" imgW="1130040" imgH="253800" progId="Equation.3">
              <p:embed/>
            </p:oleObj>
          </a:graphicData>
        </a:graphic>
      </p:graphicFrame>
      <p:graphicFrame>
        <p:nvGraphicFramePr>
          <p:cNvPr id="45059" name="Object 3"/>
          <p:cNvGraphicFramePr>
            <a:graphicFrameLocks noChangeAspect="1"/>
          </p:cNvGraphicFramePr>
          <p:nvPr/>
        </p:nvGraphicFramePr>
        <p:xfrm>
          <a:off x="381000" y="3124200"/>
          <a:ext cx="4437063" cy="730250"/>
        </p:xfrm>
        <a:graphic>
          <a:graphicData uri="http://schemas.openxmlformats.org/presentationml/2006/ole">
            <p:oleObj spid="_x0000_s131075" name="Equation" r:id="rId4" imgW="2070000" imgH="342720" progId="Equation.3">
              <p:embed/>
            </p:oleObj>
          </a:graphicData>
        </a:graphic>
      </p:graphicFrame>
      <p:graphicFrame>
        <p:nvGraphicFramePr>
          <p:cNvPr id="45060" name="Object 4"/>
          <p:cNvGraphicFramePr>
            <a:graphicFrameLocks noChangeAspect="1"/>
          </p:cNvGraphicFramePr>
          <p:nvPr/>
        </p:nvGraphicFramePr>
        <p:xfrm>
          <a:off x="1066800" y="4068763"/>
          <a:ext cx="4573588" cy="976312"/>
        </p:xfrm>
        <a:graphic>
          <a:graphicData uri="http://schemas.openxmlformats.org/presentationml/2006/ole">
            <p:oleObj spid="_x0000_s131076" name="Equation" r:id="rId5" imgW="2133360" imgH="457200" progId="Equation.3">
              <p:embed/>
            </p:oleObj>
          </a:graphicData>
        </a:graphic>
      </p:graphicFrame>
      <p:graphicFrame>
        <p:nvGraphicFramePr>
          <p:cNvPr id="45061" name="Object 5"/>
          <p:cNvGraphicFramePr>
            <a:graphicFrameLocks noChangeAspect="1"/>
          </p:cNvGraphicFramePr>
          <p:nvPr/>
        </p:nvGraphicFramePr>
        <p:xfrm>
          <a:off x="1066800" y="5410200"/>
          <a:ext cx="4516438" cy="730250"/>
        </p:xfrm>
        <a:graphic>
          <a:graphicData uri="http://schemas.openxmlformats.org/presentationml/2006/ole">
            <p:oleObj spid="_x0000_s131077" name="Equation" r:id="rId6" imgW="2108160" imgH="342720" progId="Equation.3">
              <p:embed/>
            </p:oleObj>
          </a:graphicData>
        </a:graphic>
      </p:graphicFrame>
      <p:sp>
        <p:nvSpPr>
          <p:cNvPr id="9" name="Text Box 16"/>
          <p:cNvSpPr txBox="1">
            <a:spLocks noChangeArrowheads="1"/>
          </p:cNvSpPr>
          <p:nvPr/>
        </p:nvSpPr>
        <p:spPr bwMode="auto">
          <a:xfrm>
            <a:off x="5664200" y="3200400"/>
            <a:ext cx="2794000" cy="584200"/>
          </a:xfrm>
          <a:prstGeom prst="rect">
            <a:avLst/>
          </a:prstGeom>
          <a:solidFill>
            <a:srgbClr val="FFCC66"/>
          </a:solidFill>
          <a:ln w="3175">
            <a:solidFill>
              <a:schemeClr val="tx1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altLang="zh-TW" sz="1600"/>
              <a:t>The probability of a </a:t>
            </a:r>
          </a:p>
          <a:p>
            <a:pPr>
              <a:defRPr/>
            </a:pPr>
            <a:r>
              <a:rPr lang="en-US" altLang="zh-TW" sz="1600"/>
              <a:t>document </a:t>
            </a:r>
            <a:r>
              <a:rPr lang="en-US" altLang="zh-TW" sz="1600" i="1"/>
              <a:t>d</a:t>
            </a:r>
            <a:r>
              <a:rPr lang="en-US" altLang="zh-TW" sz="1600"/>
              <a:t> being in class </a:t>
            </a:r>
            <a:r>
              <a:rPr lang="en-US" altLang="zh-TW" sz="1600" i="1"/>
              <a:t>c.</a:t>
            </a:r>
            <a:endParaRPr lang="en-US" altLang="zh-TW" sz="1600"/>
          </a:p>
        </p:txBody>
      </p:sp>
      <p:sp>
        <p:nvSpPr>
          <p:cNvPr id="45066" name="Line 17"/>
          <p:cNvSpPr>
            <a:spLocks noChangeShapeType="1"/>
          </p:cNvSpPr>
          <p:nvPr/>
        </p:nvSpPr>
        <p:spPr bwMode="auto">
          <a:xfrm flipH="1" flipV="1">
            <a:off x="5207000" y="3429000"/>
            <a:ext cx="431800" cy="71438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Text Box 16"/>
          <p:cNvSpPr txBox="1">
            <a:spLocks noChangeArrowheads="1"/>
          </p:cNvSpPr>
          <p:nvPr/>
        </p:nvSpPr>
        <p:spPr bwMode="auto">
          <a:xfrm>
            <a:off x="6350000" y="4419600"/>
            <a:ext cx="2794000" cy="338138"/>
          </a:xfrm>
          <a:prstGeom prst="rect">
            <a:avLst/>
          </a:prstGeom>
          <a:solidFill>
            <a:srgbClr val="FFCC66"/>
          </a:solidFill>
          <a:ln w="3175">
            <a:solidFill>
              <a:schemeClr val="tx1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altLang="zh-TW" sz="1600"/>
              <a:t>Bayes’ Rule</a:t>
            </a:r>
          </a:p>
        </p:txBody>
      </p:sp>
      <p:sp>
        <p:nvSpPr>
          <p:cNvPr id="45068" name="Line 17"/>
          <p:cNvSpPr>
            <a:spLocks noChangeShapeType="1"/>
          </p:cNvSpPr>
          <p:nvPr/>
        </p:nvSpPr>
        <p:spPr bwMode="auto">
          <a:xfrm flipH="1" flipV="1">
            <a:off x="5842000" y="4500563"/>
            <a:ext cx="431800" cy="71437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 Box 16"/>
          <p:cNvSpPr txBox="1">
            <a:spLocks noChangeArrowheads="1"/>
          </p:cNvSpPr>
          <p:nvPr/>
        </p:nvSpPr>
        <p:spPr bwMode="auto">
          <a:xfrm>
            <a:off x="6273800" y="5529263"/>
            <a:ext cx="2794000" cy="584200"/>
          </a:xfrm>
          <a:prstGeom prst="rect">
            <a:avLst/>
          </a:prstGeom>
          <a:solidFill>
            <a:srgbClr val="FFCC66"/>
          </a:solidFill>
          <a:ln w="3175">
            <a:solidFill>
              <a:schemeClr val="tx1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altLang="zh-TW" sz="1600"/>
              <a:t>We can ignore the denominator</a:t>
            </a:r>
          </a:p>
        </p:txBody>
      </p:sp>
      <p:sp>
        <p:nvSpPr>
          <p:cNvPr id="45070" name="Line 17"/>
          <p:cNvSpPr>
            <a:spLocks noChangeShapeType="1"/>
          </p:cNvSpPr>
          <p:nvPr/>
        </p:nvSpPr>
        <p:spPr bwMode="auto">
          <a:xfrm flipH="1" flipV="1">
            <a:off x="5842000" y="5719763"/>
            <a:ext cx="431800" cy="71437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Naïve Bayes Classifier: </a:t>
            </a:r>
            <a:br>
              <a:rPr lang="en-US" smtClean="0"/>
            </a:br>
            <a:r>
              <a:rPr lang="en-US" smtClean="0"/>
              <a:t>Naïve Bayes Assumption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i="1" smtClean="0">
                <a:latin typeface="Times New Roman" charset="0"/>
              </a:rPr>
              <a:t>P</a:t>
            </a:r>
            <a:r>
              <a:rPr lang="en-US" smtClean="0">
                <a:latin typeface="Times New Roman" charset="0"/>
              </a:rPr>
              <a:t>(</a:t>
            </a:r>
            <a:r>
              <a:rPr lang="en-US" i="1" smtClean="0">
                <a:latin typeface="Times New Roman" charset="0"/>
              </a:rPr>
              <a:t>c</a:t>
            </a:r>
            <a:r>
              <a:rPr lang="en-US" i="1" baseline="-25000" smtClean="0">
                <a:latin typeface="Times New Roman" charset="0"/>
              </a:rPr>
              <a:t>j</a:t>
            </a:r>
            <a:r>
              <a:rPr lang="en-US" smtClean="0">
                <a:latin typeface="Times New Roman" charset="0"/>
              </a:rPr>
              <a:t>)</a:t>
            </a:r>
          </a:p>
          <a:p>
            <a:pPr lvl="1"/>
            <a:r>
              <a:rPr lang="en-US" smtClean="0">
                <a:latin typeface="Calibri" charset="0"/>
              </a:rPr>
              <a:t>Can be estimated from the frequency of classes in the training examples.</a:t>
            </a:r>
          </a:p>
          <a:p>
            <a:r>
              <a:rPr lang="en-US" i="1" smtClean="0">
                <a:latin typeface="Times New Roman" charset="0"/>
              </a:rPr>
              <a:t>P</a:t>
            </a:r>
            <a:r>
              <a:rPr lang="en-US" smtClean="0">
                <a:latin typeface="Times New Roman" charset="0"/>
              </a:rPr>
              <a:t>(</a:t>
            </a:r>
            <a:r>
              <a:rPr lang="en-US" i="1" smtClean="0">
                <a:latin typeface="Times New Roman" charset="0"/>
              </a:rPr>
              <a:t>x</a:t>
            </a:r>
            <a:r>
              <a:rPr lang="en-US" i="1" baseline="-25000" smtClean="0">
                <a:latin typeface="Times New Roman" charset="0"/>
              </a:rPr>
              <a:t>1</a:t>
            </a:r>
            <a:r>
              <a:rPr lang="en-US" i="1" smtClean="0">
                <a:latin typeface="Times New Roman" charset="0"/>
              </a:rPr>
              <a:t>,x</a:t>
            </a:r>
            <a:r>
              <a:rPr lang="en-US" i="1" baseline="-25000" smtClean="0">
                <a:latin typeface="Times New Roman" charset="0"/>
              </a:rPr>
              <a:t>2</a:t>
            </a:r>
            <a:r>
              <a:rPr lang="en-US" i="1" smtClean="0">
                <a:latin typeface="Times New Roman" charset="0"/>
              </a:rPr>
              <a:t>,…,x</a:t>
            </a:r>
            <a:r>
              <a:rPr lang="en-US" i="1" baseline="-25000" smtClean="0">
                <a:latin typeface="Times New Roman" charset="0"/>
              </a:rPr>
              <a:t>n</a:t>
            </a:r>
            <a:r>
              <a:rPr lang="en-US" i="1" smtClean="0">
                <a:latin typeface="Times New Roman" charset="0"/>
              </a:rPr>
              <a:t>|c</a:t>
            </a:r>
            <a:r>
              <a:rPr lang="en-US" i="1" baseline="-25000" smtClean="0">
                <a:latin typeface="Times New Roman" charset="0"/>
              </a:rPr>
              <a:t>j</a:t>
            </a:r>
            <a:r>
              <a:rPr lang="en-US" smtClean="0">
                <a:latin typeface="Times New Roman" charset="0"/>
              </a:rPr>
              <a:t>) </a:t>
            </a:r>
          </a:p>
          <a:p>
            <a:pPr lvl="1"/>
            <a:r>
              <a:rPr lang="en-US" smtClean="0">
                <a:latin typeface="Calibri" charset="0"/>
                <a:ea typeface="Arial" charset="0"/>
                <a:cs typeface="Arial" charset="0"/>
              </a:rPr>
              <a:t>O(</a:t>
            </a:r>
            <a:r>
              <a:rPr lang="en-US" i="1" smtClean="0">
                <a:latin typeface="Calibri" charset="0"/>
                <a:ea typeface="Arial" charset="0"/>
                <a:cs typeface="Arial" charset="0"/>
              </a:rPr>
              <a:t>|X|</a:t>
            </a:r>
            <a:r>
              <a:rPr lang="en-US" i="1" baseline="30000" smtClean="0">
                <a:latin typeface="Calibri" charset="0"/>
                <a:ea typeface="Arial" charset="0"/>
                <a:cs typeface="Arial" charset="0"/>
              </a:rPr>
              <a:t>n</a:t>
            </a:r>
            <a:r>
              <a:rPr lang="en-US" smtClean="0">
                <a:latin typeface="Calibri" charset="0"/>
                <a:ea typeface="Arial" charset="0"/>
                <a:cs typeface="Arial" charset="0"/>
                <a:sym typeface="Symbol" charset="2"/>
              </a:rPr>
              <a:t>•</a:t>
            </a:r>
            <a:r>
              <a:rPr lang="en-US" i="1" smtClean="0">
                <a:latin typeface="Calibri" charset="0"/>
                <a:ea typeface="Arial" charset="0"/>
                <a:cs typeface="Arial" charset="0"/>
                <a:sym typeface="Symbol" charset="2"/>
              </a:rPr>
              <a:t>|C|</a:t>
            </a:r>
            <a:r>
              <a:rPr lang="en-US" smtClean="0">
                <a:latin typeface="Calibri" charset="0"/>
                <a:ea typeface="Arial" charset="0"/>
                <a:cs typeface="Arial" charset="0"/>
                <a:sym typeface="Symbol" charset="2"/>
              </a:rPr>
              <a:t>) parameters</a:t>
            </a:r>
            <a:endParaRPr lang="en-US" smtClean="0">
              <a:latin typeface="Calibri" charset="0"/>
              <a:ea typeface="Arial" charset="0"/>
              <a:cs typeface="Arial" charset="0"/>
            </a:endParaRPr>
          </a:p>
          <a:p>
            <a:pPr lvl="1"/>
            <a:r>
              <a:rPr lang="en-US" smtClean="0">
                <a:latin typeface="Calibri" charset="0"/>
              </a:rPr>
              <a:t>Could only be estimated if a very, very large number of training examples was available.</a:t>
            </a:r>
          </a:p>
          <a:p>
            <a:pPr>
              <a:buFont typeface="Wingdings" charset="2"/>
              <a:buNone/>
            </a:pPr>
            <a:r>
              <a:rPr lang="en-US" sz="2200" smtClean="0">
                <a:solidFill>
                  <a:srgbClr val="00A000"/>
                </a:solidFill>
                <a:latin typeface="Calibri" charset="0"/>
              </a:rPr>
              <a:t>Naïve Bayes Conditional Independence Assumption:</a:t>
            </a:r>
          </a:p>
          <a:p>
            <a:r>
              <a:rPr lang="en-US" sz="2400" smtClean="0">
                <a:latin typeface="Calibri" charset="0"/>
                <a:sym typeface="Symbol" charset="2"/>
              </a:rPr>
              <a:t>Assume that the probability of observing the conjunction of attributes is equal to the product of the individual probabilities </a:t>
            </a:r>
            <a:r>
              <a:rPr lang="en-US" sz="2400" i="1" smtClean="0">
                <a:latin typeface="Calibri" charset="0"/>
                <a:sym typeface="Symbol" charset="2"/>
              </a:rPr>
              <a:t>P</a:t>
            </a:r>
            <a:r>
              <a:rPr lang="en-US" sz="2400" smtClean="0">
                <a:latin typeface="Calibri" charset="0"/>
                <a:sym typeface="Symbol" charset="2"/>
              </a:rPr>
              <a:t>(</a:t>
            </a:r>
            <a:r>
              <a:rPr lang="en-US" sz="2400" i="1" smtClean="0">
                <a:latin typeface="Calibri" charset="0"/>
                <a:sym typeface="Symbol" charset="2"/>
              </a:rPr>
              <a:t>x</a:t>
            </a:r>
            <a:r>
              <a:rPr lang="en-US" sz="2400" i="1" baseline="-25000" smtClean="0">
                <a:latin typeface="Calibri" charset="0"/>
                <a:sym typeface="Symbol" charset="2"/>
              </a:rPr>
              <a:t>i</a:t>
            </a:r>
            <a:r>
              <a:rPr lang="en-US" sz="2400" smtClean="0">
                <a:latin typeface="Calibri" charset="0"/>
                <a:sym typeface="Symbol" charset="2"/>
              </a:rPr>
              <a:t>|</a:t>
            </a:r>
            <a:r>
              <a:rPr lang="en-US" sz="2400" i="1" smtClean="0">
                <a:latin typeface="Calibri" charset="0"/>
                <a:sym typeface="Symbol" charset="2"/>
              </a:rPr>
              <a:t>c</a:t>
            </a:r>
            <a:r>
              <a:rPr lang="en-US" sz="2400" i="1" baseline="-25000" smtClean="0">
                <a:latin typeface="Calibri" charset="0"/>
                <a:sym typeface="Symbol" charset="2"/>
              </a:rPr>
              <a:t>j</a:t>
            </a:r>
            <a:r>
              <a:rPr lang="en-US" sz="2400" smtClean="0">
                <a:latin typeface="Calibri" charset="0"/>
                <a:sym typeface="Symbol" charset="2"/>
              </a:rPr>
              <a:t>).</a:t>
            </a:r>
            <a:endParaRPr lang="en-US" sz="2400" i="1" smtClean="0">
              <a:latin typeface="Times New Roman" charset="0"/>
            </a:endParaRPr>
          </a:p>
        </p:txBody>
      </p:sp>
      <p:sp>
        <p:nvSpPr>
          <p:cNvPr id="46084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00800"/>
            <a:ext cx="3962400" cy="457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1800"/>
              <a:t>Slide from Chris Manning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676400" y="1371600"/>
            <a:ext cx="4902200" cy="1752600"/>
            <a:chOff x="1728" y="960"/>
            <a:chExt cx="3088" cy="1104"/>
          </a:xfrm>
        </p:grpSpPr>
        <p:sp>
          <p:nvSpPr>
            <p:cNvPr id="47111" name="Oval 3"/>
            <p:cNvSpPr>
              <a:spLocks noChangeArrowheads="1"/>
            </p:cNvSpPr>
            <p:nvPr/>
          </p:nvSpPr>
          <p:spPr bwMode="auto">
            <a:xfrm>
              <a:off x="3168" y="960"/>
              <a:ext cx="392" cy="176"/>
            </a:xfrm>
            <a:prstGeom prst="ellipse">
              <a:avLst/>
            </a:prstGeom>
            <a:solidFill>
              <a:srgbClr val="FF9966"/>
            </a:solidFill>
            <a:ln w="28575">
              <a:solidFill>
                <a:schemeClr val="tx1"/>
              </a:solidFill>
              <a:round/>
              <a:headEnd type="none" w="sm" len="sm"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b="1" i="1">
                  <a:latin typeface="Comic Sans MS" charset="0"/>
                  <a:ea typeface="Times New Roman (Hebrew)" charset="0"/>
                  <a:cs typeface="Times New Roman (Hebrew)" charset="0"/>
                </a:rPr>
                <a:t>Flu</a:t>
              </a:r>
            </a:p>
          </p:txBody>
        </p:sp>
        <p:sp>
          <p:nvSpPr>
            <p:cNvPr id="47112" name="Oval 4"/>
            <p:cNvSpPr>
              <a:spLocks noChangeArrowheads="1"/>
            </p:cNvSpPr>
            <p:nvPr/>
          </p:nvSpPr>
          <p:spPr bwMode="auto">
            <a:xfrm>
              <a:off x="1920" y="1680"/>
              <a:ext cx="392" cy="176"/>
            </a:xfrm>
            <a:prstGeom prst="ellipse">
              <a:avLst/>
            </a:prstGeom>
            <a:solidFill>
              <a:srgbClr val="FF9966"/>
            </a:solidFill>
            <a:ln w="28575">
              <a:solidFill>
                <a:schemeClr val="tx1"/>
              </a:solidFill>
              <a:round/>
              <a:headEnd type="none" w="sm" len="sm"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b="1" i="1">
                  <a:latin typeface="Comic Sans MS" charset="0"/>
                  <a:ea typeface="Times New Roman (Hebrew)" charset="0"/>
                  <a:cs typeface="Times New Roman (Hebrew)" charset="0"/>
                </a:rPr>
                <a:t>X</a:t>
              </a:r>
              <a:r>
                <a:rPr lang="en-US" sz="2000" b="1" i="1" baseline="-25000">
                  <a:latin typeface="Comic Sans MS" charset="0"/>
                  <a:ea typeface="Times New Roman (Hebrew)" charset="0"/>
                  <a:cs typeface="Times New Roman (Hebrew)" charset="0"/>
                </a:rPr>
                <a:t>1</a:t>
              </a:r>
              <a:endParaRPr lang="en-US" sz="2000" b="1" i="1">
                <a:latin typeface="Comic Sans MS" charset="0"/>
                <a:ea typeface="Times New Roman (Hebrew)" charset="0"/>
                <a:cs typeface="Times New Roman (Hebrew)" charset="0"/>
              </a:endParaRPr>
            </a:p>
          </p:txBody>
        </p:sp>
        <p:sp>
          <p:nvSpPr>
            <p:cNvPr id="47113" name="Oval 5"/>
            <p:cNvSpPr>
              <a:spLocks noChangeArrowheads="1"/>
            </p:cNvSpPr>
            <p:nvPr/>
          </p:nvSpPr>
          <p:spPr bwMode="auto">
            <a:xfrm>
              <a:off x="2448" y="1680"/>
              <a:ext cx="392" cy="176"/>
            </a:xfrm>
            <a:prstGeom prst="ellipse">
              <a:avLst/>
            </a:prstGeom>
            <a:solidFill>
              <a:srgbClr val="FF9966"/>
            </a:solidFill>
            <a:ln w="28575">
              <a:solidFill>
                <a:schemeClr val="tx1"/>
              </a:solidFill>
              <a:round/>
              <a:headEnd type="none" w="sm" len="sm"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b="1" i="1">
                  <a:latin typeface="Comic Sans MS" charset="0"/>
                  <a:ea typeface="Times New Roman (Hebrew)" charset="0"/>
                  <a:cs typeface="Times New Roman (Hebrew)" charset="0"/>
                </a:rPr>
                <a:t>X</a:t>
              </a:r>
              <a:r>
                <a:rPr lang="en-US" sz="2000" b="1" i="1" baseline="-25000">
                  <a:latin typeface="Comic Sans MS" charset="0"/>
                  <a:ea typeface="Times New Roman (Hebrew)" charset="0"/>
                  <a:cs typeface="Times New Roman (Hebrew)" charset="0"/>
                </a:rPr>
                <a:t>2</a:t>
              </a:r>
              <a:endParaRPr lang="en-US" sz="2000" b="1" i="1">
                <a:latin typeface="Comic Sans MS" charset="0"/>
                <a:ea typeface="Times New Roman (Hebrew)" charset="0"/>
                <a:cs typeface="Times New Roman (Hebrew)" charset="0"/>
              </a:endParaRPr>
            </a:p>
          </p:txBody>
        </p:sp>
        <p:sp>
          <p:nvSpPr>
            <p:cNvPr id="47114" name="Oval 6"/>
            <p:cNvSpPr>
              <a:spLocks noChangeArrowheads="1"/>
            </p:cNvSpPr>
            <p:nvPr/>
          </p:nvSpPr>
          <p:spPr bwMode="auto">
            <a:xfrm>
              <a:off x="4080" y="1680"/>
              <a:ext cx="392" cy="176"/>
            </a:xfrm>
            <a:prstGeom prst="ellipse">
              <a:avLst/>
            </a:prstGeom>
            <a:solidFill>
              <a:srgbClr val="FF9966"/>
            </a:solidFill>
            <a:ln w="28575">
              <a:solidFill>
                <a:schemeClr val="tx1"/>
              </a:solidFill>
              <a:round/>
              <a:headEnd type="none" w="sm" len="sm"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b="1" i="1">
                  <a:latin typeface="Comic Sans MS" charset="0"/>
                  <a:ea typeface="Times New Roman (Hebrew)" charset="0"/>
                  <a:cs typeface="Times New Roman (Hebrew)" charset="0"/>
                </a:rPr>
                <a:t>X</a:t>
              </a:r>
              <a:r>
                <a:rPr lang="en-US" sz="2000" b="1" i="1" baseline="-25000">
                  <a:latin typeface="Comic Sans MS" charset="0"/>
                  <a:ea typeface="Times New Roman (Hebrew)" charset="0"/>
                  <a:cs typeface="Times New Roman (Hebrew)" charset="0"/>
                </a:rPr>
                <a:t>5</a:t>
              </a:r>
              <a:endParaRPr lang="en-US" sz="2000" b="1" i="1">
                <a:latin typeface="Comic Sans MS" charset="0"/>
                <a:ea typeface="Times New Roman (Hebrew)" charset="0"/>
                <a:cs typeface="Times New Roman (Hebrew)" charset="0"/>
              </a:endParaRPr>
            </a:p>
          </p:txBody>
        </p:sp>
        <p:sp>
          <p:nvSpPr>
            <p:cNvPr id="47115" name="Oval 7"/>
            <p:cNvSpPr>
              <a:spLocks noChangeArrowheads="1"/>
            </p:cNvSpPr>
            <p:nvPr/>
          </p:nvSpPr>
          <p:spPr bwMode="auto">
            <a:xfrm>
              <a:off x="3072" y="1680"/>
              <a:ext cx="392" cy="176"/>
            </a:xfrm>
            <a:prstGeom prst="ellipse">
              <a:avLst/>
            </a:prstGeom>
            <a:solidFill>
              <a:srgbClr val="FF9966"/>
            </a:solidFill>
            <a:ln w="28575">
              <a:solidFill>
                <a:schemeClr val="tx1"/>
              </a:solidFill>
              <a:round/>
              <a:headEnd type="none" w="sm" len="sm"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b="1" i="1">
                  <a:latin typeface="Comic Sans MS" charset="0"/>
                  <a:ea typeface="Times New Roman (Hebrew)" charset="0"/>
                  <a:cs typeface="Times New Roman (Hebrew)" charset="0"/>
                </a:rPr>
                <a:t>X</a:t>
              </a:r>
              <a:r>
                <a:rPr lang="en-US" sz="2000" b="1" i="1" baseline="-25000">
                  <a:latin typeface="Comic Sans MS" charset="0"/>
                  <a:ea typeface="Times New Roman (Hebrew)" charset="0"/>
                  <a:cs typeface="Times New Roman (Hebrew)" charset="0"/>
                </a:rPr>
                <a:t>3</a:t>
              </a:r>
            </a:p>
          </p:txBody>
        </p:sp>
        <p:cxnSp>
          <p:nvCxnSpPr>
            <p:cNvPr id="47116" name="AutoShape 8"/>
            <p:cNvCxnSpPr>
              <a:cxnSpLocks noChangeShapeType="1"/>
              <a:stCxn id="47111" idx="4"/>
              <a:endCxn id="47112" idx="0"/>
            </p:cNvCxnSpPr>
            <p:nvPr/>
          </p:nvCxnSpPr>
          <p:spPr bwMode="auto">
            <a:xfrm flipH="1">
              <a:off x="2116" y="1145"/>
              <a:ext cx="1248" cy="526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47117" name="AutoShape 9"/>
            <p:cNvCxnSpPr>
              <a:cxnSpLocks noChangeShapeType="1"/>
              <a:stCxn id="47111" idx="4"/>
              <a:endCxn id="47113" idx="0"/>
            </p:cNvCxnSpPr>
            <p:nvPr/>
          </p:nvCxnSpPr>
          <p:spPr bwMode="auto">
            <a:xfrm flipH="1">
              <a:off x="2644" y="1145"/>
              <a:ext cx="720" cy="526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47118" name="AutoShape 10"/>
            <p:cNvCxnSpPr>
              <a:cxnSpLocks noChangeShapeType="1"/>
              <a:stCxn id="47111" idx="4"/>
              <a:endCxn id="47115" idx="0"/>
            </p:cNvCxnSpPr>
            <p:nvPr/>
          </p:nvCxnSpPr>
          <p:spPr bwMode="auto">
            <a:xfrm flipH="1">
              <a:off x="3268" y="1145"/>
              <a:ext cx="96" cy="526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47119" name="AutoShape 11"/>
            <p:cNvCxnSpPr>
              <a:cxnSpLocks noChangeShapeType="1"/>
              <a:stCxn id="47111" idx="4"/>
              <a:endCxn id="47114" idx="0"/>
            </p:cNvCxnSpPr>
            <p:nvPr/>
          </p:nvCxnSpPr>
          <p:spPr bwMode="auto">
            <a:xfrm>
              <a:off x="3364" y="1145"/>
              <a:ext cx="912" cy="526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47120" name="Oval 12"/>
            <p:cNvSpPr>
              <a:spLocks noChangeArrowheads="1"/>
            </p:cNvSpPr>
            <p:nvPr/>
          </p:nvSpPr>
          <p:spPr bwMode="auto">
            <a:xfrm>
              <a:off x="3600" y="1680"/>
              <a:ext cx="392" cy="176"/>
            </a:xfrm>
            <a:prstGeom prst="ellipse">
              <a:avLst/>
            </a:prstGeom>
            <a:solidFill>
              <a:srgbClr val="FF9966"/>
            </a:solidFill>
            <a:ln w="28575">
              <a:solidFill>
                <a:schemeClr val="tx1"/>
              </a:solidFill>
              <a:round/>
              <a:headEnd type="none" w="sm" len="sm"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b="1" i="1">
                  <a:latin typeface="Comic Sans MS" charset="0"/>
                  <a:ea typeface="Times New Roman (Hebrew)" charset="0"/>
                  <a:cs typeface="Times New Roman (Hebrew)" charset="0"/>
                </a:rPr>
                <a:t>X</a:t>
              </a:r>
              <a:r>
                <a:rPr lang="en-US" sz="2000" b="1" i="1" baseline="-25000">
                  <a:latin typeface="Comic Sans MS" charset="0"/>
                  <a:ea typeface="Times New Roman (Hebrew)" charset="0"/>
                  <a:cs typeface="Times New Roman (Hebrew)" charset="0"/>
                </a:rPr>
                <a:t>4</a:t>
              </a:r>
              <a:endParaRPr lang="en-US" sz="2000" b="1" i="1">
                <a:latin typeface="Comic Sans MS" charset="0"/>
                <a:ea typeface="Times New Roman (Hebrew)" charset="0"/>
                <a:cs typeface="Times New Roman (Hebrew)" charset="0"/>
              </a:endParaRPr>
            </a:p>
          </p:txBody>
        </p:sp>
        <p:cxnSp>
          <p:nvCxnSpPr>
            <p:cNvPr id="47121" name="AutoShape 13"/>
            <p:cNvCxnSpPr>
              <a:cxnSpLocks noChangeShapeType="1"/>
              <a:stCxn id="47111" idx="4"/>
              <a:endCxn id="47120" idx="0"/>
            </p:cNvCxnSpPr>
            <p:nvPr/>
          </p:nvCxnSpPr>
          <p:spPr bwMode="auto">
            <a:xfrm>
              <a:off x="3364" y="1145"/>
              <a:ext cx="432" cy="526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47122" name="Text Box 14"/>
            <p:cNvSpPr txBox="1">
              <a:spLocks noChangeArrowheads="1"/>
            </p:cNvSpPr>
            <p:nvPr/>
          </p:nvSpPr>
          <p:spPr bwMode="auto">
            <a:xfrm>
              <a:off x="3600" y="1872"/>
              <a:ext cx="407" cy="19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400" b="1">
                  <a:latin typeface="Comic Sans MS" charset="0"/>
                  <a:ea typeface="Times New Roman (Hebrew)" charset="0"/>
                  <a:cs typeface="Times New Roman (Hebrew)" charset="0"/>
                </a:rPr>
                <a:t>fever</a:t>
              </a:r>
            </a:p>
          </p:txBody>
        </p:sp>
        <p:sp>
          <p:nvSpPr>
            <p:cNvPr id="47123" name="Text Box 15"/>
            <p:cNvSpPr txBox="1">
              <a:spLocks noChangeArrowheads="1"/>
            </p:cNvSpPr>
            <p:nvPr/>
          </p:nvSpPr>
          <p:spPr bwMode="auto">
            <a:xfrm>
              <a:off x="2448" y="1872"/>
              <a:ext cx="374" cy="19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400" b="1">
                  <a:latin typeface="Comic Sans MS" charset="0"/>
                  <a:ea typeface="Times New Roman (Hebrew)" charset="0"/>
                  <a:cs typeface="Times New Roman (Hebrew)" charset="0"/>
                </a:rPr>
                <a:t>sinus</a:t>
              </a:r>
            </a:p>
          </p:txBody>
        </p:sp>
        <p:sp>
          <p:nvSpPr>
            <p:cNvPr id="47124" name="Text Box 16"/>
            <p:cNvSpPr txBox="1">
              <a:spLocks noChangeArrowheads="1"/>
            </p:cNvSpPr>
            <p:nvPr/>
          </p:nvSpPr>
          <p:spPr bwMode="auto">
            <a:xfrm>
              <a:off x="3030" y="1872"/>
              <a:ext cx="415" cy="19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400" b="1">
                  <a:latin typeface="Comic Sans MS" charset="0"/>
                  <a:ea typeface="Times New Roman (Hebrew)" charset="0"/>
                  <a:cs typeface="Times New Roman (Hebrew)" charset="0"/>
                </a:rPr>
                <a:t>cough</a:t>
              </a:r>
            </a:p>
          </p:txBody>
        </p:sp>
        <p:sp>
          <p:nvSpPr>
            <p:cNvPr id="47125" name="Text Box 17"/>
            <p:cNvSpPr txBox="1">
              <a:spLocks noChangeArrowheads="1"/>
            </p:cNvSpPr>
            <p:nvPr/>
          </p:nvSpPr>
          <p:spPr bwMode="auto">
            <a:xfrm>
              <a:off x="1728" y="1872"/>
              <a:ext cx="644" cy="19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400" b="1">
                  <a:latin typeface="Comic Sans MS" charset="0"/>
                  <a:ea typeface="Times New Roman (Hebrew)" charset="0"/>
                  <a:cs typeface="Times New Roman (Hebrew)" charset="0"/>
                </a:rPr>
                <a:t>runnynose</a:t>
              </a:r>
            </a:p>
          </p:txBody>
        </p:sp>
        <p:sp>
          <p:nvSpPr>
            <p:cNvPr id="47126" name="Text Box 18"/>
            <p:cNvSpPr txBox="1">
              <a:spLocks noChangeArrowheads="1"/>
            </p:cNvSpPr>
            <p:nvPr/>
          </p:nvSpPr>
          <p:spPr bwMode="auto">
            <a:xfrm>
              <a:off x="4032" y="1872"/>
              <a:ext cx="784" cy="19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400" b="1">
                  <a:latin typeface="Comic Sans MS" charset="0"/>
                  <a:ea typeface="Times New Roman (Hebrew)" charset="0"/>
                  <a:cs typeface="Times New Roman (Hebrew)" charset="0"/>
                </a:rPr>
                <a:t>muscle-ache</a:t>
              </a:r>
            </a:p>
          </p:txBody>
        </p:sp>
      </p:grpSp>
      <p:sp>
        <p:nvSpPr>
          <p:cNvPr id="47108" name="Rectangle 1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Naïve Bayes Classifier</a:t>
            </a:r>
          </a:p>
        </p:txBody>
      </p:sp>
      <p:sp>
        <p:nvSpPr>
          <p:cNvPr id="47109" name="Rectangle 20"/>
          <p:cNvSpPr>
            <a:spLocks noGrp="1" noChangeArrowheads="1"/>
          </p:cNvSpPr>
          <p:nvPr>
            <p:ph sz="quarter" idx="1"/>
          </p:nvPr>
        </p:nvSpPr>
        <p:spPr>
          <a:xfrm>
            <a:off x="533400" y="3322638"/>
            <a:ext cx="8229600" cy="2849562"/>
          </a:xfrm>
        </p:spPr>
        <p:txBody>
          <a:bodyPr/>
          <a:lstStyle/>
          <a:p>
            <a:r>
              <a:rPr lang="en-US" sz="2800" b="1" smtClean="0">
                <a:solidFill>
                  <a:srgbClr val="00A000"/>
                </a:solidFill>
                <a:latin typeface="Calibri" charset="0"/>
              </a:rPr>
              <a:t>Conditional Independence Assumption:</a:t>
            </a:r>
            <a:r>
              <a:rPr lang="en-US" sz="2800" smtClean="0">
                <a:latin typeface="Calibri" charset="0"/>
              </a:rPr>
              <a:t> </a:t>
            </a:r>
          </a:p>
          <a:p>
            <a:pPr lvl="1"/>
            <a:r>
              <a:rPr lang="en-US" sz="2800" smtClean="0">
                <a:latin typeface="Calibri" charset="0"/>
              </a:rPr>
              <a:t>features are independent of each other given the class:</a:t>
            </a:r>
          </a:p>
          <a:p>
            <a:endParaRPr lang="en-US" sz="2800" smtClean="0">
              <a:latin typeface="Calibri" charset="0"/>
            </a:endParaRPr>
          </a:p>
        </p:txBody>
      </p:sp>
      <p:sp>
        <p:nvSpPr>
          <p:cNvPr id="47110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1371600" y="6400800"/>
            <a:ext cx="3962400" cy="457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1800"/>
              <a:t>Slide from Chris Manning</a:t>
            </a:r>
          </a:p>
        </p:txBody>
      </p:sp>
      <p:graphicFrame>
        <p:nvGraphicFramePr>
          <p:cNvPr id="47106" name="Object 2"/>
          <p:cNvGraphicFramePr>
            <a:graphicFrameLocks noChangeAspect="1"/>
          </p:cNvGraphicFramePr>
          <p:nvPr/>
        </p:nvGraphicFramePr>
        <p:xfrm>
          <a:off x="762000" y="4953000"/>
          <a:ext cx="7626350" cy="509588"/>
        </p:xfrm>
        <a:graphic>
          <a:graphicData uri="http://schemas.openxmlformats.org/presentationml/2006/ole">
            <p:oleObj spid="_x0000_s133122" name="Equation" r:id="rId3" imgW="3403440" imgH="2286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smtClean="0"/>
              <a:t>Using Multinomial Naive Bayes Classifiers to Classify Text:</a:t>
            </a:r>
          </a:p>
        </p:txBody>
      </p:sp>
      <p:sp>
        <p:nvSpPr>
          <p:cNvPr id="48132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85800" y="1600200"/>
            <a:ext cx="7772400" cy="735013"/>
          </a:xfrm>
        </p:spPr>
        <p:txBody>
          <a:bodyPr/>
          <a:lstStyle/>
          <a:p>
            <a:r>
              <a:rPr lang="en-US" sz="2400" smtClean="0">
                <a:latin typeface="Calibri" charset="0"/>
              </a:rPr>
              <a:t>Attributes are text positions, values are words.</a:t>
            </a:r>
          </a:p>
        </p:txBody>
      </p:sp>
      <p:sp>
        <p:nvSpPr>
          <p:cNvPr id="48133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3505200" y="6400800"/>
            <a:ext cx="3962400" cy="457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1800"/>
              <a:t>Slide from Chris Manning</a:t>
            </a:r>
          </a:p>
        </p:txBody>
      </p:sp>
      <p:sp>
        <p:nvSpPr>
          <p:cNvPr id="326660" name="Rectangle 4"/>
          <p:cNvSpPr>
            <a:spLocks noChangeArrowheads="1"/>
          </p:cNvSpPr>
          <p:nvPr/>
        </p:nvSpPr>
        <p:spPr bwMode="auto">
          <a:xfrm>
            <a:off x="457200" y="4191000"/>
            <a:ext cx="8178800" cy="211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spcBef>
                <a:spcPct val="20000"/>
              </a:spcBef>
              <a:buClr>
                <a:srgbClr val="A50021"/>
              </a:buClr>
              <a:buSzPct val="60000"/>
              <a:buFont typeface="Wingdings" charset="2"/>
              <a:buChar char="n"/>
            </a:pPr>
            <a:r>
              <a:rPr lang="en-US"/>
              <a:t>Still too many possibilities</a:t>
            </a:r>
          </a:p>
          <a:p>
            <a:pPr marL="342900" indent="-342900">
              <a:spcBef>
                <a:spcPct val="20000"/>
              </a:spcBef>
              <a:buClr>
                <a:srgbClr val="A50021"/>
              </a:buClr>
              <a:buSzPct val="60000"/>
              <a:buFont typeface="Wingdings" charset="2"/>
              <a:buChar char="n"/>
            </a:pPr>
            <a:r>
              <a:rPr lang="en-US"/>
              <a:t>Assume that classification is </a:t>
            </a:r>
            <a:r>
              <a:rPr lang="en-US" i="1"/>
              <a:t>independent</a:t>
            </a:r>
            <a:r>
              <a:rPr lang="en-US"/>
              <a:t> of the positions of the words</a:t>
            </a:r>
          </a:p>
          <a:p>
            <a:pPr marL="742950" lvl="1" indent="-285750">
              <a:spcBef>
                <a:spcPct val="20000"/>
              </a:spcBef>
              <a:buClr>
                <a:schemeClr val="tx1"/>
              </a:buClr>
              <a:buSzPct val="55000"/>
              <a:buFont typeface="Wingdings" charset="2"/>
              <a:buChar char="n"/>
            </a:pPr>
            <a:r>
              <a:rPr lang="en-US">
                <a:ea typeface="ＭＳ Ｐゴシック" charset="-128"/>
                <a:cs typeface="ＭＳ Ｐゴシック" charset="-128"/>
              </a:rPr>
              <a:t>Use same parameters for each position</a:t>
            </a:r>
          </a:p>
          <a:p>
            <a:pPr marL="742950" lvl="1" indent="-285750">
              <a:spcBef>
                <a:spcPct val="20000"/>
              </a:spcBef>
              <a:buClr>
                <a:schemeClr val="tx1"/>
              </a:buClr>
              <a:buSzPct val="55000"/>
              <a:buFont typeface="Wingdings" charset="2"/>
              <a:buChar char="n"/>
            </a:pPr>
            <a:r>
              <a:rPr lang="en-US">
                <a:ea typeface="ＭＳ Ｐゴシック" charset="-128"/>
                <a:cs typeface="ＭＳ Ｐゴシック" charset="-128"/>
              </a:rPr>
              <a:t>Result is bag of words model (over tokens not types)</a:t>
            </a:r>
          </a:p>
        </p:txBody>
      </p:sp>
      <p:graphicFrame>
        <p:nvGraphicFramePr>
          <p:cNvPr id="48130" name="Object 2"/>
          <p:cNvGraphicFramePr>
            <a:graphicFrameLocks noChangeAspect="1"/>
          </p:cNvGraphicFramePr>
          <p:nvPr/>
        </p:nvGraphicFramePr>
        <p:xfrm>
          <a:off x="942975" y="2362200"/>
          <a:ext cx="7778750" cy="1638300"/>
        </p:xfrm>
        <a:graphic>
          <a:graphicData uri="http://schemas.openxmlformats.org/presentationml/2006/ole">
            <p:oleObj spid="_x0000_s134146" name="Equation" r:id="rId3" imgW="3377880" imgH="7110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66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66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66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66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6660" grpId="0" build="p" autoUpdateAnimBg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0"/>
            <a:ext cx="7772400" cy="1143000"/>
          </a:xfrm>
        </p:spPr>
        <p:txBody>
          <a:bodyPr/>
          <a:lstStyle/>
          <a:p>
            <a:r>
              <a:rPr lang="en-US" smtClean="0"/>
              <a:t>Learning the Model</a:t>
            </a:r>
          </a:p>
        </p:txBody>
      </p:sp>
      <p:sp>
        <p:nvSpPr>
          <p:cNvPr id="4915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09600" y="3203575"/>
            <a:ext cx="7924800" cy="1200150"/>
          </a:xfrm>
        </p:spPr>
        <p:txBody>
          <a:bodyPr/>
          <a:lstStyle/>
          <a:p>
            <a:r>
              <a:rPr lang="en-US" smtClean="0">
                <a:latin typeface="Calibri" charset="0"/>
              </a:rPr>
              <a:t>Simplest: maximum likelihood estimate</a:t>
            </a:r>
          </a:p>
          <a:p>
            <a:pPr lvl="1"/>
            <a:r>
              <a:rPr lang="en-US" smtClean="0">
                <a:latin typeface="Calibri" charset="0"/>
              </a:rPr>
              <a:t>simply use the frequencies in the data</a:t>
            </a:r>
          </a:p>
        </p:txBody>
      </p:sp>
      <p:sp>
        <p:nvSpPr>
          <p:cNvPr id="49158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6477000" y="6400800"/>
            <a:ext cx="2514600" cy="457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1600"/>
              <a:t>Slide from Chris Manning</a:t>
            </a:r>
          </a:p>
        </p:txBody>
      </p:sp>
      <p:graphicFrame>
        <p:nvGraphicFramePr>
          <p:cNvPr id="49154" name="Object 2"/>
          <p:cNvGraphicFramePr>
            <a:graphicFrameLocks noChangeAspect="1"/>
          </p:cNvGraphicFramePr>
          <p:nvPr/>
        </p:nvGraphicFramePr>
        <p:xfrm>
          <a:off x="1773238" y="5241925"/>
          <a:ext cx="5084762" cy="1265238"/>
        </p:xfrm>
        <a:graphic>
          <a:graphicData uri="http://schemas.openxmlformats.org/presentationml/2006/ole">
            <p:oleObj spid="_x0000_s135170" name="Equation" r:id="rId3" imgW="1879560" imgH="469800" progId="Equation.3">
              <p:embed/>
            </p:oleObj>
          </a:graphicData>
        </a:graphic>
      </p:graphicFrame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2436813" y="1325563"/>
            <a:ext cx="4421187" cy="1600200"/>
            <a:chOff x="1436" y="964"/>
            <a:chExt cx="3094" cy="1121"/>
          </a:xfrm>
        </p:grpSpPr>
        <p:sp>
          <p:nvSpPr>
            <p:cNvPr id="49160" name="Oval 6"/>
            <p:cNvSpPr>
              <a:spLocks noChangeArrowheads="1"/>
            </p:cNvSpPr>
            <p:nvPr/>
          </p:nvSpPr>
          <p:spPr bwMode="auto">
            <a:xfrm>
              <a:off x="2684" y="964"/>
              <a:ext cx="460" cy="294"/>
            </a:xfrm>
            <a:prstGeom prst="ellipse">
              <a:avLst/>
            </a:prstGeom>
            <a:solidFill>
              <a:srgbClr val="FF9966"/>
            </a:solidFill>
            <a:ln w="28575">
              <a:solidFill>
                <a:schemeClr val="tx1"/>
              </a:solidFill>
              <a:round/>
              <a:headEnd type="none" w="sm" len="sm"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b="1" i="1">
                  <a:latin typeface="Comic Sans MS" charset="0"/>
                  <a:ea typeface="Times New Roman (Hebrew)" charset="0"/>
                  <a:cs typeface="Times New Roman (Hebrew)" charset="0"/>
                </a:rPr>
                <a:t>C</a:t>
              </a:r>
            </a:p>
          </p:txBody>
        </p:sp>
        <p:sp>
          <p:nvSpPr>
            <p:cNvPr id="49161" name="Oval 7"/>
            <p:cNvSpPr>
              <a:spLocks noChangeArrowheads="1"/>
            </p:cNvSpPr>
            <p:nvPr/>
          </p:nvSpPr>
          <p:spPr bwMode="auto">
            <a:xfrm>
              <a:off x="1436" y="1802"/>
              <a:ext cx="428" cy="283"/>
            </a:xfrm>
            <a:prstGeom prst="ellipse">
              <a:avLst/>
            </a:prstGeom>
            <a:solidFill>
              <a:srgbClr val="FF9966"/>
            </a:solidFill>
            <a:ln w="28575">
              <a:solidFill>
                <a:schemeClr val="tx1"/>
              </a:solidFill>
              <a:round/>
              <a:headEnd type="none" w="sm" len="sm"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b="1" i="1">
                  <a:latin typeface="Comic Sans MS" charset="0"/>
                  <a:ea typeface="Times New Roman (Hebrew)" charset="0"/>
                  <a:cs typeface="Times New Roman (Hebrew)" charset="0"/>
                </a:rPr>
                <a:t>X</a:t>
              </a:r>
              <a:r>
                <a:rPr lang="en-US" sz="2000" b="1" i="1" baseline="-25000">
                  <a:latin typeface="Comic Sans MS" charset="0"/>
                  <a:ea typeface="Times New Roman (Hebrew)" charset="0"/>
                  <a:cs typeface="Times New Roman (Hebrew)" charset="0"/>
                </a:rPr>
                <a:t>1</a:t>
              </a:r>
              <a:endParaRPr lang="en-US" sz="2000" b="1" i="1">
                <a:latin typeface="Comic Sans MS" charset="0"/>
                <a:ea typeface="Times New Roman (Hebrew)" charset="0"/>
                <a:cs typeface="Times New Roman (Hebrew)" charset="0"/>
              </a:endParaRPr>
            </a:p>
          </p:txBody>
        </p:sp>
        <p:sp>
          <p:nvSpPr>
            <p:cNvPr id="49162" name="Oval 8"/>
            <p:cNvSpPr>
              <a:spLocks noChangeArrowheads="1"/>
            </p:cNvSpPr>
            <p:nvPr/>
          </p:nvSpPr>
          <p:spPr bwMode="auto">
            <a:xfrm>
              <a:off x="1964" y="1802"/>
              <a:ext cx="486" cy="283"/>
            </a:xfrm>
            <a:prstGeom prst="ellipse">
              <a:avLst/>
            </a:prstGeom>
            <a:solidFill>
              <a:srgbClr val="FF9966"/>
            </a:solidFill>
            <a:ln w="28575">
              <a:solidFill>
                <a:schemeClr val="tx1"/>
              </a:solidFill>
              <a:round/>
              <a:headEnd type="none" w="sm" len="sm"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b="1" i="1">
                  <a:latin typeface="Comic Sans MS" charset="0"/>
                  <a:ea typeface="Times New Roman (Hebrew)" charset="0"/>
                  <a:cs typeface="Times New Roman (Hebrew)" charset="0"/>
                </a:rPr>
                <a:t>X</a:t>
              </a:r>
              <a:r>
                <a:rPr lang="en-US" sz="2000" b="1" i="1" baseline="-25000">
                  <a:latin typeface="Comic Sans MS" charset="0"/>
                  <a:ea typeface="Times New Roman (Hebrew)" charset="0"/>
                  <a:cs typeface="Times New Roman (Hebrew)" charset="0"/>
                </a:rPr>
                <a:t>2</a:t>
              </a:r>
              <a:endParaRPr lang="en-US" sz="2000" b="1" i="1">
                <a:latin typeface="Comic Sans MS" charset="0"/>
                <a:ea typeface="Times New Roman (Hebrew)" charset="0"/>
                <a:cs typeface="Times New Roman (Hebrew)" charset="0"/>
              </a:endParaRPr>
            </a:p>
          </p:txBody>
        </p:sp>
        <p:sp>
          <p:nvSpPr>
            <p:cNvPr id="49163" name="Oval 9"/>
            <p:cNvSpPr>
              <a:spLocks noChangeArrowheads="1"/>
            </p:cNvSpPr>
            <p:nvPr/>
          </p:nvSpPr>
          <p:spPr bwMode="auto">
            <a:xfrm>
              <a:off x="3596" y="1802"/>
              <a:ext cx="401" cy="283"/>
            </a:xfrm>
            <a:prstGeom prst="ellipse">
              <a:avLst/>
            </a:prstGeom>
            <a:solidFill>
              <a:srgbClr val="FF9966"/>
            </a:solidFill>
            <a:ln w="28575">
              <a:solidFill>
                <a:schemeClr val="tx1"/>
              </a:solidFill>
              <a:round/>
              <a:headEnd type="none" w="sm" len="sm"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b="1" i="1">
                  <a:latin typeface="Comic Sans MS" charset="0"/>
                  <a:ea typeface="Times New Roman (Hebrew)" charset="0"/>
                  <a:cs typeface="Times New Roman (Hebrew)" charset="0"/>
                </a:rPr>
                <a:t>X</a:t>
              </a:r>
              <a:r>
                <a:rPr lang="en-US" sz="2000" b="1" i="1" baseline="-25000">
                  <a:latin typeface="Comic Sans MS" charset="0"/>
                  <a:ea typeface="Times New Roman (Hebrew)" charset="0"/>
                  <a:cs typeface="Times New Roman (Hebrew)" charset="0"/>
                </a:rPr>
                <a:t>5</a:t>
              </a:r>
              <a:endParaRPr lang="en-US" sz="2000" b="1" i="1">
                <a:latin typeface="Comic Sans MS" charset="0"/>
                <a:ea typeface="Times New Roman (Hebrew)" charset="0"/>
                <a:cs typeface="Times New Roman (Hebrew)" charset="0"/>
              </a:endParaRPr>
            </a:p>
          </p:txBody>
        </p:sp>
        <p:sp>
          <p:nvSpPr>
            <p:cNvPr id="49164" name="Oval 10"/>
            <p:cNvSpPr>
              <a:spLocks noChangeArrowheads="1"/>
            </p:cNvSpPr>
            <p:nvPr/>
          </p:nvSpPr>
          <p:spPr bwMode="auto">
            <a:xfrm>
              <a:off x="2588" y="1802"/>
              <a:ext cx="396" cy="283"/>
            </a:xfrm>
            <a:prstGeom prst="ellipse">
              <a:avLst/>
            </a:prstGeom>
            <a:solidFill>
              <a:srgbClr val="FF9966"/>
            </a:solidFill>
            <a:ln w="28575">
              <a:solidFill>
                <a:schemeClr val="tx1"/>
              </a:solidFill>
              <a:round/>
              <a:headEnd type="none" w="sm" len="sm"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b="1" i="1">
                  <a:latin typeface="Comic Sans MS" charset="0"/>
                  <a:ea typeface="Times New Roman (Hebrew)" charset="0"/>
                  <a:cs typeface="Times New Roman (Hebrew)" charset="0"/>
                </a:rPr>
                <a:t>X</a:t>
              </a:r>
              <a:r>
                <a:rPr lang="en-US" sz="2000" b="1" i="1" baseline="-25000">
                  <a:latin typeface="Comic Sans MS" charset="0"/>
                  <a:ea typeface="Times New Roman (Hebrew)" charset="0"/>
                  <a:cs typeface="Times New Roman (Hebrew)" charset="0"/>
                </a:rPr>
                <a:t>3</a:t>
              </a:r>
            </a:p>
          </p:txBody>
        </p:sp>
        <p:cxnSp>
          <p:nvCxnSpPr>
            <p:cNvPr id="49165" name="AutoShape 11"/>
            <p:cNvCxnSpPr>
              <a:cxnSpLocks noChangeShapeType="1"/>
              <a:stCxn id="49160" idx="4"/>
              <a:endCxn id="49161" idx="0"/>
            </p:cNvCxnSpPr>
            <p:nvPr/>
          </p:nvCxnSpPr>
          <p:spPr bwMode="auto">
            <a:xfrm rot="5400000">
              <a:off x="2010" y="898"/>
              <a:ext cx="544" cy="1264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49166" name="AutoShape 12"/>
            <p:cNvCxnSpPr>
              <a:cxnSpLocks noChangeShapeType="1"/>
              <a:stCxn id="49160" idx="4"/>
              <a:endCxn id="49162" idx="0"/>
            </p:cNvCxnSpPr>
            <p:nvPr/>
          </p:nvCxnSpPr>
          <p:spPr bwMode="auto">
            <a:xfrm rot="5400000">
              <a:off x="2289" y="1177"/>
              <a:ext cx="544" cy="707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49167" name="AutoShape 13"/>
            <p:cNvCxnSpPr>
              <a:cxnSpLocks noChangeShapeType="1"/>
              <a:stCxn id="49160" idx="4"/>
              <a:endCxn id="49164" idx="0"/>
            </p:cNvCxnSpPr>
            <p:nvPr/>
          </p:nvCxnSpPr>
          <p:spPr bwMode="auto">
            <a:xfrm rot="5400000">
              <a:off x="2578" y="1466"/>
              <a:ext cx="544" cy="128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49168" name="AutoShape 14"/>
            <p:cNvCxnSpPr>
              <a:cxnSpLocks noChangeShapeType="1"/>
              <a:stCxn id="49160" idx="4"/>
              <a:endCxn id="49163" idx="0"/>
            </p:cNvCxnSpPr>
            <p:nvPr/>
          </p:nvCxnSpPr>
          <p:spPr bwMode="auto">
            <a:xfrm rot="16200000" flipH="1">
              <a:off x="3083" y="1089"/>
              <a:ext cx="544" cy="883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49169" name="Oval 15"/>
            <p:cNvSpPr>
              <a:spLocks noChangeArrowheads="1"/>
            </p:cNvSpPr>
            <p:nvPr/>
          </p:nvSpPr>
          <p:spPr bwMode="auto">
            <a:xfrm>
              <a:off x="3116" y="1802"/>
              <a:ext cx="401" cy="283"/>
            </a:xfrm>
            <a:prstGeom prst="ellipse">
              <a:avLst/>
            </a:prstGeom>
            <a:solidFill>
              <a:srgbClr val="FF9966"/>
            </a:solidFill>
            <a:ln w="28575">
              <a:solidFill>
                <a:schemeClr val="tx1"/>
              </a:solidFill>
              <a:round/>
              <a:headEnd type="none" w="sm" len="sm"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b="1" i="1">
                  <a:latin typeface="Comic Sans MS" charset="0"/>
                  <a:ea typeface="Times New Roman (Hebrew)" charset="0"/>
                  <a:cs typeface="Times New Roman (Hebrew)" charset="0"/>
                </a:rPr>
                <a:t>X</a:t>
              </a:r>
              <a:r>
                <a:rPr lang="en-US" sz="2000" b="1" i="1" baseline="-25000">
                  <a:latin typeface="Comic Sans MS" charset="0"/>
                  <a:ea typeface="Times New Roman (Hebrew)" charset="0"/>
                  <a:cs typeface="Times New Roman (Hebrew)" charset="0"/>
                </a:rPr>
                <a:t>4</a:t>
              </a:r>
              <a:endParaRPr lang="en-US" sz="2000" b="1" i="1">
                <a:latin typeface="Comic Sans MS" charset="0"/>
                <a:ea typeface="Times New Roman (Hebrew)" charset="0"/>
                <a:cs typeface="Times New Roman (Hebrew)" charset="0"/>
              </a:endParaRPr>
            </a:p>
          </p:txBody>
        </p:sp>
        <p:sp>
          <p:nvSpPr>
            <p:cNvPr id="49170" name="Oval 16"/>
            <p:cNvSpPr>
              <a:spLocks noChangeArrowheads="1"/>
            </p:cNvSpPr>
            <p:nvPr/>
          </p:nvSpPr>
          <p:spPr bwMode="auto">
            <a:xfrm>
              <a:off x="4076" y="1802"/>
              <a:ext cx="454" cy="283"/>
            </a:xfrm>
            <a:prstGeom prst="ellipse">
              <a:avLst/>
            </a:prstGeom>
            <a:solidFill>
              <a:srgbClr val="FF9966"/>
            </a:solidFill>
            <a:ln w="28575">
              <a:solidFill>
                <a:schemeClr val="tx1"/>
              </a:solidFill>
              <a:round/>
              <a:headEnd type="none" w="sm" len="sm"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b="1" i="1">
                  <a:latin typeface="Comic Sans MS" charset="0"/>
                  <a:ea typeface="Times New Roman (Hebrew)" charset="0"/>
                  <a:cs typeface="Times New Roman (Hebrew)" charset="0"/>
                </a:rPr>
                <a:t>X</a:t>
              </a:r>
              <a:r>
                <a:rPr lang="en-US" sz="2000" b="1" i="1" baseline="-25000">
                  <a:latin typeface="Comic Sans MS" charset="0"/>
                  <a:ea typeface="Times New Roman (Hebrew)" charset="0"/>
                  <a:cs typeface="Times New Roman (Hebrew)" charset="0"/>
                </a:rPr>
                <a:t>6</a:t>
              </a:r>
              <a:endParaRPr lang="en-US" sz="2000" b="1" i="1">
                <a:latin typeface="Comic Sans MS" charset="0"/>
                <a:ea typeface="Times New Roman (Hebrew)" charset="0"/>
                <a:cs typeface="Times New Roman (Hebrew)" charset="0"/>
              </a:endParaRPr>
            </a:p>
          </p:txBody>
        </p:sp>
        <p:cxnSp>
          <p:nvCxnSpPr>
            <p:cNvPr id="49171" name="AutoShape 17"/>
            <p:cNvCxnSpPr>
              <a:cxnSpLocks noChangeShapeType="1"/>
              <a:stCxn id="49160" idx="4"/>
              <a:endCxn id="49169" idx="0"/>
            </p:cNvCxnSpPr>
            <p:nvPr/>
          </p:nvCxnSpPr>
          <p:spPr bwMode="auto">
            <a:xfrm rot="16200000" flipH="1">
              <a:off x="2843" y="1329"/>
              <a:ext cx="544" cy="403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49172" name="AutoShape 18"/>
            <p:cNvCxnSpPr>
              <a:cxnSpLocks noChangeShapeType="1"/>
              <a:stCxn id="49160" idx="4"/>
              <a:endCxn id="49170" idx="0"/>
            </p:cNvCxnSpPr>
            <p:nvPr/>
          </p:nvCxnSpPr>
          <p:spPr bwMode="auto">
            <a:xfrm rot="16200000" flipH="1">
              <a:off x="3336" y="835"/>
              <a:ext cx="544" cy="1389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</p:grpSp>
      <p:graphicFrame>
        <p:nvGraphicFramePr>
          <p:cNvPr id="49155" name="Object 3"/>
          <p:cNvGraphicFramePr>
            <a:graphicFrameLocks noChangeAspect="1"/>
          </p:cNvGraphicFramePr>
          <p:nvPr/>
        </p:nvGraphicFramePr>
        <p:xfrm>
          <a:off x="2292350" y="4237038"/>
          <a:ext cx="3194050" cy="1127125"/>
        </p:xfrm>
        <a:graphic>
          <a:graphicData uri="http://schemas.openxmlformats.org/presentationml/2006/ole">
            <p:oleObj spid="_x0000_s135171" name="Equation" r:id="rId4" imgW="1180800" imgH="41904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1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077200" cy="990600"/>
          </a:xfrm>
        </p:spPr>
        <p:txBody>
          <a:bodyPr/>
          <a:lstStyle/>
          <a:p>
            <a:r>
              <a:rPr lang="en-US" smtClean="0"/>
              <a:t>Problem with Max Likelihood</a:t>
            </a:r>
          </a:p>
        </p:txBody>
      </p:sp>
      <p:graphicFrame>
        <p:nvGraphicFramePr>
          <p:cNvPr id="50178" name="Object 2"/>
          <p:cNvGraphicFramePr>
            <a:graphicFrameLocks noChangeAspect="1"/>
          </p:cNvGraphicFramePr>
          <p:nvPr>
            <p:ph sz="half" idx="1"/>
          </p:nvPr>
        </p:nvGraphicFramePr>
        <p:xfrm>
          <a:off x="1520825" y="4241800"/>
          <a:ext cx="5756275" cy="917575"/>
        </p:xfrm>
        <a:graphic>
          <a:graphicData uri="http://schemas.openxmlformats.org/presentationml/2006/ole">
            <p:oleObj spid="_x0000_s136194" name="Equation" r:id="rId3" imgW="2628720" imgH="419040" progId="Equation.3">
              <p:embed/>
            </p:oleObj>
          </a:graphicData>
        </a:graphic>
      </p:graphicFrame>
      <p:sp>
        <p:nvSpPr>
          <p:cNvPr id="5018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85800" y="3548063"/>
            <a:ext cx="7772400" cy="2362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000" smtClean="0">
                <a:latin typeface="Calibri" charset="0"/>
              </a:rPr>
              <a:t>What if we have seen no training cases where patient had no flu and muscle aches?</a:t>
            </a:r>
          </a:p>
          <a:p>
            <a:pPr lvl="1">
              <a:lnSpc>
                <a:spcPct val="90000"/>
              </a:lnSpc>
            </a:pPr>
            <a:endParaRPr lang="en-US" sz="1800" smtClean="0">
              <a:latin typeface="Calibri" charset="0"/>
            </a:endParaRPr>
          </a:p>
          <a:p>
            <a:pPr lvl="1">
              <a:lnSpc>
                <a:spcPct val="90000"/>
              </a:lnSpc>
            </a:pPr>
            <a:endParaRPr lang="en-US" sz="1800" smtClean="0">
              <a:latin typeface="Calibri" charset="0"/>
            </a:endParaRPr>
          </a:p>
          <a:p>
            <a:pPr lvl="1">
              <a:lnSpc>
                <a:spcPct val="90000"/>
              </a:lnSpc>
            </a:pPr>
            <a:endParaRPr lang="en-US" sz="1800" smtClean="0">
              <a:latin typeface="Calibri" charset="0"/>
            </a:endParaRPr>
          </a:p>
          <a:p>
            <a:pPr>
              <a:lnSpc>
                <a:spcPct val="90000"/>
              </a:lnSpc>
            </a:pPr>
            <a:r>
              <a:rPr lang="en-US" sz="2000" smtClean="0">
                <a:latin typeface="Calibri" charset="0"/>
              </a:rPr>
              <a:t>Zero probabilities cannot be conditioned away, no matter the other evidence!</a:t>
            </a:r>
          </a:p>
        </p:txBody>
      </p:sp>
      <p:sp>
        <p:nvSpPr>
          <p:cNvPr id="50183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00800"/>
            <a:ext cx="7467600" cy="3048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1800" smtClean="0"/>
              <a:t>Slide from Chris Manning</a:t>
            </a:r>
          </a:p>
        </p:txBody>
      </p:sp>
      <p:graphicFrame>
        <p:nvGraphicFramePr>
          <p:cNvPr id="50179" name="Object 3"/>
          <p:cNvGraphicFramePr>
            <a:graphicFrameLocks noChangeAspect="1"/>
          </p:cNvGraphicFramePr>
          <p:nvPr/>
        </p:nvGraphicFramePr>
        <p:xfrm>
          <a:off x="1905000" y="5486400"/>
          <a:ext cx="5060950" cy="769938"/>
        </p:xfrm>
        <a:graphic>
          <a:graphicData uri="http://schemas.openxmlformats.org/presentationml/2006/ole">
            <p:oleObj spid="_x0000_s136195" name="Equation" r:id="rId4" imgW="1828800" imgH="279360" progId="Equation.3">
              <p:embed/>
            </p:oleObj>
          </a:graphicData>
        </a:graphic>
      </p:graphicFrame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1955800" y="1295400"/>
            <a:ext cx="4902200" cy="1752600"/>
            <a:chOff x="1728" y="960"/>
            <a:chExt cx="3088" cy="1104"/>
          </a:xfrm>
        </p:grpSpPr>
        <p:sp>
          <p:nvSpPr>
            <p:cNvPr id="50185" name="Oval 7"/>
            <p:cNvSpPr>
              <a:spLocks noChangeArrowheads="1"/>
            </p:cNvSpPr>
            <p:nvPr/>
          </p:nvSpPr>
          <p:spPr bwMode="auto">
            <a:xfrm>
              <a:off x="3168" y="960"/>
              <a:ext cx="392" cy="176"/>
            </a:xfrm>
            <a:prstGeom prst="ellipse">
              <a:avLst/>
            </a:prstGeom>
            <a:solidFill>
              <a:srgbClr val="FF9966"/>
            </a:solidFill>
            <a:ln w="28575">
              <a:solidFill>
                <a:schemeClr val="tx1"/>
              </a:solidFill>
              <a:round/>
              <a:headEnd type="none" w="sm" len="sm"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b="1" i="1">
                  <a:latin typeface="Comic Sans MS" charset="0"/>
                  <a:ea typeface="Times New Roman (Hebrew)" charset="0"/>
                  <a:cs typeface="Times New Roman (Hebrew)" charset="0"/>
                </a:rPr>
                <a:t>Flu</a:t>
              </a:r>
            </a:p>
          </p:txBody>
        </p:sp>
        <p:sp>
          <p:nvSpPr>
            <p:cNvPr id="50186" name="Oval 8"/>
            <p:cNvSpPr>
              <a:spLocks noChangeArrowheads="1"/>
            </p:cNvSpPr>
            <p:nvPr/>
          </p:nvSpPr>
          <p:spPr bwMode="auto">
            <a:xfrm>
              <a:off x="1920" y="1680"/>
              <a:ext cx="392" cy="176"/>
            </a:xfrm>
            <a:prstGeom prst="ellipse">
              <a:avLst/>
            </a:prstGeom>
            <a:solidFill>
              <a:srgbClr val="FF9966"/>
            </a:solidFill>
            <a:ln w="28575">
              <a:solidFill>
                <a:schemeClr val="tx1"/>
              </a:solidFill>
              <a:round/>
              <a:headEnd type="none" w="sm" len="sm"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b="1" i="1">
                  <a:latin typeface="Comic Sans MS" charset="0"/>
                  <a:ea typeface="Times New Roman (Hebrew)" charset="0"/>
                  <a:cs typeface="Times New Roman (Hebrew)" charset="0"/>
                </a:rPr>
                <a:t>X</a:t>
              </a:r>
              <a:r>
                <a:rPr lang="en-US" sz="2000" b="1" i="1" baseline="-25000">
                  <a:latin typeface="Comic Sans MS" charset="0"/>
                  <a:ea typeface="Times New Roman (Hebrew)" charset="0"/>
                  <a:cs typeface="Times New Roman (Hebrew)" charset="0"/>
                </a:rPr>
                <a:t>1</a:t>
              </a:r>
              <a:endParaRPr lang="en-US" sz="2000" b="1" i="1">
                <a:latin typeface="Comic Sans MS" charset="0"/>
                <a:ea typeface="Times New Roman (Hebrew)" charset="0"/>
                <a:cs typeface="Times New Roman (Hebrew)" charset="0"/>
              </a:endParaRPr>
            </a:p>
          </p:txBody>
        </p:sp>
        <p:sp>
          <p:nvSpPr>
            <p:cNvPr id="50187" name="Oval 9"/>
            <p:cNvSpPr>
              <a:spLocks noChangeArrowheads="1"/>
            </p:cNvSpPr>
            <p:nvPr/>
          </p:nvSpPr>
          <p:spPr bwMode="auto">
            <a:xfrm>
              <a:off x="2448" y="1680"/>
              <a:ext cx="392" cy="176"/>
            </a:xfrm>
            <a:prstGeom prst="ellipse">
              <a:avLst/>
            </a:prstGeom>
            <a:solidFill>
              <a:srgbClr val="FF9966"/>
            </a:solidFill>
            <a:ln w="28575">
              <a:solidFill>
                <a:schemeClr val="tx1"/>
              </a:solidFill>
              <a:round/>
              <a:headEnd type="none" w="sm" len="sm"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b="1" i="1">
                  <a:latin typeface="Comic Sans MS" charset="0"/>
                  <a:ea typeface="Times New Roman (Hebrew)" charset="0"/>
                  <a:cs typeface="Times New Roman (Hebrew)" charset="0"/>
                </a:rPr>
                <a:t>X</a:t>
              </a:r>
              <a:r>
                <a:rPr lang="en-US" sz="2000" b="1" i="1" baseline="-25000">
                  <a:latin typeface="Comic Sans MS" charset="0"/>
                  <a:ea typeface="Times New Roman (Hebrew)" charset="0"/>
                  <a:cs typeface="Times New Roman (Hebrew)" charset="0"/>
                </a:rPr>
                <a:t>2</a:t>
              </a:r>
              <a:endParaRPr lang="en-US" sz="2000" b="1" i="1">
                <a:latin typeface="Comic Sans MS" charset="0"/>
                <a:ea typeface="Times New Roman (Hebrew)" charset="0"/>
                <a:cs typeface="Times New Roman (Hebrew)" charset="0"/>
              </a:endParaRPr>
            </a:p>
          </p:txBody>
        </p:sp>
        <p:sp>
          <p:nvSpPr>
            <p:cNvPr id="50188" name="Oval 10"/>
            <p:cNvSpPr>
              <a:spLocks noChangeArrowheads="1"/>
            </p:cNvSpPr>
            <p:nvPr/>
          </p:nvSpPr>
          <p:spPr bwMode="auto">
            <a:xfrm>
              <a:off x="4080" y="1680"/>
              <a:ext cx="392" cy="176"/>
            </a:xfrm>
            <a:prstGeom prst="ellipse">
              <a:avLst/>
            </a:prstGeom>
            <a:solidFill>
              <a:srgbClr val="FF9966"/>
            </a:solidFill>
            <a:ln w="28575">
              <a:solidFill>
                <a:schemeClr val="tx1"/>
              </a:solidFill>
              <a:round/>
              <a:headEnd type="none" w="sm" len="sm"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b="1" i="1">
                  <a:latin typeface="Comic Sans MS" charset="0"/>
                  <a:ea typeface="Times New Roman (Hebrew)" charset="0"/>
                  <a:cs typeface="Times New Roman (Hebrew)" charset="0"/>
                </a:rPr>
                <a:t>X</a:t>
              </a:r>
              <a:r>
                <a:rPr lang="en-US" sz="2000" b="1" i="1" baseline="-25000">
                  <a:latin typeface="Comic Sans MS" charset="0"/>
                  <a:ea typeface="Times New Roman (Hebrew)" charset="0"/>
                  <a:cs typeface="Times New Roman (Hebrew)" charset="0"/>
                </a:rPr>
                <a:t>5</a:t>
              </a:r>
              <a:endParaRPr lang="en-US" sz="2000" b="1" i="1">
                <a:latin typeface="Comic Sans MS" charset="0"/>
                <a:ea typeface="Times New Roman (Hebrew)" charset="0"/>
                <a:cs typeface="Times New Roman (Hebrew)" charset="0"/>
              </a:endParaRPr>
            </a:p>
          </p:txBody>
        </p:sp>
        <p:sp>
          <p:nvSpPr>
            <p:cNvPr id="50189" name="Oval 11"/>
            <p:cNvSpPr>
              <a:spLocks noChangeArrowheads="1"/>
            </p:cNvSpPr>
            <p:nvPr/>
          </p:nvSpPr>
          <p:spPr bwMode="auto">
            <a:xfrm>
              <a:off x="3072" y="1680"/>
              <a:ext cx="392" cy="176"/>
            </a:xfrm>
            <a:prstGeom prst="ellipse">
              <a:avLst/>
            </a:prstGeom>
            <a:solidFill>
              <a:srgbClr val="FF9966"/>
            </a:solidFill>
            <a:ln w="28575">
              <a:solidFill>
                <a:schemeClr val="tx1"/>
              </a:solidFill>
              <a:round/>
              <a:headEnd type="none" w="sm" len="sm"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b="1" i="1">
                  <a:latin typeface="Comic Sans MS" charset="0"/>
                  <a:ea typeface="Times New Roman (Hebrew)" charset="0"/>
                  <a:cs typeface="Times New Roman (Hebrew)" charset="0"/>
                </a:rPr>
                <a:t>X</a:t>
              </a:r>
              <a:r>
                <a:rPr lang="en-US" sz="2000" b="1" i="1" baseline="-25000">
                  <a:latin typeface="Comic Sans MS" charset="0"/>
                  <a:ea typeface="Times New Roman (Hebrew)" charset="0"/>
                  <a:cs typeface="Times New Roman (Hebrew)" charset="0"/>
                </a:rPr>
                <a:t>3</a:t>
              </a:r>
            </a:p>
          </p:txBody>
        </p:sp>
        <p:cxnSp>
          <p:nvCxnSpPr>
            <p:cNvPr id="50190" name="AutoShape 12"/>
            <p:cNvCxnSpPr>
              <a:cxnSpLocks noChangeShapeType="1"/>
              <a:stCxn id="50185" idx="4"/>
              <a:endCxn id="50186" idx="0"/>
            </p:cNvCxnSpPr>
            <p:nvPr/>
          </p:nvCxnSpPr>
          <p:spPr bwMode="auto">
            <a:xfrm flipH="1">
              <a:off x="2116" y="1145"/>
              <a:ext cx="1248" cy="526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50191" name="AutoShape 13"/>
            <p:cNvCxnSpPr>
              <a:cxnSpLocks noChangeShapeType="1"/>
              <a:stCxn id="50185" idx="4"/>
              <a:endCxn id="50187" idx="0"/>
            </p:cNvCxnSpPr>
            <p:nvPr/>
          </p:nvCxnSpPr>
          <p:spPr bwMode="auto">
            <a:xfrm flipH="1">
              <a:off x="2644" y="1145"/>
              <a:ext cx="720" cy="526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50192" name="AutoShape 14"/>
            <p:cNvCxnSpPr>
              <a:cxnSpLocks noChangeShapeType="1"/>
              <a:stCxn id="50185" idx="4"/>
              <a:endCxn id="50189" idx="0"/>
            </p:cNvCxnSpPr>
            <p:nvPr/>
          </p:nvCxnSpPr>
          <p:spPr bwMode="auto">
            <a:xfrm flipH="1">
              <a:off x="3268" y="1145"/>
              <a:ext cx="96" cy="526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50193" name="AutoShape 15"/>
            <p:cNvCxnSpPr>
              <a:cxnSpLocks noChangeShapeType="1"/>
              <a:stCxn id="50185" idx="4"/>
              <a:endCxn id="50188" idx="0"/>
            </p:cNvCxnSpPr>
            <p:nvPr/>
          </p:nvCxnSpPr>
          <p:spPr bwMode="auto">
            <a:xfrm>
              <a:off x="3364" y="1145"/>
              <a:ext cx="912" cy="526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50194" name="Oval 16"/>
            <p:cNvSpPr>
              <a:spLocks noChangeArrowheads="1"/>
            </p:cNvSpPr>
            <p:nvPr/>
          </p:nvSpPr>
          <p:spPr bwMode="auto">
            <a:xfrm>
              <a:off x="3600" y="1680"/>
              <a:ext cx="392" cy="176"/>
            </a:xfrm>
            <a:prstGeom prst="ellipse">
              <a:avLst/>
            </a:prstGeom>
            <a:solidFill>
              <a:srgbClr val="FF9966"/>
            </a:solidFill>
            <a:ln w="28575">
              <a:solidFill>
                <a:schemeClr val="tx1"/>
              </a:solidFill>
              <a:round/>
              <a:headEnd type="none" w="sm" len="sm"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b="1" i="1">
                  <a:latin typeface="Comic Sans MS" charset="0"/>
                  <a:ea typeface="Times New Roman (Hebrew)" charset="0"/>
                  <a:cs typeface="Times New Roman (Hebrew)" charset="0"/>
                </a:rPr>
                <a:t>X</a:t>
              </a:r>
              <a:r>
                <a:rPr lang="en-US" sz="2000" b="1" i="1" baseline="-25000">
                  <a:latin typeface="Comic Sans MS" charset="0"/>
                  <a:ea typeface="Times New Roman (Hebrew)" charset="0"/>
                  <a:cs typeface="Times New Roman (Hebrew)" charset="0"/>
                </a:rPr>
                <a:t>4</a:t>
              </a:r>
              <a:endParaRPr lang="en-US" sz="2000" b="1" i="1">
                <a:latin typeface="Comic Sans MS" charset="0"/>
                <a:ea typeface="Times New Roman (Hebrew)" charset="0"/>
                <a:cs typeface="Times New Roman (Hebrew)" charset="0"/>
              </a:endParaRPr>
            </a:p>
          </p:txBody>
        </p:sp>
        <p:cxnSp>
          <p:nvCxnSpPr>
            <p:cNvPr id="50195" name="AutoShape 17"/>
            <p:cNvCxnSpPr>
              <a:cxnSpLocks noChangeShapeType="1"/>
              <a:stCxn id="50185" idx="4"/>
              <a:endCxn id="50194" idx="0"/>
            </p:cNvCxnSpPr>
            <p:nvPr/>
          </p:nvCxnSpPr>
          <p:spPr bwMode="auto">
            <a:xfrm>
              <a:off x="3364" y="1145"/>
              <a:ext cx="432" cy="526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50196" name="Text Box 18"/>
            <p:cNvSpPr txBox="1">
              <a:spLocks noChangeArrowheads="1"/>
            </p:cNvSpPr>
            <p:nvPr/>
          </p:nvSpPr>
          <p:spPr bwMode="auto">
            <a:xfrm>
              <a:off x="3600" y="1872"/>
              <a:ext cx="407" cy="19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400" b="1">
                  <a:latin typeface="Comic Sans MS" charset="0"/>
                  <a:ea typeface="Times New Roman (Hebrew)" charset="0"/>
                  <a:cs typeface="Times New Roman (Hebrew)" charset="0"/>
                </a:rPr>
                <a:t>fever</a:t>
              </a:r>
            </a:p>
          </p:txBody>
        </p:sp>
        <p:sp>
          <p:nvSpPr>
            <p:cNvPr id="50197" name="Text Box 19"/>
            <p:cNvSpPr txBox="1">
              <a:spLocks noChangeArrowheads="1"/>
            </p:cNvSpPr>
            <p:nvPr/>
          </p:nvSpPr>
          <p:spPr bwMode="auto">
            <a:xfrm>
              <a:off x="2448" y="1872"/>
              <a:ext cx="374" cy="19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400" b="1">
                  <a:latin typeface="Comic Sans MS" charset="0"/>
                  <a:ea typeface="Times New Roman (Hebrew)" charset="0"/>
                  <a:cs typeface="Times New Roman (Hebrew)" charset="0"/>
                </a:rPr>
                <a:t>sinus</a:t>
              </a:r>
            </a:p>
          </p:txBody>
        </p:sp>
        <p:sp>
          <p:nvSpPr>
            <p:cNvPr id="50198" name="Text Box 20"/>
            <p:cNvSpPr txBox="1">
              <a:spLocks noChangeArrowheads="1"/>
            </p:cNvSpPr>
            <p:nvPr/>
          </p:nvSpPr>
          <p:spPr bwMode="auto">
            <a:xfrm>
              <a:off x="3030" y="1872"/>
              <a:ext cx="415" cy="19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400" b="1">
                  <a:latin typeface="Comic Sans MS" charset="0"/>
                  <a:ea typeface="Times New Roman (Hebrew)" charset="0"/>
                  <a:cs typeface="Times New Roman (Hebrew)" charset="0"/>
                </a:rPr>
                <a:t>cough</a:t>
              </a:r>
            </a:p>
          </p:txBody>
        </p:sp>
        <p:sp>
          <p:nvSpPr>
            <p:cNvPr id="50199" name="Text Box 21"/>
            <p:cNvSpPr txBox="1">
              <a:spLocks noChangeArrowheads="1"/>
            </p:cNvSpPr>
            <p:nvPr/>
          </p:nvSpPr>
          <p:spPr bwMode="auto">
            <a:xfrm>
              <a:off x="1728" y="1872"/>
              <a:ext cx="644" cy="19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400" b="1">
                  <a:latin typeface="Comic Sans MS" charset="0"/>
                  <a:ea typeface="Times New Roman (Hebrew)" charset="0"/>
                  <a:cs typeface="Times New Roman (Hebrew)" charset="0"/>
                </a:rPr>
                <a:t>runnynose</a:t>
              </a:r>
            </a:p>
          </p:txBody>
        </p:sp>
        <p:sp>
          <p:nvSpPr>
            <p:cNvPr id="50200" name="Text Box 22"/>
            <p:cNvSpPr txBox="1">
              <a:spLocks noChangeArrowheads="1"/>
            </p:cNvSpPr>
            <p:nvPr/>
          </p:nvSpPr>
          <p:spPr bwMode="auto">
            <a:xfrm>
              <a:off x="4032" y="1872"/>
              <a:ext cx="784" cy="19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400" b="1">
                  <a:latin typeface="Comic Sans MS" charset="0"/>
                  <a:ea typeface="Times New Roman (Hebrew)" charset="0"/>
                  <a:cs typeface="Times New Roman (Hebrew)" charset="0"/>
                </a:rPr>
                <a:t>muscle-ache</a:t>
              </a:r>
            </a:p>
          </p:txBody>
        </p:sp>
      </p:grpSp>
      <p:graphicFrame>
        <p:nvGraphicFramePr>
          <p:cNvPr id="50180" name="Object 4"/>
          <p:cNvGraphicFramePr>
            <a:graphicFrameLocks noChangeAspect="1"/>
          </p:cNvGraphicFramePr>
          <p:nvPr/>
        </p:nvGraphicFramePr>
        <p:xfrm>
          <a:off x="533400" y="3071813"/>
          <a:ext cx="7626350" cy="509587"/>
        </p:xfrm>
        <a:graphic>
          <a:graphicData uri="http://schemas.openxmlformats.org/presentationml/2006/ole">
            <p:oleObj spid="_x0000_s136196" name="Equation" r:id="rId5" imgW="3403440" imgH="2286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Smoothing to Avoid Overfitting</a:t>
            </a:r>
          </a:p>
        </p:txBody>
      </p:sp>
      <p:graphicFrame>
        <p:nvGraphicFramePr>
          <p:cNvPr id="51202" name="Object 2"/>
          <p:cNvGraphicFramePr>
            <a:graphicFrameLocks noChangeAspect="1"/>
          </p:cNvGraphicFramePr>
          <p:nvPr>
            <p:ph sz="half" idx="1"/>
          </p:nvPr>
        </p:nvGraphicFramePr>
        <p:xfrm>
          <a:off x="1600200" y="1600200"/>
          <a:ext cx="6019800" cy="1374775"/>
        </p:xfrm>
        <a:graphic>
          <a:graphicData uri="http://schemas.openxmlformats.org/presentationml/2006/ole">
            <p:oleObj spid="_x0000_s137218" name="Equation" r:id="rId3" imgW="2057400" imgH="469800" progId="Equation.3">
              <p:embed/>
            </p:oleObj>
          </a:graphicData>
        </a:graphic>
      </p:graphicFrame>
      <p:sp>
        <p:nvSpPr>
          <p:cNvPr id="51205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85800" y="3856038"/>
            <a:ext cx="7772400" cy="600075"/>
          </a:xfrm>
        </p:spPr>
        <p:txBody>
          <a:bodyPr/>
          <a:lstStyle/>
          <a:p>
            <a:r>
              <a:rPr lang="en-US" sz="2200" smtClean="0">
                <a:latin typeface="Calibri" charset="0"/>
              </a:rPr>
              <a:t>Bayesian Unigram Prior:</a:t>
            </a:r>
          </a:p>
        </p:txBody>
      </p:sp>
      <p:sp>
        <p:nvSpPr>
          <p:cNvPr id="51206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838200" y="6400800"/>
            <a:ext cx="7467600" cy="3048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1800" smtClean="0"/>
              <a:t>Slide from Chris Manning</a:t>
            </a:r>
          </a:p>
        </p:txBody>
      </p:sp>
      <p:sp>
        <p:nvSpPr>
          <p:cNvPr id="51207" name="AutoShape 5"/>
          <p:cNvSpPr>
            <a:spLocks noChangeArrowheads="1"/>
          </p:cNvSpPr>
          <p:nvPr/>
        </p:nvSpPr>
        <p:spPr bwMode="auto">
          <a:xfrm>
            <a:off x="3276600" y="2971800"/>
            <a:ext cx="3200400" cy="533400"/>
          </a:xfrm>
          <a:prstGeom prst="wedgeRoundRectCallout">
            <a:avLst>
              <a:gd name="adj1" fmla="val 56102"/>
              <a:gd name="adj2" fmla="val -87796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 eaLnBrk="0" hangingPunct="0"/>
            <a:r>
              <a:rPr lang="en-US"/>
              <a:t># of values of</a:t>
            </a:r>
            <a:r>
              <a:rPr lang="en-US">
                <a:latin typeface="Arial Unicode MS" charset="0"/>
              </a:rPr>
              <a:t> </a:t>
            </a:r>
            <a:r>
              <a:rPr lang="en-US" i="1">
                <a:latin typeface="Comic Sans MS" charset="0"/>
              </a:rPr>
              <a:t>X</a:t>
            </a:r>
            <a:r>
              <a:rPr lang="en-US" i="1" baseline="-25000">
                <a:latin typeface="Comic Sans MS" charset="0"/>
              </a:rPr>
              <a:t>i</a:t>
            </a:r>
          </a:p>
        </p:txBody>
      </p:sp>
      <p:graphicFrame>
        <p:nvGraphicFramePr>
          <p:cNvPr id="51203" name="Object 3"/>
          <p:cNvGraphicFramePr>
            <a:graphicFrameLocks noChangeAspect="1"/>
          </p:cNvGraphicFramePr>
          <p:nvPr/>
        </p:nvGraphicFramePr>
        <p:xfrm>
          <a:off x="457200" y="4724400"/>
          <a:ext cx="7246938" cy="1374775"/>
        </p:xfrm>
        <a:graphic>
          <a:graphicData uri="http://schemas.openxmlformats.org/presentationml/2006/ole">
            <p:oleObj spid="_x0000_s137219" name="Equation" r:id="rId4" imgW="2476440" imgH="469800" progId="Equation.3">
              <p:embed/>
            </p:oleObj>
          </a:graphicData>
        </a:graphic>
      </p:graphicFrame>
      <p:sp>
        <p:nvSpPr>
          <p:cNvPr id="51208" name="AutoShape 7"/>
          <p:cNvSpPr>
            <a:spLocks noChangeArrowheads="1"/>
          </p:cNvSpPr>
          <p:nvPr/>
        </p:nvSpPr>
        <p:spPr bwMode="auto">
          <a:xfrm>
            <a:off x="5638800" y="3733800"/>
            <a:ext cx="2819400" cy="914400"/>
          </a:xfrm>
          <a:prstGeom prst="wedgeRoundRectCallout">
            <a:avLst>
              <a:gd name="adj1" fmla="val 3718"/>
              <a:gd name="adj2" fmla="val 77954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 eaLnBrk="0" hangingPunct="0"/>
            <a:r>
              <a:rPr lang="en-US"/>
              <a:t>overall fraction in data where </a:t>
            </a:r>
            <a:r>
              <a:rPr lang="en-US" i="1">
                <a:latin typeface="Comic Sans MS" charset="0"/>
              </a:rPr>
              <a:t>X</a:t>
            </a:r>
            <a:r>
              <a:rPr lang="en-US" i="1" baseline="-25000">
                <a:latin typeface="Comic Sans MS" charset="0"/>
              </a:rPr>
              <a:t>i</a:t>
            </a:r>
            <a:r>
              <a:rPr lang="en-US" i="1">
                <a:latin typeface="Comic Sans MS" charset="0"/>
              </a:rPr>
              <a:t>=x</a:t>
            </a:r>
            <a:r>
              <a:rPr lang="en-US" i="1" baseline="-25000">
                <a:latin typeface="Comic Sans MS" charset="0"/>
              </a:rPr>
              <a:t>i,k</a:t>
            </a:r>
          </a:p>
        </p:txBody>
      </p:sp>
      <p:sp>
        <p:nvSpPr>
          <p:cNvPr id="51209" name="AutoShape 8"/>
          <p:cNvSpPr>
            <a:spLocks noChangeArrowheads="1"/>
          </p:cNvSpPr>
          <p:nvPr/>
        </p:nvSpPr>
        <p:spPr bwMode="auto">
          <a:xfrm>
            <a:off x="6172200" y="5943600"/>
            <a:ext cx="2819400" cy="838200"/>
          </a:xfrm>
          <a:prstGeom prst="wedgeRoundRectCallout">
            <a:avLst>
              <a:gd name="adj1" fmla="val -40486"/>
              <a:gd name="adj2" fmla="val -75190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 eaLnBrk="0" hangingPunct="0"/>
            <a:r>
              <a:rPr lang="en-US"/>
              <a:t>extent of</a:t>
            </a:r>
          </a:p>
          <a:p>
            <a:pPr algn="ctr" eaLnBrk="0" hangingPunct="0"/>
            <a:r>
              <a:rPr lang="en-US"/>
              <a:t>“smoothing”</a:t>
            </a:r>
            <a:endParaRPr lang="en-US" i="1" baseline="-25000"/>
          </a:p>
        </p:txBody>
      </p:sp>
      <p:sp>
        <p:nvSpPr>
          <p:cNvPr id="51210" name="Rectangle 4"/>
          <p:cNvSpPr txBox="1">
            <a:spLocks noChangeArrowheads="1"/>
          </p:cNvSpPr>
          <p:nvPr/>
        </p:nvSpPr>
        <p:spPr bwMode="auto">
          <a:xfrm>
            <a:off x="228600" y="1371600"/>
            <a:ext cx="777240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spcBef>
                <a:spcPct val="20000"/>
              </a:spcBef>
              <a:buClr>
                <a:schemeClr val="accent1"/>
              </a:buClr>
              <a:buFont typeface="Times" charset="0"/>
              <a:buChar char="•"/>
            </a:pPr>
            <a:r>
              <a:rPr lang="en-US" sz="2200">
                <a:latin typeface="Tahoma" charset="0"/>
                <a:ea typeface="ＭＳ Ｐゴシック" charset="-128"/>
                <a:cs typeface="ＭＳ Ｐゴシック" charset="-128"/>
              </a:rPr>
              <a:t>Laplace: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8" name="Rectangle 2"/>
          <p:cNvSpPr>
            <a:spLocks noChangeArrowheads="1"/>
          </p:cNvSpPr>
          <p:nvPr/>
        </p:nvSpPr>
        <p:spPr bwMode="auto">
          <a:xfrm>
            <a:off x="457200" y="4449763"/>
            <a:ext cx="81788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1143000" lvl="2" indent="-228600">
              <a:lnSpc>
                <a:spcPct val="70000"/>
              </a:lnSpc>
              <a:spcBef>
                <a:spcPct val="20000"/>
              </a:spcBef>
              <a:buClr>
                <a:srgbClr val="A50021"/>
              </a:buClr>
              <a:buSzPct val="50000"/>
              <a:buFont typeface="Wingdings" charset="2"/>
              <a:buChar char="n"/>
            </a:pPr>
            <a:r>
              <a:rPr lang="en-US" sz="2000" i="1">
                <a:latin typeface="Times New Roman" charset="0"/>
                <a:ea typeface="ＭＳ Ｐゴシック" charset="-128"/>
                <a:cs typeface="ＭＳ Ｐゴシック" charset="-128"/>
              </a:rPr>
              <a:t>Text</a:t>
            </a:r>
            <a:r>
              <a:rPr lang="en-US" sz="2000" i="1" baseline="-25000">
                <a:latin typeface="Times New Roman" charset="0"/>
                <a:ea typeface="ＭＳ Ｐゴシック" charset="-128"/>
                <a:cs typeface="ＭＳ Ｐゴシック" charset="-128"/>
              </a:rPr>
              <a:t>j</a:t>
            </a:r>
            <a:r>
              <a:rPr lang="en-US" sz="2000" i="1">
                <a:latin typeface="Times New Roman" charset="0"/>
                <a:ea typeface="ＭＳ Ｐゴシック" charset="-128"/>
                <a:cs typeface="ＭＳ Ｐゴシック" charset="-128"/>
              </a:rPr>
              <a:t> </a:t>
            </a:r>
            <a:r>
              <a:rPr lang="en-US" sz="2000"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 </a:t>
            </a:r>
            <a:r>
              <a:rPr lang="en-US" sz="2000">
                <a:ea typeface="ＭＳ Ｐゴシック" charset="-128"/>
                <a:cs typeface="ＭＳ Ｐゴシック" charset="-128"/>
                <a:sym typeface="Symbol" charset="2"/>
              </a:rPr>
              <a:t>single document containing all </a:t>
            </a:r>
            <a:r>
              <a:rPr lang="en-US" sz="2000" i="1">
                <a:latin typeface="Times New Roman" charset="0"/>
                <a:ea typeface="ＭＳ Ｐゴシック" charset="-128"/>
                <a:cs typeface="ＭＳ Ｐゴシック" charset="-128"/>
              </a:rPr>
              <a:t>docs</a:t>
            </a:r>
            <a:r>
              <a:rPr lang="en-US" sz="2000" i="1" baseline="-25000">
                <a:latin typeface="Times New Roman" charset="0"/>
                <a:ea typeface="ＭＳ Ｐゴシック" charset="-128"/>
                <a:cs typeface="ＭＳ Ｐゴシック" charset="-128"/>
              </a:rPr>
              <a:t>j</a:t>
            </a:r>
            <a:endParaRPr lang="en-US" sz="2000" i="1">
              <a:ea typeface="ＭＳ Ｐゴシック" charset="-128"/>
              <a:cs typeface="ＭＳ Ｐゴシック" charset="-128"/>
            </a:endParaRPr>
          </a:p>
          <a:p>
            <a:pPr marL="1143000" lvl="2" indent="-228600">
              <a:spcBef>
                <a:spcPct val="20000"/>
              </a:spcBef>
              <a:buClr>
                <a:srgbClr val="A50021"/>
              </a:buClr>
              <a:buSzPct val="80000"/>
              <a:buFont typeface="Wingdings" charset="2"/>
              <a:buChar char="n"/>
            </a:pPr>
            <a:r>
              <a:rPr lang="en-US" sz="2000">
                <a:ea typeface="ＭＳ Ｐゴシック" charset="-128"/>
                <a:cs typeface="ＭＳ Ｐゴシック" charset="-128"/>
              </a:rPr>
              <a:t>for each word </a:t>
            </a:r>
            <a:r>
              <a:rPr lang="en-US" sz="2000" i="1">
                <a:latin typeface="Times New Roman" charset="0"/>
                <a:ea typeface="ＭＳ Ｐゴシック" charset="-128"/>
                <a:cs typeface="ＭＳ Ｐゴシック" charset="-128"/>
              </a:rPr>
              <a:t>w</a:t>
            </a:r>
            <a:r>
              <a:rPr lang="en-US" sz="2000" i="1" baseline="-25000">
                <a:latin typeface="Times New Roman" charset="0"/>
                <a:ea typeface="ＭＳ Ｐゴシック" charset="-128"/>
                <a:cs typeface="ＭＳ Ｐゴシック" charset="-128"/>
              </a:rPr>
              <a:t>k</a:t>
            </a:r>
            <a:r>
              <a:rPr lang="en-US" sz="2000" i="1">
                <a:latin typeface="Times New Roman" charset="0"/>
                <a:ea typeface="ＭＳ Ｐゴシック" charset="-128"/>
                <a:cs typeface="ＭＳ Ｐゴシック" charset="-128"/>
              </a:rPr>
              <a:t> </a:t>
            </a:r>
            <a:r>
              <a:rPr lang="en-US" sz="2000">
                <a:ea typeface="ＭＳ Ｐゴシック" charset="-128"/>
                <a:cs typeface="ＭＳ Ｐゴシック" charset="-128"/>
              </a:rPr>
              <a:t>in </a:t>
            </a:r>
            <a:r>
              <a:rPr lang="en-US" sz="2000" i="1">
                <a:latin typeface="Times New Roman" charset="0"/>
                <a:ea typeface="ＭＳ Ｐゴシック" charset="-128"/>
                <a:cs typeface="ＭＳ Ｐゴシック" charset="-128"/>
              </a:rPr>
              <a:t>Vocabulary</a:t>
            </a:r>
          </a:p>
          <a:p>
            <a:pPr marL="1600200" lvl="3" indent="-228600">
              <a:spcBef>
                <a:spcPct val="20000"/>
              </a:spcBef>
              <a:buClr>
                <a:schemeClr val="tx1"/>
              </a:buClr>
              <a:buSzPct val="55000"/>
              <a:buFont typeface="Wingdings" charset="2"/>
              <a:buChar char="n"/>
            </a:pPr>
            <a:r>
              <a:rPr lang="en-US" sz="2000" i="1">
                <a:latin typeface="Times New Roman" charset="0"/>
                <a:ea typeface="ＭＳ Ｐゴシック" charset="-128"/>
                <a:cs typeface="ＭＳ Ｐゴシック" charset="-128"/>
              </a:rPr>
              <a:t>n</a:t>
            </a:r>
            <a:r>
              <a:rPr lang="en-US" sz="2000" i="1" baseline="-25000">
                <a:latin typeface="Times New Roman" charset="0"/>
                <a:ea typeface="ＭＳ Ｐゴシック" charset="-128"/>
                <a:cs typeface="ＭＳ Ｐゴシック" charset="-128"/>
              </a:rPr>
              <a:t>k</a:t>
            </a:r>
            <a:r>
              <a:rPr lang="en-US" sz="2000" i="1">
                <a:latin typeface="Times New Roman" charset="0"/>
                <a:ea typeface="ＭＳ Ｐゴシック" charset="-128"/>
                <a:cs typeface="ＭＳ Ｐゴシック" charset="-128"/>
              </a:rPr>
              <a:t> </a:t>
            </a:r>
            <a:r>
              <a:rPr lang="en-US" sz="2000"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 </a:t>
            </a:r>
            <a:r>
              <a:rPr lang="en-US" sz="2000">
                <a:ea typeface="ＭＳ Ｐゴシック" charset="-128"/>
                <a:cs typeface="ＭＳ Ｐゴシック" charset="-128"/>
                <a:sym typeface="Symbol" charset="2"/>
              </a:rPr>
              <a:t>number of occurrences of</a:t>
            </a:r>
            <a:r>
              <a:rPr lang="en-US" sz="2000"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 </a:t>
            </a:r>
            <a:r>
              <a:rPr lang="en-US" sz="2000" i="1">
                <a:latin typeface="Times New Roman" charset="0"/>
                <a:ea typeface="ＭＳ Ｐゴシック" charset="-128"/>
                <a:cs typeface="ＭＳ Ｐゴシック" charset="-128"/>
                <a:sym typeface="Symbol" charset="2"/>
              </a:rPr>
              <a:t>w</a:t>
            </a:r>
            <a:r>
              <a:rPr lang="en-US" sz="2000" i="1" baseline="-25000">
                <a:latin typeface="Times New Roman" charset="0"/>
                <a:ea typeface="ＭＳ Ｐゴシック" charset="-128"/>
                <a:cs typeface="ＭＳ Ｐゴシック" charset="-128"/>
              </a:rPr>
              <a:t>k</a:t>
            </a:r>
            <a:r>
              <a:rPr lang="en-US" sz="2000" i="1">
                <a:latin typeface="Times New Roman" charset="0"/>
                <a:ea typeface="ＭＳ Ｐゴシック" charset="-128"/>
                <a:cs typeface="ＭＳ Ｐゴシック" charset="-128"/>
              </a:rPr>
              <a:t> </a:t>
            </a:r>
            <a:r>
              <a:rPr lang="en-US" sz="2000">
                <a:ea typeface="ＭＳ Ｐゴシック" charset="-128"/>
                <a:cs typeface="ＭＳ Ｐゴシック" charset="-128"/>
              </a:rPr>
              <a:t>in </a:t>
            </a:r>
            <a:r>
              <a:rPr lang="en-US" sz="2000" i="1">
                <a:latin typeface="Times New Roman" charset="0"/>
                <a:ea typeface="ＭＳ Ｐゴシック" charset="-128"/>
                <a:cs typeface="ＭＳ Ｐゴシック" charset="-128"/>
              </a:rPr>
              <a:t>Text</a:t>
            </a:r>
            <a:r>
              <a:rPr lang="en-US" sz="2000" i="1" baseline="-25000">
                <a:latin typeface="Times New Roman" charset="0"/>
                <a:ea typeface="ＭＳ Ｐゴシック" charset="-128"/>
                <a:cs typeface="ＭＳ Ｐゴシック" charset="-128"/>
              </a:rPr>
              <a:t>j</a:t>
            </a:r>
          </a:p>
          <a:p>
            <a:pPr marL="1600200" lvl="3" indent="-228600">
              <a:lnSpc>
                <a:spcPct val="240000"/>
              </a:lnSpc>
              <a:spcBef>
                <a:spcPct val="20000"/>
              </a:spcBef>
              <a:buClr>
                <a:schemeClr val="tx1"/>
              </a:buClr>
              <a:buSzPct val="55000"/>
              <a:buFont typeface="Wingdings" charset="2"/>
              <a:buChar char="n"/>
            </a:pPr>
            <a:r>
              <a:rPr lang="en-US" sz="2000" i="1" baseline="-25000">
                <a:latin typeface="Times New Roman" charset="0"/>
                <a:ea typeface="ＭＳ Ｐゴシック" charset="-128"/>
                <a:cs typeface="ＭＳ Ｐゴシック" charset="-128"/>
              </a:rPr>
              <a:t> </a:t>
            </a:r>
          </a:p>
        </p:txBody>
      </p:sp>
      <p:sp>
        <p:nvSpPr>
          <p:cNvPr id="52229" name="Rectangle 3"/>
          <p:cNvSpPr>
            <a:spLocks noGrp="1" noChangeArrowheads="1"/>
          </p:cNvSpPr>
          <p:nvPr>
            <p:ph type="title"/>
          </p:nvPr>
        </p:nvSpPr>
        <p:spPr>
          <a:xfrm>
            <a:off x="914400" y="-76200"/>
            <a:ext cx="7772400" cy="1143000"/>
          </a:xfrm>
        </p:spPr>
        <p:txBody>
          <a:bodyPr/>
          <a:lstStyle/>
          <a:p>
            <a:r>
              <a:rPr lang="en-US" smtClean="0"/>
              <a:t>Naïve Bayes: Learning</a:t>
            </a:r>
          </a:p>
        </p:txBody>
      </p:sp>
      <p:sp>
        <p:nvSpPr>
          <p:cNvPr id="52230" name="Rectangle 4"/>
          <p:cNvSpPr>
            <a:spLocks noGrp="1" noChangeArrowheads="1"/>
          </p:cNvSpPr>
          <p:nvPr>
            <p:ph sz="quarter" idx="1"/>
          </p:nvPr>
        </p:nvSpPr>
        <p:spPr>
          <a:xfrm>
            <a:off x="685800" y="1401763"/>
            <a:ext cx="8001000" cy="30511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200" smtClean="0">
                <a:latin typeface="Calibri" charset="0"/>
              </a:rPr>
              <a:t>From training corpus, extract </a:t>
            </a:r>
            <a:r>
              <a:rPr lang="en-US" sz="2200" i="1" smtClean="0">
                <a:latin typeface="Times New Roman" charset="0"/>
              </a:rPr>
              <a:t>Vocabulary</a:t>
            </a:r>
            <a:endParaRPr lang="en-US" sz="2200" smtClean="0">
              <a:latin typeface="Calibri" charset="0"/>
            </a:endParaRPr>
          </a:p>
          <a:p>
            <a:pPr>
              <a:lnSpc>
                <a:spcPct val="90000"/>
              </a:lnSpc>
            </a:pPr>
            <a:r>
              <a:rPr lang="en-US" sz="2200" smtClean="0">
                <a:latin typeface="Calibri" charset="0"/>
              </a:rPr>
              <a:t>Calculate required </a:t>
            </a:r>
            <a:r>
              <a:rPr lang="en-US" sz="2200" i="1" smtClean="0">
                <a:latin typeface="Times New Roman" charset="0"/>
              </a:rPr>
              <a:t>P</a:t>
            </a:r>
            <a:r>
              <a:rPr lang="en-US" sz="2200" smtClean="0">
                <a:latin typeface="Times New Roman" charset="0"/>
              </a:rPr>
              <a:t>(</a:t>
            </a:r>
            <a:r>
              <a:rPr lang="en-US" sz="2200" i="1" smtClean="0">
                <a:latin typeface="Times New Roman" charset="0"/>
              </a:rPr>
              <a:t>c</a:t>
            </a:r>
            <a:r>
              <a:rPr lang="en-US" sz="2200" i="1" baseline="-25000" smtClean="0">
                <a:latin typeface="Times New Roman" charset="0"/>
              </a:rPr>
              <a:t>j</a:t>
            </a:r>
            <a:r>
              <a:rPr lang="en-US" sz="2200" smtClean="0">
                <a:latin typeface="Times New Roman" charset="0"/>
              </a:rPr>
              <a:t>)</a:t>
            </a:r>
            <a:r>
              <a:rPr lang="en-US" sz="2200" i="1" smtClean="0">
                <a:latin typeface="Times New Roman" charset="0"/>
              </a:rPr>
              <a:t> </a:t>
            </a:r>
            <a:r>
              <a:rPr lang="en-US" sz="2200" smtClean="0">
                <a:latin typeface="Calibri" charset="0"/>
              </a:rPr>
              <a:t>and </a:t>
            </a:r>
            <a:r>
              <a:rPr lang="en-US" sz="2200" i="1" smtClean="0">
                <a:latin typeface="Times New Roman" charset="0"/>
              </a:rPr>
              <a:t>P</a:t>
            </a:r>
            <a:r>
              <a:rPr lang="en-US" sz="2200" smtClean="0">
                <a:latin typeface="Times New Roman" charset="0"/>
              </a:rPr>
              <a:t>(</a:t>
            </a:r>
            <a:r>
              <a:rPr lang="en-US" sz="2200" i="1" smtClean="0">
                <a:latin typeface="Times New Roman" charset="0"/>
              </a:rPr>
              <a:t>w</a:t>
            </a:r>
            <a:r>
              <a:rPr lang="en-US" sz="2200" i="1" baseline="-25000" smtClean="0">
                <a:latin typeface="Times New Roman" charset="0"/>
              </a:rPr>
              <a:t>k</a:t>
            </a:r>
            <a:r>
              <a:rPr lang="en-US" sz="2200" i="1" smtClean="0">
                <a:latin typeface="Times New Roman" charset="0"/>
              </a:rPr>
              <a:t> | c</a:t>
            </a:r>
            <a:r>
              <a:rPr lang="en-US" sz="2200" i="1" baseline="-25000" smtClean="0">
                <a:latin typeface="Times New Roman" charset="0"/>
              </a:rPr>
              <a:t>j</a:t>
            </a:r>
            <a:r>
              <a:rPr lang="en-US" sz="2200" smtClean="0">
                <a:latin typeface="Times New Roman" charset="0"/>
              </a:rPr>
              <a:t>)</a:t>
            </a:r>
            <a:r>
              <a:rPr lang="en-US" sz="2200" i="1" smtClean="0">
                <a:latin typeface="Times New Roman" charset="0"/>
              </a:rPr>
              <a:t> </a:t>
            </a:r>
            <a:r>
              <a:rPr lang="en-US" sz="2200" smtClean="0">
                <a:latin typeface="Calibri" charset="0"/>
              </a:rPr>
              <a:t>terms</a:t>
            </a:r>
          </a:p>
          <a:p>
            <a:pPr lvl="1">
              <a:lnSpc>
                <a:spcPct val="90000"/>
              </a:lnSpc>
            </a:pPr>
            <a:r>
              <a:rPr lang="en-US" sz="2000" smtClean="0">
                <a:latin typeface="Calibri" charset="0"/>
              </a:rPr>
              <a:t>For each </a:t>
            </a:r>
            <a:r>
              <a:rPr lang="en-US" sz="2000" i="1" smtClean="0">
                <a:latin typeface="Times New Roman" charset="0"/>
              </a:rPr>
              <a:t>c</a:t>
            </a:r>
            <a:r>
              <a:rPr lang="en-US" sz="2000" i="1" baseline="-25000" smtClean="0">
                <a:latin typeface="Times New Roman" charset="0"/>
              </a:rPr>
              <a:t>j </a:t>
            </a:r>
            <a:r>
              <a:rPr lang="en-US" sz="2000" smtClean="0">
                <a:latin typeface="Calibri" charset="0"/>
              </a:rPr>
              <a:t>in </a:t>
            </a:r>
            <a:r>
              <a:rPr lang="en-US" sz="2000" i="1" smtClean="0">
                <a:latin typeface="Times New Roman" charset="0"/>
              </a:rPr>
              <a:t>C</a:t>
            </a:r>
            <a:r>
              <a:rPr lang="en-US" sz="2000" smtClean="0">
                <a:latin typeface="Times New Roman" charset="0"/>
              </a:rPr>
              <a:t> </a:t>
            </a:r>
            <a:r>
              <a:rPr lang="en-US" sz="2000" smtClean="0">
                <a:latin typeface="Calibri" charset="0"/>
              </a:rPr>
              <a:t>do</a:t>
            </a:r>
          </a:p>
          <a:p>
            <a:pPr lvl="2">
              <a:lnSpc>
                <a:spcPct val="90000"/>
              </a:lnSpc>
            </a:pPr>
            <a:r>
              <a:rPr lang="en-US" i="1" smtClean="0">
                <a:latin typeface="Times New Roman" charset="0"/>
              </a:rPr>
              <a:t>docs</a:t>
            </a:r>
            <a:r>
              <a:rPr lang="en-US" i="1" baseline="-25000" smtClean="0">
                <a:latin typeface="Times New Roman" charset="0"/>
              </a:rPr>
              <a:t>j</a:t>
            </a:r>
            <a:r>
              <a:rPr lang="en-US" i="1" smtClean="0">
                <a:latin typeface="Times New Roman" charset="0"/>
              </a:rPr>
              <a:t> </a:t>
            </a:r>
            <a:r>
              <a:rPr lang="en-US" smtClean="0">
                <a:latin typeface="Times New Roman" charset="0"/>
                <a:sym typeface="Symbol" charset="2"/>
              </a:rPr>
              <a:t></a:t>
            </a:r>
            <a:r>
              <a:rPr lang="en-US" i="1" smtClean="0">
                <a:latin typeface="Times New Roman" charset="0"/>
                <a:sym typeface="Symbol" charset="2"/>
              </a:rPr>
              <a:t> </a:t>
            </a:r>
            <a:r>
              <a:rPr lang="en-US" smtClean="0">
                <a:latin typeface="Calibri" charset="0"/>
                <a:sym typeface="Symbol" charset="2"/>
              </a:rPr>
              <a:t>subset of documents for which the target class is </a:t>
            </a:r>
            <a:r>
              <a:rPr lang="en-US" i="1" smtClean="0">
                <a:latin typeface="Times New Roman" charset="0"/>
              </a:rPr>
              <a:t>c</a:t>
            </a:r>
            <a:r>
              <a:rPr lang="en-US" i="1" baseline="-25000" smtClean="0">
                <a:latin typeface="Times New Roman" charset="0"/>
              </a:rPr>
              <a:t>j</a:t>
            </a:r>
          </a:p>
          <a:p>
            <a:pPr lvl="2">
              <a:lnSpc>
                <a:spcPct val="280000"/>
              </a:lnSpc>
            </a:pPr>
            <a:r>
              <a:rPr lang="en-US" i="1" baseline="-25000" smtClean="0">
                <a:latin typeface="Times New Roman" charset="0"/>
              </a:rPr>
              <a:t> </a:t>
            </a:r>
          </a:p>
        </p:txBody>
      </p:sp>
      <p:sp>
        <p:nvSpPr>
          <p:cNvPr id="52231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5791200" y="6400800"/>
            <a:ext cx="3048000" cy="3048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1600"/>
              <a:t>Slide from Chris Manning</a:t>
            </a:r>
          </a:p>
        </p:txBody>
      </p:sp>
      <p:graphicFrame>
        <p:nvGraphicFramePr>
          <p:cNvPr id="52226" name="Object 2"/>
          <p:cNvGraphicFramePr>
            <a:graphicFrameLocks noChangeAspect="1"/>
          </p:cNvGraphicFramePr>
          <p:nvPr/>
        </p:nvGraphicFramePr>
        <p:xfrm>
          <a:off x="2109788" y="5610225"/>
          <a:ext cx="2982912" cy="574675"/>
        </p:xfrm>
        <a:graphic>
          <a:graphicData uri="http://schemas.openxmlformats.org/presentationml/2006/ole">
            <p:oleObj spid="_x0000_s138242" name="Equation" r:id="rId3" imgW="2044700" imgH="393700" progId="Equation.3">
              <p:embed/>
            </p:oleObj>
          </a:graphicData>
        </a:graphic>
      </p:graphicFrame>
      <p:graphicFrame>
        <p:nvGraphicFramePr>
          <p:cNvPr id="52227" name="Object 3"/>
          <p:cNvGraphicFramePr>
            <a:graphicFrameLocks noChangeAspect="1"/>
          </p:cNvGraphicFramePr>
          <p:nvPr/>
        </p:nvGraphicFramePr>
        <p:xfrm>
          <a:off x="2133600" y="3297238"/>
          <a:ext cx="2743200" cy="679450"/>
        </p:xfrm>
        <a:graphic>
          <a:graphicData uri="http://schemas.openxmlformats.org/presentationml/2006/ole">
            <p:oleObj spid="_x0000_s138243" name="Equation" r:id="rId4" imgW="1790640" imgH="44424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Naïve Bayes: Classifying</a:t>
            </a:r>
          </a:p>
        </p:txBody>
      </p:sp>
      <p:sp>
        <p:nvSpPr>
          <p:cNvPr id="53252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885950"/>
            <a:ext cx="8534400" cy="1924050"/>
          </a:xfrm>
        </p:spPr>
        <p:txBody>
          <a:bodyPr/>
          <a:lstStyle/>
          <a:p>
            <a:r>
              <a:rPr lang="en-US" sz="2800" smtClean="0">
                <a:latin typeface="Times New Roman" charset="0"/>
              </a:rPr>
              <a:t>positions </a:t>
            </a:r>
            <a:r>
              <a:rPr lang="en-US" sz="2800" smtClean="0">
                <a:latin typeface="Calibri" charset="0"/>
                <a:sym typeface="Symbol" charset="2"/>
              </a:rPr>
              <a:t> all word positions in current document      			which contain tokens found in </a:t>
            </a:r>
            <a:r>
              <a:rPr lang="en-US" sz="2800" i="1" smtClean="0">
                <a:latin typeface="Times New Roman" charset="0"/>
              </a:rPr>
              <a:t>Vocabulary</a:t>
            </a:r>
          </a:p>
          <a:p>
            <a:pPr>
              <a:lnSpc>
                <a:spcPct val="150000"/>
              </a:lnSpc>
            </a:pPr>
            <a:r>
              <a:rPr lang="en-US" sz="2800" smtClean="0">
                <a:latin typeface="Calibri" charset="0"/>
              </a:rPr>
              <a:t>Return </a:t>
            </a:r>
            <a:r>
              <a:rPr lang="en-US" sz="2800" i="1" smtClean="0">
                <a:latin typeface="Times New Roman" charset="0"/>
              </a:rPr>
              <a:t>c</a:t>
            </a:r>
            <a:r>
              <a:rPr lang="en-US" sz="2800" i="1" baseline="-25000" smtClean="0">
                <a:latin typeface="Times New Roman" charset="0"/>
              </a:rPr>
              <a:t>NB</a:t>
            </a:r>
            <a:r>
              <a:rPr lang="en-US" sz="2800" smtClean="0">
                <a:latin typeface="Calibri" charset="0"/>
              </a:rPr>
              <a:t>, where</a:t>
            </a:r>
            <a:r>
              <a:rPr lang="en-US" sz="2800" smtClean="0">
                <a:latin typeface="Times New Roman" charset="0"/>
              </a:rPr>
              <a:t> </a:t>
            </a:r>
            <a:endParaRPr lang="en-US" sz="2800" i="1" smtClean="0">
              <a:latin typeface="Times New Roman" charset="0"/>
            </a:endParaRPr>
          </a:p>
        </p:txBody>
      </p:sp>
      <p:sp>
        <p:nvSpPr>
          <p:cNvPr id="53253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6096000" y="6400800"/>
            <a:ext cx="2743200" cy="3048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1600"/>
              <a:t>Slide from Chris Manning</a:t>
            </a:r>
          </a:p>
        </p:txBody>
      </p:sp>
      <p:graphicFrame>
        <p:nvGraphicFramePr>
          <p:cNvPr id="53250" name="Object 2"/>
          <p:cNvGraphicFramePr>
            <a:graphicFrameLocks noChangeAspect="1"/>
          </p:cNvGraphicFramePr>
          <p:nvPr/>
        </p:nvGraphicFramePr>
        <p:xfrm>
          <a:off x="1565275" y="4249738"/>
          <a:ext cx="5938838" cy="1031875"/>
        </p:xfrm>
        <a:graphic>
          <a:graphicData uri="http://schemas.openxmlformats.org/presentationml/2006/ole">
            <p:oleObj spid="_x0000_s139266" name="Equation" r:id="rId3" imgW="2108200" imgH="36830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Underflow Prevention: log space</a:t>
            </a:r>
          </a:p>
        </p:txBody>
      </p:sp>
      <p:sp>
        <p:nvSpPr>
          <p:cNvPr id="54276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400" smtClean="0">
                <a:latin typeface="Calibri" charset="0"/>
              </a:rPr>
              <a:t>Multiplying lots of probabilities, which are between 0 and 1 by definition, can result in floating-point underflow.</a:t>
            </a:r>
          </a:p>
          <a:p>
            <a:r>
              <a:rPr lang="en-US" sz="2400" smtClean="0">
                <a:latin typeface="Calibri" charset="0"/>
              </a:rPr>
              <a:t>Since log(</a:t>
            </a:r>
            <a:r>
              <a:rPr lang="en-US" sz="2400" i="1" smtClean="0">
                <a:latin typeface="Calibri" charset="0"/>
              </a:rPr>
              <a:t>xy</a:t>
            </a:r>
            <a:r>
              <a:rPr lang="en-US" sz="2400" smtClean="0">
                <a:latin typeface="Calibri" charset="0"/>
              </a:rPr>
              <a:t>) = log(</a:t>
            </a:r>
            <a:r>
              <a:rPr lang="en-US" sz="2400" i="1" smtClean="0">
                <a:latin typeface="Calibri" charset="0"/>
              </a:rPr>
              <a:t>x</a:t>
            </a:r>
            <a:r>
              <a:rPr lang="en-US" sz="2400" smtClean="0">
                <a:latin typeface="Calibri" charset="0"/>
              </a:rPr>
              <a:t>) + log(</a:t>
            </a:r>
            <a:r>
              <a:rPr lang="en-US" sz="2400" i="1" smtClean="0">
                <a:latin typeface="Calibri" charset="0"/>
              </a:rPr>
              <a:t>y</a:t>
            </a:r>
            <a:r>
              <a:rPr lang="en-US" sz="2400" smtClean="0">
                <a:latin typeface="Calibri" charset="0"/>
              </a:rPr>
              <a:t>), it is better to perform all computations by summing logs of probabilities rather than multiplying probabilities.</a:t>
            </a:r>
          </a:p>
          <a:p>
            <a:r>
              <a:rPr lang="en-US" sz="2400" smtClean="0">
                <a:latin typeface="Calibri" charset="0"/>
              </a:rPr>
              <a:t>Class with highest final un-normalized log probability score is still the most probable.</a:t>
            </a:r>
          </a:p>
          <a:p>
            <a:endParaRPr lang="en-US" sz="2400" smtClean="0">
              <a:latin typeface="Calibri" charset="0"/>
            </a:endParaRPr>
          </a:p>
          <a:p>
            <a:endParaRPr lang="en-US" sz="2400" smtClean="0">
              <a:latin typeface="Calibri" charset="0"/>
            </a:endParaRPr>
          </a:p>
          <a:p>
            <a:endParaRPr lang="en-US" sz="2400" smtClean="0">
              <a:latin typeface="Calibri" charset="0"/>
            </a:endParaRPr>
          </a:p>
          <a:p>
            <a:r>
              <a:rPr lang="en-US" sz="2400" smtClean="0">
                <a:latin typeface="Calibri" charset="0"/>
              </a:rPr>
              <a:t>Note that model is now just max of sum of weights…</a:t>
            </a:r>
          </a:p>
        </p:txBody>
      </p:sp>
      <p:sp>
        <p:nvSpPr>
          <p:cNvPr id="54277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6400800" y="6400800"/>
            <a:ext cx="2514600" cy="3048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1600"/>
              <a:t>Slide from Chris Manning</a:t>
            </a:r>
          </a:p>
        </p:txBody>
      </p:sp>
      <p:graphicFrame>
        <p:nvGraphicFramePr>
          <p:cNvPr id="54274" name="Object 2"/>
          <p:cNvGraphicFramePr>
            <a:graphicFrameLocks noChangeAspect="1"/>
          </p:cNvGraphicFramePr>
          <p:nvPr/>
        </p:nvGraphicFramePr>
        <p:xfrm>
          <a:off x="831850" y="4184650"/>
          <a:ext cx="7405688" cy="996950"/>
        </p:xfrm>
        <a:graphic>
          <a:graphicData uri="http://schemas.openxmlformats.org/presentationml/2006/ole">
            <p:oleObj spid="_x0000_s140290" name="Equation" r:id="rId3" imgW="2628720" imgH="35532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Naïve Bayes Generative Model for Text</a:t>
            </a:r>
          </a:p>
        </p:txBody>
      </p:sp>
      <p:sp>
        <p:nvSpPr>
          <p:cNvPr id="55300" name="Text Box 20"/>
          <p:cNvSpPr txBox="1">
            <a:spLocks noChangeArrowheads="1"/>
          </p:cNvSpPr>
          <p:nvPr/>
        </p:nvSpPr>
        <p:spPr bwMode="auto">
          <a:xfrm>
            <a:off x="1473200" y="5551488"/>
            <a:ext cx="625475" cy="366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en-US" sz="1800"/>
              <a:t>nude</a:t>
            </a:r>
          </a:p>
        </p:txBody>
      </p:sp>
      <p:sp>
        <p:nvSpPr>
          <p:cNvPr id="131093" name="Text Box 21"/>
          <p:cNvSpPr txBox="1">
            <a:spLocks noChangeArrowheads="1"/>
          </p:cNvSpPr>
          <p:nvPr/>
        </p:nvSpPr>
        <p:spPr bwMode="auto">
          <a:xfrm>
            <a:off x="1503363" y="5314950"/>
            <a:ext cx="561975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en-US" sz="1800"/>
              <a:t>deal</a:t>
            </a:r>
          </a:p>
        </p:txBody>
      </p:sp>
      <p:sp>
        <p:nvSpPr>
          <p:cNvPr id="55302" name="Text Box 23"/>
          <p:cNvSpPr txBox="1">
            <a:spLocks noChangeArrowheads="1"/>
          </p:cNvSpPr>
          <p:nvPr/>
        </p:nvSpPr>
        <p:spPr bwMode="auto">
          <a:xfrm>
            <a:off x="482600" y="5300663"/>
            <a:ext cx="866775" cy="366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en-US" sz="1800"/>
              <a:t>Nigeria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257800" y="4414838"/>
            <a:ext cx="1743075" cy="1971675"/>
            <a:chOff x="3852" y="2120"/>
            <a:chExt cx="1098" cy="1242"/>
          </a:xfrm>
        </p:grpSpPr>
        <p:sp>
          <p:nvSpPr>
            <p:cNvPr id="55354" name="Freeform 8"/>
            <p:cNvSpPr>
              <a:spLocks/>
            </p:cNvSpPr>
            <p:nvPr/>
          </p:nvSpPr>
          <p:spPr bwMode="auto">
            <a:xfrm>
              <a:off x="3852" y="2127"/>
              <a:ext cx="549" cy="1235"/>
            </a:xfrm>
            <a:custGeom>
              <a:avLst/>
              <a:gdLst>
                <a:gd name="T0" fmla="*/ 157 w 549"/>
                <a:gd name="T1" fmla="*/ 0 h 1235"/>
                <a:gd name="T2" fmla="*/ 295 w 549"/>
                <a:gd name="T3" fmla="*/ 108 h 1235"/>
                <a:gd name="T4" fmla="*/ 318 w 549"/>
                <a:gd name="T5" fmla="*/ 254 h 1235"/>
                <a:gd name="T6" fmla="*/ 249 w 549"/>
                <a:gd name="T7" fmla="*/ 377 h 1235"/>
                <a:gd name="T8" fmla="*/ 88 w 549"/>
                <a:gd name="T9" fmla="*/ 500 h 1235"/>
                <a:gd name="T10" fmla="*/ 19 w 549"/>
                <a:gd name="T11" fmla="*/ 661 h 1235"/>
                <a:gd name="T12" fmla="*/ 19 w 549"/>
                <a:gd name="T13" fmla="*/ 861 h 1235"/>
                <a:gd name="T14" fmla="*/ 134 w 549"/>
                <a:gd name="T15" fmla="*/ 1053 h 1235"/>
                <a:gd name="T16" fmla="*/ 241 w 549"/>
                <a:gd name="T17" fmla="*/ 1206 h 1235"/>
                <a:gd name="T18" fmla="*/ 549 w 549"/>
                <a:gd name="T19" fmla="*/ 1229 h 123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49"/>
                <a:gd name="T31" fmla="*/ 0 h 1235"/>
                <a:gd name="T32" fmla="*/ 549 w 549"/>
                <a:gd name="T33" fmla="*/ 1235 h 123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49" h="1235">
                  <a:moveTo>
                    <a:pt x="157" y="0"/>
                  </a:moveTo>
                  <a:cubicBezTo>
                    <a:pt x="212" y="33"/>
                    <a:pt x="268" y="66"/>
                    <a:pt x="295" y="108"/>
                  </a:cubicBezTo>
                  <a:cubicBezTo>
                    <a:pt x="322" y="150"/>
                    <a:pt x="326" y="209"/>
                    <a:pt x="318" y="254"/>
                  </a:cubicBezTo>
                  <a:cubicBezTo>
                    <a:pt x="310" y="299"/>
                    <a:pt x="287" y="336"/>
                    <a:pt x="249" y="377"/>
                  </a:cubicBezTo>
                  <a:cubicBezTo>
                    <a:pt x="211" y="418"/>
                    <a:pt x="126" y="453"/>
                    <a:pt x="88" y="500"/>
                  </a:cubicBezTo>
                  <a:cubicBezTo>
                    <a:pt x="50" y="547"/>
                    <a:pt x="30" y="601"/>
                    <a:pt x="19" y="661"/>
                  </a:cubicBezTo>
                  <a:cubicBezTo>
                    <a:pt x="8" y="721"/>
                    <a:pt x="0" y="796"/>
                    <a:pt x="19" y="861"/>
                  </a:cubicBezTo>
                  <a:cubicBezTo>
                    <a:pt x="38" y="926"/>
                    <a:pt x="97" y="996"/>
                    <a:pt x="134" y="1053"/>
                  </a:cubicBezTo>
                  <a:cubicBezTo>
                    <a:pt x="171" y="1110"/>
                    <a:pt x="172" y="1177"/>
                    <a:pt x="241" y="1206"/>
                  </a:cubicBezTo>
                  <a:cubicBezTo>
                    <a:pt x="310" y="1235"/>
                    <a:pt x="498" y="1227"/>
                    <a:pt x="549" y="1229"/>
                  </a:cubicBezTo>
                </a:path>
              </a:pathLst>
            </a:custGeom>
            <a:noFill/>
            <a:ln w="38100">
              <a:solidFill>
                <a:schemeClr val="tx2"/>
              </a:solidFill>
              <a:round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55355" name="Freeform 9"/>
            <p:cNvSpPr>
              <a:spLocks/>
            </p:cNvSpPr>
            <p:nvPr/>
          </p:nvSpPr>
          <p:spPr bwMode="auto">
            <a:xfrm flipH="1">
              <a:off x="4401" y="2123"/>
              <a:ext cx="549" cy="1235"/>
            </a:xfrm>
            <a:custGeom>
              <a:avLst/>
              <a:gdLst>
                <a:gd name="T0" fmla="*/ 157 w 549"/>
                <a:gd name="T1" fmla="*/ 0 h 1235"/>
                <a:gd name="T2" fmla="*/ 295 w 549"/>
                <a:gd name="T3" fmla="*/ 108 h 1235"/>
                <a:gd name="T4" fmla="*/ 318 w 549"/>
                <a:gd name="T5" fmla="*/ 254 h 1235"/>
                <a:gd name="T6" fmla="*/ 249 w 549"/>
                <a:gd name="T7" fmla="*/ 377 h 1235"/>
                <a:gd name="T8" fmla="*/ 88 w 549"/>
                <a:gd name="T9" fmla="*/ 500 h 1235"/>
                <a:gd name="T10" fmla="*/ 19 w 549"/>
                <a:gd name="T11" fmla="*/ 661 h 1235"/>
                <a:gd name="T12" fmla="*/ 19 w 549"/>
                <a:gd name="T13" fmla="*/ 861 h 1235"/>
                <a:gd name="T14" fmla="*/ 134 w 549"/>
                <a:gd name="T15" fmla="*/ 1053 h 1235"/>
                <a:gd name="T16" fmla="*/ 241 w 549"/>
                <a:gd name="T17" fmla="*/ 1206 h 1235"/>
                <a:gd name="T18" fmla="*/ 549 w 549"/>
                <a:gd name="T19" fmla="*/ 1229 h 123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49"/>
                <a:gd name="T31" fmla="*/ 0 h 1235"/>
                <a:gd name="T32" fmla="*/ 549 w 549"/>
                <a:gd name="T33" fmla="*/ 1235 h 123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49" h="1235">
                  <a:moveTo>
                    <a:pt x="157" y="0"/>
                  </a:moveTo>
                  <a:cubicBezTo>
                    <a:pt x="212" y="33"/>
                    <a:pt x="268" y="66"/>
                    <a:pt x="295" y="108"/>
                  </a:cubicBezTo>
                  <a:cubicBezTo>
                    <a:pt x="322" y="150"/>
                    <a:pt x="326" y="209"/>
                    <a:pt x="318" y="254"/>
                  </a:cubicBezTo>
                  <a:cubicBezTo>
                    <a:pt x="310" y="299"/>
                    <a:pt x="287" y="336"/>
                    <a:pt x="249" y="377"/>
                  </a:cubicBezTo>
                  <a:cubicBezTo>
                    <a:pt x="211" y="418"/>
                    <a:pt x="126" y="453"/>
                    <a:pt x="88" y="500"/>
                  </a:cubicBezTo>
                  <a:cubicBezTo>
                    <a:pt x="50" y="547"/>
                    <a:pt x="30" y="601"/>
                    <a:pt x="19" y="661"/>
                  </a:cubicBezTo>
                  <a:cubicBezTo>
                    <a:pt x="8" y="721"/>
                    <a:pt x="0" y="796"/>
                    <a:pt x="19" y="861"/>
                  </a:cubicBezTo>
                  <a:cubicBezTo>
                    <a:pt x="38" y="926"/>
                    <a:pt x="97" y="996"/>
                    <a:pt x="134" y="1053"/>
                  </a:cubicBezTo>
                  <a:cubicBezTo>
                    <a:pt x="171" y="1110"/>
                    <a:pt x="172" y="1177"/>
                    <a:pt x="241" y="1206"/>
                  </a:cubicBezTo>
                  <a:cubicBezTo>
                    <a:pt x="310" y="1235"/>
                    <a:pt x="498" y="1227"/>
                    <a:pt x="549" y="1229"/>
                  </a:cubicBezTo>
                </a:path>
              </a:pathLst>
            </a:custGeom>
            <a:noFill/>
            <a:ln w="38100">
              <a:solidFill>
                <a:schemeClr val="tx2"/>
              </a:solidFill>
              <a:round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55356" name="Line 10"/>
            <p:cNvSpPr>
              <a:spLocks noChangeShapeType="1"/>
            </p:cNvSpPr>
            <p:nvPr/>
          </p:nvSpPr>
          <p:spPr bwMode="auto">
            <a:xfrm flipV="1">
              <a:off x="4025" y="2120"/>
              <a:ext cx="760" cy="8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</p:spPr>
          <p:txBody>
            <a:bodyPr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457200" y="4414838"/>
            <a:ext cx="1743075" cy="1971675"/>
            <a:chOff x="3852" y="2120"/>
            <a:chExt cx="1098" cy="1242"/>
          </a:xfrm>
        </p:grpSpPr>
        <p:sp>
          <p:nvSpPr>
            <p:cNvPr id="55351" name="Freeform 12"/>
            <p:cNvSpPr>
              <a:spLocks/>
            </p:cNvSpPr>
            <p:nvPr/>
          </p:nvSpPr>
          <p:spPr bwMode="auto">
            <a:xfrm>
              <a:off x="3852" y="2127"/>
              <a:ext cx="549" cy="1235"/>
            </a:xfrm>
            <a:custGeom>
              <a:avLst/>
              <a:gdLst>
                <a:gd name="T0" fmla="*/ 157 w 549"/>
                <a:gd name="T1" fmla="*/ 0 h 1235"/>
                <a:gd name="T2" fmla="*/ 295 w 549"/>
                <a:gd name="T3" fmla="*/ 108 h 1235"/>
                <a:gd name="T4" fmla="*/ 318 w 549"/>
                <a:gd name="T5" fmla="*/ 254 h 1235"/>
                <a:gd name="T6" fmla="*/ 249 w 549"/>
                <a:gd name="T7" fmla="*/ 377 h 1235"/>
                <a:gd name="T8" fmla="*/ 88 w 549"/>
                <a:gd name="T9" fmla="*/ 500 h 1235"/>
                <a:gd name="T10" fmla="*/ 19 w 549"/>
                <a:gd name="T11" fmla="*/ 661 h 1235"/>
                <a:gd name="T12" fmla="*/ 19 w 549"/>
                <a:gd name="T13" fmla="*/ 861 h 1235"/>
                <a:gd name="T14" fmla="*/ 134 w 549"/>
                <a:gd name="T15" fmla="*/ 1053 h 1235"/>
                <a:gd name="T16" fmla="*/ 241 w 549"/>
                <a:gd name="T17" fmla="*/ 1206 h 1235"/>
                <a:gd name="T18" fmla="*/ 549 w 549"/>
                <a:gd name="T19" fmla="*/ 1229 h 123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49"/>
                <a:gd name="T31" fmla="*/ 0 h 1235"/>
                <a:gd name="T32" fmla="*/ 549 w 549"/>
                <a:gd name="T33" fmla="*/ 1235 h 123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49" h="1235">
                  <a:moveTo>
                    <a:pt x="157" y="0"/>
                  </a:moveTo>
                  <a:cubicBezTo>
                    <a:pt x="212" y="33"/>
                    <a:pt x="268" y="66"/>
                    <a:pt x="295" y="108"/>
                  </a:cubicBezTo>
                  <a:cubicBezTo>
                    <a:pt x="322" y="150"/>
                    <a:pt x="326" y="209"/>
                    <a:pt x="318" y="254"/>
                  </a:cubicBezTo>
                  <a:cubicBezTo>
                    <a:pt x="310" y="299"/>
                    <a:pt x="287" y="336"/>
                    <a:pt x="249" y="377"/>
                  </a:cubicBezTo>
                  <a:cubicBezTo>
                    <a:pt x="211" y="418"/>
                    <a:pt x="126" y="453"/>
                    <a:pt x="88" y="500"/>
                  </a:cubicBezTo>
                  <a:cubicBezTo>
                    <a:pt x="50" y="547"/>
                    <a:pt x="30" y="601"/>
                    <a:pt x="19" y="661"/>
                  </a:cubicBezTo>
                  <a:cubicBezTo>
                    <a:pt x="8" y="721"/>
                    <a:pt x="0" y="796"/>
                    <a:pt x="19" y="861"/>
                  </a:cubicBezTo>
                  <a:cubicBezTo>
                    <a:pt x="38" y="926"/>
                    <a:pt x="97" y="996"/>
                    <a:pt x="134" y="1053"/>
                  </a:cubicBezTo>
                  <a:cubicBezTo>
                    <a:pt x="171" y="1110"/>
                    <a:pt x="172" y="1177"/>
                    <a:pt x="241" y="1206"/>
                  </a:cubicBezTo>
                  <a:cubicBezTo>
                    <a:pt x="310" y="1235"/>
                    <a:pt x="498" y="1227"/>
                    <a:pt x="549" y="1229"/>
                  </a:cubicBez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55352" name="Freeform 13"/>
            <p:cNvSpPr>
              <a:spLocks/>
            </p:cNvSpPr>
            <p:nvPr/>
          </p:nvSpPr>
          <p:spPr bwMode="auto">
            <a:xfrm flipH="1">
              <a:off x="4401" y="2123"/>
              <a:ext cx="549" cy="1235"/>
            </a:xfrm>
            <a:custGeom>
              <a:avLst/>
              <a:gdLst>
                <a:gd name="T0" fmla="*/ 157 w 549"/>
                <a:gd name="T1" fmla="*/ 0 h 1235"/>
                <a:gd name="T2" fmla="*/ 295 w 549"/>
                <a:gd name="T3" fmla="*/ 108 h 1235"/>
                <a:gd name="T4" fmla="*/ 318 w 549"/>
                <a:gd name="T5" fmla="*/ 254 h 1235"/>
                <a:gd name="T6" fmla="*/ 249 w 549"/>
                <a:gd name="T7" fmla="*/ 377 h 1235"/>
                <a:gd name="T8" fmla="*/ 88 w 549"/>
                <a:gd name="T9" fmla="*/ 500 h 1235"/>
                <a:gd name="T10" fmla="*/ 19 w 549"/>
                <a:gd name="T11" fmla="*/ 661 h 1235"/>
                <a:gd name="T12" fmla="*/ 19 w 549"/>
                <a:gd name="T13" fmla="*/ 861 h 1235"/>
                <a:gd name="T14" fmla="*/ 134 w 549"/>
                <a:gd name="T15" fmla="*/ 1053 h 1235"/>
                <a:gd name="T16" fmla="*/ 241 w 549"/>
                <a:gd name="T17" fmla="*/ 1206 h 1235"/>
                <a:gd name="T18" fmla="*/ 549 w 549"/>
                <a:gd name="T19" fmla="*/ 1229 h 123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49"/>
                <a:gd name="T31" fmla="*/ 0 h 1235"/>
                <a:gd name="T32" fmla="*/ 549 w 549"/>
                <a:gd name="T33" fmla="*/ 1235 h 123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49" h="1235">
                  <a:moveTo>
                    <a:pt x="157" y="0"/>
                  </a:moveTo>
                  <a:cubicBezTo>
                    <a:pt x="212" y="33"/>
                    <a:pt x="268" y="66"/>
                    <a:pt x="295" y="108"/>
                  </a:cubicBezTo>
                  <a:cubicBezTo>
                    <a:pt x="322" y="150"/>
                    <a:pt x="326" y="209"/>
                    <a:pt x="318" y="254"/>
                  </a:cubicBezTo>
                  <a:cubicBezTo>
                    <a:pt x="310" y="299"/>
                    <a:pt x="287" y="336"/>
                    <a:pt x="249" y="377"/>
                  </a:cubicBezTo>
                  <a:cubicBezTo>
                    <a:pt x="211" y="418"/>
                    <a:pt x="126" y="453"/>
                    <a:pt x="88" y="500"/>
                  </a:cubicBezTo>
                  <a:cubicBezTo>
                    <a:pt x="50" y="547"/>
                    <a:pt x="30" y="601"/>
                    <a:pt x="19" y="661"/>
                  </a:cubicBezTo>
                  <a:cubicBezTo>
                    <a:pt x="8" y="721"/>
                    <a:pt x="0" y="796"/>
                    <a:pt x="19" y="861"/>
                  </a:cubicBezTo>
                  <a:cubicBezTo>
                    <a:pt x="38" y="926"/>
                    <a:pt x="97" y="996"/>
                    <a:pt x="134" y="1053"/>
                  </a:cubicBezTo>
                  <a:cubicBezTo>
                    <a:pt x="171" y="1110"/>
                    <a:pt x="172" y="1177"/>
                    <a:pt x="241" y="1206"/>
                  </a:cubicBezTo>
                  <a:cubicBezTo>
                    <a:pt x="310" y="1235"/>
                    <a:pt x="498" y="1227"/>
                    <a:pt x="549" y="1229"/>
                  </a:cubicBez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55353" name="Line 14"/>
            <p:cNvSpPr>
              <a:spLocks noChangeShapeType="1"/>
            </p:cNvSpPr>
            <p:nvPr/>
          </p:nvSpPr>
          <p:spPr bwMode="auto">
            <a:xfrm flipV="1">
              <a:off x="4025" y="2120"/>
              <a:ext cx="760" cy="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</p:grpSp>
      <p:sp>
        <p:nvSpPr>
          <p:cNvPr id="55305" name="Text Box 15"/>
          <p:cNvSpPr txBox="1">
            <a:spLocks noChangeArrowheads="1"/>
          </p:cNvSpPr>
          <p:nvPr/>
        </p:nvSpPr>
        <p:spPr bwMode="auto">
          <a:xfrm>
            <a:off x="835025" y="6296025"/>
            <a:ext cx="8763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en-US" b="1"/>
              <a:t>spam</a:t>
            </a:r>
          </a:p>
        </p:txBody>
      </p:sp>
      <p:sp>
        <p:nvSpPr>
          <p:cNvPr id="55306" name="Text Box 16"/>
          <p:cNvSpPr txBox="1">
            <a:spLocks noChangeArrowheads="1"/>
          </p:cNvSpPr>
          <p:nvPr/>
        </p:nvSpPr>
        <p:spPr bwMode="auto">
          <a:xfrm>
            <a:off x="5756275" y="6324600"/>
            <a:ext cx="738188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en-US" b="1"/>
              <a:t>legit</a:t>
            </a:r>
          </a:p>
        </p:txBody>
      </p:sp>
      <p:sp>
        <p:nvSpPr>
          <p:cNvPr id="131090" name="Text Box 18"/>
          <p:cNvSpPr txBox="1">
            <a:spLocks noChangeArrowheads="1"/>
          </p:cNvSpPr>
          <p:nvPr/>
        </p:nvSpPr>
        <p:spPr bwMode="auto">
          <a:xfrm>
            <a:off x="741363" y="5124450"/>
            <a:ext cx="473075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en-US" sz="1800"/>
              <a:t>hot</a:t>
            </a:r>
          </a:p>
        </p:txBody>
      </p:sp>
      <p:sp>
        <p:nvSpPr>
          <p:cNvPr id="55308" name="Text Box 19"/>
          <p:cNvSpPr txBox="1">
            <a:spLocks noChangeArrowheads="1"/>
          </p:cNvSpPr>
          <p:nvPr/>
        </p:nvSpPr>
        <p:spPr bwMode="auto">
          <a:xfrm>
            <a:off x="1057275" y="5972175"/>
            <a:ext cx="295275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en-US" sz="1800"/>
              <a:t>$</a:t>
            </a:r>
          </a:p>
        </p:txBody>
      </p:sp>
      <p:sp>
        <p:nvSpPr>
          <p:cNvPr id="131094" name="Text Box 22"/>
          <p:cNvSpPr txBox="1">
            <a:spLocks noChangeArrowheads="1"/>
          </p:cNvSpPr>
          <p:nvPr/>
        </p:nvSpPr>
        <p:spPr bwMode="auto">
          <a:xfrm>
            <a:off x="1177925" y="5794375"/>
            <a:ext cx="803275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en-US" sz="1800"/>
              <a:t>Viagra</a:t>
            </a:r>
          </a:p>
        </p:txBody>
      </p:sp>
      <p:sp>
        <p:nvSpPr>
          <p:cNvPr id="55310" name="Text Box 24"/>
          <p:cNvSpPr txBox="1">
            <a:spLocks noChangeArrowheads="1"/>
          </p:cNvSpPr>
          <p:nvPr/>
        </p:nvSpPr>
        <p:spPr bwMode="auto">
          <a:xfrm>
            <a:off x="538163" y="5545138"/>
            <a:ext cx="777875" cy="366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en-US" sz="1800"/>
              <a:t>lottery</a:t>
            </a:r>
          </a:p>
        </p:txBody>
      </p:sp>
      <p:sp>
        <p:nvSpPr>
          <p:cNvPr id="131097" name="Text Box 25"/>
          <p:cNvSpPr txBox="1">
            <a:spLocks noChangeArrowheads="1"/>
          </p:cNvSpPr>
          <p:nvPr/>
        </p:nvSpPr>
        <p:spPr bwMode="auto">
          <a:xfrm>
            <a:off x="1600200" y="5049838"/>
            <a:ext cx="333375" cy="366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en-US" sz="1800"/>
              <a:t>!!</a:t>
            </a:r>
          </a:p>
        </p:txBody>
      </p:sp>
      <p:sp>
        <p:nvSpPr>
          <p:cNvPr id="55312" name="Text Box 26"/>
          <p:cNvSpPr txBox="1">
            <a:spLocks noChangeArrowheads="1"/>
          </p:cNvSpPr>
          <p:nvPr/>
        </p:nvSpPr>
        <p:spPr bwMode="auto">
          <a:xfrm>
            <a:off x="1295400" y="5202238"/>
            <a:ext cx="257175" cy="366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en-US" sz="1800"/>
              <a:t>!</a:t>
            </a:r>
          </a:p>
        </p:txBody>
      </p:sp>
      <p:sp>
        <p:nvSpPr>
          <p:cNvPr id="55313" name="Text Box 27"/>
          <p:cNvSpPr txBox="1">
            <a:spLocks noChangeArrowheads="1"/>
          </p:cNvSpPr>
          <p:nvPr/>
        </p:nvSpPr>
        <p:spPr bwMode="auto">
          <a:xfrm>
            <a:off x="1006475" y="4862513"/>
            <a:ext cx="523875" cy="366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en-US" sz="1800"/>
              <a:t>win</a:t>
            </a:r>
          </a:p>
        </p:txBody>
      </p:sp>
      <p:sp>
        <p:nvSpPr>
          <p:cNvPr id="55314" name="Text Box 28"/>
          <p:cNvSpPr txBox="1">
            <a:spLocks noChangeArrowheads="1"/>
          </p:cNvSpPr>
          <p:nvPr/>
        </p:nvSpPr>
        <p:spPr bwMode="auto">
          <a:xfrm>
            <a:off x="6181725" y="5154613"/>
            <a:ext cx="777875" cy="366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en-US" sz="1800"/>
              <a:t>Friday</a:t>
            </a:r>
          </a:p>
        </p:txBody>
      </p:sp>
      <p:sp>
        <p:nvSpPr>
          <p:cNvPr id="55315" name="Text Box 30"/>
          <p:cNvSpPr txBox="1">
            <a:spLocks noChangeArrowheads="1"/>
          </p:cNvSpPr>
          <p:nvPr/>
        </p:nvSpPr>
        <p:spPr bwMode="auto">
          <a:xfrm>
            <a:off x="6018213" y="5965825"/>
            <a:ext cx="676275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en-US" sz="1800"/>
              <a:t>exam</a:t>
            </a:r>
          </a:p>
        </p:txBody>
      </p:sp>
      <p:sp>
        <p:nvSpPr>
          <p:cNvPr id="55316" name="Text Box 31"/>
          <p:cNvSpPr txBox="1">
            <a:spLocks noChangeArrowheads="1"/>
          </p:cNvSpPr>
          <p:nvPr/>
        </p:nvSpPr>
        <p:spPr bwMode="auto">
          <a:xfrm>
            <a:off x="5267325" y="5143500"/>
            <a:ext cx="1044575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en-US" sz="1800"/>
              <a:t>computer</a:t>
            </a:r>
          </a:p>
        </p:txBody>
      </p:sp>
      <p:sp>
        <p:nvSpPr>
          <p:cNvPr id="55317" name="Text Box 32"/>
          <p:cNvSpPr txBox="1">
            <a:spLocks noChangeArrowheads="1"/>
          </p:cNvSpPr>
          <p:nvPr/>
        </p:nvSpPr>
        <p:spPr bwMode="auto">
          <a:xfrm>
            <a:off x="5483225" y="5930900"/>
            <a:ext cx="600075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en-US" sz="1800"/>
              <a:t>May</a:t>
            </a:r>
          </a:p>
        </p:txBody>
      </p:sp>
      <p:sp>
        <p:nvSpPr>
          <p:cNvPr id="55318" name="Text Box 33"/>
          <p:cNvSpPr txBox="1">
            <a:spLocks noChangeArrowheads="1"/>
          </p:cNvSpPr>
          <p:nvPr/>
        </p:nvSpPr>
        <p:spPr bwMode="auto">
          <a:xfrm>
            <a:off x="5778500" y="4864100"/>
            <a:ext cx="511175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en-US" sz="1800"/>
              <a:t>PM</a:t>
            </a:r>
          </a:p>
        </p:txBody>
      </p:sp>
      <p:sp>
        <p:nvSpPr>
          <p:cNvPr id="55319" name="Text Box 34"/>
          <p:cNvSpPr txBox="1">
            <a:spLocks noChangeArrowheads="1"/>
          </p:cNvSpPr>
          <p:nvPr/>
        </p:nvSpPr>
        <p:spPr bwMode="auto">
          <a:xfrm>
            <a:off x="5400675" y="5394325"/>
            <a:ext cx="498475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en-US" sz="1800"/>
              <a:t>test</a:t>
            </a:r>
          </a:p>
        </p:txBody>
      </p:sp>
      <p:sp>
        <p:nvSpPr>
          <p:cNvPr id="55320" name="Text Box 35"/>
          <p:cNvSpPr txBox="1">
            <a:spLocks noChangeArrowheads="1"/>
          </p:cNvSpPr>
          <p:nvPr/>
        </p:nvSpPr>
        <p:spPr bwMode="auto">
          <a:xfrm>
            <a:off x="5454650" y="5672138"/>
            <a:ext cx="777875" cy="366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en-US" sz="1800"/>
              <a:t>March</a:t>
            </a:r>
          </a:p>
        </p:txBody>
      </p:sp>
      <p:sp>
        <p:nvSpPr>
          <p:cNvPr id="55321" name="Text Box 36"/>
          <p:cNvSpPr txBox="1">
            <a:spLocks noChangeArrowheads="1"/>
          </p:cNvSpPr>
          <p:nvPr/>
        </p:nvSpPr>
        <p:spPr bwMode="auto">
          <a:xfrm>
            <a:off x="5705475" y="4495800"/>
            <a:ext cx="854075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en-US" sz="1800"/>
              <a:t>science</a:t>
            </a:r>
          </a:p>
        </p:txBody>
      </p:sp>
      <p:sp>
        <p:nvSpPr>
          <p:cNvPr id="55322" name="Text Box 37"/>
          <p:cNvSpPr txBox="1">
            <a:spLocks noChangeArrowheads="1"/>
          </p:cNvSpPr>
          <p:nvPr/>
        </p:nvSpPr>
        <p:spPr bwMode="auto">
          <a:xfrm>
            <a:off x="917575" y="4568825"/>
            <a:ext cx="803275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en-US" sz="1800"/>
              <a:t>Viagra</a:t>
            </a:r>
          </a:p>
        </p:txBody>
      </p:sp>
      <p:sp>
        <p:nvSpPr>
          <p:cNvPr id="55323" name="Text Box 38"/>
          <p:cNvSpPr txBox="1">
            <a:spLocks noChangeArrowheads="1"/>
          </p:cNvSpPr>
          <p:nvPr/>
        </p:nvSpPr>
        <p:spPr bwMode="auto">
          <a:xfrm>
            <a:off x="5861050" y="5416550"/>
            <a:ext cx="1158875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en-US" sz="1800"/>
              <a:t>homework</a:t>
            </a:r>
          </a:p>
        </p:txBody>
      </p:sp>
      <p:sp>
        <p:nvSpPr>
          <p:cNvPr id="55324" name="Text Box 39"/>
          <p:cNvSpPr txBox="1">
            <a:spLocks noChangeArrowheads="1"/>
          </p:cNvSpPr>
          <p:nvPr/>
        </p:nvSpPr>
        <p:spPr bwMode="auto">
          <a:xfrm>
            <a:off x="6275388" y="5665788"/>
            <a:ext cx="663575" cy="366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en-US" sz="1800"/>
              <a:t>score</a:t>
            </a:r>
          </a:p>
        </p:txBody>
      </p:sp>
      <p:sp>
        <p:nvSpPr>
          <p:cNvPr id="55325" name="Text Box 64"/>
          <p:cNvSpPr txBox="1">
            <a:spLocks noChangeArrowheads="1"/>
          </p:cNvSpPr>
          <p:nvPr/>
        </p:nvSpPr>
        <p:spPr bwMode="auto">
          <a:xfrm>
            <a:off x="762000" y="5811838"/>
            <a:ext cx="257175" cy="366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en-US" sz="1800"/>
              <a:t>!</a:t>
            </a:r>
          </a:p>
        </p:txBody>
      </p:sp>
      <p:grpSp>
        <p:nvGrpSpPr>
          <p:cNvPr id="4" name="Group 65"/>
          <p:cNvGrpSpPr>
            <a:grpSpLocks/>
          </p:cNvGrpSpPr>
          <p:nvPr/>
        </p:nvGrpSpPr>
        <p:grpSpPr bwMode="auto">
          <a:xfrm>
            <a:off x="2895600" y="2295525"/>
            <a:ext cx="1743075" cy="1971675"/>
            <a:chOff x="3852" y="2120"/>
            <a:chExt cx="1098" cy="1242"/>
          </a:xfrm>
        </p:grpSpPr>
        <p:sp>
          <p:nvSpPr>
            <p:cNvPr id="55348" name="Freeform 66"/>
            <p:cNvSpPr>
              <a:spLocks/>
            </p:cNvSpPr>
            <p:nvPr/>
          </p:nvSpPr>
          <p:spPr bwMode="auto">
            <a:xfrm>
              <a:off x="3852" y="2127"/>
              <a:ext cx="549" cy="1235"/>
            </a:xfrm>
            <a:custGeom>
              <a:avLst/>
              <a:gdLst>
                <a:gd name="T0" fmla="*/ 157 w 549"/>
                <a:gd name="T1" fmla="*/ 0 h 1235"/>
                <a:gd name="T2" fmla="*/ 295 w 549"/>
                <a:gd name="T3" fmla="*/ 108 h 1235"/>
                <a:gd name="T4" fmla="*/ 318 w 549"/>
                <a:gd name="T5" fmla="*/ 254 h 1235"/>
                <a:gd name="T6" fmla="*/ 249 w 549"/>
                <a:gd name="T7" fmla="*/ 377 h 1235"/>
                <a:gd name="T8" fmla="*/ 88 w 549"/>
                <a:gd name="T9" fmla="*/ 500 h 1235"/>
                <a:gd name="T10" fmla="*/ 19 w 549"/>
                <a:gd name="T11" fmla="*/ 661 h 1235"/>
                <a:gd name="T12" fmla="*/ 19 w 549"/>
                <a:gd name="T13" fmla="*/ 861 h 1235"/>
                <a:gd name="T14" fmla="*/ 134 w 549"/>
                <a:gd name="T15" fmla="*/ 1053 h 1235"/>
                <a:gd name="T16" fmla="*/ 241 w 549"/>
                <a:gd name="T17" fmla="*/ 1206 h 1235"/>
                <a:gd name="T18" fmla="*/ 549 w 549"/>
                <a:gd name="T19" fmla="*/ 1229 h 123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49"/>
                <a:gd name="T31" fmla="*/ 0 h 1235"/>
                <a:gd name="T32" fmla="*/ 549 w 549"/>
                <a:gd name="T33" fmla="*/ 1235 h 123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49" h="1235">
                  <a:moveTo>
                    <a:pt x="157" y="0"/>
                  </a:moveTo>
                  <a:cubicBezTo>
                    <a:pt x="212" y="33"/>
                    <a:pt x="268" y="66"/>
                    <a:pt x="295" y="108"/>
                  </a:cubicBezTo>
                  <a:cubicBezTo>
                    <a:pt x="322" y="150"/>
                    <a:pt x="326" y="209"/>
                    <a:pt x="318" y="254"/>
                  </a:cubicBezTo>
                  <a:cubicBezTo>
                    <a:pt x="310" y="299"/>
                    <a:pt x="287" y="336"/>
                    <a:pt x="249" y="377"/>
                  </a:cubicBezTo>
                  <a:cubicBezTo>
                    <a:pt x="211" y="418"/>
                    <a:pt x="126" y="453"/>
                    <a:pt x="88" y="500"/>
                  </a:cubicBezTo>
                  <a:cubicBezTo>
                    <a:pt x="50" y="547"/>
                    <a:pt x="30" y="601"/>
                    <a:pt x="19" y="661"/>
                  </a:cubicBezTo>
                  <a:cubicBezTo>
                    <a:pt x="8" y="721"/>
                    <a:pt x="0" y="796"/>
                    <a:pt x="19" y="861"/>
                  </a:cubicBezTo>
                  <a:cubicBezTo>
                    <a:pt x="38" y="926"/>
                    <a:pt x="97" y="996"/>
                    <a:pt x="134" y="1053"/>
                  </a:cubicBezTo>
                  <a:cubicBezTo>
                    <a:pt x="171" y="1110"/>
                    <a:pt x="172" y="1177"/>
                    <a:pt x="241" y="1206"/>
                  </a:cubicBezTo>
                  <a:cubicBezTo>
                    <a:pt x="310" y="1235"/>
                    <a:pt x="498" y="1227"/>
                    <a:pt x="549" y="1229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55349" name="Freeform 67"/>
            <p:cNvSpPr>
              <a:spLocks/>
            </p:cNvSpPr>
            <p:nvPr/>
          </p:nvSpPr>
          <p:spPr bwMode="auto">
            <a:xfrm flipH="1">
              <a:off x="4401" y="2123"/>
              <a:ext cx="549" cy="1235"/>
            </a:xfrm>
            <a:custGeom>
              <a:avLst/>
              <a:gdLst>
                <a:gd name="T0" fmla="*/ 157 w 549"/>
                <a:gd name="T1" fmla="*/ 0 h 1235"/>
                <a:gd name="T2" fmla="*/ 295 w 549"/>
                <a:gd name="T3" fmla="*/ 108 h 1235"/>
                <a:gd name="T4" fmla="*/ 318 w 549"/>
                <a:gd name="T5" fmla="*/ 254 h 1235"/>
                <a:gd name="T6" fmla="*/ 249 w 549"/>
                <a:gd name="T7" fmla="*/ 377 h 1235"/>
                <a:gd name="T8" fmla="*/ 88 w 549"/>
                <a:gd name="T9" fmla="*/ 500 h 1235"/>
                <a:gd name="T10" fmla="*/ 19 w 549"/>
                <a:gd name="T11" fmla="*/ 661 h 1235"/>
                <a:gd name="T12" fmla="*/ 19 w 549"/>
                <a:gd name="T13" fmla="*/ 861 h 1235"/>
                <a:gd name="T14" fmla="*/ 134 w 549"/>
                <a:gd name="T15" fmla="*/ 1053 h 1235"/>
                <a:gd name="T16" fmla="*/ 241 w 549"/>
                <a:gd name="T17" fmla="*/ 1206 h 1235"/>
                <a:gd name="T18" fmla="*/ 549 w 549"/>
                <a:gd name="T19" fmla="*/ 1229 h 123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49"/>
                <a:gd name="T31" fmla="*/ 0 h 1235"/>
                <a:gd name="T32" fmla="*/ 549 w 549"/>
                <a:gd name="T33" fmla="*/ 1235 h 123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49" h="1235">
                  <a:moveTo>
                    <a:pt x="157" y="0"/>
                  </a:moveTo>
                  <a:cubicBezTo>
                    <a:pt x="212" y="33"/>
                    <a:pt x="268" y="66"/>
                    <a:pt x="295" y="108"/>
                  </a:cubicBezTo>
                  <a:cubicBezTo>
                    <a:pt x="322" y="150"/>
                    <a:pt x="326" y="209"/>
                    <a:pt x="318" y="254"/>
                  </a:cubicBezTo>
                  <a:cubicBezTo>
                    <a:pt x="310" y="299"/>
                    <a:pt x="287" y="336"/>
                    <a:pt x="249" y="377"/>
                  </a:cubicBezTo>
                  <a:cubicBezTo>
                    <a:pt x="211" y="418"/>
                    <a:pt x="126" y="453"/>
                    <a:pt x="88" y="500"/>
                  </a:cubicBezTo>
                  <a:cubicBezTo>
                    <a:pt x="50" y="547"/>
                    <a:pt x="30" y="601"/>
                    <a:pt x="19" y="661"/>
                  </a:cubicBezTo>
                  <a:cubicBezTo>
                    <a:pt x="8" y="721"/>
                    <a:pt x="0" y="796"/>
                    <a:pt x="19" y="861"/>
                  </a:cubicBezTo>
                  <a:cubicBezTo>
                    <a:pt x="38" y="926"/>
                    <a:pt x="97" y="996"/>
                    <a:pt x="134" y="1053"/>
                  </a:cubicBezTo>
                  <a:cubicBezTo>
                    <a:pt x="171" y="1110"/>
                    <a:pt x="172" y="1177"/>
                    <a:pt x="241" y="1206"/>
                  </a:cubicBezTo>
                  <a:cubicBezTo>
                    <a:pt x="310" y="1235"/>
                    <a:pt x="498" y="1227"/>
                    <a:pt x="549" y="1229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55350" name="Line 68"/>
            <p:cNvSpPr>
              <a:spLocks noChangeShapeType="1"/>
            </p:cNvSpPr>
            <p:nvPr/>
          </p:nvSpPr>
          <p:spPr bwMode="auto">
            <a:xfrm flipV="1">
              <a:off x="4025" y="2120"/>
              <a:ext cx="760" cy="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</p:grpSp>
      <p:sp>
        <p:nvSpPr>
          <p:cNvPr id="55327" name="Text Box 69"/>
          <p:cNvSpPr txBox="1">
            <a:spLocks noChangeArrowheads="1"/>
          </p:cNvSpPr>
          <p:nvPr/>
        </p:nvSpPr>
        <p:spPr bwMode="auto">
          <a:xfrm>
            <a:off x="3048000" y="3021013"/>
            <a:ext cx="715963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en-US"/>
              <a:t>spam</a:t>
            </a:r>
          </a:p>
        </p:txBody>
      </p:sp>
      <p:sp>
        <p:nvSpPr>
          <p:cNvPr id="55328" name="Text Box 70"/>
          <p:cNvSpPr txBox="1">
            <a:spLocks noChangeArrowheads="1"/>
          </p:cNvSpPr>
          <p:nvPr/>
        </p:nvSpPr>
        <p:spPr bwMode="auto">
          <a:xfrm>
            <a:off x="3048000" y="3325813"/>
            <a:ext cx="630238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en-US"/>
              <a:t>legit</a:t>
            </a:r>
          </a:p>
        </p:txBody>
      </p:sp>
      <p:sp>
        <p:nvSpPr>
          <p:cNvPr id="55329" name="Text Box 71"/>
          <p:cNvSpPr txBox="1">
            <a:spLocks noChangeArrowheads="1"/>
          </p:cNvSpPr>
          <p:nvPr/>
        </p:nvSpPr>
        <p:spPr bwMode="auto">
          <a:xfrm>
            <a:off x="3124200" y="3630613"/>
            <a:ext cx="715963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en-US"/>
              <a:t>spam</a:t>
            </a:r>
          </a:p>
        </p:txBody>
      </p:sp>
      <p:sp>
        <p:nvSpPr>
          <p:cNvPr id="131144" name="Text Box 72"/>
          <p:cNvSpPr txBox="1">
            <a:spLocks noChangeArrowheads="1"/>
          </p:cNvSpPr>
          <p:nvPr/>
        </p:nvSpPr>
        <p:spPr bwMode="auto">
          <a:xfrm>
            <a:off x="3733800" y="3097213"/>
            <a:ext cx="715963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en-US"/>
              <a:t>spam</a:t>
            </a:r>
          </a:p>
        </p:txBody>
      </p:sp>
      <p:sp>
        <p:nvSpPr>
          <p:cNvPr id="55331" name="Text Box 73"/>
          <p:cNvSpPr txBox="1">
            <a:spLocks noChangeArrowheads="1"/>
          </p:cNvSpPr>
          <p:nvPr/>
        </p:nvSpPr>
        <p:spPr bwMode="auto">
          <a:xfrm>
            <a:off x="3471863" y="2792413"/>
            <a:ext cx="630237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en-US"/>
              <a:t>legit</a:t>
            </a:r>
          </a:p>
        </p:txBody>
      </p:sp>
      <p:sp>
        <p:nvSpPr>
          <p:cNvPr id="55332" name="Text Box 74"/>
          <p:cNvSpPr txBox="1">
            <a:spLocks noChangeArrowheads="1"/>
          </p:cNvSpPr>
          <p:nvPr/>
        </p:nvSpPr>
        <p:spPr bwMode="auto">
          <a:xfrm>
            <a:off x="3352800" y="2411413"/>
            <a:ext cx="715963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en-US"/>
              <a:t>spam</a:t>
            </a:r>
          </a:p>
        </p:txBody>
      </p:sp>
      <p:sp>
        <p:nvSpPr>
          <p:cNvPr id="55333" name="Text Box 75"/>
          <p:cNvSpPr txBox="1">
            <a:spLocks noChangeArrowheads="1"/>
          </p:cNvSpPr>
          <p:nvPr/>
        </p:nvSpPr>
        <p:spPr bwMode="auto">
          <a:xfrm>
            <a:off x="3810000" y="3402013"/>
            <a:ext cx="630238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en-US"/>
              <a:t>legit</a:t>
            </a:r>
          </a:p>
        </p:txBody>
      </p:sp>
      <p:sp>
        <p:nvSpPr>
          <p:cNvPr id="55334" name="Text Box 76"/>
          <p:cNvSpPr txBox="1">
            <a:spLocks noChangeArrowheads="1"/>
          </p:cNvSpPr>
          <p:nvPr/>
        </p:nvSpPr>
        <p:spPr bwMode="auto">
          <a:xfrm>
            <a:off x="3352800" y="3859213"/>
            <a:ext cx="630238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en-US"/>
              <a:t>legit</a:t>
            </a:r>
          </a:p>
        </p:txBody>
      </p:sp>
      <p:sp>
        <p:nvSpPr>
          <p:cNvPr id="55335" name="Text Box 77"/>
          <p:cNvSpPr txBox="1">
            <a:spLocks noChangeArrowheads="1"/>
          </p:cNvSpPr>
          <p:nvPr/>
        </p:nvSpPr>
        <p:spPr bwMode="auto">
          <a:xfrm>
            <a:off x="3810000" y="3706813"/>
            <a:ext cx="715963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en-US"/>
              <a:t>spam</a:t>
            </a:r>
          </a:p>
        </p:txBody>
      </p:sp>
      <p:sp>
        <p:nvSpPr>
          <p:cNvPr id="55336" name="Text Box 79"/>
          <p:cNvSpPr txBox="1">
            <a:spLocks noChangeArrowheads="1"/>
          </p:cNvSpPr>
          <p:nvPr/>
        </p:nvSpPr>
        <p:spPr bwMode="auto">
          <a:xfrm>
            <a:off x="3098800" y="4267200"/>
            <a:ext cx="1382713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en-US" b="1"/>
              <a:t>Category</a:t>
            </a:r>
          </a:p>
        </p:txBody>
      </p:sp>
      <p:sp>
        <p:nvSpPr>
          <p:cNvPr id="55337" name="Text Box 126"/>
          <p:cNvSpPr txBox="1">
            <a:spLocks noChangeArrowheads="1"/>
          </p:cNvSpPr>
          <p:nvPr/>
        </p:nvSpPr>
        <p:spPr bwMode="auto">
          <a:xfrm>
            <a:off x="1176338" y="5795963"/>
            <a:ext cx="803275" cy="366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en-US" sz="1800"/>
              <a:t>Viagra</a:t>
            </a:r>
          </a:p>
        </p:txBody>
      </p:sp>
      <p:sp>
        <p:nvSpPr>
          <p:cNvPr id="55338" name="Text Box 127"/>
          <p:cNvSpPr txBox="1">
            <a:spLocks noChangeArrowheads="1"/>
          </p:cNvSpPr>
          <p:nvPr/>
        </p:nvSpPr>
        <p:spPr bwMode="auto">
          <a:xfrm>
            <a:off x="1503363" y="5314950"/>
            <a:ext cx="561975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en-US" sz="1800"/>
              <a:t>deal</a:t>
            </a:r>
          </a:p>
        </p:txBody>
      </p:sp>
      <p:sp>
        <p:nvSpPr>
          <p:cNvPr id="55339" name="Text Box 128"/>
          <p:cNvSpPr txBox="1">
            <a:spLocks noChangeArrowheads="1"/>
          </p:cNvSpPr>
          <p:nvPr/>
        </p:nvSpPr>
        <p:spPr bwMode="auto">
          <a:xfrm>
            <a:off x="741363" y="5124450"/>
            <a:ext cx="473075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en-US" sz="1800"/>
              <a:t>hot</a:t>
            </a:r>
          </a:p>
        </p:txBody>
      </p:sp>
      <p:sp>
        <p:nvSpPr>
          <p:cNvPr id="55340" name="Text Box 129"/>
          <p:cNvSpPr txBox="1">
            <a:spLocks noChangeArrowheads="1"/>
          </p:cNvSpPr>
          <p:nvPr/>
        </p:nvSpPr>
        <p:spPr bwMode="auto">
          <a:xfrm>
            <a:off x="1600200" y="5054600"/>
            <a:ext cx="333375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en-US" sz="1800"/>
              <a:t>!!</a:t>
            </a:r>
          </a:p>
        </p:txBody>
      </p:sp>
      <p:sp>
        <p:nvSpPr>
          <p:cNvPr id="55341" name="Footer Placeholder 4"/>
          <p:cNvSpPr txBox="1">
            <a:spLocks/>
          </p:cNvSpPr>
          <p:nvPr/>
        </p:nvSpPr>
        <p:spPr bwMode="auto">
          <a:xfrm>
            <a:off x="1828800" y="6553200"/>
            <a:ext cx="7467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r>
              <a:rPr lang="en-US" sz="1200"/>
              <a:t>Slide from Ray Mooney</a:t>
            </a:r>
          </a:p>
        </p:txBody>
      </p:sp>
      <p:graphicFrame>
        <p:nvGraphicFramePr>
          <p:cNvPr id="55298" name="Object 2"/>
          <p:cNvGraphicFramePr>
            <a:graphicFrameLocks noChangeAspect="1"/>
          </p:cNvGraphicFramePr>
          <p:nvPr/>
        </p:nvGraphicFramePr>
        <p:xfrm>
          <a:off x="1219200" y="1168400"/>
          <a:ext cx="5486400" cy="965200"/>
        </p:xfrm>
        <a:graphic>
          <a:graphicData uri="http://schemas.openxmlformats.org/presentationml/2006/ole">
            <p:oleObj spid="_x0000_s141314" name="Equation" r:id="rId4" imgW="2082800" imgH="368300" progId="Equation.3">
              <p:embed/>
            </p:oleObj>
          </a:graphicData>
        </a:graphic>
      </p:graphicFrame>
      <p:sp>
        <p:nvSpPr>
          <p:cNvPr id="56" name="Text Box 16"/>
          <p:cNvSpPr txBox="1">
            <a:spLocks noChangeArrowheads="1"/>
          </p:cNvSpPr>
          <p:nvPr/>
        </p:nvSpPr>
        <p:spPr bwMode="auto">
          <a:xfrm>
            <a:off x="4978400" y="2971800"/>
            <a:ext cx="2794000" cy="584200"/>
          </a:xfrm>
          <a:prstGeom prst="rect">
            <a:avLst/>
          </a:prstGeom>
          <a:solidFill>
            <a:srgbClr val="FFCC66"/>
          </a:solidFill>
          <a:ln w="3175">
            <a:solidFill>
              <a:schemeClr val="tx1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altLang="zh-TW" sz="1600"/>
              <a:t>Choose a class </a:t>
            </a:r>
            <a:r>
              <a:rPr lang="en-US" altLang="zh-TW" sz="1600" i="1"/>
              <a:t>c</a:t>
            </a:r>
            <a:r>
              <a:rPr lang="en-US" altLang="zh-TW" sz="1600"/>
              <a:t> according to P(c)</a:t>
            </a:r>
          </a:p>
        </p:txBody>
      </p:sp>
      <p:sp>
        <p:nvSpPr>
          <p:cNvPr id="57" name="Line 17"/>
          <p:cNvSpPr>
            <a:spLocks noChangeShapeType="1"/>
          </p:cNvSpPr>
          <p:nvPr/>
        </p:nvSpPr>
        <p:spPr bwMode="auto">
          <a:xfrm flipH="1">
            <a:off x="4521200" y="3276600"/>
            <a:ext cx="508000" cy="1524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Text Box 16"/>
          <p:cNvSpPr txBox="1">
            <a:spLocks noChangeArrowheads="1"/>
          </p:cNvSpPr>
          <p:nvPr/>
        </p:nvSpPr>
        <p:spPr bwMode="auto">
          <a:xfrm>
            <a:off x="3124200" y="5334000"/>
            <a:ext cx="1828800" cy="1077913"/>
          </a:xfrm>
          <a:prstGeom prst="rect">
            <a:avLst/>
          </a:prstGeom>
          <a:solidFill>
            <a:srgbClr val="FFCC66"/>
          </a:solidFill>
          <a:ln w="3175">
            <a:solidFill>
              <a:schemeClr val="tx1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altLang="zh-TW" sz="1600"/>
              <a:t>Then choose a word from that class with probability P(x|c)</a:t>
            </a:r>
          </a:p>
        </p:txBody>
      </p:sp>
      <p:sp>
        <p:nvSpPr>
          <p:cNvPr id="59" name="Line 17"/>
          <p:cNvSpPr>
            <a:spLocks noChangeShapeType="1"/>
          </p:cNvSpPr>
          <p:nvPr/>
        </p:nvSpPr>
        <p:spPr bwMode="auto">
          <a:xfrm flipH="1">
            <a:off x="2286000" y="5638800"/>
            <a:ext cx="812800" cy="762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Text Box 16"/>
          <p:cNvSpPr txBox="1">
            <a:spLocks noChangeArrowheads="1"/>
          </p:cNvSpPr>
          <p:nvPr/>
        </p:nvSpPr>
        <p:spPr bwMode="auto">
          <a:xfrm>
            <a:off x="7162800" y="4114800"/>
            <a:ext cx="1828800" cy="1323975"/>
          </a:xfrm>
          <a:prstGeom prst="rect">
            <a:avLst/>
          </a:prstGeom>
          <a:solidFill>
            <a:srgbClr val="FFCC66"/>
          </a:solidFill>
          <a:ln w="3175">
            <a:solidFill>
              <a:schemeClr val="tx1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1600"/>
              <a:t>Essentially model probability of each class as class-specific unigram language model</a:t>
            </a:r>
            <a:endParaRPr lang="en-US" altLang="zh-TW" sz="1600"/>
          </a:p>
        </p:txBody>
      </p:sp>
      <p:sp>
        <p:nvSpPr>
          <p:cNvPr id="61" name="Line 17"/>
          <p:cNvSpPr>
            <a:spLocks noChangeShapeType="1"/>
          </p:cNvSpPr>
          <p:nvPr/>
        </p:nvSpPr>
        <p:spPr bwMode="auto">
          <a:xfrm flipH="1">
            <a:off x="6477000" y="4876800"/>
            <a:ext cx="812800" cy="762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38889E-6 -5.78035E-8 C -0.01285 -0.02751 -0.02553 -0.05503 -0.03178 -0.08879 C -0.03803 -0.12254 -0.03716 -0.18405 -0.03803 -0.203 " pathEditMode="relative" ptsTypes="aaA">
                                      <p:cBhvr>
                                        <p:cTn id="14" dur="1000" fill="hold"/>
                                        <p:tgtEl>
                                          <p:spTgt spid="1311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3205E-6 -1.44975E-6 C -0.0085 -0.04678 -0.01665 -0.09287 -0.02151 -0.13316 C -0.02637 -0.17346 -0.01214 -0.21746 -0.02915 -0.24224 C -0.04581 -0.26748 -0.10723 -0.27605 -0.12268 -0.28277 " pathEditMode="relative" rAng="0" ptsTypes="aaaA">
                                      <p:cBhvr>
                                        <p:cTn id="31" dur="500" fill="hold"/>
                                        <p:tgtEl>
                                          <p:spTgt spid="1310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" y="-1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29 -1.01899E-6 C 0.02724 -0.02524 0.03141 -0.05025 0.03245 -0.0799 C 0.03366 -0.10931 0.03193 -0.15794 0.0295 -0.17716 C 0.02707 -0.19615 0.01995 -0.19175 0.01804 -0.195 " pathEditMode="relative" rAng="0" ptsTypes="aaaA">
                                      <p:cBhvr>
                                        <p:cTn id="35" dur="500" fill="hold"/>
                                        <p:tgtEl>
                                          <p:spTgt spid="1310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" y="-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3.2948E-6 C -0.01545 -0.02197 -0.0309 -0.04393 -0.03958 -0.06544 C -0.04826 -0.08694 -0.05538 -0.10336 -0.05225 -0.12902 C -0.04913 -0.15468 -0.02552 -0.2044 -0.02048 -0.21989 " pathEditMode="relative" ptsTypes="aaaA">
                                      <p:cBhvr>
                                        <p:cTn id="39" dur="500" fill="hold"/>
                                        <p:tgtEl>
                                          <p:spTgt spid="1310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79191E-6 C -0.0191 -0.01989 -0.03819 -0.03954 -0.04444 -0.05919 C -0.05069 -0.07885 -0.05416 -0.09943 -0.03802 -0.11839 C -0.02187 -0.13734 0.03733 -0.1637 0.05243 -0.17318 " pathEditMode="relative" ptsTypes="aaaA">
                                      <p:cBhvr>
                                        <p:cTn id="43" dur="500" fill="hold"/>
                                        <p:tgtEl>
                                          <p:spTgt spid="1310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93" grpId="0"/>
      <p:bldP spid="131090" grpId="0"/>
      <p:bldP spid="131094" grpId="0"/>
      <p:bldP spid="131097" grpId="0"/>
      <p:bldP spid="131144" grpId="0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Naïve Bayes Classification </a:t>
            </a:r>
          </a:p>
        </p:txBody>
      </p:sp>
      <p:sp>
        <p:nvSpPr>
          <p:cNvPr id="57347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676400" y="6553200"/>
            <a:ext cx="74676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fld id="{0700B5C8-D74D-6242-9FDB-832D9EADEB82}" type="slidenum">
              <a:rPr lang="en-US" sz="1000"/>
              <a:pPr/>
              <a:t>60</a:t>
            </a:fld>
            <a:endParaRPr lang="en-US" sz="1000">
              <a:latin typeface="Times New Roman" charset="0"/>
            </a:endParaRPr>
          </a:p>
        </p:txBody>
      </p:sp>
      <p:sp>
        <p:nvSpPr>
          <p:cNvPr id="57348" name="Text Box 62"/>
          <p:cNvSpPr txBox="1">
            <a:spLocks noChangeArrowheads="1"/>
          </p:cNvSpPr>
          <p:nvPr/>
        </p:nvSpPr>
        <p:spPr bwMode="auto">
          <a:xfrm>
            <a:off x="2311400" y="5556250"/>
            <a:ext cx="625475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en-US" sz="1800"/>
              <a:t>nude</a:t>
            </a:r>
          </a:p>
        </p:txBody>
      </p:sp>
      <p:sp>
        <p:nvSpPr>
          <p:cNvPr id="57349" name="Text Box 63"/>
          <p:cNvSpPr txBox="1">
            <a:spLocks noChangeArrowheads="1"/>
          </p:cNvSpPr>
          <p:nvPr/>
        </p:nvSpPr>
        <p:spPr bwMode="auto">
          <a:xfrm>
            <a:off x="2351088" y="5319713"/>
            <a:ext cx="561975" cy="366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en-US" sz="1800"/>
              <a:t>deal</a:t>
            </a:r>
          </a:p>
        </p:txBody>
      </p:sp>
      <p:sp>
        <p:nvSpPr>
          <p:cNvPr id="57350" name="Text Box 64"/>
          <p:cNvSpPr txBox="1">
            <a:spLocks noChangeArrowheads="1"/>
          </p:cNvSpPr>
          <p:nvPr/>
        </p:nvSpPr>
        <p:spPr bwMode="auto">
          <a:xfrm>
            <a:off x="1320800" y="5305425"/>
            <a:ext cx="866775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en-US" sz="1800"/>
              <a:t>Nigeria</a:t>
            </a:r>
          </a:p>
        </p:txBody>
      </p:sp>
      <p:grpSp>
        <p:nvGrpSpPr>
          <p:cNvPr id="2" name="Group 65"/>
          <p:cNvGrpSpPr>
            <a:grpSpLocks/>
          </p:cNvGrpSpPr>
          <p:nvPr/>
        </p:nvGrpSpPr>
        <p:grpSpPr bwMode="auto">
          <a:xfrm>
            <a:off x="6096000" y="4419600"/>
            <a:ext cx="1743075" cy="1971675"/>
            <a:chOff x="3852" y="2120"/>
            <a:chExt cx="1098" cy="1242"/>
          </a:xfrm>
        </p:grpSpPr>
        <p:sp>
          <p:nvSpPr>
            <p:cNvPr id="57397" name="Freeform 66"/>
            <p:cNvSpPr>
              <a:spLocks/>
            </p:cNvSpPr>
            <p:nvPr/>
          </p:nvSpPr>
          <p:spPr bwMode="auto">
            <a:xfrm>
              <a:off x="3852" y="2127"/>
              <a:ext cx="549" cy="1235"/>
            </a:xfrm>
            <a:custGeom>
              <a:avLst/>
              <a:gdLst>
                <a:gd name="T0" fmla="*/ 157 w 549"/>
                <a:gd name="T1" fmla="*/ 0 h 1235"/>
                <a:gd name="T2" fmla="*/ 295 w 549"/>
                <a:gd name="T3" fmla="*/ 108 h 1235"/>
                <a:gd name="T4" fmla="*/ 318 w 549"/>
                <a:gd name="T5" fmla="*/ 254 h 1235"/>
                <a:gd name="T6" fmla="*/ 249 w 549"/>
                <a:gd name="T7" fmla="*/ 377 h 1235"/>
                <a:gd name="T8" fmla="*/ 88 w 549"/>
                <a:gd name="T9" fmla="*/ 500 h 1235"/>
                <a:gd name="T10" fmla="*/ 19 w 549"/>
                <a:gd name="T11" fmla="*/ 661 h 1235"/>
                <a:gd name="T12" fmla="*/ 19 w 549"/>
                <a:gd name="T13" fmla="*/ 861 h 1235"/>
                <a:gd name="T14" fmla="*/ 134 w 549"/>
                <a:gd name="T15" fmla="*/ 1053 h 1235"/>
                <a:gd name="T16" fmla="*/ 241 w 549"/>
                <a:gd name="T17" fmla="*/ 1206 h 1235"/>
                <a:gd name="T18" fmla="*/ 549 w 549"/>
                <a:gd name="T19" fmla="*/ 1229 h 123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49"/>
                <a:gd name="T31" fmla="*/ 0 h 1235"/>
                <a:gd name="T32" fmla="*/ 549 w 549"/>
                <a:gd name="T33" fmla="*/ 1235 h 123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49" h="1235">
                  <a:moveTo>
                    <a:pt x="157" y="0"/>
                  </a:moveTo>
                  <a:cubicBezTo>
                    <a:pt x="212" y="33"/>
                    <a:pt x="268" y="66"/>
                    <a:pt x="295" y="108"/>
                  </a:cubicBezTo>
                  <a:cubicBezTo>
                    <a:pt x="322" y="150"/>
                    <a:pt x="326" y="209"/>
                    <a:pt x="318" y="254"/>
                  </a:cubicBezTo>
                  <a:cubicBezTo>
                    <a:pt x="310" y="299"/>
                    <a:pt x="287" y="336"/>
                    <a:pt x="249" y="377"/>
                  </a:cubicBezTo>
                  <a:cubicBezTo>
                    <a:pt x="211" y="418"/>
                    <a:pt x="126" y="453"/>
                    <a:pt x="88" y="500"/>
                  </a:cubicBezTo>
                  <a:cubicBezTo>
                    <a:pt x="50" y="547"/>
                    <a:pt x="30" y="601"/>
                    <a:pt x="19" y="661"/>
                  </a:cubicBezTo>
                  <a:cubicBezTo>
                    <a:pt x="8" y="721"/>
                    <a:pt x="0" y="796"/>
                    <a:pt x="19" y="861"/>
                  </a:cubicBezTo>
                  <a:cubicBezTo>
                    <a:pt x="38" y="926"/>
                    <a:pt x="97" y="996"/>
                    <a:pt x="134" y="1053"/>
                  </a:cubicBezTo>
                  <a:cubicBezTo>
                    <a:pt x="171" y="1110"/>
                    <a:pt x="172" y="1177"/>
                    <a:pt x="241" y="1206"/>
                  </a:cubicBezTo>
                  <a:cubicBezTo>
                    <a:pt x="310" y="1235"/>
                    <a:pt x="498" y="1227"/>
                    <a:pt x="549" y="1229"/>
                  </a:cubicBezTo>
                </a:path>
              </a:pathLst>
            </a:custGeom>
            <a:noFill/>
            <a:ln w="38100">
              <a:solidFill>
                <a:schemeClr val="tx2"/>
              </a:solidFill>
              <a:round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57398" name="Freeform 67"/>
            <p:cNvSpPr>
              <a:spLocks/>
            </p:cNvSpPr>
            <p:nvPr/>
          </p:nvSpPr>
          <p:spPr bwMode="auto">
            <a:xfrm flipH="1">
              <a:off x="4401" y="2123"/>
              <a:ext cx="549" cy="1235"/>
            </a:xfrm>
            <a:custGeom>
              <a:avLst/>
              <a:gdLst>
                <a:gd name="T0" fmla="*/ 157 w 549"/>
                <a:gd name="T1" fmla="*/ 0 h 1235"/>
                <a:gd name="T2" fmla="*/ 295 w 549"/>
                <a:gd name="T3" fmla="*/ 108 h 1235"/>
                <a:gd name="T4" fmla="*/ 318 w 549"/>
                <a:gd name="T5" fmla="*/ 254 h 1235"/>
                <a:gd name="T6" fmla="*/ 249 w 549"/>
                <a:gd name="T7" fmla="*/ 377 h 1235"/>
                <a:gd name="T8" fmla="*/ 88 w 549"/>
                <a:gd name="T9" fmla="*/ 500 h 1235"/>
                <a:gd name="T10" fmla="*/ 19 w 549"/>
                <a:gd name="T11" fmla="*/ 661 h 1235"/>
                <a:gd name="T12" fmla="*/ 19 w 549"/>
                <a:gd name="T13" fmla="*/ 861 h 1235"/>
                <a:gd name="T14" fmla="*/ 134 w 549"/>
                <a:gd name="T15" fmla="*/ 1053 h 1235"/>
                <a:gd name="T16" fmla="*/ 241 w 549"/>
                <a:gd name="T17" fmla="*/ 1206 h 1235"/>
                <a:gd name="T18" fmla="*/ 549 w 549"/>
                <a:gd name="T19" fmla="*/ 1229 h 123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49"/>
                <a:gd name="T31" fmla="*/ 0 h 1235"/>
                <a:gd name="T32" fmla="*/ 549 w 549"/>
                <a:gd name="T33" fmla="*/ 1235 h 123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49" h="1235">
                  <a:moveTo>
                    <a:pt x="157" y="0"/>
                  </a:moveTo>
                  <a:cubicBezTo>
                    <a:pt x="212" y="33"/>
                    <a:pt x="268" y="66"/>
                    <a:pt x="295" y="108"/>
                  </a:cubicBezTo>
                  <a:cubicBezTo>
                    <a:pt x="322" y="150"/>
                    <a:pt x="326" y="209"/>
                    <a:pt x="318" y="254"/>
                  </a:cubicBezTo>
                  <a:cubicBezTo>
                    <a:pt x="310" y="299"/>
                    <a:pt x="287" y="336"/>
                    <a:pt x="249" y="377"/>
                  </a:cubicBezTo>
                  <a:cubicBezTo>
                    <a:pt x="211" y="418"/>
                    <a:pt x="126" y="453"/>
                    <a:pt x="88" y="500"/>
                  </a:cubicBezTo>
                  <a:cubicBezTo>
                    <a:pt x="50" y="547"/>
                    <a:pt x="30" y="601"/>
                    <a:pt x="19" y="661"/>
                  </a:cubicBezTo>
                  <a:cubicBezTo>
                    <a:pt x="8" y="721"/>
                    <a:pt x="0" y="796"/>
                    <a:pt x="19" y="861"/>
                  </a:cubicBezTo>
                  <a:cubicBezTo>
                    <a:pt x="38" y="926"/>
                    <a:pt x="97" y="996"/>
                    <a:pt x="134" y="1053"/>
                  </a:cubicBezTo>
                  <a:cubicBezTo>
                    <a:pt x="171" y="1110"/>
                    <a:pt x="172" y="1177"/>
                    <a:pt x="241" y="1206"/>
                  </a:cubicBezTo>
                  <a:cubicBezTo>
                    <a:pt x="310" y="1235"/>
                    <a:pt x="498" y="1227"/>
                    <a:pt x="549" y="1229"/>
                  </a:cubicBezTo>
                </a:path>
              </a:pathLst>
            </a:custGeom>
            <a:noFill/>
            <a:ln w="38100">
              <a:solidFill>
                <a:schemeClr val="tx2"/>
              </a:solidFill>
              <a:round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57399" name="Line 68"/>
            <p:cNvSpPr>
              <a:spLocks noChangeShapeType="1"/>
            </p:cNvSpPr>
            <p:nvPr/>
          </p:nvSpPr>
          <p:spPr bwMode="auto">
            <a:xfrm flipV="1">
              <a:off x="4025" y="2120"/>
              <a:ext cx="760" cy="8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</p:spPr>
          <p:txBody>
            <a:bodyPr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</p:grpSp>
      <p:grpSp>
        <p:nvGrpSpPr>
          <p:cNvPr id="3" name="Group 69"/>
          <p:cNvGrpSpPr>
            <a:grpSpLocks/>
          </p:cNvGrpSpPr>
          <p:nvPr/>
        </p:nvGrpSpPr>
        <p:grpSpPr bwMode="auto">
          <a:xfrm>
            <a:off x="1295400" y="4419600"/>
            <a:ext cx="1743075" cy="1971675"/>
            <a:chOff x="3852" y="2120"/>
            <a:chExt cx="1098" cy="1242"/>
          </a:xfrm>
        </p:grpSpPr>
        <p:sp>
          <p:nvSpPr>
            <p:cNvPr id="57394" name="Freeform 70"/>
            <p:cNvSpPr>
              <a:spLocks/>
            </p:cNvSpPr>
            <p:nvPr/>
          </p:nvSpPr>
          <p:spPr bwMode="auto">
            <a:xfrm>
              <a:off x="3852" y="2127"/>
              <a:ext cx="549" cy="1235"/>
            </a:xfrm>
            <a:custGeom>
              <a:avLst/>
              <a:gdLst>
                <a:gd name="T0" fmla="*/ 157 w 549"/>
                <a:gd name="T1" fmla="*/ 0 h 1235"/>
                <a:gd name="T2" fmla="*/ 295 w 549"/>
                <a:gd name="T3" fmla="*/ 108 h 1235"/>
                <a:gd name="T4" fmla="*/ 318 w 549"/>
                <a:gd name="T5" fmla="*/ 254 h 1235"/>
                <a:gd name="T6" fmla="*/ 249 w 549"/>
                <a:gd name="T7" fmla="*/ 377 h 1235"/>
                <a:gd name="T8" fmla="*/ 88 w 549"/>
                <a:gd name="T9" fmla="*/ 500 h 1235"/>
                <a:gd name="T10" fmla="*/ 19 w 549"/>
                <a:gd name="T11" fmla="*/ 661 h 1235"/>
                <a:gd name="T12" fmla="*/ 19 w 549"/>
                <a:gd name="T13" fmla="*/ 861 h 1235"/>
                <a:gd name="T14" fmla="*/ 134 w 549"/>
                <a:gd name="T15" fmla="*/ 1053 h 1235"/>
                <a:gd name="T16" fmla="*/ 241 w 549"/>
                <a:gd name="T17" fmla="*/ 1206 h 1235"/>
                <a:gd name="T18" fmla="*/ 549 w 549"/>
                <a:gd name="T19" fmla="*/ 1229 h 123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49"/>
                <a:gd name="T31" fmla="*/ 0 h 1235"/>
                <a:gd name="T32" fmla="*/ 549 w 549"/>
                <a:gd name="T33" fmla="*/ 1235 h 123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49" h="1235">
                  <a:moveTo>
                    <a:pt x="157" y="0"/>
                  </a:moveTo>
                  <a:cubicBezTo>
                    <a:pt x="212" y="33"/>
                    <a:pt x="268" y="66"/>
                    <a:pt x="295" y="108"/>
                  </a:cubicBezTo>
                  <a:cubicBezTo>
                    <a:pt x="322" y="150"/>
                    <a:pt x="326" y="209"/>
                    <a:pt x="318" y="254"/>
                  </a:cubicBezTo>
                  <a:cubicBezTo>
                    <a:pt x="310" y="299"/>
                    <a:pt x="287" y="336"/>
                    <a:pt x="249" y="377"/>
                  </a:cubicBezTo>
                  <a:cubicBezTo>
                    <a:pt x="211" y="418"/>
                    <a:pt x="126" y="453"/>
                    <a:pt x="88" y="500"/>
                  </a:cubicBezTo>
                  <a:cubicBezTo>
                    <a:pt x="50" y="547"/>
                    <a:pt x="30" y="601"/>
                    <a:pt x="19" y="661"/>
                  </a:cubicBezTo>
                  <a:cubicBezTo>
                    <a:pt x="8" y="721"/>
                    <a:pt x="0" y="796"/>
                    <a:pt x="19" y="861"/>
                  </a:cubicBezTo>
                  <a:cubicBezTo>
                    <a:pt x="38" y="926"/>
                    <a:pt x="97" y="996"/>
                    <a:pt x="134" y="1053"/>
                  </a:cubicBezTo>
                  <a:cubicBezTo>
                    <a:pt x="171" y="1110"/>
                    <a:pt x="172" y="1177"/>
                    <a:pt x="241" y="1206"/>
                  </a:cubicBezTo>
                  <a:cubicBezTo>
                    <a:pt x="310" y="1235"/>
                    <a:pt x="498" y="1227"/>
                    <a:pt x="549" y="1229"/>
                  </a:cubicBez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57395" name="Freeform 71"/>
            <p:cNvSpPr>
              <a:spLocks/>
            </p:cNvSpPr>
            <p:nvPr/>
          </p:nvSpPr>
          <p:spPr bwMode="auto">
            <a:xfrm flipH="1">
              <a:off x="4401" y="2123"/>
              <a:ext cx="549" cy="1235"/>
            </a:xfrm>
            <a:custGeom>
              <a:avLst/>
              <a:gdLst>
                <a:gd name="T0" fmla="*/ 157 w 549"/>
                <a:gd name="T1" fmla="*/ 0 h 1235"/>
                <a:gd name="T2" fmla="*/ 295 w 549"/>
                <a:gd name="T3" fmla="*/ 108 h 1235"/>
                <a:gd name="T4" fmla="*/ 318 w 549"/>
                <a:gd name="T5" fmla="*/ 254 h 1235"/>
                <a:gd name="T6" fmla="*/ 249 w 549"/>
                <a:gd name="T7" fmla="*/ 377 h 1235"/>
                <a:gd name="T8" fmla="*/ 88 w 549"/>
                <a:gd name="T9" fmla="*/ 500 h 1235"/>
                <a:gd name="T10" fmla="*/ 19 w 549"/>
                <a:gd name="T11" fmla="*/ 661 h 1235"/>
                <a:gd name="T12" fmla="*/ 19 w 549"/>
                <a:gd name="T13" fmla="*/ 861 h 1235"/>
                <a:gd name="T14" fmla="*/ 134 w 549"/>
                <a:gd name="T15" fmla="*/ 1053 h 1235"/>
                <a:gd name="T16" fmla="*/ 241 w 549"/>
                <a:gd name="T17" fmla="*/ 1206 h 1235"/>
                <a:gd name="T18" fmla="*/ 549 w 549"/>
                <a:gd name="T19" fmla="*/ 1229 h 123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49"/>
                <a:gd name="T31" fmla="*/ 0 h 1235"/>
                <a:gd name="T32" fmla="*/ 549 w 549"/>
                <a:gd name="T33" fmla="*/ 1235 h 123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49" h="1235">
                  <a:moveTo>
                    <a:pt x="157" y="0"/>
                  </a:moveTo>
                  <a:cubicBezTo>
                    <a:pt x="212" y="33"/>
                    <a:pt x="268" y="66"/>
                    <a:pt x="295" y="108"/>
                  </a:cubicBezTo>
                  <a:cubicBezTo>
                    <a:pt x="322" y="150"/>
                    <a:pt x="326" y="209"/>
                    <a:pt x="318" y="254"/>
                  </a:cubicBezTo>
                  <a:cubicBezTo>
                    <a:pt x="310" y="299"/>
                    <a:pt x="287" y="336"/>
                    <a:pt x="249" y="377"/>
                  </a:cubicBezTo>
                  <a:cubicBezTo>
                    <a:pt x="211" y="418"/>
                    <a:pt x="126" y="453"/>
                    <a:pt x="88" y="500"/>
                  </a:cubicBezTo>
                  <a:cubicBezTo>
                    <a:pt x="50" y="547"/>
                    <a:pt x="30" y="601"/>
                    <a:pt x="19" y="661"/>
                  </a:cubicBezTo>
                  <a:cubicBezTo>
                    <a:pt x="8" y="721"/>
                    <a:pt x="0" y="796"/>
                    <a:pt x="19" y="861"/>
                  </a:cubicBezTo>
                  <a:cubicBezTo>
                    <a:pt x="38" y="926"/>
                    <a:pt x="97" y="996"/>
                    <a:pt x="134" y="1053"/>
                  </a:cubicBezTo>
                  <a:cubicBezTo>
                    <a:pt x="171" y="1110"/>
                    <a:pt x="172" y="1177"/>
                    <a:pt x="241" y="1206"/>
                  </a:cubicBezTo>
                  <a:cubicBezTo>
                    <a:pt x="310" y="1235"/>
                    <a:pt x="498" y="1227"/>
                    <a:pt x="549" y="1229"/>
                  </a:cubicBez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57396" name="Line 72"/>
            <p:cNvSpPr>
              <a:spLocks noChangeShapeType="1"/>
            </p:cNvSpPr>
            <p:nvPr/>
          </p:nvSpPr>
          <p:spPr bwMode="auto">
            <a:xfrm flipV="1">
              <a:off x="4025" y="2120"/>
              <a:ext cx="760" cy="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</p:grpSp>
      <p:sp>
        <p:nvSpPr>
          <p:cNvPr id="57353" name="Text Box 73"/>
          <p:cNvSpPr txBox="1">
            <a:spLocks noChangeArrowheads="1"/>
          </p:cNvSpPr>
          <p:nvPr/>
        </p:nvSpPr>
        <p:spPr bwMode="auto">
          <a:xfrm>
            <a:off x="1673225" y="6300788"/>
            <a:ext cx="8763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en-US" b="1"/>
              <a:t>spam</a:t>
            </a:r>
          </a:p>
        </p:txBody>
      </p:sp>
      <p:sp>
        <p:nvSpPr>
          <p:cNvPr id="57354" name="Text Box 74"/>
          <p:cNvSpPr txBox="1">
            <a:spLocks noChangeArrowheads="1"/>
          </p:cNvSpPr>
          <p:nvPr/>
        </p:nvSpPr>
        <p:spPr bwMode="auto">
          <a:xfrm>
            <a:off x="6594475" y="6329363"/>
            <a:ext cx="738188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en-US" b="1"/>
              <a:t>legit</a:t>
            </a:r>
          </a:p>
        </p:txBody>
      </p:sp>
      <p:sp>
        <p:nvSpPr>
          <p:cNvPr id="57355" name="Text Box 75"/>
          <p:cNvSpPr txBox="1">
            <a:spLocks noChangeArrowheads="1"/>
          </p:cNvSpPr>
          <p:nvPr/>
        </p:nvSpPr>
        <p:spPr bwMode="auto">
          <a:xfrm>
            <a:off x="1579563" y="5129213"/>
            <a:ext cx="473075" cy="366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en-US" sz="1800"/>
              <a:t>hot</a:t>
            </a:r>
          </a:p>
        </p:txBody>
      </p:sp>
      <p:sp>
        <p:nvSpPr>
          <p:cNvPr id="57356" name="Text Box 76"/>
          <p:cNvSpPr txBox="1">
            <a:spLocks noChangeArrowheads="1"/>
          </p:cNvSpPr>
          <p:nvPr/>
        </p:nvSpPr>
        <p:spPr bwMode="auto">
          <a:xfrm>
            <a:off x="1895475" y="5976938"/>
            <a:ext cx="295275" cy="366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en-US" sz="1800"/>
              <a:t>$</a:t>
            </a:r>
          </a:p>
        </p:txBody>
      </p:sp>
      <p:sp>
        <p:nvSpPr>
          <p:cNvPr id="57357" name="Text Box 77"/>
          <p:cNvSpPr txBox="1">
            <a:spLocks noChangeArrowheads="1"/>
          </p:cNvSpPr>
          <p:nvPr/>
        </p:nvSpPr>
        <p:spPr bwMode="auto">
          <a:xfrm>
            <a:off x="2016125" y="5799138"/>
            <a:ext cx="803275" cy="366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en-US" sz="1800"/>
              <a:t>Viagra</a:t>
            </a:r>
          </a:p>
        </p:txBody>
      </p:sp>
      <p:sp>
        <p:nvSpPr>
          <p:cNvPr id="57358" name="Text Box 78"/>
          <p:cNvSpPr txBox="1">
            <a:spLocks noChangeArrowheads="1"/>
          </p:cNvSpPr>
          <p:nvPr/>
        </p:nvSpPr>
        <p:spPr bwMode="auto">
          <a:xfrm>
            <a:off x="1376363" y="5549900"/>
            <a:ext cx="777875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en-US" sz="1800"/>
              <a:t>lottery</a:t>
            </a:r>
          </a:p>
        </p:txBody>
      </p:sp>
      <p:sp>
        <p:nvSpPr>
          <p:cNvPr id="57359" name="Text Box 79"/>
          <p:cNvSpPr txBox="1">
            <a:spLocks noChangeArrowheads="1"/>
          </p:cNvSpPr>
          <p:nvPr/>
        </p:nvSpPr>
        <p:spPr bwMode="auto">
          <a:xfrm>
            <a:off x="2438400" y="5054600"/>
            <a:ext cx="333375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en-US" sz="1800"/>
              <a:t>!!</a:t>
            </a:r>
          </a:p>
        </p:txBody>
      </p:sp>
      <p:sp>
        <p:nvSpPr>
          <p:cNvPr id="57360" name="Text Box 80"/>
          <p:cNvSpPr txBox="1">
            <a:spLocks noChangeArrowheads="1"/>
          </p:cNvSpPr>
          <p:nvPr/>
        </p:nvSpPr>
        <p:spPr bwMode="auto">
          <a:xfrm>
            <a:off x="2133600" y="5207000"/>
            <a:ext cx="257175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en-US" sz="1800"/>
              <a:t>!</a:t>
            </a:r>
          </a:p>
        </p:txBody>
      </p:sp>
      <p:sp>
        <p:nvSpPr>
          <p:cNvPr id="57361" name="Text Box 81"/>
          <p:cNvSpPr txBox="1">
            <a:spLocks noChangeArrowheads="1"/>
          </p:cNvSpPr>
          <p:nvPr/>
        </p:nvSpPr>
        <p:spPr bwMode="auto">
          <a:xfrm>
            <a:off x="1844675" y="4867275"/>
            <a:ext cx="523875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en-US" sz="1800"/>
              <a:t>win</a:t>
            </a:r>
          </a:p>
        </p:txBody>
      </p:sp>
      <p:sp>
        <p:nvSpPr>
          <p:cNvPr id="57362" name="Text Box 82"/>
          <p:cNvSpPr txBox="1">
            <a:spLocks noChangeArrowheads="1"/>
          </p:cNvSpPr>
          <p:nvPr/>
        </p:nvSpPr>
        <p:spPr bwMode="auto">
          <a:xfrm>
            <a:off x="7019925" y="5159375"/>
            <a:ext cx="777875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en-US" sz="1800"/>
              <a:t>Friday</a:t>
            </a:r>
          </a:p>
        </p:txBody>
      </p:sp>
      <p:sp>
        <p:nvSpPr>
          <p:cNvPr id="57363" name="Text Box 83"/>
          <p:cNvSpPr txBox="1">
            <a:spLocks noChangeArrowheads="1"/>
          </p:cNvSpPr>
          <p:nvPr/>
        </p:nvSpPr>
        <p:spPr bwMode="auto">
          <a:xfrm>
            <a:off x="6856413" y="5970588"/>
            <a:ext cx="676275" cy="366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en-US" sz="1800"/>
              <a:t>exam</a:t>
            </a:r>
          </a:p>
        </p:txBody>
      </p:sp>
      <p:sp>
        <p:nvSpPr>
          <p:cNvPr id="57364" name="Text Box 84"/>
          <p:cNvSpPr txBox="1">
            <a:spLocks noChangeArrowheads="1"/>
          </p:cNvSpPr>
          <p:nvPr/>
        </p:nvSpPr>
        <p:spPr bwMode="auto">
          <a:xfrm>
            <a:off x="6105525" y="5148263"/>
            <a:ext cx="1044575" cy="366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en-US" sz="1800"/>
              <a:t>computer</a:t>
            </a:r>
          </a:p>
        </p:txBody>
      </p:sp>
      <p:sp>
        <p:nvSpPr>
          <p:cNvPr id="57365" name="Text Box 85"/>
          <p:cNvSpPr txBox="1">
            <a:spLocks noChangeArrowheads="1"/>
          </p:cNvSpPr>
          <p:nvPr/>
        </p:nvSpPr>
        <p:spPr bwMode="auto">
          <a:xfrm>
            <a:off x="6321425" y="5935663"/>
            <a:ext cx="600075" cy="366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en-US" sz="1800"/>
              <a:t>May</a:t>
            </a:r>
          </a:p>
        </p:txBody>
      </p:sp>
      <p:sp>
        <p:nvSpPr>
          <p:cNvPr id="57366" name="Text Box 86"/>
          <p:cNvSpPr txBox="1">
            <a:spLocks noChangeArrowheads="1"/>
          </p:cNvSpPr>
          <p:nvPr/>
        </p:nvSpPr>
        <p:spPr bwMode="auto">
          <a:xfrm>
            <a:off x="6616700" y="4868863"/>
            <a:ext cx="511175" cy="366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en-US" sz="1800"/>
              <a:t>PM</a:t>
            </a:r>
          </a:p>
        </p:txBody>
      </p:sp>
      <p:sp>
        <p:nvSpPr>
          <p:cNvPr id="57367" name="Text Box 87"/>
          <p:cNvSpPr txBox="1">
            <a:spLocks noChangeArrowheads="1"/>
          </p:cNvSpPr>
          <p:nvPr/>
        </p:nvSpPr>
        <p:spPr bwMode="auto">
          <a:xfrm>
            <a:off x="6238875" y="5399088"/>
            <a:ext cx="498475" cy="366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en-US" sz="1800"/>
              <a:t>test</a:t>
            </a:r>
          </a:p>
        </p:txBody>
      </p:sp>
      <p:sp>
        <p:nvSpPr>
          <p:cNvPr id="57368" name="Text Box 88"/>
          <p:cNvSpPr txBox="1">
            <a:spLocks noChangeArrowheads="1"/>
          </p:cNvSpPr>
          <p:nvPr/>
        </p:nvSpPr>
        <p:spPr bwMode="auto">
          <a:xfrm>
            <a:off x="6292850" y="5676900"/>
            <a:ext cx="777875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en-US" sz="1800"/>
              <a:t>March</a:t>
            </a:r>
          </a:p>
        </p:txBody>
      </p:sp>
      <p:sp>
        <p:nvSpPr>
          <p:cNvPr id="57369" name="Text Box 89"/>
          <p:cNvSpPr txBox="1">
            <a:spLocks noChangeArrowheads="1"/>
          </p:cNvSpPr>
          <p:nvPr/>
        </p:nvSpPr>
        <p:spPr bwMode="auto">
          <a:xfrm>
            <a:off x="6543675" y="4500563"/>
            <a:ext cx="854075" cy="366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en-US" sz="1800"/>
              <a:t>science</a:t>
            </a:r>
          </a:p>
        </p:txBody>
      </p:sp>
      <p:sp>
        <p:nvSpPr>
          <p:cNvPr id="57370" name="Text Box 90"/>
          <p:cNvSpPr txBox="1">
            <a:spLocks noChangeArrowheads="1"/>
          </p:cNvSpPr>
          <p:nvPr/>
        </p:nvSpPr>
        <p:spPr bwMode="auto">
          <a:xfrm>
            <a:off x="1755775" y="4573588"/>
            <a:ext cx="803275" cy="366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en-US" sz="1800"/>
              <a:t>Viagra</a:t>
            </a:r>
          </a:p>
        </p:txBody>
      </p:sp>
      <p:sp>
        <p:nvSpPr>
          <p:cNvPr id="57371" name="Text Box 91"/>
          <p:cNvSpPr txBox="1">
            <a:spLocks noChangeArrowheads="1"/>
          </p:cNvSpPr>
          <p:nvPr/>
        </p:nvSpPr>
        <p:spPr bwMode="auto">
          <a:xfrm>
            <a:off x="6699250" y="5421313"/>
            <a:ext cx="1158875" cy="366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en-US" sz="1800"/>
              <a:t>homework</a:t>
            </a:r>
          </a:p>
        </p:txBody>
      </p:sp>
      <p:sp>
        <p:nvSpPr>
          <p:cNvPr id="57372" name="Text Box 92"/>
          <p:cNvSpPr txBox="1">
            <a:spLocks noChangeArrowheads="1"/>
          </p:cNvSpPr>
          <p:nvPr/>
        </p:nvSpPr>
        <p:spPr bwMode="auto">
          <a:xfrm>
            <a:off x="7113588" y="5670550"/>
            <a:ext cx="663575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en-US" sz="1800"/>
              <a:t>score</a:t>
            </a:r>
          </a:p>
        </p:txBody>
      </p:sp>
      <p:sp>
        <p:nvSpPr>
          <p:cNvPr id="57373" name="Text Box 93"/>
          <p:cNvSpPr txBox="1">
            <a:spLocks noChangeArrowheads="1"/>
          </p:cNvSpPr>
          <p:nvPr/>
        </p:nvSpPr>
        <p:spPr bwMode="auto">
          <a:xfrm>
            <a:off x="1600200" y="5816600"/>
            <a:ext cx="257175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en-US" sz="1800"/>
              <a:t>!</a:t>
            </a:r>
          </a:p>
        </p:txBody>
      </p:sp>
      <p:grpSp>
        <p:nvGrpSpPr>
          <p:cNvPr id="4" name="Group 94"/>
          <p:cNvGrpSpPr>
            <a:grpSpLocks/>
          </p:cNvGrpSpPr>
          <p:nvPr/>
        </p:nvGrpSpPr>
        <p:grpSpPr bwMode="auto">
          <a:xfrm>
            <a:off x="3657600" y="2743200"/>
            <a:ext cx="1743075" cy="1971675"/>
            <a:chOff x="3852" y="2120"/>
            <a:chExt cx="1098" cy="1242"/>
          </a:xfrm>
        </p:grpSpPr>
        <p:sp>
          <p:nvSpPr>
            <p:cNvPr id="57391" name="Freeform 95"/>
            <p:cNvSpPr>
              <a:spLocks/>
            </p:cNvSpPr>
            <p:nvPr/>
          </p:nvSpPr>
          <p:spPr bwMode="auto">
            <a:xfrm>
              <a:off x="3852" y="2127"/>
              <a:ext cx="549" cy="1235"/>
            </a:xfrm>
            <a:custGeom>
              <a:avLst/>
              <a:gdLst>
                <a:gd name="T0" fmla="*/ 157 w 549"/>
                <a:gd name="T1" fmla="*/ 0 h 1235"/>
                <a:gd name="T2" fmla="*/ 295 w 549"/>
                <a:gd name="T3" fmla="*/ 108 h 1235"/>
                <a:gd name="T4" fmla="*/ 318 w 549"/>
                <a:gd name="T5" fmla="*/ 254 h 1235"/>
                <a:gd name="T6" fmla="*/ 249 w 549"/>
                <a:gd name="T7" fmla="*/ 377 h 1235"/>
                <a:gd name="T8" fmla="*/ 88 w 549"/>
                <a:gd name="T9" fmla="*/ 500 h 1235"/>
                <a:gd name="T10" fmla="*/ 19 w 549"/>
                <a:gd name="T11" fmla="*/ 661 h 1235"/>
                <a:gd name="T12" fmla="*/ 19 w 549"/>
                <a:gd name="T13" fmla="*/ 861 h 1235"/>
                <a:gd name="T14" fmla="*/ 134 w 549"/>
                <a:gd name="T15" fmla="*/ 1053 h 1235"/>
                <a:gd name="T16" fmla="*/ 241 w 549"/>
                <a:gd name="T17" fmla="*/ 1206 h 1235"/>
                <a:gd name="T18" fmla="*/ 549 w 549"/>
                <a:gd name="T19" fmla="*/ 1229 h 123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49"/>
                <a:gd name="T31" fmla="*/ 0 h 1235"/>
                <a:gd name="T32" fmla="*/ 549 w 549"/>
                <a:gd name="T33" fmla="*/ 1235 h 123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49" h="1235">
                  <a:moveTo>
                    <a:pt x="157" y="0"/>
                  </a:moveTo>
                  <a:cubicBezTo>
                    <a:pt x="212" y="33"/>
                    <a:pt x="268" y="66"/>
                    <a:pt x="295" y="108"/>
                  </a:cubicBezTo>
                  <a:cubicBezTo>
                    <a:pt x="322" y="150"/>
                    <a:pt x="326" y="209"/>
                    <a:pt x="318" y="254"/>
                  </a:cubicBezTo>
                  <a:cubicBezTo>
                    <a:pt x="310" y="299"/>
                    <a:pt x="287" y="336"/>
                    <a:pt x="249" y="377"/>
                  </a:cubicBezTo>
                  <a:cubicBezTo>
                    <a:pt x="211" y="418"/>
                    <a:pt x="126" y="453"/>
                    <a:pt x="88" y="500"/>
                  </a:cubicBezTo>
                  <a:cubicBezTo>
                    <a:pt x="50" y="547"/>
                    <a:pt x="30" y="601"/>
                    <a:pt x="19" y="661"/>
                  </a:cubicBezTo>
                  <a:cubicBezTo>
                    <a:pt x="8" y="721"/>
                    <a:pt x="0" y="796"/>
                    <a:pt x="19" y="861"/>
                  </a:cubicBezTo>
                  <a:cubicBezTo>
                    <a:pt x="38" y="926"/>
                    <a:pt x="97" y="996"/>
                    <a:pt x="134" y="1053"/>
                  </a:cubicBezTo>
                  <a:cubicBezTo>
                    <a:pt x="171" y="1110"/>
                    <a:pt x="172" y="1177"/>
                    <a:pt x="241" y="1206"/>
                  </a:cubicBezTo>
                  <a:cubicBezTo>
                    <a:pt x="310" y="1235"/>
                    <a:pt x="498" y="1227"/>
                    <a:pt x="549" y="1229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57392" name="Freeform 96"/>
            <p:cNvSpPr>
              <a:spLocks/>
            </p:cNvSpPr>
            <p:nvPr/>
          </p:nvSpPr>
          <p:spPr bwMode="auto">
            <a:xfrm flipH="1">
              <a:off x="4401" y="2123"/>
              <a:ext cx="549" cy="1235"/>
            </a:xfrm>
            <a:custGeom>
              <a:avLst/>
              <a:gdLst>
                <a:gd name="T0" fmla="*/ 157 w 549"/>
                <a:gd name="T1" fmla="*/ 0 h 1235"/>
                <a:gd name="T2" fmla="*/ 295 w 549"/>
                <a:gd name="T3" fmla="*/ 108 h 1235"/>
                <a:gd name="T4" fmla="*/ 318 w 549"/>
                <a:gd name="T5" fmla="*/ 254 h 1235"/>
                <a:gd name="T6" fmla="*/ 249 w 549"/>
                <a:gd name="T7" fmla="*/ 377 h 1235"/>
                <a:gd name="T8" fmla="*/ 88 w 549"/>
                <a:gd name="T9" fmla="*/ 500 h 1235"/>
                <a:gd name="T10" fmla="*/ 19 w 549"/>
                <a:gd name="T11" fmla="*/ 661 h 1235"/>
                <a:gd name="T12" fmla="*/ 19 w 549"/>
                <a:gd name="T13" fmla="*/ 861 h 1235"/>
                <a:gd name="T14" fmla="*/ 134 w 549"/>
                <a:gd name="T15" fmla="*/ 1053 h 1235"/>
                <a:gd name="T16" fmla="*/ 241 w 549"/>
                <a:gd name="T17" fmla="*/ 1206 h 1235"/>
                <a:gd name="T18" fmla="*/ 549 w 549"/>
                <a:gd name="T19" fmla="*/ 1229 h 123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49"/>
                <a:gd name="T31" fmla="*/ 0 h 1235"/>
                <a:gd name="T32" fmla="*/ 549 w 549"/>
                <a:gd name="T33" fmla="*/ 1235 h 123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49" h="1235">
                  <a:moveTo>
                    <a:pt x="157" y="0"/>
                  </a:moveTo>
                  <a:cubicBezTo>
                    <a:pt x="212" y="33"/>
                    <a:pt x="268" y="66"/>
                    <a:pt x="295" y="108"/>
                  </a:cubicBezTo>
                  <a:cubicBezTo>
                    <a:pt x="322" y="150"/>
                    <a:pt x="326" y="209"/>
                    <a:pt x="318" y="254"/>
                  </a:cubicBezTo>
                  <a:cubicBezTo>
                    <a:pt x="310" y="299"/>
                    <a:pt x="287" y="336"/>
                    <a:pt x="249" y="377"/>
                  </a:cubicBezTo>
                  <a:cubicBezTo>
                    <a:pt x="211" y="418"/>
                    <a:pt x="126" y="453"/>
                    <a:pt x="88" y="500"/>
                  </a:cubicBezTo>
                  <a:cubicBezTo>
                    <a:pt x="50" y="547"/>
                    <a:pt x="30" y="601"/>
                    <a:pt x="19" y="661"/>
                  </a:cubicBezTo>
                  <a:cubicBezTo>
                    <a:pt x="8" y="721"/>
                    <a:pt x="0" y="796"/>
                    <a:pt x="19" y="861"/>
                  </a:cubicBezTo>
                  <a:cubicBezTo>
                    <a:pt x="38" y="926"/>
                    <a:pt x="97" y="996"/>
                    <a:pt x="134" y="1053"/>
                  </a:cubicBezTo>
                  <a:cubicBezTo>
                    <a:pt x="171" y="1110"/>
                    <a:pt x="172" y="1177"/>
                    <a:pt x="241" y="1206"/>
                  </a:cubicBezTo>
                  <a:cubicBezTo>
                    <a:pt x="310" y="1235"/>
                    <a:pt x="498" y="1227"/>
                    <a:pt x="549" y="1229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57393" name="Line 97"/>
            <p:cNvSpPr>
              <a:spLocks noChangeShapeType="1"/>
            </p:cNvSpPr>
            <p:nvPr/>
          </p:nvSpPr>
          <p:spPr bwMode="auto">
            <a:xfrm flipV="1">
              <a:off x="4025" y="2120"/>
              <a:ext cx="760" cy="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</p:grpSp>
      <p:sp>
        <p:nvSpPr>
          <p:cNvPr id="57375" name="Text Box 98"/>
          <p:cNvSpPr txBox="1">
            <a:spLocks noChangeArrowheads="1"/>
          </p:cNvSpPr>
          <p:nvPr/>
        </p:nvSpPr>
        <p:spPr bwMode="auto">
          <a:xfrm>
            <a:off x="3810000" y="3429000"/>
            <a:ext cx="715963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en-US"/>
              <a:t>spam</a:t>
            </a:r>
          </a:p>
        </p:txBody>
      </p:sp>
      <p:sp>
        <p:nvSpPr>
          <p:cNvPr id="57376" name="Text Box 99"/>
          <p:cNvSpPr txBox="1">
            <a:spLocks noChangeArrowheads="1"/>
          </p:cNvSpPr>
          <p:nvPr/>
        </p:nvSpPr>
        <p:spPr bwMode="auto">
          <a:xfrm>
            <a:off x="3810000" y="3733800"/>
            <a:ext cx="630238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en-US"/>
              <a:t>legit</a:t>
            </a:r>
          </a:p>
        </p:txBody>
      </p:sp>
      <p:sp>
        <p:nvSpPr>
          <p:cNvPr id="57377" name="Text Box 100"/>
          <p:cNvSpPr txBox="1">
            <a:spLocks noChangeArrowheads="1"/>
          </p:cNvSpPr>
          <p:nvPr/>
        </p:nvSpPr>
        <p:spPr bwMode="auto">
          <a:xfrm>
            <a:off x="3886200" y="4038600"/>
            <a:ext cx="715963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en-US"/>
              <a:t>spam</a:t>
            </a:r>
          </a:p>
        </p:txBody>
      </p:sp>
      <p:sp>
        <p:nvSpPr>
          <p:cNvPr id="57378" name="Text Box 101"/>
          <p:cNvSpPr txBox="1">
            <a:spLocks noChangeArrowheads="1"/>
          </p:cNvSpPr>
          <p:nvPr/>
        </p:nvSpPr>
        <p:spPr bwMode="auto">
          <a:xfrm>
            <a:off x="4495800" y="3505200"/>
            <a:ext cx="715963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en-US"/>
              <a:t>spam</a:t>
            </a:r>
          </a:p>
        </p:txBody>
      </p:sp>
      <p:sp>
        <p:nvSpPr>
          <p:cNvPr id="57379" name="Text Box 102"/>
          <p:cNvSpPr txBox="1">
            <a:spLocks noChangeArrowheads="1"/>
          </p:cNvSpPr>
          <p:nvPr/>
        </p:nvSpPr>
        <p:spPr bwMode="auto">
          <a:xfrm>
            <a:off x="4233863" y="3200400"/>
            <a:ext cx="630237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en-US"/>
              <a:t>legit</a:t>
            </a:r>
          </a:p>
        </p:txBody>
      </p:sp>
      <p:sp>
        <p:nvSpPr>
          <p:cNvPr id="57380" name="Text Box 103"/>
          <p:cNvSpPr txBox="1">
            <a:spLocks noChangeArrowheads="1"/>
          </p:cNvSpPr>
          <p:nvPr/>
        </p:nvSpPr>
        <p:spPr bwMode="auto">
          <a:xfrm>
            <a:off x="4114800" y="2819400"/>
            <a:ext cx="715963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en-US"/>
              <a:t>spam</a:t>
            </a:r>
          </a:p>
        </p:txBody>
      </p:sp>
      <p:sp>
        <p:nvSpPr>
          <p:cNvPr id="57381" name="Text Box 104"/>
          <p:cNvSpPr txBox="1">
            <a:spLocks noChangeArrowheads="1"/>
          </p:cNvSpPr>
          <p:nvPr/>
        </p:nvSpPr>
        <p:spPr bwMode="auto">
          <a:xfrm>
            <a:off x="4572000" y="3810000"/>
            <a:ext cx="630238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en-US"/>
              <a:t>legit</a:t>
            </a:r>
          </a:p>
        </p:txBody>
      </p:sp>
      <p:sp>
        <p:nvSpPr>
          <p:cNvPr id="57382" name="Text Box 105"/>
          <p:cNvSpPr txBox="1">
            <a:spLocks noChangeArrowheads="1"/>
          </p:cNvSpPr>
          <p:nvPr/>
        </p:nvSpPr>
        <p:spPr bwMode="auto">
          <a:xfrm>
            <a:off x="4114800" y="4267200"/>
            <a:ext cx="630238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en-US"/>
              <a:t>legit</a:t>
            </a:r>
          </a:p>
        </p:txBody>
      </p:sp>
      <p:sp>
        <p:nvSpPr>
          <p:cNvPr id="57383" name="Text Box 106"/>
          <p:cNvSpPr txBox="1">
            <a:spLocks noChangeArrowheads="1"/>
          </p:cNvSpPr>
          <p:nvPr/>
        </p:nvSpPr>
        <p:spPr bwMode="auto">
          <a:xfrm>
            <a:off x="4572000" y="4114800"/>
            <a:ext cx="715963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en-US"/>
              <a:t>spam</a:t>
            </a:r>
          </a:p>
        </p:txBody>
      </p:sp>
      <p:sp>
        <p:nvSpPr>
          <p:cNvPr id="57384" name="Text Box 107"/>
          <p:cNvSpPr txBox="1">
            <a:spLocks noChangeArrowheads="1"/>
          </p:cNvSpPr>
          <p:nvPr/>
        </p:nvSpPr>
        <p:spPr bwMode="auto">
          <a:xfrm>
            <a:off x="3860800" y="4675188"/>
            <a:ext cx="1382713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en-US" b="1"/>
              <a:t>Category</a:t>
            </a:r>
          </a:p>
        </p:txBody>
      </p:sp>
      <p:sp>
        <p:nvSpPr>
          <p:cNvPr id="132204" name="Text Box 108"/>
          <p:cNvSpPr txBox="1">
            <a:spLocks noChangeArrowheads="1"/>
          </p:cNvSpPr>
          <p:nvPr/>
        </p:nvSpPr>
        <p:spPr bwMode="auto">
          <a:xfrm>
            <a:off x="3657600" y="1524000"/>
            <a:ext cx="1749425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en-US"/>
              <a:t>Win lotttery $ !</a:t>
            </a:r>
          </a:p>
        </p:txBody>
      </p:sp>
      <p:grpSp>
        <p:nvGrpSpPr>
          <p:cNvPr id="5" name="Group 109"/>
          <p:cNvGrpSpPr>
            <a:grpSpLocks/>
          </p:cNvGrpSpPr>
          <p:nvPr/>
        </p:nvGrpSpPr>
        <p:grpSpPr bwMode="auto">
          <a:xfrm>
            <a:off x="2667000" y="1828800"/>
            <a:ext cx="3638550" cy="1865313"/>
            <a:chOff x="1690" y="1390"/>
            <a:chExt cx="2292" cy="1175"/>
          </a:xfrm>
        </p:grpSpPr>
        <p:sp>
          <p:nvSpPr>
            <p:cNvPr id="57388" name="Line 110"/>
            <p:cNvSpPr>
              <a:spLocks noChangeShapeType="1"/>
            </p:cNvSpPr>
            <p:nvPr/>
          </p:nvSpPr>
          <p:spPr bwMode="auto">
            <a:xfrm flipV="1">
              <a:off x="1690" y="1582"/>
              <a:ext cx="783" cy="983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prstDash val="sysDot"/>
              <a:round/>
              <a:headEnd/>
              <a:tailEnd type="triangle" w="med" len="med"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57389" name="Line 111"/>
            <p:cNvSpPr>
              <a:spLocks noChangeShapeType="1"/>
            </p:cNvSpPr>
            <p:nvPr/>
          </p:nvSpPr>
          <p:spPr bwMode="auto">
            <a:xfrm flipH="1" flipV="1">
              <a:off x="3199" y="1539"/>
              <a:ext cx="783" cy="983"/>
            </a:xfrm>
            <a:prstGeom prst="line">
              <a:avLst/>
            </a:prstGeom>
            <a:noFill/>
            <a:ln w="76200">
              <a:solidFill>
                <a:srgbClr val="0000FF"/>
              </a:solidFill>
              <a:prstDash val="sysDot"/>
              <a:round/>
              <a:headEnd/>
              <a:tailEnd type="triangle" w="med" len="med"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57390" name="Text Box 112"/>
            <p:cNvSpPr txBox="1">
              <a:spLocks noChangeArrowheads="1"/>
            </p:cNvSpPr>
            <p:nvPr/>
          </p:nvSpPr>
          <p:spPr bwMode="auto">
            <a:xfrm>
              <a:off x="2449" y="1390"/>
              <a:ext cx="790" cy="32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r>
                <a:rPr lang="en-US" sz="2800"/>
                <a:t>??     ??</a:t>
              </a:r>
            </a:p>
          </p:txBody>
        </p:sp>
      </p:grpSp>
      <p:sp>
        <p:nvSpPr>
          <p:cNvPr id="57387" name="Footer Placeholder 4"/>
          <p:cNvSpPr txBox="1">
            <a:spLocks/>
          </p:cNvSpPr>
          <p:nvPr/>
        </p:nvSpPr>
        <p:spPr bwMode="auto">
          <a:xfrm>
            <a:off x="3352800" y="6553200"/>
            <a:ext cx="2438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r>
              <a:rPr lang="en-US" sz="1200"/>
              <a:t>Slide from Ray Mooney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204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0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457200" y="-228600"/>
            <a:ext cx="8229600" cy="1143000"/>
          </a:xfrm>
        </p:spPr>
        <p:txBody>
          <a:bodyPr/>
          <a:lstStyle/>
          <a:p>
            <a:r>
              <a:rPr lang="en-US" altLang="zh-TW" sz="3600"/>
              <a:t>Naïve Bayes Text Classification Example</a:t>
            </a:r>
          </a:p>
        </p:txBody>
      </p:sp>
      <p:sp>
        <p:nvSpPr>
          <p:cNvPr id="60424" name="Rectangle 8"/>
          <p:cNvSpPr>
            <a:spLocks noGrp="1" noChangeArrowheads="1"/>
          </p:cNvSpPr>
          <p:nvPr>
            <p:ph sz="quarter" idx="1"/>
          </p:nvPr>
        </p:nvSpPr>
        <p:spPr>
          <a:xfrm>
            <a:off x="152400" y="1219200"/>
            <a:ext cx="4876800" cy="2209800"/>
          </a:xfrm>
        </p:spPr>
        <p:txBody>
          <a:bodyPr/>
          <a:lstStyle/>
          <a:p>
            <a:r>
              <a:rPr lang="en-US" altLang="zh-TW" sz="1800">
                <a:latin typeface="Calibri" charset="0"/>
              </a:rPr>
              <a:t>Training: </a:t>
            </a:r>
          </a:p>
          <a:p>
            <a:pPr lvl="1"/>
            <a:r>
              <a:rPr lang="en-US" altLang="zh-TW" sz="1600">
                <a:latin typeface="Calibri" charset="0"/>
              </a:rPr>
              <a:t>Vocabulary </a:t>
            </a:r>
            <a:r>
              <a:rPr lang="en-US" altLang="zh-TW" sz="1600" i="1">
                <a:latin typeface="Calibri" charset="0"/>
              </a:rPr>
              <a:t>V</a:t>
            </a:r>
            <a:r>
              <a:rPr lang="en-US" altLang="zh-TW" sz="1600">
                <a:latin typeface="Calibri" charset="0"/>
              </a:rPr>
              <a:t> = {Chinese, Beijing, Shanghai, Macao, Tokyo, Japan} and |</a:t>
            </a:r>
            <a:r>
              <a:rPr lang="en-US" altLang="zh-TW" sz="1600" i="1">
                <a:latin typeface="Calibri" charset="0"/>
              </a:rPr>
              <a:t>V </a:t>
            </a:r>
            <a:r>
              <a:rPr lang="en-US" altLang="zh-TW" sz="1600">
                <a:latin typeface="Calibri" charset="0"/>
              </a:rPr>
              <a:t>| = 6. </a:t>
            </a:r>
          </a:p>
          <a:p>
            <a:pPr lvl="1"/>
            <a:endParaRPr lang="en-US" altLang="zh-TW" sz="500">
              <a:latin typeface="Calibri" charset="0"/>
            </a:endParaRPr>
          </a:p>
          <a:p>
            <a:pPr lvl="1"/>
            <a:r>
              <a:rPr lang="en-US" altLang="zh-TW" sz="1600" i="1">
                <a:latin typeface="Calibri" charset="0"/>
              </a:rPr>
              <a:t>P</a:t>
            </a:r>
            <a:r>
              <a:rPr lang="en-US" altLang="zh-TW" sz="1600">
                <a:latin typeface="Calibri" charset="0"/>
              </a:rPr>
              <a:t>(</a:t>
            </a:r>
            <a:r>
              <a:rPr lang="en-US" altLang="zh-TW" sz="1600" i="1">
                <a:latin typeface="Calibri" charset="0"/>
              </a:rPr>
              <a:t>c</a:t>
            </a:r>
            <a:r>
              <a:rPr lang="en-US" altLang="zh-TW" sz="1600">
                <a:latin typeface="Calibri" charset="0"/>
              </a:rPr>
              <a:t>) = 3/4 and </a:t>
            </a:r>
            <a:r>
              <a:rPr lang="en-US" altLang="zh-TW" sz="1600" i="1">
                <a:latin typeface="Calibri" charset="0"/>
              </a:rPr>
              <a:t>P</a:t>
            </a:r>
            <a:r>
              <a:rPr lang="en-US" altLang="zh-TW" sz="1600">
                <a:latin typeface="Calibri" charset="0"/>
              </a:rPr>
              <a:t>(~</a:t>
            </a:r>
            <a:r>
              <a:rPr lang="en-US" altLang="zh-TW" sz="1600" i="1">
                <a:latin typeface="Calibri" charset="0"/>
              </a:rPr>
              <a:t>c</a:t>
            </a:r>
            <a:r>
              <a:rPr lang="en-US" altLang="zh-TW" sz="1600">
                <a:latin typeface="Calibri" charset="0"/>
              </a:rPr>
              <a:t>) = 1/4.</a:t>
            </a:r>
          </a:p>
          <a:p>
            <a:pPr lvl="1"/>
            <a:endParaRPr lang="en-US" altLang="zh-TW" sz="500">
              <a:latin typeface="Calibri" charset="0"/>
            </a:endParaRPr>
          </a:p>
          <a:p>
            <a:pPr lvl="1"/>
            <a:r>
              <a:rPr lang="en-US" altLang="zh-TW" sz="1600" i="1">
                <a:latin typeface="Calibri" charset="0"/>
              </a:rPr>
              <a:t>P</a:t>
            </a:r>
            <a:r>
              <a:rPr lang="en-US" altLang="zh-TW" sz="1600">
                <a:latin typeface="Calibri" charset="0"/>
              </a:rPr>
              <a:t>(Chinese|</a:t>
            </a:r>
            <a:r>
              <a:rPr lang="en-US" altLang="zh-TW" sz="1600" i="1">
                <a:latin typeface="Calibri" charset="0"/>
              </a:rPr>
              <a:t>c</a:t>
            </a:r>
            <a:r>
              <a:rPr lang="en-US" altLang="zh-TW" sz="1600">
                <a:latin typeface="Calibri" charset="0"/>
              </a:rPr>
              <a:t>) = (5+1) / (8+6) = 6/14 = 3/7</a:t>
            </a:r>
          </a:p>
          <a:p>
            <a:pPr lvl="1"/>
            <a:endParaRPr lang="en-US" altLang="zh-TW" sz="500">
              <a:latin typeface="Calibri" charset="0"/>
            </a:endParaRPr>
          </a:p>
          <a:p>
            <a:pPr lvl="1"/>
            <a:r>
              <a:rPr lang="en-US" altLang="zh-TW" sz="1600" i="1">
                <a:latin typeface="Calibri" charset="0"/>
              </a:rPr>
              <a:t>P</a:t>
            </a:r>
            <a:r>
              <a:rPr lang="en-US" altLang="zh-TW" sz="1600">
                <a:latin typeface="Calibri" charset="0"/>
              </a:rPr>
              <a:t>(Chinese|~</a:t>
            </a:r>
            <a:r>
              <a:rPr lang="en-US" altLang="zh-TW" sz="1600" i="1">
                <a:latin typeface="Calibri" charset="0"/>
              </a:rPr>
              <a:t>c</a:t>
            </a:r>
            <a:r>
              <a:rPr lang="en-US" altLang="zh-TW" sz="1600">
                <a:latin typeface="Calibri" charset="0"/>
              </a:rPr>
              <a:t>) = (1+1) / (3+6) = 2/9 </a:t>
            </a:r>
          </a:p>
          <a:p>
            <a:pPr lvl="1"/>
            <a:r>
              <a:rPr lang="en-US" altLang="zh-TW" sz="1600">
                <a:latin typeface="Calibri" charset="0"/>
              </a:rPr>
              <a:t>P(Tokyo|c) = P(Japan|c) = (0+1)/(8+6)=1/14</a:t>
            </a:r>
          </a:p>
          <a:p>
            <a:pPr lvl="1"/>
            <a:r>
              <a:rPr lang="en-US" altLang="zh-TW" sz="1600">
                <a:latin typeface="Calibri" charset="0"/>
              </a:rPr>
              <a:t>P(Chinese|~c) = (1+1)/(3+6)=2/9</a:t>
            </a:r>
          </a:p>
          <a:p>
            <a:pPr lvl="1"/>
            <a:r>
              <a:rPr lang="en-US" altLang="zh-TW" sz="1600">
                <a:latin typeface="Calibri" charset="0"/>
              </a:rPr>
              <a:t>P(Tokyo|~c)=p(Japan|~c)=(1+1/)3+6)=2/9</a:t>
            </a:r>
          </a:p>
        </p:txBody>
      </p:sp>
      <p:sp>
        <p:nvSpPr>
          <p:cNvPr id="60425" name="Rectangle 9"/>
          <p:cNvSpPr>
            <a:spLocks noGrp="1" noChangeArrowheads="1"/>
          </p:cNvSpPr>
          <p:nvPr>
            <p:ph sz="quarter" idx="2"/>
          </p:nvPr>
        </p:nvSpPr>
        <p:spPr>
          <a:xfrm>
            <a:off x="4876800" y="1277938"/>
            <a:ext cx="4038600" cy="2074862"/>
          </a:xfrm>
        </p:spPr>
        <p:txBody>
          <a:bodyPr/>
          <a:lstStyle/>
          <a:p>
            <a:r>
              <a:rPr lang="en-US" altLang="zh-TW" sz="1800">
                <a:latin typeface="Calibri" charset="0"/>
              </a:rPr>
              <a:t>Testing:</a:t>
            </a:r>
          </a:p>
          <a:p>
            <a:pPr lvl="1"/>
            <a:r>
              <a:rPr lang="en-US" altLang="zh-TW" sz="1600" i="1">
                <a:latin typeface="Calibri" charset="0"/>
              </a:rPr>
              <a:t>P</a:t>
            </a:r>
            <a:r>
              <a:rPr lang="en-US" altLang="zh-TW" sz="1600">
                <a:latin typeface="Calibri" charset="0"/>
              </a:rPr>
              <a:t>(</a:t>
            </a:r>
            <a:r>
              <a:rPr lang="en-US" altLang="zh-TW" sz="1600" i="1">
                <a:latin typeface="Calibri" charset="0"/>
              </a:rPr>
              <a:t>c</a:t>
            </a:r>
            <a:r>
              <a:rPr lang="en-US" altLang="zh-TW" sz="1600">
                <a:latin typeface="Calibri" charset="0"/>
              </a:rPr>
              <a:t>|</a:t>
            </a:r>
            <a:r>
              <a:rPr lang="en-US" altLang="zh-TW" sz="1600" i="1">
                <a:latin typeface="Calibri" charset="0"/>
              </a:rPr>
              <a:t>d</a:t>
            </a:r>
            <a:r>
              <a:rPr lang="en-US" altLang="zh-TW" sz="1600">
                <a:latin typeface="Calibri" charset="0"/>
              </a:rPr>
              <a:t>)      3/4 * (3/7)</a:t>
            </a:r>
            <a:r>
              <a:rPr lang="en-US" altLang="zh-TW" sz="1600" baseline="30000">
                <a:latin typeface="Calibri" charset="0"/>
              </a:rPr>
              <a:t>3</a:t>
            </a:r>
            <a:r>
              <a:rPr lang="en-US" altLang="zh-TW" sz="1600">
                <a:latin typeface="Calibri" charset="0"/>
              </a:rPr>
              <a:t> * 1/14 * 1/14 </a:t>
            </a:r>
          </a:p>
          <a:p>
            <a:pPr lvl="1">
              <a:buFont typeface="Wingdings" charset="2"/>
              <a:buNone/>
            </a:pPr>
            <a:r>
              <a:rPr lang="en-US" altLang="zh-TW" sz="1600">
                <a:latin typeface="Calibri" charset="0"/>
                <a:ea typeface="Arial" charset="0"/>
                <a:cs typeface="Arial" charset="0"/>
              </a:rPr>
              <a:t>	≈ 0.0003</a:t>
            </a:r>
          </a:p>
          <a:p>
            <a:pPr lvl="1"/>
            <a:endParaRPr lang="en-US" altLang="zh-TW" sz="400">
              <a:latin typeface="Calibri" charset="0"/>
              <a:ea typeface="Arial" charset="0"/>
              <a:cs typeface="Arial" charset="0"/>
            </a:endParaRPr>
          </a:p>
          <a:p>
            <a:pPr lvl="1"/>
            <a:r>
              <a:rPr lang="en-US" altLang="zh-TW" sz="1600" i="1">
                <a:latin typeface="Calibri" charset="0"/>
                <a:ea typeface="Arial" charset="0"/>
                <a:cs typeface="Arial" charset="0"/>
              </a:rPr>
              <a:t>P</a:t>
            </a:r>
            <a:r>
              <a:rPr lang="en-US" altLang="zh-TW" sz="1600">
                <a:latin typeface="Calibri" charset="0"/>
                <a:ea typeface="Arial" charset="0"/>
                <a:cs typeface="Arial" charset="0"/>
              </a:rPr>
              <a:t>(~</a:t>
            </a:r>
            <a:r>
              <a:rPr lang="en-US" altLang="zh-TW" sz="1600" i="1">
                <a:latin typeface="Calibri" charset="0"/>
                <a:ea typeface="Arial" charset="0"/>
                <a:cs typeface="Arial" charset="0"/>
              </a:rPr>
              <a:t>c</a:t>
            </a:r>
            <a:r>
              <a:rPr lang="en-US" altLang="zh-TW" sz="1600">
                <a:latin typeface="Calibri" charset="0"/>
                <a:ea typeface="Arial" charset="0"/>
                <a:cs typeface="Arial" charset="0"/>
              </a:rPr>
              <a:t>|</a:t>
            </a:r>
            <a:r>
              <a:rPr lang="en-US" altLang="zh-TW" sz="1600" i="1">
                <a:latin typeface="Calibri" charset="0"/>
                <a:ea typeface="Arial" charset="0"/>
                <a:cs typeface="Arial" charset="0"/>
              </a:rPr>
              <a:t>d</a:t>
            </a:r>
            <a:r>
              <a:rPr lang="en-US" altLang="zh-TW" sz="1600">
                <a:latin typeface="Calibri" charset="0"/>
                <a:ea typeface="Arial" charset="0"/>
                <a:cs typeface="Arial" charset="0"/>
              </a:rPr>
              <a:t>)     1/4 * (2/9)</a:t>
            </a:r>
            <a:r>
              <a:rPr lang="en-US" altLang="zh-TW" sz="1600" baseline="30000">
                <a:latin typeface="Calibri" charset="0"/>
                <a:ea typeface="Arial" charset="0"/>
                <a:cs typeface="Arial" charset="0"/>
              </a:rPr>
              <a:t>3</a:t>
            </a:r>
            <a:r>
              <a:rPr lang="en-US" altLang="zh-TW" sz="1600">
                <a:latin typeface="Calibri" charset="0"/>
                <a:ea typeface="Arial" charset="0"/>
                <a:cs typeface="Arial" charset="0"/>
              </a:rPr>
              <a:t> * 2/9 * 2/9 </a:t>
            </a:r>
            <a:r>
              <a:rPr lang="en-US" altLang="zh-TW" sz="1600">
                <a:latin typeface="Calibri" charset="0"/>
              </a:rPr>
              <a:t> </a:t>
            </a:r>
          </a:p>
          <a:p>
            <a:pPr lvl="1">
              <a:buFont typeface="Wingdings" charset="2"/>
              <a:buNone/>
            </a:pPr>
            <a:r>
              <a:rPr lang="en-US" altLang="zh-TW" sz="1600">
                <a:latin typeface="Calibri" charset="0"/>
                <a:ea typeface="Arial" charset="0"/>
                <a:cs typeface="Arial" charset="0"/>
              </a:rPr>
              <a:t>	≈ 0.0001</a:t>
            </a:r>
          </a:p>
        </p:txBody>
      </p:sp>
      <p:graphicFrame>
        <p:nvGraphicFramePr>
          <p:cNvPr id="60427" name="Object 2"/>
          <p:cNvGraphicFramePr>
            <a:graphicFrameLocks noChangeAspect="1"/>
          </p:cNvGraphicFramePr>
          <p:nvPr>
            <p:ph sz="quarter" idx="3"/>
          </p:nvPr>
        </p:nvGraphicFramePr>
        <p:xfrm>
          <a:off x="6096000" y="1717675"/>
          <a:ext cx="223838" cy="187325"/>
        </p:xfrm>
        <a:graphic>
          <a:graphicData uri="http://schemas.openxmlformats.org/presentationml/2006/ole">
            <p:oleObj spid="_x0000_s146434" name="Equation" r:id="rId3" imgW="152280" imgH="126720" progId="Equation.3">
              <p:embed/>
            </p:oleObj>
          </a:graphicData>
        </a:graphic>
      </p:graphicFrame>
      <p:graphicFrame>
        <p:nvGraphicFramePr>
          <p:cNvPr id="60441" name="Object 3"/>
          <p:cNvGraphicFramePr>
            <a:graphicFrameLocks noChangeAspect="1"/>
          </p:cNvGraphicFramePr>
          <p:nvPr>
            <p:ph sz="quarter" idx="4"/>
          </p:nvPr>
        </p:nvGraphicFramePr>
        <p:xfrm>
          <a:off x="6173788" y="2401888"/>
          <a:ext cx="227012" cy="188912"/>
        </p:xfrm>
        <a:graphic>
          <a:graphicData uri="http://schemas.openxmlformats.org/presentationml/2006/ole">
            <p:oleObj spid="_x0000_s146435" name="Equation" r:id="rId4" imgW="152280" imgH="126720" progId="Equation.3">
              <p:embed/>
            </p:oleObj>
          </a:graphicData>
        </a:graphic>
      </p:graphicFrame>
      <p:sp>
        <p:nvSpPr>
          <p:cNvPr id="60423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6400800" y="6477000"/>
            <a:ext cx="2209800" cy="2286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1200"/>
              <a:t>Slide from Chien Chin Chen</a:t>
            </a:r>
          </a:p>
        </p:txBody>
      </p:sp>
      <p:pic>
        <p:nvPicPr>
          <p:cNvPr id="2" name="Picture 10"/>
          <p:cNvPicPr>
            <a:picLocks noGrp="1" noChangeAspect="1" noChangeArrowheads="1"/>
          </p:cNvPicPr>
          <p:nvPr>
            <p:ph type="body" sz="half" idx="4294967295"/>
          </p:nvPr>
        </p:nvPicPr>
        <p:blipFill>
          <a:blip r:embed="rId5"/>
          <a:srcRect/>
          <a:stretch>
            <a:fillRect/>
          </a:stretch>
        </p:blipFill>
        <p:spPr>
          <a:xfrm>
            <a:off x="990600" y="4402138"/>
            <a:ext cx="7615238" cy="2074862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Naïve Bayes Text Classification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>
                <a:latin typeface="Calibri" charset="0"/>
              </a:rPr>
              <a:t>Naïve Bayes algorithm – training phase.</a:t>
            </a:r>
          </a:p>
        </p:txBody>
      </p:sp>
      <p:sp>
        <p:nvSpPr>
          <p:cNvPr id="61444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6553200" y="6477000"/>
            <a:ext cx="2362200" cy="381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1200"/>
              <a:t>Slide from Chien Chin Chen</a:t>
            </a:r>
          </a:p>
        </p:txBody>
      </p:sp>
      <p:sp>
        <p:nvSpPr>
          <p:cNvPr id="58372" name="Text Box 4"/>
          <p:cNvSpPr txBox="1">
            <a:spLocks noChangeArrowheads="1"/>
          </p:cNvSpPr>
          <p:nvPr/>
        </p:nvSpPr>
        <p:spPr bwMode="auto">
          <a:xfrm>
            <a:off x="971550" y="1828800"/>
            <a:ext cx="6648450" cy="44005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altLang="zh-TW" sz="2000">
                <a:latin typeface="Courier New" charset="0"/>
              </a:rPr>
              <a:t>TrainMultinomialNB</a:t>
            </a:r>
            <a:r>
              <a:rPr lang="en-US" altLang="zh-TW" sz="2000"/>
              <a:t>(</a:t>
            </a:r>
            <a:r>
              <a:rPr lang="en-US" altLang="zh-TW" sz="2000" i="1"/>
              <a:t>C</a:t>
            </a:r>
            <a:r>
              <a:rPr lang="en-US" altLang="zh-TW" sz="2000"/>
              <a:t>, </a:t>
            </a:r>
            <a:r>
              <a:rPr lang="en-US" altLang="zh-TW" sz="2000" i="1"/>
              <a:t>D</a:t>
            </a:r>
            <a:r>
              <a:rPr lang="en-US" altLang="zh-TW" sz="2000"/>
              <a:t>)</a:t>
            </a:r>
          </a:p>
          <a:p>
            <a:pPr>
              <a:defRPr/>
            </a:pPr>
            <a:r>
              <a:rPr lang="en-US" altLang="zh-TW" sz="2000" i="1"/>
              <a:t>V</a:t>
            </a:r>
            <a:r>
              <a:rPr lang="en-US" altLang="zh-TW" sz="2000"/>
              <a:t> </a:t>
            </a:r>
            <a:r>
              <a:rPr lang="en-US" altLang="zh-TW" sz="2000">
                <a:sym typeface="Wingdings" charset="2"/>
              </a:rPr>
              <a:t> </a:t>
            </a:r>
            <a:r>
              <a:rPr lang="en-US" altLang="zh-TW" sz="2000">
                <a:latin typeface="Courier New" charset="0"/>
                <a:sym typeface="Wingdings" charset="2"/>
              </a:rPr>
              <a:t>ExtractVocabulary</a:t>
            </a:r>
            <a:r>
              <a:rPr lang="en-US" altLang="zh-TW" sz="2000">
                <a:sym typeface="Wingdings" charset="2"/>
              </a:rPr>
              <a:t>(</a:t>
            </a:r>
            <a:r>
              <a:rPr lang="en-US" altLang="zh-TW" sz="2000" i="1">
                <a:sym typeface="Wingdings" charset="2"/>
              </a:rPr>
              <a:t>D</a:t>
            </a:r>
            <a:r>
              <a:rPr lang="en-US" altLang="zh-TW" sz="2000">
                <a:sym typeface="Wingdings" charset="2"/>
              </a:rPr>
              <a:t>)</a:t>
            </a:r>
          </a:p>
          <a:p>
            <a:pPr>
              <a:defRPr/>
            </a:pPr>
            <a:r>
              <a:rPr lang="en-US" altLang="zh-TW" sz="2000" i="1">
                <a:sym typeface="Wingdings" charset="2"/>
              </a:rPr>
              <a:t>N</a:t>
            </a:r>
            <a:r>
              <a:rPr lang="en-US" altLang="zh-TW" sz="2000">
                <a:sym typeface="Wingdings" charset="2"/>
              </a:rPr>
              <a:t>  </a:t>
            </a:r>
            <a:r>
              <a:rPr lang="en-US" altLang="zh-TW" sz="2000">
                <a:latin typeface="Courier New" charset="0"/>
                <a:sym typeface="Wingdings" charset="2"/>
              </a:rPr>
              <a:t>CountDocs</a:t>
            </a:r>
            <a:r>
              <a:rPr lang="en-US" altLang="zh-TW" sz="2000">
                <a:sym typeface="Wingdings" charset="2"/>
              </a:rPr>
              <a:t>(</a:t>
            </a:r>
            <a:r>
              <a:rPr lang="en-US" altLang="zh-TW" sz="2000" i="1">
                <a:sym typeface="Wingdings" charset="2"/>
              </a:rPr>
              <a:t>D</a:t>
            </a:r>
            <a:r>
              <a:rPr lang="en-US" altLang="zh-TW" sz="2000">
                <a:sym typeface="Wingdings" charset="2"/>
              </a:rPr>
              <a:t>)</a:t>
            </a:r>
          </a:p>
          <a:p>
            <a:pPr>
              <a:defRPr/>
            </a:pPr>
            <a:endParaRPr lang="en-US" altLang="zh-TW" sz="2000">
              <a:sym typeface="Wingdings" charset="2"/>
            </a:endParaRPr>
          </a:p>
          <a:p>
            <a:pPr>
              <a:defRPr/>
            </a:pPr>
            <a:r>
              <a:rPr lang="en-US" altLang="zh-TW" sz="2000">
                <a:sym typeface="Wingdings" charset="2"/>
              </a:rPr>
              <a:t>for each </a:t>
            </a:r>
            <a:r>
              <a:rPr lang="en-US" altLang="zh-TW" sz="2000" i="1">
                <a:sym typeface="Wingdings" charset="2"/>
              </a:rPr>
              <a:t>c</a:t>
            </a:r>
            <a:r>
              <a:rPr lang="en-US" altLang="zh-TW" sz="2000">
                <a:sym typeface="Wingdings" charset="2"/>
              </a:rPr>
              <a:t> in </a:t>
            </a:r>
            <a:r>
              <a:rPr lang="en-US" altLang="zh-TW" sz="2000" i="1">
                <a:sym typeface="Wingdings" charset="2"/>
              </a:rPr>
              <a:t>C</a:t>
            </a:r>
          </a:p>
          <a:p>
            <a:pPr>
              <a:defRPr/>
            </a:pPr>
            <a:r>
              <a:rPr lang="en-US" altLang="zh-TW" sz="2000">
                <a:sym typeface="Wingdings" charset="2"/>
              </a:rPr>
              <a:t>do </a:t>
            </a:r>
            <a:r>
              <a:rPr lang="en-US" altLang="zh-TW" sz="2000" i="1">
                <a:sym typeface="Wingdings" charset="2"/>
              </a:rPr>
              <a:t>N</a:t>
            </a:r>
            <a:r>
              <a:rPr lang="en-US" altLang="zh-TW" sz="2000" i="1" baseline="-25000">
                <a:sym typeface="Wingdings" charset="2"/>
              </a:rPr>
              <a:t>c</a:t>
            </a:r>
            <a:r>
              <a:rPr lang="en-US" altLang="zh-TW" sz="2000">
                <a:sym typeface="Wingdings" charset="2"/>
              </a:rPr>
              <a:t>  </a:t>
            </a:r>
            <a:r>
              <a:rPr lang="en-US" altLang="zh-TW" sz="2000">
                <a:latin typeface="Courier New" charset="0"/>
                <a:sym typeface="Wingdings" charset="2"/>
              </a:rPr>
              <a:t>CountDocsInClass</a:t>
            </a:r>
            <a:r>
              <a:rPr lang="en-US" altLang="zh-TW" sz="2000">
                <a:sym typeface="Wingdings" charset="2"/>
              </a:rPr>
              <a:t>(</a:t>
            </a:r>
            <a:r>
              <a:rPr lang="en-US" altLang="zh-TW" sz="2000" i="1">
                <a:sym typeface="Wingdings" charset="2"/>
              </a:rPr>
              <a:t>D</a:t>
            </a:r>
            <a:r>
              <a:rPr lang="en-US" altLang="zh-TW" sz="2000">
                <a:sym typeface="Wingdings" charset="2"/>
              </a:rPr>
              <a:t>, </a:t>
            </a:r>
            <a:r>
              <a:rPr lang="en-US" altLang="zh-TW" sz="2000" i="1">
                <a:sym typeface="Wingdings" charset="2"/>
              </a:rPr>
              <a:t>c</a:t>
            </a:r>
            <a:r>
              <a:rPr lang="en-US" altLang="zh-TW" sz="2000">
                <a:sym typeface="Wingdings" charset="2"/>
              </a:rPr>
              <a:t>)</a:t>
            </a:r>
          </a:p>
          <a:p>
            <a:pPr>
              <a:defRPr/>
            </a:pPr>
            <a:r>
              <a:rPr lang="en-US" altLang="zh-TW" sz="2000">
                <a:sym typeface="Wingdings" charset="2"/>
              </a:rPr>
              <a:t>  </a:t>
            </a:r>
            <a:r>
              <a:rPr lang="en-US" altLang="zh-TW" sz="2000" i="1">
                <a:sym typeface="Wingdings" charset="2"/>
              </a:rPr>
              <a:t>prior</a:t>
            </a:r>
            <a:r>
              <a:rPr lang="en-US" altLang="zh-TW" sz="2000">
                <a:sym typeface="Wingdings" charset="2"/>
              </a:rPr>
              <a:t>[</a:t>
            </a:r>
            <a:r>
              <a:rPr lang="en-US" altLang="zh-TW" sz="2000" i="1">
                <a:sym typeface="Wingdings" charset="2"/>
              </a:rPr>
              <a:t>c</a:t>
            </a:r>
            <a:r>
              <a:rPr lang="en-US" altLang="zh-TW" sz="2000">
                <a:sym typeface="Wingdings" charset="2"/>
              </a:rPr>
              <a:t>]  </a:t>
            </a:r>
            <a:r>
              <a:rPr lang="en-US" altLang="zh-TW" sz="2000" i="1">
                <a:sym typeface="Wingdings" charset="2"/>
              </a:rPr>
              <a:t>N</a:t>
            </a:r>
            <a:r>
              <a:rPr lang="en-US" altLang="zh-TW" sz="2000" i="1" baseline="-25000">
                <a:sym typeface="Wingdings" charset="2"/>
              </a:rPr>
              <a:t>c</a:t>
            </a:r>
            <a:r>
              <a:rPr lang="en-US" altLang="zh-TW" sz="2000">
                <a:sym typeface="Wingdings" charset="2"/>
              </a:rPr>
              <a:t> / </a:t>
            </a:r>
            <a:r>
              <a:rPr lang="en-US" altLang="zh-TW" sz="2000" i="1">
                <a:sym typeface="Wingdings" charset="2"/>
              </a:rPr>
              <a:t>C</a:t>
            </a:r>
          </a:p>
          <a:p>
            <a:pPr>
              <a:defRPr/>
            </a:pPr>
            <a:r>
              <a:rPr lang="en-US" altLang="zh-TW" sz="2000">
                <a:sym typeface="Wingdings" charset="2"/>
              </a:rPr>
              <a:t>  </a:t>
            </a:r>
            <a:r>
              <a:rPr lang="en-US" altLang="zh-TW" sz="2000" i="1">
                <a:sym typeface="Wingdings" charset="2"/>
              </a:rPr>
              <a:t>text</a:t>
            </a:r>
            <a:r>
              <a:rPr lang="en-US" altLang="zh-TW" sz="2000" i="1" baseline="-25000">
                <a:sym typeface="Wingdings" charset="2"/>
              </a:rPr>
              <a:t>c</a:t>
            </a:r>
            <a:r>
              <a:rPr lang="en-US" altLang="zh-TW" sz="2000">
                <a:sym typeface="Wingdings" charset="2"/>
              </a:rPr>
              <a:t>  </a:t>
            </a:r>
            <a:r>
              <a:rPr lang="en-US" altLang="zh-TW" sz="2000">
                <a:latin typeface="Courier New" charset="0"/>
                <a:sym typeface="Wingdings" charset="2"/>
              </a:rPr>
              <a:t>ConcatenateTextOfAllDocsInClass</a:t>
            </a:r>
            <a:r>
              <a:rPr lang="en-US" altLang="zh-TW" sz="2000">
                <a:sym typeface="Wingdings" charset="2"/>
              </a:rPr>
              <a:t>(</a:t>
            </a:r>
            <a:r>
              <a:rPr lang="en-US" altLang="zh-TW" sz="2000" i="1">
                <a:sym typeface="Wingdings" charset="2"/>
              </a:rPr>
              <a:t>D</a:t>
            </a:r>
            <a:r>
              <a:rPr lang="en-US" altLang="zh-TW" sz="2000">
                <a:sym typeface="Wingdings" charset="2"/>
              </a:rPr>
              <a:t>, </a:t>
            </a:r>
            <a:r>
              <a:rPr lang="en-US" altLang="zh-TW" sz="2000" i="1">
                <a:sym typeface="Wingdings" charset="2"/>
              </a:rPr>
              <a:t>c</a:t>
            </a:r>
            <a:r>
              <a:rPr lang="en-US" altLang="zh-TW" sz="2000">
                <a:sym typeface="Wingdings" charset="2"/>
              </a:rPr>
              <a:t>)</a:t>
            </a:r>
          </a:p>
          <a:p>
            <a:pPr>
              <a:defRPr/>
            </a:pPr>
            <a:r>
              <a:rPr lang="en-US" altLang="zh-TW" sz="2000">
                <a:sym typeface="Wingdings" charset="2"/>
              </a:rPr>
              <a:t>  for each </a:t>
            </a:r>
            <a:r>
              <a:rPr lang="en-US" altLang="zh-TW" sz="2000" i="1">
                <a:sym typeface="Wingdings" charset="2"/>
              </a:rPr>
              <a:t>t</a:t>
            </a:r>
            <a:r>
              <a:rPr lang="en-US" altLang="zh-TW" sz="2000">
                <a:sym typeface="Wingdings" charset="2"/>
              </a:rPr>
              <a:t> in </a:t>
            </a:r>
            <a:r>
              <a:rPr lang="en-US" altLang="zh-TW" sz="2000" i="1">
                <a:sym typeface="Wingdings" charset="2"/>
              </a:rPr>
              <a:t>V</a:t>
            </a:r>
          </a:p>
          <a:p>
            <a:pPr>
              <a:defRPr/>
            </a:pPr>
            <a:r>
              <a:rPr lang="en-US" altLang="zh-TW" sz="2000">
                <a:sym typeface="Wingdings" charset="2"/>
              </a:rPr>
              <a:t>  do </a:t>
            </a:r>
            <a:r>
              <a:rPr lang="en-US" altLang="zh-TW" sz="2000" i="1">
                <a:sym typeface="Wingdings" charset="2"/>
              </a:rPr>
              <a:t>T</a:t>
            </a:r>
            <a:r>
              <a:rPr lang="en-US" altLang="zh-TW" sz="2000" i="1" baseline="-25000">
                <a:sym typeface="Wingdings" charset="2"/>
              </a:rPr>
              <a:t>ct</a:t>
            </a:r>
            <a:r>
              <a:rPr lang="en-US" altLang="zh-TW" sz="2000">
                <a:sym typeface="Wingdings" charset="2"/>
              </a:rPr>
              <a:t>  </a:t>
            </a:r>
            <a:r>
              <a:rPr lang="en-US" altLang="zh-TW" sz="2000">
                <a:latin typeface="Courier New" charset="0"/>
                <a:sym typeface="Wingdings" charset="2"/>
              </a:rPr>
              <a:t>CountTokensOfTerm</a:t>
            </a:r>
            <a:r>
              <a:rPr lang="en-US" altLang="zh-TW" sz="2000">
                <a:sym typeface="Wingdings" charset="2"/>
              </a:rPr>
              <a:t>(</a:t>
            </a:r>
            <a:r>
              <a:rPr lang="en-US" altLang="zh-TW" sz="2000" i="1">
                <a:sym typeface="Wingdings" charset="2"/>
              </a:rPr>
              <a:t>text</a:t>
            </a:r>
            <a:r>
              <a:rPr lang="en-US" altLang="zh-TW" sz="2000" i="1" baseline="-25000">
                <a:sym typeface="Wingdings" charset="2"/>
              </a:rPr>
              <a:t>c</a:t>
            </a:r>
            <a:r>
              <a:rPr lang="en-US" altLang="zh-TW" sz="2000">
                <a:sym typeface="Wingdings" charset="2"/>
              </a:rPr>
              <a:t>, </a:t>
            </a:r>
            <a:r>
              <a:rPr lang="en-US" altLang="zh-TW" sz="2000" i="1">
                <a:sym typeface="Wingdings" charset="2"/>
              </a:rPr>
              <a:t>t</a:t>
            </a:r>
            <a:r>
              <a:rPr lang="en-US" altLang="zh-TW" sz="2000">
                <a:sym typeface="Wingdings" charset="2"/>
              </a:rPr>
              <a:t>)</a:t>
            </a:r>
          </a:p>
          <a:p>
            <a:pPr>
              <a:defRPr/>
            </a:pPr>
            <a:r>
              <a:rPr lang="en-US" altLang="zh-TW" sz="2000">
                <a:sym typeface="Wingdings" charset="2"/>
              </a:rPr>
              <a:t>  for each </a:t>
            </a:r>
            <a:r>
              <a:rPr lang="en-US" altLang="zh-TW" sz="2000" i="1">
                <a:sym typeface="Wingdings" charset="2"/>
              </a:rPr>
              <a:t>t</a:t>
            </a:r>
            <a:r>
              <a:rPr lang="en-US" altLang="zh-TW" sz="2000">
                <a:sym typeface="Wingdings" charset="2"/>
              </a:rPr>
              <a:t> in </a:t>
            </a:r>
            <a:r>
              <a:rPr lang="en-US" altLang="zh-TW" sz="2000" i="1">
                <a:sym typeface="Wingdings" charset="2"/>
              </a:rPr>
              <a:t>V</a:t>
            </a:r>
          </a:p>
          <a:p>
            <a:pPr>
              <a:defRPr/>
            </a:pPr>
            <a:r>
              <a:rPr lang="en-US" altLang="zh-TW" sz="2000">
                <a:sym typeface="Wingdings" charset="2"/>
              </a:rPr>
              <a:t>  do </a:t>
            </a:r>
            <a:r>
              <a:rPr lang="en-US" altLang="zh-TW" sz="2000" i="1">
                <a:sym typeface="Wingdings" charset="2"/>
              </a:rPr>
              <a:t>condprob</a:t>
            </a:r>
            <a:r>
              <a:rPr lang="en-US" altLang="zh-TW" sz="2000">
                <a:sym typeface="Wingdings" charset="2"/>
              </a:rPr>
              <a:t>[</a:t>
            </a:r>
            <a:r>
              <a:rPr lang="en-US" altLang="zh-TW" sz="2000" i="1">
                <a:sym typeface="Wingdings" charset="2"/>
              </a:rPr>
              <a:t>t</a:t>
            </a:r>
            <a:r>
              <a:rPr lang="en-US" altLang="zh-TW" sz="2000">
                <a:sym typeface="Wingdings" charset="2"/>
              </a:rPr>
              <a:t>][</a:t>
            </a:r>
            <a:r>
              <a:rPr lang="en-US" altLang="zh-TW" sz="2000" i="1">
                <a:sym typeface="Wingdings" charset="2"/>
              </a:rPr>
              <a:t>c</a:t>
            </a:r>
            <a:r>
              <a:rPr lang="en-US" altLang="zh-TW" sz="2000">
                <a:sym typeface="Wingdings" charset="2"/>
              </a:rPr>
              <a:t>]  (</a:t>
            </a:r>
            <a:r>
              <a:rPr lang="en-US" altLang="zh-TW" sz="2000" i="1">
                <a:sym typeface="Wingdings" charset="2"/>
              </a:rPr>
              <a:t>T</a:t>
            </a:r>
            <a:r>
              <a:rPr lang="en-US" altLang="zh-TW" sz="2000" i="1" baseline="-25000">
                <a:sym typeface="Wingdings" charset="2"/>
              </a:rPr>
              <a:t>ct</a:t>
            </a:r>
            <a:r>
              <a:rPr lang="en-US" altLang="zh-TW" sz="2000">
                <a:sym typeface="Wingdings" charset="2"/>
              </a:rPr>
              <a:t>+1) / </a:t>
            </a:r>
            <a:r>
              <a:rPr lang="en-US" altLang="zh-TW" sz="2000">
                <a:ea typeface="Times New Roman" charset="0"/>
                <a:cs typeface="Times New Roman" charset="0"/>
                <a:sym typeface="Wingdings" charset="2"/>
              </a:rPr>
              <a:t>∑</a:t>
            </a:r>
            <a:r>
              <a:rPr lang="en-US" altLang="zh-TW" sz="2000">
                <a:sym typeface="Wingdings" charset="2"/>
              </a:rPr>
              <a:t>(</a:t>
            </a:r>
            <a:r>
              <a:rPr lang="en-US" altLang="zh-TW" sz="2000" i="1">
                <a:sym typeface="Wingdings" charset="2"/>
              </a:rPr>
              <a:t>T</a:t>
            </a:r>
            <a:r>
              <a:rPr lang="en-US" altLang="zh-TW" sz="2000" i="1" baseline="-25000">
                <a:sym typeface="Wingdings" charset="2"/>
              </a:rPr>
              <a:t>ct’</a:t>
            </a:r>
            <a:r>
              <a:rPr lang="en-US" altLang="zh-TW" sz="2000">
                <a:sym typeface="Wingdings" charset="2"/>
              </a:rPr>
              <a:t>+1)</a:t>
            </a:r>
          </a:p>
          <a:p>
            <a:pPr>
              <a:defRPr/>
            </a:pPr>
            <a:endParaRPr lang="en-US" altLang="zh-TW" sz="2000">
              <a:sym typeface="Wingdings" charset="2"/>
            </a:endParaRPr>
          </a:p>
          <a:p>
            <a:pPr>
              <a:defRPr/>
            </a:pPr>
            <a:r>
              <a:rPr lang="en-US" altLang="zh-TW" sz="2000">
                <a:sym typeface="Wingdings" charset="2"/>
              </a:rPr>
              <a:t>return </a:t>
            </a:r>
            <a:r>
              <a:rPr lang="en-US" altLang="zh-TW" sz="2000" i="1">
                <a:sym typeface="Wingdings" charset="2"/>
              </a:rPr>
              <a:t>V</a:t>
            </a:r>
            <a:r>
              <a:rPr lang="en-US" altLang="zh-TW" sz="2000">
                <a:sym typeface="Wingdings" charset="2"/>
              </a:rPr>
              <a:t>, </a:t>
            </a:r>
            <a:r>
              <a:rPr lang="en-US" altLang="zh-TW" sz="2000" i="1">
                <a:sym typeface="Wingdings" charset="2"/>
              </a:rPr>
              <a:t>prior</a:t>
            </a:r>
            <a:r>
              <a:rPr lang="en-US" altLang="zh-TW" sz="2000">
                <a:sym typeface="Wingdings" charset="2"/>
              </a:rPr>
              <a:t>, </a:t>
            </a:r>
            <a:r>
              <a:rPr lang="en-US" altLang="zh-TW" sz="2000" i="1">
                <a:sym typeface="Wingdings" charset="2"/>
              </a:rPr>
              <a:t>condprob</a:t>
            </a:r>
            <a:endParaRPr lang="en-US" altLang="zh-TW" sz="2000" i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Naïve Bayes Text Classification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>
                <a:latin typeface="Calibri" charset="0"/>
              </a:rPr>
              <a:t>Naïve Bayes algorithm – testing phase.</a:t>
            </a:r>
          </a:p>
          <a:p>
            <a:endParaRPr lang="en-US" altLang="zh-TW">
              <a:latin typeface="Calibri" charset="0"/>
            </a:endParaRPr>
          </a:p>
        </p:txBody>
      </p:sp>
      <p:sp>
        <p:nvSpPr>
          <p:cNvPr id="62468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6324600" y="6400800"/>
            <a:ext cx="2514600" cy="3048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1400"/>
              <a:t>Slide from Chien Chin Chen</a:t>
            </a:r>
          </a:p>
        </p:txBody>
      </p:sp>
      <p:sp>
        <p:nvSpPr>
          <p:cNvPr id="59396" name="Text Box 4"/>
          <p:cNvSpPr txBox="1">
            <a:spLocks noChangeArrowheads="1"/>
          </p:cNvSpPr>
          <p:nvPr/>
        </p:nvSpPr>
        <p:spPr bwMode="auto">
          <a:xfrm>
            <a:off x="971550" y="2420938"/>
            <a:ext cx="6337300" cy="2616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altLang="zh-TW" sz="2000">
                <a:latin typeface="Courier New" charset="0"/>
              </a:rPr>
              <a:t>ApplyMultinomialNB</a:t>
            </a:r>
            <a:r>
              <a:rPr lang="en-US" altLang="zh-TW" sz="2000"/>
              <a:t>(</a:t>
            </a:r>
            <a:r>
              <a:rPr lang="en-US" altLang="zh-TW" sz="2000" i="1"/>
              <a:t>C</a:t>
            </a:r>
            <a:r>
              <a:rPr lang="en-US" altLang="zh-TW" sz="2000"/>
              <a:t>, </a:t>
            </a:r>
            <a:r>
              <a:rPr lang="en-US" altLang="zh-TW" sz="2000" i="1"/>
              <a:t>V</a:t>
            </a:r>
            <a:r>
              <a:rPr lang="en-US" altLang="zh-TW" sz="2000"/>
              <a:t>,</a:t>
            </a:r>
            <a:r>
              <a:rPr lang="en-US" altLang="zh-TW" sz="2000" i="1"/>
              <a:t> prior</a:t>
            </a:r>
            <a:r>
              <a:rPr lang="en-US" altLang="zh-TW" sz="2000"/>
              <a:t>,</a:t>
            </a:r>
            <a:r>
              <a:rPr lang="en-US" altLang="zh-TW" sz="2000" i="1"/>
              <a:t> condProb</a:t>
            </a:r>
            <a:r>
              <a:rPr lang="en-US" altLang="zh-TW" sz="2000"/>
              <a:t>,</a:t>
            </a:r>
            <a:r>
              <a:rPr lang="en-US" altLang="zh-TW" sz="2000" i="1"/>
              <a:t> d</a:t>
            </a:r>
            <a:r>
              <a:rPr lang="en-US" altLang="zh-TW" sz="2000"/>
              <a:t>)</a:t>
            </a:r>
          </a:p>
          <a:p>
            <a:pPr>
              <a:defRPr/>
            </a:pPr>
            <a:r>
              <a:rPr lang="en-US" altLang="zh-TW" sz="2000" i="1"/>
              <a:t>W</a:t>
            </a:r>
            <a:r>
              <a:rPr lang="en-US" altLang="zh-TW" sz="2000"/>
              <a:t> </a:t>
            </a:r>
            <a:r>
              <a:rPr lang="en-US" altLang="zh-TW" sz="2000">
                <a:sym typeface="Wingdings" charset="2"/>
              </a:rPr>
              <a:t> </a:t>
            </a:r>
            <a:r>
              <a:rPr lang="en-US" altLang="zh-TW" sz="2000">
                <a:latin typeface="Courier New" charset="0"/>
                <a:sym typeface="Wingdings" charset="2"/>
              </a:rPr>
              <a:t>ExtractTokensFromDoc</a:t>
            </a:r>
            <a:r>
              <a:rPr lang="en-US" altLang="zh-TW" sz="2000">
                <a:sym typeface="Wingdings" charset="2"/>
              </a:rPr>
              <a:t>(</a:t>
            </a:r>
            <a:r>
              <a:rPr lang="en-US" altLang="zh-TW" sz="2000" i="1">
                <a:sym typeface="Wingdings" charset="2"/>
              </a:rPr>
              <a:t>V</a:t>
            </a:r>
            <a:r>
              <a:rPr lang="en-US" altLang="zh-TW" sz="2000">
                <a:sym typeface="Wingdings" charset="2"/>
              </a:rPr>
              <a:t>,</a:t>
            </a:r>
            <a:r>
              <a:rPr lang="en-US" altLang="zh-TW" sz="2000" i="1">
                <a:sym typeface="Wingdings" charset="2"/>
              </a:rPr>
              <a:t> d</a:t>
            </a:r>
            <a:r>
              <a:rPr lang="en-US" altLang="zh-TW" sz="2000">
                <a:sym typeface="Wingdings" charset="2"/>
              </a:rPr>
              <a:t>)</a:t>
            </a:r>
          </a:p>
          <a:p>
            <a:pPr>
              <a:defRPr/>
            </a:pPr>
            <a:r>
              <a:rPr lang="en-US" altLang="zh-TW" sz="2000">
                <a:sym typeface="Wingdings" charset="2"/>
              </a:rPr>
              <a:t>for each </a:t>
            </a:r>
            <a:r>
              <a:rPr lang="en-US" altLang="zh-TW" sz="2000" i="1">
                <a:sym typeface="Wingdings" charset="2"/>
              </a:rPr>
              <a:t>c</a:t>
            </a:r>
            <a:r>
              <a:rPr lang="en-US" altLang="zh-TW" sz="2000">
                <a:sym typeface="Wingdings" charset="2"/>
              </a:rPr>
              <a:t> in </a:t>
            </a:r>
            <a:r>
              <a:rPr lang="en-US" altLang="zh-TW" sz="2000" i="1">
                <a:sym typeface="Wingdings" charset="2"/>
              </a:rPr>
              <a:t>C</a:t>
            </a:r>
          </a:p>
          <a:p>
            <a:pPr>
              <a:defRPr/>
            </a:pPr>
            <a:r>
              <a:rPr lang="en-US" altLang="zh-TW" sz="2000">
                <a:sym typeface="Wingdings" charset="2"/>
              </a:rPr>
              <a:t>do </a:t>
            </a:r>
            <a:r>
              <a:rPr lang="en-US" altLang="zh-TW" sz="2000" i="1">
                <a:sym typeface="Wingdings" charset="2"/>
              </a:rPr>
              <a:t>score</a:t>
            </a:r>
            <a:r>
              <a:rPr lang="en-US" altLang="zh-TW" sz="2000">
                <a:sym typeface="Wingdings" charset="2"/>
              </a:rPr>
              <a:t>[</a:t>
            </a:r>
            <a:r>
              <a:rPr lang="en-US" altLang="zh-TW" sz="2000" i="1">
                <a:sym typeface="Wingdings" charset="2"/>
              </a:rPr>
              <a:t>c</a:t>
            </a:r>
            <a:r>
              <a:rPr lang="en-US" altLang="zh-TW" sz="2000">
                <a:sym typeface="Wingdings" charset="2"/>
              </a:rPr>
              <a:t>]  log </a:t>
            </a:r>
            <a:r>
              <a:rPr lang="en-US" altLang="zh-TW" sz="2000" i="1">
                <a:sym typeface="Wingdings" charset="2"/>
              </a:rPr>
              <a:t>prior</a:t>
            </a:r>
            <a:r>
              <a:rPr lang="en-US" altLang="zh-TW" sz="2000">
                <a:sym typeface="Wingdings" charset="2"/>
              </a:rPr>
              <a:t>[</a:t>
            </a:r>
            <a:r>
              <a:rPr lang="en-US" altLang="zh-TW" sz="2000" i="1">
                <a:sym typeface="Wingdings" charset="2"/>
              </a:rPr>
              <a:t>c</a:t>
            </a:r>
            <a:r>
              <a:rPr lang="en-US" altLang="zh-TW" sz="2000">
                <a:sym typeface="Wingdings" charset="2"/>
              </a:rPr>
              <a:t>]</a:t>
            </a:r>
          </a:p>
          <a:p>
            <a:pPr>
              <a:defRPr/>
            </a:pPr>
            <a:r>
              <a:rPr lang="en-US" altLang="zh-TW" sz="2000">
                <a:sym typeface="Wingdings" charset="2"/>
              </a:rPr>
              <a:t>  for each </a:t>
            </a:r>
            <a:r>
              <a:rPr lang="en-US" altLang="zh-TW" sz="2000" i="1">
                <a:sym typeface="Wingdings" charset="2"/>
              </a:rPr>
              <a:t>t</a:t>
            </a:r>
            <a:r>
              <a:rPr lang="en-US" altLang="zh-TW" sz="2000">
                <a:sym typeface="Wingdings" charset="2"/>
              </a:rPr>
              <a:t> in </a:t>
            </a:r>
            <a:r>
              <a:rPr lang="en-US" altLang="zh-TW" sz="2000" i="1">
                <a:sym typeface="Wingdings" charset="2"/>
              </a:rPr>
              <a:t>W</a:t>
            </a:r>
          </a:p>
          <a:p>
            <a:pPr>
              <a:defRPr/>
            </a:pPr>
            <a:r>
              <a:rPr lang="en-US" altLang="zh-TW" sz="2000">
                <a:sym typeface="Wingdings" charset="2"/>
              </a:rPr>
              <a:t>  do </a:t>
            </a:r>
            <a:r>
              <a:rPr lang="en-US" altLang="zh-TW" sz="2000" i="1">
                <a:sym typeface="Wingdings" charset="2"/>
              </a:rPr>
              <a:t>score</a:t>
            </a:r>
            <a:r>
              <a:rPr lang="en-US" altLang="zh-TW" sz="2000">
                <a:sym typeface="Wingdings" charset="2"/>
              </a:rPr>
              <a:t>[</a:t>
            </a:r>
            <a:r>
              <a:rPr lang="en-US" altLang="zh-TW" sz="2000" i="1">
                <a:sym typeface="Wingdings" charset="2"/>
              </a:rPr>
              <a:t>c</a:t>
            </a:r>
            <a:r>
              <a:rPr lang="en-US" altLang="zh-TW" sz="2000">
                <a:sym typeface="Wingdings" charset="2"/>
              </a:rPr>
              <a:t>] += log </a:t>
            </a:r>
            <a:r>
              <a:rPr lang="en-US" altLang="zh-TW" sz="2000" i="1">
                <a:sym typeface="Wingdings" charset="2"/>
              </a:rPr>
              <a:t>condprob</a:t>
            </a:r>
            <a:r>
              <a:rPr lang="en-US" altLang="zh-TW" sz="2000">
                <a:sym typeface="Wingdings" charset="2"/>
              </a:rPr>
              <a:t>[</a:t>
            </a:r>
            <a:r>
              <a:rPr lang="en-US" altLang="zh-TW" sz="2000" i="1">
                <a:sym typeface="Wingdings" charset="2"/>
              </a:rPr>
              <a:t>t</a:t>
            </a:r>
            <a:r>
              <a:rPr lang="en-US" altLang="zh-TW" sz="2000">
                <a:sym typeface="Wingdings" charset="2"/>
              </a:rPr>
              <a:t>][</a:t>
            </a:r>
            <a:r>
              <a:rPr lang="en-US" altLang="zh-TW" sz="2000" i="1">
                <a:sym typeface="Wingdings" charset="2"/>
              </a:rPr>
              <a:t>c</a:t>
            </a:r>
            <a:r>
              <a:rPr lang="en-US" altLang="zh-TW" sz="2000">
                <a:sym typeface="Wingdings" charset="2"/>
              </a:rPr>
              <a:t>]</a:t>
            </a:r>
          </a:p>
          <a:p>
            <a:pPr>
              <a:defRPr/>
            </a:pPr>
            <a:endParaRPr lang="en-US" altLang="zh-TW" sz="2000">
              <a:sym typeface="Wingdings" charset="2"/>
            </a:endParaRPr>
          </a:p>
          <a:p>
            <a:pPr>
              <a:defRPr/>
            </a:pPr>
            <a:r>
              <a:rPr lang="en-US" altLang="zh-TW" sz="2000">
                <a:sym typeface="Wingdings" charset="2"/>
              </a:rPr>
              <a:t>return argmax</a:t>
            </a:r>
            <a:r>
              <a:rPr lang="en-US" altLang="zh-TW" sz="2000" i="1" baseline="-25000">
                <a:sym typeface="Wingdings" charset="2"/>
              </a:rPr>
              <a:t>c</a:t>
            </a:r>
            <a:r>
              <a:rPr lang="en-US" altLang="zh-TW" sz="2000" i="1">
                <a:sym typeface="Wingdings" charset="2"/>
              </a:rPr>
              <a:t>score</a:t>
            </a:r>
            <a:r>
              <a:rPr lang="en-US" altLang="zh-TW" sz="2000">
                <a:sym typeface="Wingdings" charset="2"/>
              </a:rPr>
              <a:t>[</a:t>
            </a:r>
            <a:r>
              <a:rPr lang="en-US" altLang="zh-TW" sz="2000" i="1">
                <a:sym typeface="Wingdings" charset="2"/>
              </a:rPr>
              <a:t>c</a:t>
            </a:r>
            <a:r>
              <a:rPr lang="en-US" altLang="zh-TW" sz="2000">
                <a:sym typeface="Wingdings" charset="2"/>
              </a:rPr>
              <a:t>]</a:t>
            </a:r>
            <a:endParaRPr lang="en-US" altLang="zh-TW" sz="2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Evaluating Categorization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 smtClean="0">
                <a:latin typeface="Calibri" charset="0"/>
              </a:rPr>
              <a:t>Evaluation must be done on test data that are independent of the training data </a:t>
            </a:r>
          </a:p>
          <a:p>
            <a:pPr lvl="1">
              <a:lnSpc>
                <a:spcPct val="90000"/>
              </a:lnSpc>
            </a:pPr>
            <a:r>
              <a:rPr lang="en-US" sz="2000" smtClean="0">
                <a:latin typeface="Calibri" charset="0"/>
              </a:rPr>
              <a:t>usually a disjoint set of instances</a:t>
            </a:r>
          </a:p>
          <a:p>
            <a:pPr>
              <a:lnSpc>
                <a:spcPct val="90000"/>
              </a:lnSpc>
            </a:pPr>
            <a:r>
              <a:rPr lang="en-US" sz="2400" i="1" smtClean="0">
                <a:solidFill>
                  <a:srgbClr val="FF0000"/>
                </a:solidFill>
                <a:latin typeface="Calibri" charset="0"/>
              </a:rPr>
              <a:t>Classification accuracy</a:t>
            </a:r>
            <a:r>
              <a:rPr lang="en-US" sz="2400" smtClean="0">
                <a:latin typeface="Calibri" charset="0"/>
              </a:rPr>
              <a:t>: </a:t>
            </a:r>
            <a:r>
              <a:rPr lang="en-US" sz="2400" i="1" smtClean="0">
                <a:latin typeface="Calibri" charset="0"/>
              </a:rPr>
              <a:t>c</a:t>
            </a:r>
            <a:r>
              <a:rPr lang="en-US" sz="2800" smtClean="0">
                <a:latin typeface="Calibri" charset="0"/>
              </a:rPr>
              <a:t>/</a:t>
            </a:r>
            <a:r>
              <a:rPr lang="en-US" sz="2400" i="1" smtClean="0">
                <a:latin typeface="Calibri" charset="0"/>
              </a:rPr>
              <a:t>n</a:t>
            </a:r>
            <a:r>
              <a:rPr lang="en-US" sz="2400" smtClean="0">
                <a:latin typeface="Calibri" charset="0"/>
              </a:rPr>
              <a:t> where </a:t>
            </a:r>
            <a:r>
              <a:rPr lang="en-US" sz="2400" i="1" smtClean="0">
                <a:latin typeface="Calibri" charset="0"/>
              </a:rPr>
              <a:t>n</a:t>
            </a:r>
            <a:r>
              <a:rPr lang="en-US" sz="2400" smtClean="0">
                <a:latin typeface="Calibri" charset="0"/>
              </a:rPr>
              <a:t> is the total number of test instances and </a:t>
            </a:r>
            <a:r>
              <a:rPr lang="en-US" sz="2400" i="1" smtClean="0">
                <a:latin typeface="Calibri" charset="0"/>
              </a:rPr>
              <a:t>c</a:t>
            </a:r>
            <a:r>
              <a:rPr lang="en-US" sz="2400" smtClean="0">
                <a:latin typeface="Calibri" charset="0"/>
              </a:rPr>
              <a:t> is the number of test instances correctly classified by the system.</a:t>
            </a:r>
          </a:p>
          <a:p>
            <a:pPr lvl="1">
              <a:lnSpc>
                <a:spcPct val="90000"/>
              </a:lnSpc>
            </a:pPr>
            <a:r>
              <a:rPr lang="en-US" sz="2000" smtClean="0">
                <a:latin typeface="Calibri" charset="0"/>
              </a:rPr>
              <a:t>Adequate if one class per document</a:t>
            </a:r>
          </a:p>
          <a:p>
            <a:pPr>
              <a:lnSpc>
                <a:spcPct val="90000"/>
              </a:lnSpc>
            </a:pPr>
            <a:r>
              <a:rPr lang="en-US" sz="2400" smtClean="0">
                <a:latin typeface="Calibri" charset="0"/>
              </a:rPr>
              <a:t>Results can vary based on sampling error due to different training and test sets.</a:t>
            </a:r>
          </a:p>
          <a:p>
            <a:pPr lvl="1">
              <a:lnSpc>
                <a:spcPct val="90000"/>
              </a:lnSpc>
            </a:pPr>
            <a:r>
              <a:rPr lang="en-US" sz="2000" smtClean="0">
                <a:latin typeface="Calibri" charset="0"/>
              </a:rPr>
              <a:t>Average results over multiple training and test sets (splits of the overall data) for the best results.</a:t>
            </a:r>
          </a:p>
        </p:txBody>
      </p:sp>
      <p:sp>
        <p:nvSpPr>
          <p:cNvPr id="63492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6629400" y="6400800"/>
            <a:ext cx="2286000" cy="3048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1400"/>
              <a:t>Slide from Chris Manning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5" name="Rectangle 2"/>
          <p:cNvSpPr>
            <a:spLocks noGrp="1" noChangeArrowheads="1"/>
          </p:cNvSpPr>
          <p:nvPr>
            <p:ph type="title"/>
          </p:nvPr>
        </p:nvSpPr>
        <p:spPr>
          <a:xfrm>
            <a:off x="406400" y="-304800"/>
            <a:ext cx="7772400" cy="1143000"/>
          </a:xfrm>
        </p:spPr>
        <p:txBody>
          <a:bodyPr/>
          <a:lstStyle/>
          <a:p>
            <a:r>
              <a:rPr lang="en-US"/>
              <a:t>Measuring Performance</a:t>
            </a:r>
          </a:p>
        </p:txBody>
      </p:sp>
      <p:sp>
        <p:nvSpPr>
          <p:cNvPr id="6451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22800" y="1317625"/>
            <a:ext cx="4013200" cy="4648200"/>
          </a:xfrm>
        </p:spPr>
        <p:txBody>
          <a:bodyPr/>
          <a:lstStyle/>
          <a:p>
            <a:r>
              <a:rPr lang="en-US" sz="2800">
                <a:solidFill>
                  <a:srgbClr val="FF0000"/>
                </a:solidFill>
                <a:latin typeface="Calibri" charset="0"/>
              </a:rPr>
              <a:t>Precision</a:t>
            </a:r>
            <a:r>
              <a:rPr lang="en-US" sz="2800">
                <a:latin typeface="Calibri" charset="0"/>
              </a:rPr>
              <a:t> = </a:t>
            </a:r>
            <a:br>
              <a:rPr lang="en-US" sz="2800">
                <a:latin typeface="Calibri" charset="0"/>
              </a:rPr>
            </a:br>
            <a:r>
              <a:rPr lang="en-US" sz="2800">
                <a:latin typeface="Calibri" charset="0"/>
              </a:rPr>
              <a:t>good messages kept</a:t>
            </a:r>
            <a:br>
              <a:rPr lang="en-US" sz="2800">
                <a:latin typeface="Calibri" charset="0"/>
              </a:rPr>
            </a:br>
            <a:r>
              <a:rPr lang="en-US" sz="2800">
                <a:latin typeface="Calibri" charset="0"/>
              </a:rPr>
              <a:t>  all messages kept</a:t>
            </a:r>
          </a:p>
          <a:p>
            <a:endParaRPr lang="en-US" sz="2800">
              <a:latin typeface="Calibri" charset="0"/>
            </a:endParaRPr>
          </a:p>
          <a:p>
            <a:r>
              <a:rPr lang="en-US" sz="2800">
                <a:solidFill>
                  <a:srgbClr val="FF0000"/>
                </a:solidFill>
                <a:latin typeface="Calibri" charset="0"/>
              </a:rPr>
              <a:t>Recall</a:t>
            </a:r>
            <a:r>
              <a:rPr lang="en-US" sz="2800">
                <a:latin typeface="Calibri" charset="0"/>
              </a:rPr>
              <a:t> =</a:t>
            </a:r>
            <a:br>
              <a:rPr lang="en-US" sz="2800">
                <a:latin typeface="Calibri" charset="0"/>
              </a:rPr>
            </a:br>
            <a:r>
              <a:rPr lang="en-US" sz="2800">
                <a:latin typeface="Calibri" charset="0"/>
              </a:rPr>
              <a:t>good messages kept</a:t>
            </a:r>
            <a:br>
              <a:rPr lang="en-US" sz="2800">
                <a:latin typeface="Calibri" charset="0"/>
              </a:rPr>
            </a:br>
            <a:r>
              <a:rPr lang="en-US" sz="2800">
                <a:latin typeface="Calibri" charset="0"/>
              </a:rPr>
              <a:t> all good messages</a:t>
            </a:r>
          </a:p>
        </p:txBody>
      </p:sp>
      <p:sp>
        <p:nvSpPr>
          <p:cNvPr id="64517" name="Line 7"/>
          <p:cNvSpPr>
            <a:spLocks noChangeShapeType="1"/>
          </p:cNvSpPr>
          <p:nvPr/>
        </p:nvSpPr>
        <p:spPr bwMode="auto">
          <a:xfrm>
            <a:off x="4953000" y="4137025"/>
            <a:ext cx="3429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4518" name="Line 8"/>
          <p:cNvSpPr>
            <a:spLocks noChangeShapeType="1"/>
          </p:cNvSpPr>
          <p:nvPr/>
        </p:nvSpPr>
        <p:spPr bwMode="auto">
          <a:xfrm>
            <a:off x="4953000" y="2268538"/>
            <a:ext cx="3429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16777" name="Text Box 9"/>
          <p:cNvSpPr txBox="1">
            <a:spLocks noChangeArrowheads="1"/>
          </p:cNvSpPr>
          <p:nvPr/>
        </p:nvSpPr>
        <p:spPr bwMode="auto">
          <a:xfrm>
            <a:off x="152400" y="4899025"/>
            <a:ext cx="8969375" cy="1373188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3399FF"/>
                </a:solidFill>
              </a:rPr>
              <a:t>Trade off precision vs. recall by setting threshold</a:t>
            </a:r>
          </a:p>
          <a:p>
            <a:r>
              <a:rPr lang="en-US" sz="2800">
                <a:solidFill>
                  <a:srgbClr val="3399FF"/>
                </a:solidFill>
              </a:rPr>
              <a:t>Measure the curve on annotated dev data (or test data)</a:t>
            </a:r>
          </a:p>
          <a:p>
            <a:r>
              <a:rPr lang="en-US" sz="2800">
                <a:solidFill>
                  <a:srgbClr val="3399FF"/>
                </a:solidFill>
              </a:rPr>
              <a:t>Choose a threshold where user is comfortable</a:t>
            </a:r>
          </a:p>
        </p:txBody>
      </p:sp>
      <p:graphicFrame>
        <p:nvGraphicFramePr>
          <p:cNvPr id="64514" name="Object 2"/>
          <p:cNvGraphicFramePr>
            <a:graphicFrameLocks noChangeAspect="1"/>
          </p:cNvGraphicFramePr>
          <p:nvPr/>
        </p:nvGraphicFramePr>
        <p:xfrm>
          <a:off x="200025" y="1165225"/>
          <a:ext cx="4371975" cy="3421063"/>
        </p:xfrm>
        <a:graphic>
          <a:graphicData uri="http://schemas.openxmlformats.org/presentationml/2006/ole">
            <p:oleObj spid="_x0000_s150530" name="Worksheet" r:id="rId3" imgW="5994400" imgH="4686300" progId="Excel.Sheet.8">
              <p:embed/>
            </p:oleObj>
          </a:graphicData>
        </a:graphic>
      </p:graphicFrame>
      <p:sp>
        <p:nvSpPr>
          <p:cNvPr id="64520" name="Footer Placeholder 3"/>
          <p:cNvSpPr txBox="1">
            <a:spLocks/>
          </p:cNvSpPr>
          <p:nvPr/>
        </p:nvSpPr>
        <p:spPr bwMode="auto">
          <a:xfrm>
            <a:off x="6858000" y="6400800"/>
            <a:ext cx="2057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r>
              <a:rPr lang="en-US" sz="1400"/>
              <a:t>Slide from Jason Eisner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6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6777" grpId="0" autoUpdateAnimBg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0"/>
            <a:ext cx="7772400" cy="1143000"/>
          </a:xfrm>
        </p:spPr>
        <p:txBody>
          <a:bodyPr/>
          <a:lstStyle/>
          <a:p>
            <a:r>
              <a:rPr lang="en-US"/>
              <a:t>SpamAssassin: Naïve Bayes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914400" y="1219200"/>
            <a:ext cx="7772400" cy="4572000"/>
          </a:xfrm>
        </p:spPr>
        <p:txBody>
          <a:bodyPr/>
          <a:lstStyle/>
          <a:p>
            <a:r>
              <a:rPr lang="en-US" sz="2000" smtClean="0"/>
              <a:t>Mentions Generic Viagra</a:t>
            </a:r>
          </a:p>
          <a:p>
            <a:r>
              <a:rPr lang="en-US" sz="2000" smtClean="0"/>
              <a:t>Online Pharmacy</a:t>
            </a:r>
          </a:p>
          <a:p>
            <a:r>
              <a:rPr lang="en-US" sz="2000" smtClean="0"/>
              <a:t>No prescription needed</a:t>
            </a:r>
          </a:p>
          <a:p>
            <a:r>
              <a:rPr lang="en-US" sz="2000" smtClean="0"/>
              <a:t>Mentions millions of (dollar) ((dollar) NN,NNN,NNN.NN)</a:t>
            </a:r>
          </a:p>
          <a:p>
            <a:r>
              <a:rPr lang="en-US" sz="2000" smtClean="0"/>
              <a:t>Talks about Oprah with an exclamation!	</a:t>
            </a:r>
          </a:p>
          <a:p>
            <a:r>
              <a:rPr lang="en-US" sz="2000" smtClean="0"/>
              <a:t>Phrase: impress ... girl</a:t>
            </a:r>
          </a:p>
          <a:p>
            <a:r>
              <a:rPr lang="en-US" sz="2000" smtClean="0"/>
              <a:t>From: starts with many numbers</a:t>
            </a:r>
          </a:p>
          <a:p>
            <a:r>
              <a:rPr lang="en-US" sz="2000" smtClean="0"/>
              <a:t>Subject contains "Your Family”</a:t>
            </a:r>
          </a:p>
          <a:p>
            <a:r>
              <a:rPr lang="en-US" sz="2000" smtClean="0"/>
              <a:t>Subject is all capitals</a:t>
            </a:r>
          </a:p>
          <a:p>
            <a:r>
              <a:rPr lang="en-US" sz="2000" smtClean="0"/>
              <a:t>HTML has a low ratio of text to image area</a:t>
            </a:r>
          </a:p>
          <a:p>
            <a:r>
              <a:rPr lang="en-US" sz="2000" smtClean="0"/>
              <a:t>One hundred percent guaranteed</a:t>
            </a:r>
          </a:p>
          <a:p>
            <a:r>
              <a:rPr lang="en-US" sz="2000" smtClean="0"/>
              <a:t>Claims you can be removed from the list</a:t>
            </a:r>
          </a:p>
          <a:p>
            <a:r>
              <a:rPr lang="en-US" sz="2000" smtClean="0"/>
              <a:t>'Prestigious Non-Accredited Universities'		</a:t>
            </a:r>
            <a:endParaRPr lang="en-US"/>
          </a:p>
          <a:p>
            <a:r>
              <a:rPr lang="en-US">
                <a:hlinkClick r:id="rId2"/>
              </a:rPr>
              <a:t>http://spamassassin.apache.org/tests_3_3_x.html</a:t>
            </a:r>
            <a:endParaRPr lang="en-US"/>
          </a:p>
        </p:txBody>
      </p:sp>
      <p:sp>
        <p:nvSpPr>
          <p:cNvPr id="9933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676400" y="6553200"/>
            <a:ext cx="74676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fld id="{C9671A6B-0F67-BC4A-B3DC-A212A2E35732}" type="slidenum">
              <a:rPr lang="en-US" sz="1000"/>
              <a:pPr/>
              <a:t>66</a:t>
            </a:fld>
            <a:endParaRPr lang="en-US" sz="1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5: Sentiment Lexicons: Hand-Built</a:t>
            </a:r>
          </a:p>
        </p:txBody>
      </p:sp>
      <p:sp>
        <p:nvSpPr>
          <p:cNvPr id="27238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  <a:p>
            <a:r>
              <a:rPr lang="en-US"/>
              <a:t>Key task: Vocabulary</a:t>
            </a:r>
          </a:p>
          <a:p>
            <a:r>
              <a:rPr lang="en-US"/>
              <a:t>The previous work uses </a:t>
            </a:r>
            <a:r>
              <a:rPr lang="en-US" b="1"/>
              <a:t>all the words</a:t>
            </a:r>
            <a:r>
              <a:rPr lang="en-US"/>
              <a:t> in a document</a:t>
            </a:r>
            <a:endParaRPr lang="en-US" b="1"/>
          </a:p>
          <a:p>
            <a:r>
              <a:rPr lang="en-US"/>
              <a:t>Can we do better by focusing on subset of words?</a:t>
            </a:r>
          </a:p>
          <a:p>
            <a:pPr lvl="1"/>
            <a:r>
              <a:rPr lang="en-US"/>
              <a:t>How to find words, phrases, patterns that express sentiment or polarity?</a:t>
            </a:r>
          </a:p>
          <a:p>
            <a:pPr lvl="1">
              <a:buFontTx/>
              <a:buNone/>
            </a:pPr>
            <a:endParaRPr lang="en-US"/>
          </a:p>
          <a:p>
            <a:pPr>
              <a:buFontTx/>
              <a:buNone/>
            </a:pPr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686800" y="6553200"/>
            <a:ext cx="457200" cy="304800"/>
          </a:xfrm>
          <a:prstGeom prst="rect">
            <a:avLst/>
          </a:prstGeom>
        </p:spPr>
        <p:txBody>
          <a:bodyPr/>
          <a:lstStyle/>
          <a:p>
            <a:fld id="{5A243074-1460-0E41-B15A-5ED3B56FE7C7}" type="slidenum">
              <a:rPr lang="en-US"/>
              <a:pPr/>
              <a:t>67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5: Sentiment/Affect Lexicons: GenInq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mtClean="0"/>
              <a:t>Harvard General Inquirer Database</a:t>
            </a:r>
          </a:p>
          <a:p>
            <a:pPr lvl="1"/>
            <a:r>
              <a:rPr lang="en-US" smtClean="0"/>
              <a:t>Contains 3627 negative and positive word-strings: </a:t>
            </a:r>
          </a:p>
          <a:p>
            <a:pPr lvl="1"/>
            <a:r>
              <a:rPr lang="en-US" smtClean="0">
                <a:hlinkClick r:id="rId2"/>
              </a:rPr>
              <a:t>http://www.wjh.harvard.edu/~inquirer/</a:t>
            </a:r>
            <a:endParaRPr lang="en-US" smtClean="0"/>
          </a:p>
          <a:p>
            <a:pPr lvl="1"/>
            <a:r>
              <a:rPr lang="en-US" smtClean="0">
                <a:hlinkClick r:id="rId3"/>
              </a:rPr>
              <a:t>http://www.wjh.harvard.edu/~inquirer/homecat.htm</a:t>
            </a:r>
            <a:endParaRPr lang="en-US" smtClean="0"/>
          </a:p>
          <a:p>
            <a:pPr lvl="1"/>
            <a:r>
              <a:rPr lang="en-US" smtClean="0"/>
              <a:t>Positiv (1915 words) versus Negativ (2291 words)</a:t>
            </a:r>
          </a:p>
          <a:p>
            <a:pPr lvl="1"/>
            <a:r>
              <a:rPr lang="en-US" smtClean="0"/>
              <a:t>Strong vs Weak</a:t>
            </a:r>
          </a:p>
          <a:p>
            <a:pPr lvl="1"/>
            <a:r>
              <a:rPr lang="en-US" smtClean="0"/>
              <a:t>Active vs Passive</a:t>
            </a:r>
          </a:p>
          <a:p>
            <a:pPr lvl="1"/>
            <a:r>
              <a:rPr lang="en-US" smtClean="0"/>
              <a:t>Overstated versus Understated</a:t>
            </a:r>
          </a:p>
          <a:p>
            <a:pPr lvl="1"/>
            <a:r>
              <a:rPr lang="en-US" smtClean="0"/>
              <a:t>Pleasure, Pain, Virtue, Vice</a:t>
            </a:r>
          </a:p>
          <a:p>
            <a:pPr lvl="1"/>
            <a:r>
              <a:rPr lang="en-US" smtClean="0"/>
              <a:t>Motivation, Cognitive Orientation, etc</a:t>
            </a:r>
          </a:p>
          <a:p>
            <a:pPr lvl="1"/>
            <a:endParaRPr lang="en-US" smtClean="0"/>
          </a:p>
          <a:p>
            <a:pPr lvl="1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-152400"/>
            <a:ext cx="7772400" cy="1143000"/>
          </a:xfrm>
        </p:spPr>
        <p:txBody>
          <a:bodyPr/>
          <a:lstStyle/>
          <a:p>
            <a:r>
              <a:rPr lang="en-US"/>
              <a:t>5: Sentiment/Affect Lexicons: LIWC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066800"/>
            <a:ext cx="7772400" cy="4572000"/>
          </a:xfrm>
        </p:spPr>
        <p:txBody>
          <a:bodyPr/>
          <a:lstStyle/>
          <a:p>
            <a:r>
              <a:rPr lang="en-US"/>
              <a:t>LIWC (</a:t>
            </a:r>
            <a:r>
              <a:rPr lang="en-US" smtClean="0"/>
              <a:t>Linguistic Inquiry and Word Count)</a:t>
            </a:r>
          </a:p>
          <a:p>
            <a:pPr lvl="1"/>
            <a:r>
              <a:rPr lang="en-US" smtClean="0"/>
              <a:t>Pennebaker, Francis, &amp; Booth, 2001</a:t>
            </a:r>
          </a:p>
          <a:p>
            <a:r>
              <a:rPr lang="en-US" smtClean="0"/>
              <a:t>dictionary of 2300 words grouped into &gt; 70 classes</a:t>
            </a:r>
          </a:p>
          <a:p>
            <a:pPr lvl="2"/>
            <a:r>
              <a:rPr lang="en-US" sz="1800" b="1" smtClean="0">
                <a:solidFill>
                  <a:srgbClr val="660066"/>
                </a:solidFill>
              </a:rPr>
              <a:t>Affective Processes</a:t>
            </a:r>
          </a:p>
          <a:p>
            <a:pPr lvl="3"/>
            <a:r>
              <a:rPr lang="en-US" sz="1800" b="1" smtClean="0">
                <a:solidFill>
                  <a:srgbClr val="660066"/>
                </a:solidFill>
              </a:rPr>
              <a:t>negative emotion </a:t>
            </a:r>
            <a:r>
              <a:rPr lang="en-US" sz="1800" smtClean="0">
                <a:solidFill>
                  <a:srgbClr val="660066"/>
                </a:solidFill>
              </a:rPr>
              <a:t>(bad, weird, hate, problem, tough)</a:t>
            </a:r>
          </a:p>
          <a:p>
            <a:pPr lvl="3"/>
            <a:r>
              <a:rPr lang="en-US" sz="1800" smtClean="0">
                <a:solidFill>
                  <a:srgbClr val="660066"/>
                </a:solidFill>
              </a:rPr>
              <a:t>positive emotion (love, nice, sweet)</a:t>
            </a:r>
          </a:p>
          <a:p>
            <a:pPr lvl="2"/>
            <a:r>
              <a:rPr lang="en-US" sz="1800" b="1" smtClean="0">
                <a:solidFill>
                  <a:srgbClr val="660066"/>
                </a:solidFill>
              </a:rPr>
              <a:t>Cognitive Processes</a:t>
            </a:r>
          </a:p>
          <a:p>
            <a:pPr lvl="3"/>
            <a:r>
              <a:rPr lang="en-US" sz="1800" smtClean="0">
                <a:solidFill>
                  <a:srgbClr val="660066"/>
                </a:solidFill>
              </a:rPr>
              <a:t>Tentative (maybe, perhaps, guess)</a:t>
            </a:r>
          </a:p>
          <a:p>
            <a:pPr lvl="3"/>
            <a:r>
              <a:rPr lang="en-US" sz="1800" smtClean="0">
                <a:solidFill>
                  <a:srgbClr val="660066"/>
                </a:solidFill>
              </a:rPr>
              <a:t>Inhibition (block, constraint, stop)</a:t>
            </a:r>
          </a:p>
          <a:p>
            <a:pPr lvl="2"/>
            <a:r>
              <a:rPr lang="en-US" sz="1800" b="1" smtClean="0">
                <a:solidFill>
                  <a:srgbClr val="660066"/>
                </a:solidFill>
              </a:rPr>
              <a:t>Bodily Proceeses</a:t>
            </a:r>
          </a:p>
          <a:p>
            <a:pPr lvl="3"/>
            <a:r>
              <a:rPr lang="en-US" sz="1800" b="1" smtClean="0">
                <a:solidFill>
                  <a:srgbClr val="660066"/>
                </a:solidFill>
              </a:rPr>
              <a:t>sexual </a:t>
            </a:r>
            <a:r>
              <a:rPr lang="en-US" sz="1800" smtClean="0">
                <a:solidFill>
                  <a:srgbClr val="660066"/>
                </a:solidFill>
              </a:rPr>
              <a:t>(sex, horny, love, incest)</a:t>
            </a:r>
          </a:p>
          <a:p>
            <a:pPr lvl="2"/>
            <a:r>
              <a:rPr lang="en-US" sz="1800" b="1" smtClean="0">
                <a:solidFill>
                  <a:srgbClr val="660066"/>
                </a:solidFill>
              </a:rPr>
              <a:t>Pronouns</a:t>
            </a:r>
          </a:p>
          <a:p>
            <a:pPr lvl="3"/>
            <a:r>
              <a:rPr lang="en-US" sz="1800" smtClean="0">
                <a:solidFill>
                  <a:srgbClr val="660066"/>
                </a:solidFill>
              </a:rPr>
              <a:t>1</a:t>
            </a:r>
            <a:r>
              <a:rPr lang="en-US" sz="1800" baseline="30000" smtClean="0">
                <a:solidFill>
                  <a:srgbClr val="660066"/>
                </a:solidFill>
              </a:rPr>
              <a:t>st</a:t>
            </a:r>
            <a:r>
              <a:rPr lang="en-US" sz="1800" smtClean="0">
                <a:solidFill>
                  <a:srgbClr val="660066"/>
                </a:solidFill>
              </a:rPr>
              <a:t> person pronouns (I me mine myself I’d I’ll I’m…)</a:t>
            </a:r>
          </a:p>
          <a:p>
            <a:pPr lvl="3"/>
            <a:r>
              <a:rPr lang="en-US" sz="1800" smtClean="0">
                <a:solidFill>
                  <a:srgbClr val="660066"/>
                </a:solidFill>
              </a:rPr>
              <a:t>2</a:t>
            </a:r>
            <a:r>
              <a:rPr lang="en-US" sz="1800" baseline="30000" smtClean="0">
                <a:solidFill>
                  <a:srgbClr val="660066"/>
                </a:solidFill>
              </a:rPr>
              <a:t>nd</a:t>
            </a:r>
            <a:r>
              <a:rPr lang="en-US" sz="1800" smtClean="0">
                <a:solidFill>
                  <a:srgbClr val="660066"/>
                </a:solidFill>
              </a:rPr>
              <a:t> person pronouns</a:t>
            </a:r>
          </a:p>
          <a:p>
            <a:pPr lvl="2"/>
            <a:r>
              <a:rPr lang="en-US" sz="1800" b="1" smtClean="0">
                <a:solidFill>
                  <a:srgbClr val="660066"/>
                </a:solidFill>
              </a:rPr>
              <a:t>Negation </a:t>
            </a:r>
            <a:r>
              <a:rPr lang="en-US" sz="1800" smtClean="0">
                <a:solidFill>
                  <a:srgbClr val="660066"/>
                </a:solidFill>
              </a:rPr>
              <a:t>(no, not, never), </a:t>
            </a:r>
            <a:r>
              <a:rPr lang="en-US" sz="1800" b="1" smtClean="0">
                <a:solidFill>
                  <a:srgbClr val="660066"/>
                </a:solidFill>
              </a:rPr>
              <a:t>Quantifiers </a:t>
            </a:r>
            <a:r>
              <a:rPr lang="en-US" sz="1800" smtClean="0">
                <a:solidFill>
                  <a:srgbClr val="660066"/>
                </a:solidFill>
              </a:rPr>
              <a:t>(few, many, much), http://www.wjh.harvard.edu/~inquirer/homecat.htm.</a:t>
            </a:r>
          </a:p>
          <a:p>
            <a:pPr lvl="1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Sentiment Lexicons and outcomes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/>
              <a:t>Potts “On the Negativity of Negation”</a:t>
            </a:r>
          </a:p>
          <a:p>
            <a:r>
              <a:rPr lang="en-US"/>
              <a:t>Is logical negation associated with negative sentiment?</a:t>
            </a:r>
          </a:p>
          <a:p>
            <a:r>
              <a:rPr lang="en-US"/>
              <a:t>Pott’s experiment</a:t>
            </a:r>
          </a:p>
          <a:p>
            <a:pPr lvl="1"/>
            <a:r>
              <a:rPr lang="en-US" smtClean="0"/>
              <a:t>Get counts of the word </a:t>
            </a:r>
            <a:r>
              <a:rPr lang="en-US" i="1" smtClean="0"/>
              <a:t>not, n’t, no, never</a:t>
            </a:r>
            <a:r>
              <a:rPr lang="en-US" smtClean="0"/>
              <a:t>, and compounds formed with </a:t>
            </a:r>
            <a:r>
              <a:rPr lang="en-US" i="1" smtClean="0"/>
              <a:t>no</a:t>
            </a:r>
          </a:p>
          <a:p>
            <a:pPr lvl="1"/>
            <a:r>
              <a:rPr lang="en-US" smtClean="0"/>
              <a:t>In online reviews, etc</a:t>
            </a:r>
          </a:p>
          <a:p>
            <a:pPr lvl="1"/>
            <a:r>
              <a:rPr lang="en-US" smtClean="0"/>
              <a:t>And regress against the review rating</a:t>
            </a:r>
            <a:endParaRPr lang="en-US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More logical negation in IMDB reviews which have negative sentiment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endParaRPr lang="en-US"/>
          </a:p>
        </p:txBody>
      </p:sp>
      <p:pic>
        <p:nvPicPr>
          <p:cNvPr id="4" name="Picture 3" descr="convoteneg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1417638"/>
            <a:ext cx="5283200" cy="4561035"/>
          </a:xfrm>
          <a:prstGeom prst="rect">
            <a:avLst/>
          </a:prstGeom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More logical negation in all reviews  which have negative sentiment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/>
              <a:t>Amazon, GoodReads, OpenTable, Tripadvisor</a:t>
            </a:r>
          </a:p>
        </p:txBody>
      </p:sp>
      <p:pic>
        <p:nvPicPr>
          <p:cNvPr id="4" name="Picture 3" descr="convoteneg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2133600"/>
            <a:ext cx="5283200" cy="4529911"/>
          </a:xfrm>
          <a:prstGeom prst="rect">
            <a:avLst/>
          </a:prstGeom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Voting no (after removing the word “no”)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/>
              <a:t>a</a:t>
            </a:r>
          </a:p>
        </p:txBody>
      </p:sp>
      <p:pic>
        <p:nvPicPr>
          <p:cNvPr id="4" name="Picture 3" descr="convoteneg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1525500"/>
            <a:ext cx="5283200" cy="4888000"/>
          </a:xfrm>
          <a:prstGeom prst="rect">
            <a:avLst/>
          </a:prstGeom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1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7772400" cy="1143000"/>
          </a:xfrm>
        </p:spPr>
        <p:txBody>
          <a:bodyPr/>
          <a:lstStyle/>
          <a:p>
            <a:r>
              <a:rPr lang="en-US"/>
              <a:t>6: Sentiment Lexicons: </a:t>
            </a:r>
            <a:br>
              <a:rPr lang="en-US"/>
            </a:br>
            <a:r>
              <a:rPr lang="en-US"/>
              <a:t>Automatically Extracted</a:t>
            </a:r>
          </a:p>
        </p:txBody>
      </p:sp>
      <p:sp>
        <p:nvSpPr>
          <p:cNvPr id="31641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42900" y="1600200"/>
            <a:ext cx="8610600" cy="5257800"/>
          </a:xfrm>
        </p:spPr>
        <p:txBody>
          <a:bodyPr/>
          <a:lstStyle/>
          <a:p>
            <a:r>
              <a:rPr lang="en-US" sz="3600">
                <a:solidFill>
                  <a:srgbClr val="008000"/>
                </a:solidFill>
              </a:rPr>
              <a:t>Adjectives</a:t>
            </a:r>
            <a:endParaRPr lang="en-US" sz="1800">
              <a:solidFill>
                <a:srgbClr val="990099"/>
              </a:solidFill>
            </a:endParaRPr>
          </a:p>
          <a:p>
            <a:pPr lvl="1"/>
            <a:r>
              <a:rPr lang="en-US" sz="2800"/>
              <a:t>positive:</a:t>
            </a:r>
            <a:r>
              <a:rPr lang="en-US" sz="2800">
                <a:solidFill>
                  <a:srgbClr val="FF0000"/>
                </a:solidFill>
              </a:rPr>
              <a:t> </a:t>
            </a:r>
            <a:r>
              <a:rPr lang="en-US" sz="2800">
                <a:solidFill>
                  <a:srgbClr val="0000FF"/>
                </a:solidFill>
              </a:rPr>
              <a:t>honest important mature large patient</a:t>
            </a:r>
          </a:p>
          <a:p>
            <a:pPr lvl="2"/>
            <a:r>
              <a:rPr lang="de-DE" sz="2400"/>
              <a:t>He is the only </a:t>
            </a:r>
            <a:r>
              <a:rPr lang="de-DE" sz="2400">
                <a:solidFill>
                  <a:srgbClr val="0000FF"/>
                </a:solidFill>
              </a:rPr>
              <a:t>honest</a:t>
            </a:r>
            <a:r>
              <a:rPr lang="de-DE" sz="2400"/>
              <a:t> man in Washington. </a:t>
            </a:r>
          </a:p>
          <a:p>
            <a:pPr lvl="2"/>
            <a:r>
              <a:rPr lang="de-DE" sz="2400"/>
              <a:t>Her writing is unbelievably </a:t>
            </a:r>
            <a:r>
              <a:rPr lang="de-DE" sz="2400">
                <a:solidFill>
                  <a:srgbClr val="0000FF"/>
                </a:solidFill>
              </a:rPr>
              <a:t>mature</a:t>
            </a:r>
            <a:r>
              <a:rPr lang="de-DE" sz="2400"/>
              <a:t> and is only likely to get better. </a:t>
            </a:r>
          </a:p>
          <a:p>
            <a:pPr lvl="2"/>
            <a:r>
              <a:rPr lang="de-DE" sz="2400"/>
              <a:t>To humour me my </a:t>
            </a:r>
            <a:r>
              <a:rPr lang="de-DE" sz="2400">
                <a:solidFill>
                  <a:srgbClr val="0000FF"/>
                </a:solidFill>
              </a:rPr>
              <a:t>patient</a:t>
            </a:r>
            <a:r>
              <a:rPr lang="de-DE" sz="2400"/>
              <a:t> father agrees yet again to my choice of film</a:t>
            </a:r>
          </a:p>
          <a:p>
            <a:pPr lvl="1"/>
            <a:r>
              <a:rPr lang="en-US" sz="2800"/>
              <a:t>negative: </a:t>
            </a:r>
            <a:r>
              <a:rPr lang="en-US" sz="2800">
                <a:solidFill>
                  <a:srgbClr val="FF0000"/>
                </a:solidFill>
              </a:rPr>
              <a:t>harmful hypocritical inefficient insecure</a:t>
            </a:r>
          </a:p>
          <a:p>
            <a:pPr lvl="2"/>
            <a:r>
              <a:rPr lang="de-DE" sz="2400"/>
              <a:t>It was a macabre and </a:t>
            </a:r>
            <a:r>
              <a:rPr lang="de-DE" sz="2400">
                <a:solidFill>
                  <a:srgbClr val="FF0000"/>
                </a:solidFill>
              </a:rPr>
              <a:t>hypocritical</a:t>
            </a:r>
            <a:r>
              <a:rPr lang="de-DE" sz="2400"/>
              <a:t> circus. </a:t>
            </a:r>
          </a:p>
          <a:p>
            <a:pPr lvl="2"/>
            <a:r>
              <a:rPr lang="de-DE" sz="2400"/>
              <a:t>Why are they being so </a:t>
            </a:r>
            <a:r>
              <a:rPr lang="de-DE" sz="2400">
                <a:solidFill>
                  <a:srgbClr val="FF0000"/>
                </a:solidFill>
              </a:rPr>
              <a:t>inefficient</a:t>
            </a:r>
            <a:r>
              <a:rPr lang="de-DE" sz="2400"/>
              <a:t> ? </a:t>
            </a:r>
            <a:endParaRPr lang="en-US">
              <a:solidFill>
                <a:srgbClr val="008000"/>
              </a:solidFill>
            </a:endParaRPr>
          </a:p>
          <a:p>
            <a:endParaRPr lang="en-US">
              <a:solidFill>
                <a:srgbClr val="008000"/>
              </a:solidFill>
            </a:endParaRPr>
          </a:p>
          <a:p>
            <a:pPr>
              <a:buFontTx/>
              <a:buNone/>
            </a:pPr>
            <a:endParaRPr lang="en-US">
              <a:solidFill>
                <a:srgbClr val="FF0000"/>
              </a:solidFill>
            </a:endParaRPr>
          </a:p>
          <a:p>
            <a:pPr lvl="1"/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6400800"/>
            <a:ext cx="3962400" cy="457200"/>
          </a:xfrm>
        </p:spPr>
        <p:txBody>
          <a:bodyPr/>
          <a:lstStyle/>
          <a:p>
            <a:r>
              <a:rPr lang="en-US"/>
              <a:t>Slide from Janyce Wiebe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686800" y="6553200"/>
            <a:ext cx="457200" cy="304800"/>
          </a:xfrm>
          <a:prstGeom prst="rect">
            <a:avLst/>
          </a:prstGeom>
        </p:spPr>
        <p:txBody>
          <a:bodyPr/>
          <a:lstStyle/>
          <a:p>
            <a:fld id="{CE8D1301-1DCC-D44E-A1CF-BFB99978443B}" type="slidenum">
              <a:rPr lang="en-US"/>
              <a:pPr/>
              <a:t>74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6419" grpId="0" build="p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Other parts of speech</a:t>
            </a:r>
          </a:p>
        </p:txBody>
      </p:sp>
      <p:sp>
        <p:nvSpPr>
          <p:cNvPr id="34201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3200"/>
              <a:t>Verbs</a:t>
            </a:r>
          </a:p>
          <a:p>
            <a:pPr lvl="1"/>
            <a:r>
              <a:rPr lang="en-US" sz="3200"/>
              <a:t>positive</a:t>
            </a:r>
            <a:r>
              <a:rPr lang="en-US" sz="3200" b="1"/>
              <a:t>:</a:t>
            </a:r>
            <a:r>
              <a:rPr lang="en-US" sz="3200"/>
              <a:t> </a:t>
            </a:r>
            <a:r>
              <a:rPr lang="en-US" sz="3200" b="1">
                <a:solidFill>
                  <a:srgbClr val="0000FF"/>
                </a:solidFill>
              </a:rPr>
              <a:t>praise, love</a:t>
            </a:r>
          </a:p>
          <a:p>
            <a:pPr lvl="1"/>
            <a:r>
              <a:rPr lang="en-US" sz="3200"/>
              <a:t>negative</a:t>
            </a:r>
            <a:r>
              <a:rPr lang="en-US" sz="3200" b="1"/>
              <a:t>: </a:t>
            </a:r>
            <a:r>
              <a:rPr lang="en-US" sz="3200" b="1">
                <a:solidFill>
                  <a:srgbClr val="FF0000"/>
                </a:solidFill>
              </a:rPr>
              <a:t>blame, criticize</a:t>
            </a:r>
          </a:p>
          <a:p>
            <a:r>
              <a:rPr lang="en-US" sz="3200"/>
              <a:t>Nouns</a:t>
            </a:r>
          </a:p>
          <a:p>
            <a:pPr lvl="1"/>
            <a:r>
              <a:rPr lang="en-US" sz="3200"/>
              <a:t>positive</a:t>
            </a:r>
            <a:r>
              <a:rPr lang="en-US" sz="3200" b="1"/>
              <a:t>: </a:t>
            </a:r>
            <a:r>
              <a:rPr lang="en-US" sz="3200" b="1">
                <a:solidFill>
                  <a:srgbClr val="0000FF"/>
                </a:solidFill>
              </a:rPr>
              <a:t>pleasure, enjoyment</a:t>
            </a:r>
          </a:p>
          <a:p>
            <a:pPr lvl="1"/>
            <a:r>
              <a:rPr lang="en-US" sz="3200"/>
              <a:t>negative</a:t>
            </a:r>
            <a:r>
              <a:rPr lang="en-US" sz="3200" b="1"/>
              <a:t>: </a:t>
            </a:r>
            <a:r>
              <a:rPr lang="en-US" sz="3200" b="1">
                <a:solidFill>
                  <a:srgbClr val="FF0000"/>
                </a:solidFill>
              </a:rPr>
              <a:t>pain, criticism</a:t>
            </a:r>
          </a:p>
          <a:p>
            <a:pPr lvl="1"/>
            <a:endParaRPr lang="en-US" b="1">
              <a:solidFill>
                <a:srgbClr val="0000FF"/>
              </a:solidFill>
            </a:endParaRPr>
          </a:p>
          <a:p>
            <a:pPr lvl="1">
              <a:buFontTx/>
              <a:buNone/>
            </a:pPr>
            <a:endParaRPr lang="en-US">
              <a:solidFill>
                <a:srgbClr val="0000FF"/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Slide from Janyce Wiebe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686800" y="6553200"/>
            <a:ext cx="457200" cy="304800"/>
          </a:xfrm>
          <a:prstGeom prst="rect">
            <a:avLst/>
          </a:prstGeom>
        </p:spPr>
        <p:txBody>
          <a:bodyPr/>
          <a:lstStyle/>
          <a:p>
            <a:fld id="{35F11883-25CD-C046-91F2-A2A733A6569E}" type="slidenum">
              <a:rPr lang="en-US"/>
              <a:pPr/>
              <a:t>75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Phrases</a:t>
            </a:r>
          </a:p>
        </p:txBody>
      </p:sp>
      <p:sp>
        <p:nvSpPr>
          <p:cNvPr id="34304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>
                <a:solidFill>
                  <a:srgbClr val="990099"/>
                </a:solidFill>
              </a:rPr>
              <a:t>Phrases containing adjectives and adverbs</a:t>
            </a:r>
            <a:endParaRPr lang="en-US" sz="1800">
              <a:solidFill>
                <a:srgbClr val="990099"/>
              </a:solidFill>
            </a:endParaRPr>
          </a:p>
          <a:p>
            <a:pPr lvl="1"/>
            <a:r>
              <a:rPr lang="en-US"/>
              <a:t>positive: </a:t>
            </a:r>
            <a:r>
              <a:rPr lang="en-US">
                <a:solidFill>
                  <a:srgbClr val="0000FF"/>
                </a:solidFill>
              </a:rPr>
              <a:t>high intelligence, low cost</a:t>
            </a:r>
          </a:p>
          <a:p>
            <a:pPr lvl="1"/>
            <a:r>
              <a:rPr lang="en-US"/>
              <a:t>negative: </a:t>
            </a:r>
            <a:r>
              <a:rPr lang="en-US">
                <a:solidFill>
                  <a:srgbClr val="FF0000"/>
                </a:solidFill>
              </a:rPr>
              <a:t>little variation, many troubles</a:t>
            </a:r>
          </a:p>
          <a:p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Slide adapted form Janyce Wiebe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686800" y="6553200"/>
            <a:ext cx="457200" cy="304800"/>
          </a:xfrm>
          <a:prstGeom prst="rect">
            <a:avLst/>
          </a:prstGeom>
        </p:spPr>
        <p:txBody>
          <a:bodyPr/>
          <a:lstStyle/>
          <a:p>
            <a:fld id="{8E597791-93DA-AD45-B934-43CE738D20C4}" type="slidenum">
              <a:rPr lang="en-US"/>
              <a:pPr/>
              <a:t>76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Intuition for identifying polarity words</a:t>
            </a:r>
          </a:p>
        </p:txBody>
      </p:sp>
      <p:sp>
        <p:nvSpPr>
          <p:cNvPr id="55910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2057400"/>
            <a:ext cx="7772400" cy="4572000"/>
          </a:xfrm>
        </p:spPr>
        <p:txBody>
          <a:bodyPr/>
          <a:lstStyle/>
          <a:p>
            <a:r>
              <a:rPr lang="en-US"/>
              <a:t>Assume that contexts are </a:t>
            </a:r>
            <a:r>
              <a:rPr lang="en-US">
                <a:solidFill>
                  <a:srgbClr val="990099"/>
                </a:solidFill>
              </a:rPr>
              <a:t>coherent</a:t>
            </a:r>
          </a:p>
          <a:p>
            <a:r>
              <a:rPr lang="en-US">
                <a:solidFill>
                  <a:srgbClr val="990099"/>
                </a:solidFill>
              </a:rPr>
              <a:t>Fair and legitimate, corrupt and brutal</a:t>
            </a:r>
          </a:p>
          <a:p>
            <a:r>
              <a:rPr lang="en-US">
                <a:solidFill>
                  <a:srgbClr val="990099"/>
                </a:solidFill>
              </a:rPr>
              <a:t>*fair and brutal, *corrupt and legitimate</a:t>
            </a:r>
          </a:p>
          <a:p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Slide adapted from Janyce Wiebe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686800" y="6553200"/>
            <a:ext cx="457200" cy="304800"/>
          </a:xfrm>
          <a:prstGeom prst="rect">
            <a:avLst/>
          </a:prstGeom>
        </p:spPr>
        <p:txBody>
          <a:bodyPr/>
          <a:lstStyle/>
          <a:p>
            <a:fld id="{00E2ED2F-AD2A-7440-BBFE-C51E6E6B085A}" type="slidenum">
              <a:rPr lang="en-US"/>
              <a:pPr/>
              <a:t>77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/>
              <a:t>Hatzivassiloglou &amp; McKeown 1997</a:t>
            </a:r>
            <a:br>
              <a:rPr lang="en-US" sz="2400"/>
            </a:br>
            <a:r>
              <a:rPr lang="en-US" sz="2400"/>
              <a:t>Predicting the semantic orientation of adjectives</a:t>
            </a:r>
          </a:p>
        </p:txBody>
      </p:sp>
      <p:sp>
        <p:nvSpPr>
          <p:cNvPr id="69632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4800" y="1600200"/>
            <a:ext cx="8534400" cy="4525963"/>
          </a:xfrm>
        </p:spPr>
        <p:txBody>
          <a:bodyPr/>
          <a:lstStyle/>
          <a:p>
            <a:pPr marL="609600" indent="-609600">
              <a:buNone/>
            </a:pPr>
            <a:r>
              <a:rPr lang="en-US" sz="2800"/>
              <a:t>Step 1 </a:t>
            </a:r>
          </a:p>
          <a:p>
            <a:pPr marL="609600" indent="-609600"/>
            <a:r>
              <a:rPr lang="en-US" sz="2400"/>
              <a:t>From 21-million word WSJ corpus</a:t>
            </a:r>
          </a:p>
          <a:p>
            <a:pPr marL="609600" indent="-609600"/>
            <a:r>
              <a:rPr lang="en-US" sz="2400"/>
              <a:t>For every adjective with frequency &gt; 20</a:t>
            </a:r>
          </a:p>
          <a:p>
            <a:pPr marL="1009650" lvl="1" indent="-609600"/>
            <a:r>
              <a:rPr lang="en-US" sz="2000"/>
              <a:t>Label for polarity</a:t>
            </a:r>
          </a:p>
          <a:p>
            <a:pPr marL="609600" indent="-609600"/>
            <a:r>
              <a:rPr lang="en-US" sz="2400"/>
              <a:t>Total of 1336 adjectives</a:t>
            </a:r>
          </a:p>
          <a:p>
            <a:pPr marL="1009650" lvl="1" indent="-609600"/>
            <a:r>
              <a:rPr lang="en-US" sz="2000"/>
              <a:t>657 positive</a:t>
            </a:r>
          </a:p>
          <a:p>
            <a:pPr marL="1009650" lvl="1" indent="-609600"/>
            <a:r>
              <a:rPr lang="en-US" sz="2000"/>
              <a:t>679 negative</a:t>
            </a:r>
            <a:endParaRPr lang="en-US" sz="2400"/>
          </a:p>
          <a:p>
            <a:pPr marL="609600" indent="-609600"/>
            <a:endParaRPr lang="en-US" sz="2800"/>
          </a:p>
          <a:p>
            <a:pPr marL="609600" indent="-609600"/>
            <a:endParaRPr lang="en-US"/>
          </a:p>
          <a:p>
            <a:pPr marL="609600" indent="-609600"/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686800" y="6553200"/>
            <a:ext cx="457200" cy="304800"/>
          </a:xfrm>
          <a:prstGeom prst="rect">
            <a:avLst/>
          </a:prstGeom>
        </p:spPr>
        <p:txBody>
          <a:bodyPr/>
          <a:lstStyle/>
          <a:p>
            <a:fld id="{1642CBE5-AB87-D446-956A-1CCCB90CCC77}" type="slidenum">
              <a:rPr lang="en-US"/>
              <a:pPr/>
              <a:t>78</a:t>
            </a:fld>
            <a:endParaRPr lang="en-US"/>
          </a:p>
        </p:txBody>
      </p:sp>
      <p:pic>
        <p:nvPicPr>
          <p:cNvPr id="13" name="Picture 12" descr="vas1.tif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2600" y="4718304"/>
            <a:ext cx="5943600" cy="21396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2" name="Rectangle 4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lvl="0"/>
            <a:r>
              <a:rPr kumimoji="0" lang="en-US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Step 2: Extract all </a:t>
            </a:r>
            <a:r>
              <a:rPr kumimoji="0" lang="en-US" b="0" i="0" u="none" strike="noStrike" kern="0" cap="none" spc="0" normalizeH="0" baseline="0" noProof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conjoined</a:t>
            </a:r>
            <a:r>
              <a:rPr kumimoji="0" lang="en-US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adjectives</a:t>
            </a:r>
          </a:p>
          <a:p>
            <a:endParaRPr lang="de-DE"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ICWSM 2008</a:t>
            </a:r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686800" y="6553200"/>
            <a:ext cx="457200" cy="304800"/>
          </a:xfrm>
          <a:prstGeom prst="rect">
            <a:avLst/>
          </a:prstGeom>
        </p:spPr>
        <p:txBody>
          <a:bodyPr/>
          <a:lstStyle/>
          <a:p>
            <a:fld id="{755E5CA3-FCD3-7E4B-8ED1-FA2E9C513C79}" type="slidenum">
              <a:rPr lang="en-US"/>
              <a:pPr/>
              <a:t>79</a:t>
            </a:fld>
            <a:endParaRPr lang="en-US"/>
          </a:p>
        </p:txBody>
      </p:sp>
      <p:pic>
        <p:nvPicPr>
          <p:cNvPr id="345093" name="Picture 5" descr="verynicean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746250"/>
            <a:ext cx="9144000" cy="5111750"/>
          </a:xfrm>
          <a:prstGeom prst="rect">
            <a:avLst/>
          </a:prstGeom>
          <a:noFill/>
        </p:spPr>
      </p:pic>
      <p:sp>
        <p:nvSpPr>
          <p:cNvPr id="345094" name="Oval 6"/>
          <p:cNvSpPr>
            <a:spLocks noChangeArrowheads="1"/>
          </p:cNvSpPr>
          <p:nvPr/>
        </p:nvSpPr>
        <p:spPr bwMode="auto">
          <a:xfrm>
            <a:off x="2438400" y="2590800"/>
            <a:ext cx="1143000" cy="304800"/>
          </a:xfrm>
          <a:prstGeom prst="ellipse">
            <a:avLst/>
          </a:prstGeom>
          <a:noFill/>
          <a:ln w="28575">
            <a:solidFill>
              <a:srgbClr val="80008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5095" name="Oval 7"/>
          <p:cNvSpPr>
            <a:spLocks noChangeArrowheads="1"/>
          </p:cNvSpPr>
          <p:nvPr/>
        </p:nvSpPr>
        <p:spPr bwMode="auto">
          <a:xfrm>
            <a:off x="3276600" y="3962400"/>
            <a:ext cx="1143000" cy="304800"/>
          </a:xfrm>
          <a:prstGeom prst="ellipse">
            <a:avLst/>
          </a:prstGeom>
          <a:noFill/>
          <a:ln w="28575">
            <a:solidFill>
              <a:srgbClr val="80008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5096" name="Oval 8"/>
          <p:cNvSpPr>
            <a:spLocks noChangeArrowheads="1"/>
          </p:cNvSpPr>
          <p:nvPr/>
        </p:nvSpPr>
        <p:spPr bwMode="auto">
          <a:xfrm>
            <a:off x="3048000" y="5105400"/>
            <a:ext cx="2286000" cy="304800"/>
          </a:xfrm>
          <a:prstGeom prst="ellipse">
            <a:avLst/>
          </a:prstGeom>
          <a:noFill/>
          <a:ln w="28575">
            <a:solidFill>
              <a:srgbClr val="80008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5097" name="Oval 9"/>
          <p:cNvSpPr>
            <a:spLocks noChangeArrowheads="1"/>
          </p:cNvSpPr>
          <p:nvPr/>
        </p:nvSpPr>
        <p:spPr bwMode="auto">
          <a:xfrm>
            <a:off x="4267200" y="6324600"/>
            <a:ext cx="1143000" cy="304800"/>
          </a:xfrm>
          <a:prstGeom prst="ellipse">
            <a:avLst/>
          </a:prstGeom>
          <a:noFill/>
          <a:ln w="28575">
            <a:solidFill>
              <a:srgbClr val="80008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5098" name="Rectangle 10"/>
          <p:cNvSpPr>
            <a:spLocks noChangeArrowheads="1"/>
          </p:cNvSpPr>
          <p:nvPr/>
        </p:nvSpPr>
        <p:spPr bwMode="auto">
          <a:xfrm>
            <a:off x="7467600" y="1676400"/>
            <a:ext cx="1600200" cy="533400"/>
          </a:xfrm>
          <a:prstGeom prst="rect">
            <a:avLst/>
          </a:prstGeom>
          <a:noFill/>
          <a:ln w="19050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5113" name="Oval 25"/>
          <p:cNvSpPr>
            <a:spLocks noChangeArrowheads="1"/>
          </p:cNvSpPr>
          <p:nvPr/>
        </p:nvSpPr>
        <p:spPr bwMode="auto">
          <a:xfrm>
            <a:off x="2514600" y="5334000"/>
            <a:ext cx="1143000" cy="304800"/>
          </a:xfrm>
          <a:prstGeom prst="ellipse">
            <a:avLst/>
          </a:prstGeom>
          <a:noFill/>
          <a:ln w="28575">
            <a:solidFill>
              <a:srgbClr val="80008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Rectangle 2"/>
          <p:cNvSpPr txBox="1">
            <a:spLocks noChangeArrowheads="1"/>
          </p:cNvSpPr>
          <p:nvPr/>
        </p:nvSpPr>
        <p:spPr bwMode="auto">
          <a:xfrm>
            <a:off x="-304800" y="152400"/>
            <a:ext cx="8915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kern="0">
                <a:solidFill>
                  <a:srgbClr val="660033"/>
                </a:solidFill>
                <a:latin typeface="+mj-lt"/>
                <a:ea typeface="+mj-ea"/>
                <a:cs typeface="+mj-cs"/>
              </a:rPr>
              <a:t>H</a:t>
            </a:r>
            <a:r>
              <a:rPr kumimoji="0" lang="en-US" sz="3200" b="1" i="0" u="none" strike="noStrike" kern="0" cap="none" spc="0" normalizeH="0" baseline="0" noProof="0">
                <a:ln>
                  <a:noFill/>
                </a:ln>
                <a:solidFill>
                  <a:srgbClr val="660033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atzivassiloglou &amp; McKeown 1997</a:t>
            </a:r>
          </a:p>
        </p:txBody>
      </p:sp>
      <p:sp>
        <p:nvSpPr>
          <p:cNvPr id="22" name="Footer Placeholder 4"/>
          <p:cNvSpPr txBox="1">
            <a:spLocks/>
          </p:cNvSpPr>
          <p:nvPr/>
        </p:nvSpPr>
        <p:spPr bwMode="auto">
          <a:xfrm>
            <a:off x="4800600" y="6553200"/>
            <a:ext cx="3505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-65" charset="0"/>
                <a:ea typeface="+mn-ea"/>
                <a:cs typeface="+mn-cs"/>
              </a:rPr>
              <a:t>Slide adapted from Janyce Wiebe</a:t>
            </a:r>
          </a:p>
        </p:txBody>
      </p:sp>
      <p:sp>
        <p:nvSpPr>
          <p:cNvPr id="23" name="Slide Number Placeholder 5"/>
          <p:cNvSpPr txBox="1">
            <a:spLocks/>
          </p:cNvSpPr>
          <p:nvPr/>
        </p:nvSpPr>
        <p:spPr bwMode="auto">
          <a:xfrm>
            <a:off x="8686800" y="6553200"/>
            <a:ext cx="457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4572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C76843-BBEF-0E4D-A521-6B0378264E01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itchFamily="-65" charset="0"/>
                <a:ea typeface="+mn-ea"/>
                <a:cs typeface="+mn-cs"/>
              </a:rPr>
              <a:pPr marL="0" marR="0" lvl="0" indent="0" algn="r" defTabSz="4572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79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itchFamily="-65" charset="0"/>
              <a:ea typeface="+mn-ea"/>
              <a:cs typeface="+mn-cs"/>
            </a:endParaRPr>
          </a:p>
        </p:txBody>
      </p:sp>
      <p:sp>
        <p:nvSpPr>
          <p:cNvPr id="24" name="Text Box 5"/>
          <p:cNvSpPr txBox="1">
            <a:spLocks noChangeArrowheads="1"/>
          </p:cNvSpPr>
          <p:nvPr/>
        </p:nvSpPr>
        <p:spPr bwMode="auto">
          <a:xfrm>
            <a:off x="5334000" y="3352800"/>
            <a:ext cx="2667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de-DE" sz="1800"/>
          </a:p>
        </p:txBody>
      </p:sp>
      <p:sp>
        <p:nvSpPr>
          <p:cNvPr id="25" name="Text Box 6"/>
          <p:cNvSpPr txBox="1">
            <a:spLocks noChangeArrowheads="1"/>
          </p:cNvSpPr>
          <p:nvPr/>
        </p:nvSpPr>
        <p:spPr bwMode="auto">
          <a:xfrm>
            <a:off x="6781800" y="2819400"/>
            <a:ext cx="2743200" cy="798513"/>
          </a:xfrm>
          <a:prstGeom prst="rect">
            <a:avLst/>
          </a:prstGeom>
          <a:noFill/>
          <a:ln w="19050">
            <a:solidFill>
              <a:srgbClr val="800080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nice </a:t>
            </a:r>
            <a:r>
              <a:rPr lang="en-US" sz="1800">
                <a:solidFill>
                  <a:srgbClr val="990099"/>
                </a:solidFill>
              </a:rPr>
              <a:t>and</a:t>
            </a:r>
            <a:r>
              <a:rPr lang="en-US" sz="1800"/>
              <a:t> comfortable</a:t>
            </a:r>
          </a:p>
          <a:p>
            <a:pPr>
              <a:spcBef>
                <a:spcPct val="50000"/>
              </a:spcBef>
            </a:pPr>
            <a:r>
              <a:rPr lang="en-US" sz="1800"/>
              <a:t>nice </a:t>
            </a:r>
            <a:r>
              <a:rPr lang="en-US" sz="1800">
                <a:solidFill>
                  <a:srgbClr val="990099"/>
                </a:solidFill>
              </a:rPr>
              <a:t>and</a:t>
            </a:r>
            <a:r>
              <a:rPr lang="en-US" sz="1800"/>
              <a:t> scenic</a:t>
            </a:r>
          </a:p>
        </p:txBody>
      </p:sp>
      <p:sp>
        <p:nvSpPr>
          <p:cNvPr id="26" name="AutoShape 7"/>
          <p:cNvSpPr>
            <a:spLocks noChangeArrowheads="1"/>
          </p:cNvSpPr>
          <p:nvPr/>
        </p:nvSpPr>
        <p:spPr bwMode="auto">
          <a:xfrm>
            <a:off x="5867400" y="3200400"/>
            <a:ext cx="838200" cy="381000"/>
          </a:xfrm>
          <a:prstGeom prst="rightArrow">
            <a:avLst>
              <a:gd name="adj1" fmla="val 50000"/>
              <a:gd name="adj2" fmla="val 55000"/>
            </a:avLst>
          </a:prstGeom>
          <a:solidFill>
            <a:srgbClr val="9933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Hatzivassiloglou &amp; McKeown 1997</a:t>
            </a:r>
          </a:p>
        </p:txBody>
      </p:sp>
      <p:sp>
        <p:nvSpPr>
          <p:cNvPr id="69427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4800" y="1600200"/>
            <a:ext cx="8534400" cy="1676400"/>
          </a:xfrm>
        </p:spPr>
        <p:txBody>
          <a:bodyPr/>
          <a:lstStyle/>
          <a:p>
            <a:pPr marL="609600" indent="-609600">
              <a:buFontTx/>
              <a:buNone/>
            </a:pPr>
            <a:r>
              <a:rPr lang="en-US" sz="2800"/>
              <a:t>3</a:t>
            </a:r>
            <a:r>
              <a:rPr lang="en-US"/>
              <a:t>. </a:t>
            </a:r>
            <a:r>
              <a:rPr lang="en-US" sz="2800"/>
              <a:t>A supervised learning algorithm builds a </a:t>
            </a:r>
            <a:r>
              <a:rPr lang="en-US" sz="2800">
                <a:solidFill>
                  <a:srgbClr val="990099"/>
                </a:solidFill>
              </a:rPr>
              <a:t>graph</a:t>
            </a:r>
            <a:r>
              <a:rPr lang="en-US" sz="2800"/>
              <a:t> of adjectives linked by the same or different semantic orientation</a:t>
            </a:r>
          </a:p>
          <a:p>
            <a:pPr marL="609600" indent="-609600"/>
            <a:endParaRPr lang="en-US" sz="2800"/>
          </a:p>
          <a:p>
            <a:pPr marL="609600" indent="-609600"/>
            <a:endParaRPr lang="en-US" sz="3600"/>
          </a:p>
          <a:p>
            <a:pPr marL="609600" indent="-609600"/>
            <a:endParaRPr lang="en-US" sz="3600"/>
          </a:p>
        </p:txBody>
      </p:sp>
      <p:sp>
        <p:nvSpPr>
          <p:cNvPr id="3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Slide adapted from Janyce Wiebe</a:t>
            </a:r>
          </a:p>
        </p:txBody>
      </p:sp>
      <p:sp>
        <p:nvSpPr>
          <p:cNvPr id="31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686800" y="6553200"/>
            <a:ext cx="457200" cy="304800"/>
          </a:xfrm>
          <a:prstGeom prst="rect">
            <a:avLst/>
          </a:prstGeom>
        </p:spPr>
        <p:txBody>
          <a:bodyPr/>
          <a:lstStyle/>
          <a:p>
            <a:fld id="{08B56393-FEFD-134C-BEEC-B73D39733FDE}" type="slidenum">
              <a:rPr lang="en-US"/>
              <a:pPr/>
              <a:t>80</a:t>
            </a:fld>
            <a:endParaRPr lang="en-US"/>
          </a:p>
        </p:txBody>
      </p:sp>
      <p:sp>
        <p:nvSpPr>
          <p:cNvPr id="694276" name="Text Box 4"/>
          <p:cNvSpPr txBox="1">
            <a:spLocks noChangeArrowheads="1"/>
          </p:cNvSpPr>
          <p:nvPr/>
        </p:nvSpPr>
        <p:spPr bwMode="auto">
          <a:xfrm>
            <a:off x="3124200" y="3352800"/>
            <a:ext cx="1143000" cy="38576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nice</a:t>
            </a:r>
          </a:p>
        </p:txBody>
      </p:sp>
      <p:sp>
        <p:nvSpPr>
          <p:cNvPr id="694277" name="Text Box 5"/>
          <p:cNvSpPr txBox="1">
            <a:spLocks noChangeArrowheads="1"/>
          </p:cNvSpPr>
          <p:nvPr/>
        </p:nvSpPr>
        <p:spPr bwMode="auto">
          <a:xfrm>
            <a:off x="228600" y="4267200"/>
            <a:ext cx="1524000" cy="38576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handsome</a:t>
            </a:r>
          </a:p>
        </p:txBody>
      </p:sp>
      <p:sp>
        <p:nvSpPr>
          <p:cNvPr id="694278" name="Text Box 6"/>
          <p:cNvSpPr txBox="1">
            <a:spLocks noChangeArrowheads="1"/>
          </p:cNvSpPr>
          <p:nvPr/>
        </p:nvSpPr>
        <p:spPr bwMode="auto">
          <a:xfrm>
            <a:off x="6400800" y="3810000"/>
            <a:ext cx="1524000" cy="38576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terrible</a:t>
            </a:r>
          </a:p>
        </p:txBody>
      </p:sp>
      <p:sp>
        <p:nvSpPr>
          <p:cNvPr id="694279" name="Text Box 7"/>
          <p:cNvSpPr txBox="1">
            <a:spLocks noChangeArrowheads="1"/>
          </p:cNvSpPr>
          <p:nvPr/>
        </p:nvSpPr>
        <p:spPr bwMode="auto">
          <a:xfrm>
            <a:off x="1828800" y="6248400"/>
            <a:ext cx="1524000" cy="38576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comfortable</a:t>
            </a:r>
          </a:p>
        </p:txBody>
      </p:sp>
      <p:sp>
        <p:nvSpPr>
          <p:cNvPr id="694280" name="Text Box 8"/>
          <p:cNvSpPr txBox="1">
            <a:spLocks noChangeArrowheads="1"/>
          </p:cNvSpPr>
          <p:nvPr/>
        </p:nvSpPr>
        <p:spPr bwMode="auto">
          <a:xfrm>
            <a:off x="4343400" y="4038600"/>
            <a:ext cx="1600200" cy="38576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painful</a:t>
            </a:r>
          </a:p>
        </p:txBody>
      </p:sp>
      <p:sp>
        <p:nvSpPr>
          <p:cNvPr id="694281" name="Text Box 9"/>
          <p:cNvSpPr txBox="1">
            <a:spLocks noChangeArrowheads="1"/>
          </p:cNvSpPr>
          <p:nvPr/>
        </p:nvSpPr>
        <p:spPr bwMode="auto">
          <a:xfrm>
            <a:off x="4343400" y="5562600"/>
            <a:ext cx="1524000" cy="38576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expensive</a:t>
            </a:r>
          </a:p>
        </p:txBody>
      </p:sp>
      <p:cxnSp>
        <p:nvCxnSpPr>
          <p:cNvPr id="694282" name="AutoShape 10"/>
          <p:cNvCxnSpPr>
            <a:cxnSpLocks noChangeShapeType="1"/>
            <a:stCxn id="694276" idx="2"/>
            <a:endCxn id="694277" idx="0"/>
          </p:cNvCxnSpPr>
          <p:nvPr/>
        </p:nvCxnSpPr>
        <p:spPr bwMode="auto">
          <a:xfrm flipH="1">
            <a:off x="990600" y="3748088"/>
            <a:ext cx="2705100" cy="5095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694283" name="AutoShape 11"/>
          <p:cNvCxnSpPr>
            <a:cxnSpLocks noChangeShapeType="1"/>
            <a:stCxn id="694278" idx="1"/>
            <a:endCxn id="694280" idx="3"/>
          </p:cNvCxnSpPr>
          <p:nvPr/>
        </p:nvCxnSpPr>
        <p:spPr bwMode="auto">
          <a:xfrm flipH="1">
            <a:off x="5953125" y="4003675"/>
            <a:ext cx="43815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694284" name="AutoShape 12"/>
          <p:cNvCxnSpPr>
            <a:cxnSpLocks noChangeShapeType="1"/>
            <a:stCxn id="694278" idx="2"/>
            <a:endCxn id="694281" idx="0"/>
          </p:cNvCxnSpPr>
          <p:nvPr/>
        </p:nvCxnSpPr>
        <p:spPr bwMode="auto">
          <a:xfrm flipH="1">
            <a:off x="5105400" y="4205288"/>
            <a:ext cx="2057400" cy="13477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694285" name="AutoShape 13"/>
          <p:cNvCxnSpPr>
            <a:cxnSpLocks noChangeShapeType="1"/>
            <a:stCxn id="694279" idx="3"/>
            <a:endCxn id="694281" idx="1"/>
          </p:cNvCxnSpPr>
          <p:nvPr/>
        </p:nvCxnSpPr>
        <p:spPr bwMode="auto">
          <a:xfrm flipV="1">
            <a:off x="3362325" y="5756275"/>
            <a:ext cx="971550" cy="685800"/>
          </a:xfrm>
          <a:prstGeom prst="straightConnector1">
            <a:avLst/>
          </a:prstGeom>
          <a:noFill/>
          <a:ln w="19050">
            <a:solidFill>
              <a:srgbClr val="FF6600"/>
            </a:solidFill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694286" name="AutoShape 14"/>
          <p:cNvCxnSpPr>
            <a:cxnSpLocks noChangeShapeType="1"/>
            <a:stCxn id="694276" idx="2"/>
            <a:endCxn id="694281" idx="1"/>
          </p:cNvCxnSpPr>
          <p:nvPr/>
        </p:nvCxnSpPr>
        <p:spPr bwMode="auto">
          <a:xfrm>
            <a:off x="3695700" y="3748088"/>
            <a:ext cx="638175" cy="2008187"/>
          </a:xfrm>
          <a:prstGeom prst="straightConnector1">
            <a:avLst/>
          </a:prstGeom>
          <a:noFill/>
          <a:ln w="19050">
            <a:solidFill>
              <a:srgbClr val="FF6600"/>
            </a:solidFill>
            <a:round/>
            <a:headEnd type="triangle" w="med" len="med"/>
            <a:tailEnd type="triangle" w="med" len="med"/>
          </a:ln>
          <a:effectLst/>
        </p:spPr>
      </p:cxnSp>
      <p:sp>
        <p:nvSpPr>
          <p:cNvPr id="694288" name="Text Box 16"/>
          <p:cNvSpPr txBox="1">
            <a:spLocks noChangeArrowheads="1"/>
          </p:cNvSpPr>
          <p:nvPr/>
        </p:nvSpPr>
        <p:spPr bwMode="auto">
          <a:xfrm>
            <a:off x="1371600" y="5181600"/>
            <a:ext cx="762000" cy="38576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fun</a:t>
            </a:r>
          </a:p>
        </p:txBody>
      </p:sp>
      <p:cxnSp>
        <p:nvCxnSpPr>
          <p:cNvPr id="694289" name="AutoShape 17"/>
          <p:cNvCxnSpPr>
            <a:cxnSpLocks noChangeShapeType="1"/>
            <a:stCxn id="694277" idx="2"/>
            <a:endCxn id="694288" idx="0"/>
          </p:cNvCxnSpPr>
          <p:nvPr/>
        </p:nvCxnSpPr>
        <p:spPr bwMode="auto">
          <a:xfrm>
            <a:off x="990600" y="4662488"/>
            <a:ext cx="762000" cy="5095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694290" name="AutoShape 18"/>
          <p:cNvCxnSpPr>
            <a:cxnSpLocks noChangeShapeType="1"/>
            <a:stCxn id="694279" idx="0"/>
            <a:endCxn id="694288" idx="2"/>
          </p:cNvCxnSpPr>
          <p:nvPr/>
        </p:nvCxnSpPr>
        <p:spPr bwMode="auto">
          <a:xfrm flipH="1" flipV="1">
            <a:off x="1752600" y="5576888"/>
            <a:ext cx="838200" cy="6619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694291" name="AutoShape 19"/>
          <p:cNvCxnSpPr>
            <a:cxnSpLocks noChangeShapeType="1"/>
            <a:stCxn id="694276" idx="2"/>
            <a:endCxn id="694288" idx="0"/>
          </p:cNvCxnSpPr>
          <p:nvPr/>
        </p:nvCxnSpPr>
        <p:spPr bwMode="auto">
          <a:xfrm flipH="1">
            <a:off x="1752600" y="3748088"/>
            <a:ext cx="1943100" cy="14239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694292" name="AutoShape 20"/>
          <p:cNvCxnSpPr>
            <a:cxnSpLocks noChangeShapeType="1"/>
            <a:stCxn id="694288" idx="3"/>
            <a:endCxn id="694281" idx="1"/>
          </p:cNvCxnSpPr>
          <p:nvPr/>
        </p:nvCxnSpPr>
        <p:spPr bwMode="auto">
          <a:xfrm>
            <a:off x="2143125" y="5375275"/>
            <a:ext cx="2190750" cy="381000"/>
          </a:xfrm>
          <a:prstGeom prst="straightConnector1">
            <a:avLst/>
          </a:prstGeom>
          <a:noFill/>
          <a:ln w="19050">
            <a:solidFill>
              <a:srgbClr val="FF6600"/>
            </a:solidFill>
            <a:round/>
            <a:headEnd type="triangle" w="med" len="med"/>
            <a:tailEnd type="triangle" w="med" len="med"/>
          </a:ln>
          <a:effectLst/>
        </p:spPr>
      </p:cxnSp>
      <p:sp>
        <p:nvSpPr>
          <p:cNvPr id="694293" name="Text Box 21"/>
          <p:cNvSpPr txBox="1">
            <a:spLocks noChangeArrowheads="1"/>
          </p:cNvSpPr>
          <p:nvPr/>
        </p:nvSpPr>
        <p:spPr bwMode="auto">
          <a:xfrm>
            <a:off x="457200" y="3276600"/>
            <a:ext cx="1143000" cy="38576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scenic</a:t>
            </a:r>
          </a:p>
        </p:txBody>
      </p:sp>
      <p:cxnSp>
        <p:nvCxnSpPr>
          <p:cNvPr id="694294" name="AutoShape 22"/>
          <p:cNvCxnSpPr>
            <a:cxnSpLocks noChangeShapeType="1"/>
            <a:stCxn id="694293" idx="3"/>
            <a:endCxn id="694276" idx="1"/>
          </p:cNvCxnSpPr>
          <p:nvPr/>
        </p:nvCxnSpPr>
        <p:spPr bwMode="auto">
          <a:xfrm>
            <a:off x="1609725" y="3470275"/>
            <a:ext cx="1504950" cy="76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694295" name="AutoShape 23"/>
          <p:cNvCxnSpPr>
            <a:cxnSpLocks noChangeShapeType="1"/>
            <a:stCxn id="694280" idx="2"/>
            <a:endCxn id="694281" idx="0"/>
          </p:cNvCxnSpPr>
          <p:nvPr/>
        </p:nvCxnSpPr>
        <p:spPr bwMode="auto">
          <a:xfrm flipH="1">
            <a:off x="5105400" y="4433888"/>
            <a:ext cx="38100" cy="11191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Hatzivassiloglou &amp; McKeown 1997</a:t>
            </a:r>
          </a:p>
        </p:txBody>
      </p:sp>
      <p:sp>
        <p:nvSpPr>
          <p:cNvPr id="69837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4800" y="1600200"/>
            <a:ext cx="8534400" cy="1676400"/>
          </a:xfrm>
        </p:spPr>
        <p:txBody>
          <a:bodyPr/>
          <a:lstStyle/>
          <a:p>
            <a:pPr marL="609600" indent="-609600">
              <a:buFontTx/>
              <a:buNone/>
            </a:pPr>
            <a:r>
              <a:rPr lang="en-US" sz="2800"/>
              <a:t>4. A </a:t>
            </a:r>
            <a:r>
              <a:rPr lang="en-US" sz="2800">
                <a:solidFill>
                  <a:srgbClr val="990099"/>
                </a:solidFill>
              </a:rPr>
              <a:t>clustering algorithm</a:t>
            </a:r>
            <a:r>
              <a:rPr lang="en-US" sz="2800"/>
              <a:t> partitions the adjectives into two subsets</a:t>
            </a:r>
          </a:p>
          <a:p>
            <a:pPr marL="609600" indent="-609600">
              <a:buFontTx/>
              <a:buNone/>
            </a:pPr>
            <a:endParaRPr lang="en-US" sz="2800"/>
          </a:p>
          <a:p>
            <a:pPr marL="609600" indent="-609600"/>
            <a:endParaRPr lang="en-US" sz="2800"/>
          </a:p>
          <a:p>
            <a:pPr marL="609600" indent="-609600"/>
            <a:endParaRPr lang="en-US" sz="3600"/>
          </a:p>
          <a:p>
            <a:pPr marL="609600" indent="-609600"/>
            <a:endParaRPr lang="en-US" sz="3600"/>
          </a:p>
        </p:txBody>
      </p:sp>
      <p:sp>
        <p:nvSpPr>
          <p:cNvPr id="3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Slide from Janyce Wiebe</a:t>
            </a:r>
          </a:p>
        </p:txBody>
      </p:sp>
      <p:sp>
        <p:nvSpPr>
          <p:cNvPr id="38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686800" y="6553200"/>
            <a:ext cx="457200" cy="304800"/>
          </a:xfrm>
          <a:prstGeom prst="rect">
            <a:avLst/>
          </a:prstGeom>
        </p:spPr>
        <p:txBody>
          <a:bodyPr/>
          <a:lstStyle/>
          <a:p>
            <a:fld id="{78249DAA-28DB-FD44-9779-3170AE3C3878}" type="slidenum">
              <a:rPr lang="en-US"/>
              <a:pPr/>
              <a:t>81</a:t>
            </a:fld>
            <a:endParaRPr lang="en-US"/>
          </a:p>
        </p:txBody>
      </p:sp>
      <p:sp>
        <p:nvSpPr>
          <p:cNvPr id="698372" name="Text Box 4"/>
          <p:cNvSpPr txBox="1">
            <a:spLocks noChangeArrowheads="1"/>
          </p:cNvSpPr>
          <p:nvPr/>
        </p:nvSpPr>
        <p:spPr bwMode="auto">
          <a:xfrm>
            <a:off x="2133600" y="3581400"/>
            <a:ext cx="1143000" cy="38576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nice</a:t>
            </a:r>
          </a:p>
        </p:txBody>
      </p:sp>
      <p:sp>
        <p:nvSpPr>
          <p:cNvPr id="698373" name="Text Box 5"/>
          <p:cNvSpPr txBox="1">
            <a:spLocks noChangeArrowheads="1"/>
          </p:cNvSpPr>
          <p:nvPr/>
        </p:nvSpPr>
        <p:spPr bwMode="auto">
          <a:xfrm>
            <a:off x="228600" y="4267200"/>
            <a:ext cx="1524000" cy="38576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handsome</a:t>
            </a:r>
          </a:p>
        </p:txBody>
      </p:sp>
      <p:sp>
        <p:nvSpPr>
          <p:cNvPr id="698374" name="Text Box 6"/>
          <p:cNvSpPr txBox="1">
            <a:spLocks noChangeArrowheads="1"/>
          </p:cNvSpPr>
          <p:nvPr/>
        </p:nvSpPr>
        <p:spPr bwMode="auto">
          <a:xfrm>
            <a:off x="6629400" y="3886200"/>
            <a:ext cx="1524000" cy="38576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terrible</a:t>
            </a:r>
          </a:p>
        </p:txBody>
      </p:sp>
      <p:sp>
        <p:nvSpPr>
          <p:cNvPr id="698375" name="Text Box 7"/>
          <p:cNvSpPr txBox="1">
            <a:spLocks noChangeArrowheads="1"/>
          </p:cNvSpPr>
          <p:nvPr/>
        </p:nvSpPr>
        <p:spPr bwMode="auto">
          <a:xfrm>
            <a:off x="1828800" y="6248400"/>
            <a:ext cx="1524000" cy="38576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comfortable</a:t>
            </a:r>
          </a:p>
        </p:txBody>
      </p:sp>
      <p:sp>
        <p:nvSpPr>
          <p:cNvPr id="698376" name="Text Box 8"/>
          <p:cNvSpPr txBox="1">
            <a:spLocks noChangeArrowheads="1"/>
          </p:cNvSpPr>
          <p:nvPr/>
        </p:nvSpPr>
        <p:spPr bwMode="auto">
          <a:xfrm>
            <a:off x="4572000" y="4343400"/>
            <a:ext cx="1600200" cy="38576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painful</a:t>
            </a:r>
          </a:p>
        </p:txBody>
      </p:sp>
      <p:sp>
        <p:nvSpPr>
          <p:cNvPr id="698377" name="Text Box 9"/>
          <p:cNvSpPr txBox="1">
            <a:spLocks noChangeArrowheads="1"/>
          </p:cNvSpPr>
          <p:nvPr/>
        </p:nvSpPr>
        <p:spPr bwMode="auto">
          <a:xfrm>
            <a:off x="4343400" y="5562600"/>
            <a:ext cx="1524000" cy="38576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expensive</a:t>
            </a:r>
          </a:p>
        </p:txBody>
      </p:sp>
      <p:cxnSp>
        <p:nvCxnSpPr>
          <p:cNvPr id="698378" name="AutoShape 10"/>
          <p:cNvCxnSpPr>
            <a:cxnSpLocks noChangeShapeType="1"/>
            <a:stCxn id="698372" idx="2"/>
            <a:endCxn id="698373" idx="0"/>
          </p:cNvCxnSpPr>
          <p:nvPr/>
        </p:nvCxnSpPr>
        <p:spPr bwMode="auto">
          <a:xfrm flipH="1">
            <a:off x="990600" y="3976688"/>
            <a:ext cx="1714500" cy="2809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698379" name="AutoShape 11"/>
          <p:cNvCxnSpPr>
            <a:cxnSpLocks noChangeShapeType="1"/>
            <a:stCxn id="698374" idx="1"/>
            <a:endCxn id="698376" idx="3"/>
          </p:cNvCxnSpPr>
          <p:nvPr/>
        </p:nvCxnSpPr>
        <p:spPr bwMode="auto">
          <a:xfrm flipH="1">
            <a:off x="6181725" y="4079875"/>
            <a:ext cx="438150" cy="457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698380" name="AutoShape 12"/>
          <p:cNvCxnSpPr>
            <a:cxnSpLocks noChangeShapeType="1"/>
            <a:stCxn id="698374" idx="2"/>
            <a:endCxn id="698377" idx="0"/>
          </p:cNvCxnSpPr>
          <p:nvPr/>
        </p:nvCxnSpPr>
        <p:spPr bwMode="auto">
          <a:xfrm flipH="1">
            <a:off x="5105400" y="4281488"/>
            <a:ext cx="2286000" cy="12715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698381" name="AutoShape 13"/>
          <p:cNvCxnSpPr>
            <a:cxnSpLocks noChangeShapeType="1"/>
            <a:stCxn id="698375" idx="3"/>
            <a:endCxn id="698377" idx="1"/>
          </p:cNvCxnSpPr>
          <p:nvPr/>
        </p:nvCxnSpPr>
        <p:spPr bwMode="auto">
          <a:xfrm flipV="1">
            <a:off x="3362325" y="5756275"/>
            <a:ext cx="971550" cy="685800"/>
          </a:xfrm>
          <a:prstGeom prst="straightConnector1">
            <a:avLst/>
          </a:prstGeom>
          <a:noFill/>
          <a:ln w="19050">
            <a:solidFill>
              <a:srgbClr val="FF6600"/>
            </a:solidFill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698382" name="AutoShape 14"/>
          <p:cNvCxnSpPr>
            <a:cxnSpLocks noChangeShapeType="1"/>
            <a:stCxn id="698372" idx="2"/>
            <a:endCxn id="698377" idx="1"/>
          </p:cNvCxnSpPr>
          <p:nvPr/>
        </p:nvCxnSpPr>
        <p:spPr bwMode="auto">
          <a:xfrm>
            <a:off x="2705100" y="3976688"/>
            <a:ext cx="1628775" cy="1779587"/>
          </a:xfrm>
          <a:prstGeom prst="straightConnector1">
            <a:avLst/>
          </a:prstGeom>
          <a:noFill/>
          <a:ln w="19050">
            <a:solidFill>
              <a:srgbClr val="FF6600"/>
            </a:solidFill>
            <a:round/>
            <a:headEnd type="triangle" w="med" len="med"/>
            <a:tailEnd type="triangle" w="med" len="med"/>
          </a:ln>
          <a:effectLst/>
        </p:spPr>
      </p:cxnSp>
      <p:sp>
        <p:nvSpPr>
          <p:cNvPr id="698383" name="Text Box 15"/>
          <p:cNvSpPr txBox="1">
            <a:spLocks noChangeArrowheads="1"/>
          </p:cNvSpPr>
          <p:nvPr/>
        </p:nvSpPr>
        <p:spPr bwMode="auto">
          <a:xfrm>
            <a:off x="1371600" y="5181600"/>
            <a:ext cx="762000" cy="38576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fun</a:t>
            </a:r>
          </a:p>
        </p:txBody>
      </p:sp>
      <p:cxnSp>
        <p:nvCxnSpPr>
          <p:cNvPr id="698384" name="AutoShape 16"/>
          <p:cNvCxnSpPr>
            <a:cxnSpLocks noChangeShapeType="1"/>
            <a:stCxn id="698373" idx="2"/>
            <a:endCxn id="698383" idx="0"/>
          </p:cNvCxnSpPr>
          <p:nvPr/>
        </p:nvCxnSpPr>
        <p:spPr bwMode="auto">
          <a:xfrm>
            <a:off x="990600" y="4662488"/>
            <a:ext cx="762000" cy="5095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698385" name="AutoShape 17"/>
          <p:cNvCxnSpPr>
            <a:cxnSpLocks noChangeShapeType="1"/>
            <a:stCxn id="698375" idx="0"/>
            <a:endCxn id="698383" idx="2"/>
          </p:cNvCxnSpPr>
          <p:nvPr/>
        </p:nvCxnSpPr>
        <p:spPr bwMode="auto">
          <a:xfrm flipH="1" flipV="1">
            <a:off x="1752600" y="5576888"/>
            <a:ext cx="838200" cy="6619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698386" name="AutoShape 18"/>
          <p:cNvCxnSpPr>
            <a:cxnSpLocks noChangeShapeType="1"/>
            <a:stCxn id="698372" idx="2"/>
            <a:endCxn id="698383" idx="0"/>
          </p:cNvCxnSpPr>
          <p:nvPr/>
        </p:nvCxnSpPr>
        <p:spPr bwMode="auto">
          <a:xfrm flipH="1">
            <a:off x="1752600" y="3976688"/>
            <a:ext cx="952500" cy="1195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698387" name="AutoShape 19"/>
          <p:cNvCxnSpPr>
            <a:cxnSpLocks noChangeShapeType="1"/>
            <a:stCxn id="698383" idx="3"/>
            <a:endCxn id="698377" idx="1"/>
          </p:cNvCxnSpPr>
          <p:nvPr/>
        </p:nvCxnSpPr>
        <p:spPr bwMode="auto">
          <a:xfrm>
            <a:off x="2143125" y="5375275"/>
            <a:ext cx="2190750" cy="381000"/>
          </a:xfrm>
          <a:prstGeom prst="straightConnector1">
            <a:avLst/>
          </a:prstGeom>
          <a:noFill/>
          <a:ln w="19050">
            <a:solidFill>
              <a:srgbClr val="FF6600"/>
            </a:solidFill>
            <a:round/>
            <a:headEnd type="triangle" w="med" len="med"/>
            <a:tailEnd type="triangle" w="med" len="med"/>
          </a:ln>
          <a:effectLst/>
        </p:spPr>
      </p:cxnSp>
      <p:sp>
        <p:nvSpPr>
          <p:cNvPr id="698388" name="Text Box 20"/>
          <p:cNvSpPr txBox="1">
            <a:spLocks noChangeArrowheads="1"/>
          </p:cNvSpPr>
          <p:nvPr/>
        </p:nvSpPr>
        <p:spPr bwMode="auto">
          <a:xfrm>
            <a:off x="457200" y="3276600"/>
            <a:ext cx="1143000" cy="38576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scenic</a:t>
            </a:r>
          </a:p>
        </p:txBody>
      </p:sp>
      <p:cxnSp>
        <p:nvCxnSpPr>
          <p:cNvPr id="698389" name="AutoShape 21"/>
          <p:cNvCxnSpPr>
            <a:cxnSpLocks noChangeShapeType="1"/>
            <a:stCxn id="698388" idx="3"/>
            <a:endCxn id="698372" idx="1"/>
          </p:cNvCxnSpPr>
          <p:nvPr/>
        </p:nvCxnSpPr>
        <p:spPr bwMode="auto">
          <a:xfrm>
            <a:off x="1609725" y="3470275"/>
            <a:ext cx="51435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698390" name="AutoShape 22"/>
          <p:cNvCxnSpPr>
            <a:cxnSpLocks noChangeShapeType="1"/>
            <a:stCxn id="698376" idx="2"/>
            <a:endCxn id="698377" idx="0"/>
          </p:cNvCxnSpPr>
          <p:nvPr/>
        </p:nvCxnSpPr>
        <p:spPr bwMode="auto">
          <a:xfrm flipH="1">
            <a:off x="5105400" y="4738688"/>
            <a:ext cx="266700" cy="814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</p:cxnSp>
      <p:sp>
        <p:nvSpPr>
          <p:cNvPr id="698391" name="Text Box 23"/>
          <p:cNvSpPr txBox="1">
            <a:spLocks noChangeArrowheads="1"/>
          </p:cNvSpPr>
          <p:nvPr/>
        </p:nvSpPr>
        <p:spPr bwMode="auto">
          <a:xfrm>
            <a:off x="4495800" y="3124200"/>
            <a:ext cx="990600" cy="38576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slow</a:t>
            </a:r>
          </a:p>
        </p:txBody>
      </p:sp>
      <p:cxnSp>
        <p:nvCxnSpPr>
          <p:cNvPr id="698392" name="AutoShape 24"/>
          <p:cNvCxnSpPr>
            <a:cxnSpLocks noChangeShapeType="1"/>
            <a:stCxn id="698372" idx="3"/>
            <a:endCxn id="698391" idx="1"/>
          </p:cNvCxnSpPr>
          <p:nvPr/>
        </p:nvCxnSpPr>
        <p:spPr bwMode="auto">
          <a:xfrm flipV="1">
            <a:off x="3286125" y="3317875"/>
            <a:ext cx="1200150" cy="457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</p:cxnSp>
      <p:sp>
        <p:nvSpPr>
          <p:cNvPr id="698394" name="Oval 26"/>
          <p:cNvSpPr>
            <a:spLocks noChangeArrowheads="1"/>
          </p:cNvSpPr>
          <p:nvPr/>
        </p:nvSpPr>
        <p:spPr bwMode="auto">
          <a:xfrm>
            <a:off x="3657600" y="2438400"/>
            <a:ext cx="4724400" cy="4038600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698398" name="AutoShape 30"/>
          <p:cNvCxnSpPr>
            <a:cxnSpLocks noChangeShapeType="1"/>
            <a:stCxn id="698391" idx="2"/>
            <a:endCxn id="698376" idx="0"/>
          </p:cNvCxnSpPr>
          <p:nvPr/>
        </p:nvCxnSpPr>
        <p:spPr bwMode="auto">
          <a:xfrm>
            <a:off x="4991100" y="3519488"/>
            <a:ext cx="381000" cy="8143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698401" name="AutoShape 33"/>
          <p:cNvCxnSpPr>
            <a:cxnSpLocks noChangeShapeType="1"/>
            <a:stCxn id="698374" idx="1"/>
            <a:endCxn id="698391" idx="3"/>
          </p:cNvCxnSpPr>
          <p:nvPr/>
        </p:nvCxnSpPr>
        <p:spPr bwMode="auto">
          <a:xfrm flipH="1" flipV="1">
            <a:off x="5495925" y="3317875"/>
            <a:ext cx="1123950" cy="762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</p:cxnSp>
      <p:sp>
        <p:nvSpPr>
          <p:cNvPr id="698402" name="Oval 34"/>
          <p:cNvSpPr>
            <a:spLocks noChangeArrowheads="1"/>
          </p:cNvSpPr>
          <p:nvPr/>
        </p:nvSpPr>
        <p:spPr bwMode="auto">
          <a:xfrm rot="-2932328">
            <a:off x="342900" y="2552700"/>
            <a:ext cx="3733800" cy="4419600"/>
          </a:xfrm>
          <a:prstGeom prst="ellipse">
            <a:avLst/>
          </a:prstGeom>
          <a:noFill/>
          <a:ln w="19050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98403" name="Text Box 35"/>
          <p:cNvSpPr txBox="1">
            <a:spLocks noChangeArrowheads="1"/>
          </p:cNvSpPr>
          <p:nvPr/>
        </p:nvSpPr>
        <p:spPr bwMode="auto">
          <a:xfrm>
            <a:off x="1752600" y="2819400"/>
            <a:ext cx="609600" cy="5286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+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8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984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98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8403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Hatzivassiloglou &amp; McKeown 1997</a:t>
            </a:r>
          </a:p>
        </p:txBody>
      </p:sp>
      <p:pic>
        <p:nvPicPr>
          <p:cNvPr id="4" name="Content Placeholder 3" descr="vas2.tiff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 l="-10091" r="-10091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/>
              <a:t>Turney (2002):  Thumbs Up or Thumbs Down? Semantic Orientation Applied to Unsupervised Classification of Reviews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marL="533400" indent="-533400">
              <a:lnSpc>
                <a:spcPct val="90000"/>
              </a:lnSpc>
              <a:buFont typeface="Wingdings" pitchFamily="-65" charset="2"/>
              <a:buNone/>
            </a:pPr>
            <a:r>
              <a:rPr lang="en-US"/>
              <a:t>	Input: </a:t>
            </a:r>
            <a:r>
              <a:rPr lang="en-US">
                <a:solidFill>
                  <a:schemeClr val="bg2"/>
                </a:solidFill>
              </a:rPr>
              <a:t>review</a:t>
            </a:r>
          </a:p>
          <a:p>
            <a:pPr marL="533400" indent="-533400">
              <a:lnSpc>
                <a:spcPct val="90000"/>
              </a:lnSpc>
            </a:pPr>
            <a:r>
              <a:rPr lang="en-US" b="1"/>
              <a:t>Identify phrases </a:t>
            </a:r>
            <a:r>
              <a:rPr lang="en-US"/>
              <a:t>that contain </a:t>
            </a:r>
            <a:r>
              <a:rPr lang="en-US">
                <a:solidFill>
                  <a:schemeClr val="accent2"/>
                </a:solidFill>
              </a:rPr>
              <a:t>adjectives</a:t>
            </a:r>
            <a:r>
              <a:rPr lang="en-US"/>
              <a:t> or </a:t>
            </a:r>
            <a:r>
              <a:rPr lang="en-US">
                <a:solidFill>
                  <a:schemeClr val="accent2"/>
                </a:solidFill>
              </a:rPr>
              <a:t>adverbs</a:t>
            </a:r>
            <a:r>
              <a:rPr lang="en-US">
                <a:solidFill>
                  <a:schemeClr val="bg2"/>
                </a:solidFill>
              </a:rPr>
              <a:t> </a:t>
            </a:r>
            <a:r>
              <a:rPr lang="en-US"/>
              <a:t>by using a part-of-speech tagger</a:t>
            </a:r>
          </a:p>
          <a:p>
            <a:pPr marL="533400" indent="-533400">
              <a:lnSpc>
                <a:spcPct val="90000"/>
              </a:lnSpc>
            </a:pPr>
            <a:r>
              <a:rPr lang="en-US" b="1"/>
              <a:t>Estimate the </a:t>
            </a:r>
            <a:r>
              <a:rPr lang="en-US" b="1">
                <a:solidFill>
                  <a:schemeClr val="accent2"/>
                </a:solidFill>
              </a:rPr>
              <a:t>semantic orientation</a:t>
            </a:r>
            <a:r>
              <a:rPr lang="en-US" b="1"/>
              <a:t> of each phrase</a:t>
            </a:r>
          </a:p>
          <a:p>
            <a:pPr marL="533400" indent="-533400">
              <a:lnSpc>
                <a:spcPct val="90000"/>
              </a:lnSpc>
            </a:pPr>
            <a:r>
              <a:rPr lang="en-US"/>
              <a:t>Assign a class to the given review based on the average semantic orientation of its phrases</a:t>
            </a:r>
          </a:p>
          <a:p>
            <a:pPr marL="533400" indent="-533400">
              <a:lnSpc>
                <a:spcPct val="90000"/>
              </a:lnSpc>
              <a:buFont typeface="Wingdings" pitchFamily="-65" charset="2"/>
              <a:buNone/>
            </a:pPr>
            <a:r>
              <a:rPr lang="en-US">
                <a:solidFill>
                  <a:schemeClr val="bg2"/>
                </a:solidFill>
              </a:rPr>
              <a:t>	</a:t>
            </a:r>
            <a:r>
              <a:rPr lang="en-US"/>
              <a:t>Output:</a:t>
            </a:r>
            <a:r>
              <a:rPr lang="en-US">
                <a:solidFill>
                  <a:schemeClr val="bg2"/>
                </a:solidFill>
              </a:rPr>
              <a:t> </a:t>
            </a:r>
            <a:r>
              <a:rPr lang="en-US">
                <a:solidFill>
                  <a:srgbClr val="660066"/>
                </a:solidFill>
              </a:rPr>
              <a:t>classification (</a:t>
            </a:r>
            <a:r>
              <a:rPr lang="en-US">
                <a:solidFill>
                  <a:srgbClr val="660066"/>
                </a:solidFill>
                <a:sym typeface="Wingdings" pitchFamily="-65" charset="2"/>
              </a:rPr>
              <a:t> or </a:t>
            </a:r>
            <a:r>
              <a:rPr lang="en-US">
                <a:solidFill>
                  <a:srgbClr val="660066"/>
                </a:solidFill>
              </a:rPr>
              <a:t>)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Slide from  Marta Tatu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686800" y="6553200"/>
            <a:ext cx="457200" cy="304800"/>
          </a:xfrm>
          <a:prstGeom prst="rect">
            <a:avLst/>
          </a:prstGeom>
        </p:spPr>
        <p:txBody>
          <a:bodyPr/>
          <a:lstStyle/>
          <a:p>
            <a:fld id="{6A14337F-BEBF-9C44-8F7D-9FDA8D9045B5}" type="slidenum">
              <a:rPr lang="en-US"/>
              <a:pPr/>
              <a:t>83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76200"/>
            <a:ext cx="8229600" cy="1139825"/>
          </a:xfrm>
        </p:spPr>
        <p:txBody>
          <a:bodyPr/>
          <a:lstStyle/>
          <a:p>
            <a:r>
              <a:rPr lang="en-US"/>
              <a:t>Turney Step 1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1"/>
            <a:ext cx="8229600" cy="685800"/>
          </a:xfrm>
        </p:spPr>
        <p:txBody>
          <a:bodyPr/>
          <a:lstStyle/>
          <a:p>
            <a:r>
              <a:rPr lang="en-US" sz="2800">
                <a:sym typeface="Wingdings" pitchFamily="-65" charset="2"/>
              </a:rPr>
              <a:t>Extract all two-word phrases including an adjective</a:t>
            </a:r>
          </a:p>
        </p:txBody>
      </p:sp>
      <p:graphicFrame>
        <p:nvGraphicFramePr>
          <p:cNvPr id="27826" name="Group 178"/>
          <p:cNvGraphicFramePr>
            <a:graphicFrameLocks noGrp="1"/>
          </p:cNvGraphicFramePr>
          <p:nvPr>
            <p:ph sz="half" idx="2"/>
          </p:nvPr>
        </p:nvGraphicFramePr>
        <p:xfrm>
          <a:off x="304800" y="2968752"/>
          <a:ext cx="8229600" cy="2517648"/>
        </p:xfrm>
        <a:graphic>
          <a:graphicData uri="http://schemas.openxmlformats.org/drawingml/2006/table">
            <a:tbl>
              <a:tblPr/>
              <a:tblGrid>
                <a:gridCol w="457200"/>
                <a:gridCol w="2514600"/>
                <a:gridCol w="3200400"/>
                <a:gridCol w="2057400"/>
              </a:tblGrid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-65" charset="2"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-65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-65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Verdana" pitchFamily="-65" charset="0"/>
                        </a:rPr>
                        <a:t>First Word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-65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Verdana" pitchFamily="-65" charset="0"/>
                        </a:rPr>
                        <a:t>Second Word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-65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Verdana" pitchFamily="-65" charset="0"/>
                        </a:rPr>
                        <a:t>Third Word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-65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65" charset="0"/>
                        </a:rPr>
                        <a:t>(not extracted)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-65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65" charset="0"/>
                        </a:rPr>
                        <a:t>1.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-65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65" charset="0"/>
                        </a:rPr>
                        <a:t>JJ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-65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65" charset="0"/>
                        </a:rPr>
                        <a:t>NN or NNS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-65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65" charset="0"/>
                        </a:rPr>
                        <a:t>Anything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-65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65" charset="0"/>
                        </a:rPr>
                        <a:t>2.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-65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65" charset="0"/>
                        </a:rPr>
                        <a:t>RB, RBR, or RBS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-65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65" charset="0"/>
                        </a:rPr>
                        <a:t>JJ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-65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65" charset="0"/>
                        </a:rPr>
                        <a:t>Not NN nor NNS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-65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65" charset="0"/>
                        </a:rPr>
                        <a:t>3.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-65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65" charset="0"/>
                        </a:rPr>
                        <a:t>JJ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-65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65" charset="0"/>
                        </a:rPr>
                        <a:t>JJ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-65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65" charset="0"/>
                        </a:rPr>
                        <a:t>Not NN nor NNS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-65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65" charset="0"/>
                        </a:rPr>
                        <a:t>4.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-65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65" charset="0"/>
                        </a:rPr>
                        <a:t>NN or NNS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-65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65" charset="0"/>
                        </a:rPr>
                        <a:t>JJ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-65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65" charset="0"/>
                        </a:rPr>
                        <a:t>Not NN nor NNS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-65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65" charset="0"/>
                        </a:rPr>
                        <a:t>5.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-65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65" charset="0"/>
                        </a:rPr>
                        <a:t>RB, RBR, or RBS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-65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65" charset="0"/>
                        </a:rPr>
                        <a:t>VB, VBD, VBN, or VBG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-65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65" charset="0"/>
                        </a:rPr>
                        <a:t>Anything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19200" y="6553200"/>
            <a:ext cx="7467600" cy="304800"/>
          </a:xfrm>
        </p:spPr>
        <p:txBody>
          <a:bodyPr/>
          <a:lstStyle/>
          <a:p>
            <a:r>
              <a:rPr lang="en-US"/>
              <a:t>Slide from  Marta Tatu</a:t>
            </a:r>
          </a:p>
        </p:txBody>
      </p:sp>
      <p:sp>
        <p:nvSpPr>
          <p:cNvPr id="4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403F9-FA8C-8645-B61B-52D32B2BE25D}" type="slidenum">
              <a:rPr lang="en-US"/>
              <a:pPr/>
              <a:t>84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8" name="Rectangle 6"/>
          <p:cNvSpPr>
            <a:spLocks noGrp="1" noChangeArrowheads="1"/>
          </p:cNvSpPr>
          <p:nvPr>
            <p:ph type="title"/>
          </p:nvPr>
        </p:nvSpPr>
        <p:spPr>
          <a:xfrm>
            <a:off x="457200" y="-76200"/>
            <a:ext cx="8229600" cy="1139825"/>
          </a:xfrm>
        </p:spPr>
        <p:txBody>
          <a:bodyPr/>
          <a:lstStyle/>
          <a:p>
            <a:r>
              <a:rPr lang="en-US"/>
              <a:t>Turney Step 2</a:t>
            </a:r>
          </a:p>
        </p:txBody>
      </p:sp>
      <p:sp>
        <p:nvSpPr>
          <p:cNvPr id="28679" name="Rectangle 7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153400" cy="4876800"/>
          </a:xfrm>
        </p:spPr>
        <p:txBody>
          <a:bodyPr/>
          <a:lstStyle/>
          <a:p>
            <a:r>
              <a:rPr lang="en-US" sz="2400"/>
              <a:t>Estimate the </a:t>
            </a:r>
            <a:r>
              <a:rPr lang="en-US" sz="2400">
                <a:solidFill>
                  <a:schemeClr val="accent2"/>
                </a:solidFill>
              </a:rPr>
              <a:t>semantic orientation</a:t>
            </a:r>
            <a:r>
              <a:rPr lang="en-US" sz="2400"/>
              <a:t> of the extracted phrases using Pointwise Mutual Information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19200" y="6553200"/>
            <a:ext cx="7467600" cy="304800"/>
          </a:xfrm>
        </p:spPr>
        <p:txBody>
          <a:bodyPr/>
          <a:lstStyle/>
          <a:p>
            <a:r>
              <a:rPr lang="en-US"/>
              <a:t>Slide from  Marta Tatu</a:t>
            </a:r>
          </a:p>
        </p:txBody>
      </p:sp>
      <p:sp>
        <p:nvSpPr>
          <p:cNvPr id="7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1FDE2-BE8E-1244-8508-24705554D4DF}" type="slidenum">
              <a:rPr lang="en-US"/>
              <a:pPr/>
              <a:t>85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2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Pointwise Mutual Information</a:t>
            </a:r>
          </a:p>
        </p:txBody>
      </p:sp>
      <p:sp>
        <p:nvSpPr>
          <p:cNvPr id="151245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0" y="1524000"/>
            <a:ext cx="9144000" cy="4572000"/>
          </a:xfrm>
        </p:spPr>
        <p:txBody>
          <a:bodyPr/>
          <a:lstStyle/>
          <a:p>
            <a:r>
              <a:rPr lang="en-US" sz="3200" b="1"/>
              <a:t>Mutual information: </a:t>
            </a:r>
            <a:r>
              <a:rPr lang="en-US" sz="3200"/>
              <a:t>between 2 random variables X and Y</a:t>
            </a:r>
          </a:p>
          <a:p>
            <a:endParaRPr lang="en-US" sz="3200"/>
          </a:p>
          <a:p>
            <a:endParaRPr lang="en-US" sz="3200"/>
          </a:p>
          <a:p>
            <a:r>
              <a:rPr lang="en-US" sz="3200" b="1"/>
              <a:t>Pointwise mutual information</a:t>
            </a:r>
            <a:r>
              <a:rPr lang="en-US" sz="3200"/>
              <a:t>: measure of how often two events x and y occur, compared with what we would expect if they were independent:</a:t>
            </a:r>
          </a:p>
          <a:p>
            <a:pPr>
              <a:buFont typeface="Wingdings" pitchFamily="-65" charset="2"/>
              <a:buNone/>
            </a:pPr>
            <a:endParaRPr lang="en-US"/>
          </a:p>
          <a:p>
            <a:pPr>
              <a:buFont typeface="Wingdings" pitchFamily="-65" charset="2"/>
              <a:buNone/>
            </a:pPr>
            <a:endParaRPr lang="en-US" sz="1800"/>
          </a:p>
        </p:txBody>
      </p:sp>
      <p:pic>
        <p:nvPicPr>
          <p:cNvPr id="1512452" name="Picture 4" descr="pmi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2490787"/>
            <a:ext cx="5016500" cy="1166813"/>
          </a:xfrm>
          <a:prstGeom prst="rect">
            <a:avLst/>
          </a:prstGeom>
          <a:noFill/>
        </p:spPr>
      </p:pic>
      <p:pic>
        <p:nvPicPr>
          <p:cNvPr id="1512453" name="Picture 5" descr="pmi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38400" y="5755736"/>
            <a:ext cx="3670300" cy="11022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Weighting: Mutual Information</a:t>
            </a:r>
          </a:p>
        </p:txBody>
      </p:sp>
      <p:sp>
        <p:nvSpPr>
          <p:cNvPr id="151449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0" y="1524000"/>
            <a:ext cx="9144000" cy="4572000"/>
          </a:xfrm>
        </p:spPr>
        <p:txBody>
          <a:bodyPr/>
          <a:lstStyle/>
          <a:p>
            <a:r>
              <a:rPr lang="en-US" sz="2000" b="1"/>
              <a:t>Pointwise mutual information</a:t>
            </a:r>
            <a:r>
              <a:rPr lang="en-US" sz="2000"/>
              <a:t>: measure of how often two events x and y occur, compared with what we would expect if they were independent:</a:t>
            </a:r>
          </a:p>
          <a:p>
            <a:endParaRPr lang="en-US" sz="2000"/>
          </a:p>
          <a:p>
            <a:endParaRPr lang="en-US" sz="2000"/>
          </a:p>
          <a:p>
            <a:endParaRPr lang="en-US" sz="2000"/>
          </a:p>
          <a:p>
            <a:r>
              <a:rPr lang="en-US" sz="2000" b="1"/>
              <a:t>PMI between two words</a:t>
            </a:r>
            <a:r>
              <a:rPr lang="en-US" sz="2000"/>
              <a:t>: how much more often they occur together than we would expect if they were independent </a:t>
            </a:r>
          </a:p>
          <a:p>
            <a:endParaRPr lang="en-US" sz="2000"/>
          </a:p>
          <a:p>
            <a:endParaRPr lang="en-US" sz="2000"/>
          </a:p>
          <a:p>
            <a:endParaRPr lang="en-US" sz="2000"/>
          </a:p>
        </p:txBody>
      </p:sp>
      <p:graphicFrame>
        <p:nvGraphicFramePr>
          <p:cNvPr id="101379" name="Object 3"/>
          <p:cNvGraphicFramePr>
            <a:graphicFrameLocks noChangeAspect="1"/>
          </p:cNvGraphicFramePr>
          <p:nvPr/>
        </p:nvGraphicFramePr>
        <p:xfrm>
          <a:off x="1403350" y="4056063"/>
          <a:ext cx="5821363" cy="668337"/>
        </p:xfrm>
        <a:graphic>
          <a:graphicData uri="http://schemas.openxmlformats.org/presentationml/2006/ole">
            <p:oleObj spid="_x0000_s101379" name="Equation" r:id="rId4" imgW="2438400" imgH="279400" progId="Equation.3">
              <p:embed/>
            </p:oleObj>
          </a:graphicData>
        </a:graphic>
      </p:graphicFrame>
      <p:graphicFrame>
        <p:nvGraphicFramePr>
          <p:cNvPr id="101380" name="Object 4"/>
          <p:cNvGraphicFramePr>
            <a:graphicFrameLocks noChangeAspect="1"/>
          </p:cNvGraphicFramePr>
          <p:nvPr/>
        </p:nvGraphicFramePr>
        <p:xfrm>
          <a:off x="2286000" y="2544763"/>
          <a:ext cx="3578225" cy="608012"/>
        </p:xfrm>
        <a:graphic>
          <a:graphicData uri="http://schemas.openxmlformats.org/presentationml/2006/ole">
            <p:oleObj spid="_x0000_s101380" name="Equation" r:id="rId5" imgW="1498600" imgH="2540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8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Turney Step 2</a:t>
            </a:r>
          </a:p>
        </p:txBody>
      </p:sp>
      <p:sp>
        <p:nvSpPr>
          <p:cNvPr id="28679" name="Rectangle 7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153400" cy="4876800"/>
          </a:xfrm>
        </p:spPr>
        <p:txBody>
          <a:bodyPr/>
          <a:lstStyle/>
          <a:p>
            <a:r>
              <a:rPr lang="en-US" sz="2400">
                <a:solidFill>
                  <a:schemeClr val="tx2"/>
                </a:solidFill>
              </a:rPr>
              <a:t>Semantic Orientation of a phrase defined as</a:t>
            </a:r>
            <a:r>
              <a:rPr lang="en-US" sz="2400"/>
              <a:t>:</a:t>
            </a:r>
          </a:p>
          <a:p>
            <a:endParaRPr lang="en-US" sz="2400"/>
          </a:p>
          <a:p>
            <a:endParaRPr lang="en-US" sz="2400">
              <a:solidFill>
                <a:schemeClr val="tx2"/>
              </a:solidFill>
            </a:endParaRPr>
          </a:p>
          <a:p>
            <a:endParaRPr lang="en-US" sz="2400">
              <a:solidFill>
                <a:schemeClr val="tx2"/>
              </a:solidFill>
            </a:endParaRPr>
          </a:p>
          <a:p>
            <a:endParaRPr lang="en-US" sz="2400">
              <a:solidFill>
                <a:schemeClr val="tx2"/>
              </a:solidFill>
            </a:endParaRPr>
          </a:p>
          <a:p>
            <a:endParaRPr lang="en-US" sz="2400">
              <a:solidFill>
                <a:schemeClr val="tx2"/>
              </a:solidFill>
            </a:endParaRPr>
          </a:p>
          <a:p>
            <a:endParaRPr lang="en-US" sz="2400">
              <a:solidFill>
                <a:schemeClr val="tx2"/>
              </a:solidFill>
            </a:endParaRPr>
          </a:p>
          <a:p>
            <a:r>
              <a:rPr lang="en-US" sz="2400">
                <a:solidFill>
                  <a:schemeClr val="tx2"/>
                </a:solidFill>
              </a:rPr>
              <a:t>Estimate PMI </a:t>
            </a:r>
            <a:r>
              <a:rPr lang="en-US" sz="2400"/>
              <a:t>by issuing queries to a search engine (Altavista, ~350 million pages)</a:t>
            </a:r>
            <a:endParaRPr lang="en-US" sz="2400">
              <a:solidFill>
                <a:schemeClr val="bg2"/>
              </a:solidFill>
            </a:endParaRPr>
          </a:p>
        </p:txBody>
      </p:sp>
      <p:graphicFrame>
        <p:nvGraphicFramePr>
          <p:cNvPr id="28682" name="Object 10"/>
          <p:cNvGraphicFramePr>
            <a:graphicFrameLocks noChangeAspect="1"/>
          </p:cNvGraphicFramePr>
          <p:nvPr>
            <p:ph sz="quarter" idx="2"/>
          </p:nvPr>
        </p:nvGraphicFramePr>
        <p:xfrm>
          <a:off x="530225" y="2235200"/>
          <a:ext cx="8285163" cy="431800"/>
        </p:xfrm>
        <a:graphic>
          <a:graphicData uri="http://schemas.openxmlformats.org/presentationml/2006/ole">
            <p:oleObj spid="_x0000_s97283" name="Equation" r:id="rId3" imgW="3898800" imgH="203040" progId="Equation.3">
              <p:embed/>
            </p:oleObj>
          </a:graphicData>
        </a:graphic>
      </p:graphicFrame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19200" y="6324600"/>
            <a:ext cx="7467600" cy="304800"/>
          </a:xfrm>
        </p:spPr>
        <p:txBody>
          <a:bodyPr/>
          <a:lstStyle/>
          <a:p>
            <a:r>
              <a:rPr lang="en-US"/>
              <a:t>Slide from  Marta Tatu</a:t>
            </a:r>
          </a:p>
        </p:txBody>
      </p:sp>
      <p:sp>
        <p:nvSpPr>
          <p:cNvPr id="7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1FDE2-BE8E-1244-8508-24705554D4DF}" type="slidenum">
              <a:rPr lang="en-US"/>
              <a:pPr/>
              <a:t>88</a:t>
            </a:fld>
            <a:endParaRPr lang="en-US"/>
          </a:p>
        </p:txBody>
      </p:sp>
      <p:graphicFrame>
        <p:nvGraphicFramePr>
          <p:cNvPr id="28684" name="Object 12"/>
          <p:cNvGraphicFramePr>
            <a:graphicFrameLocks noChangeAspect="1"/>
          </p:cNvGraphicFramePr>
          <p:nvPr/>
        </p:nvGraphicFramePr>
        <p:xfrm>
          <a:off x="457200" y="3124200"/>
          <a:ext cx="8305800" cy="938213"/>
        </p:xfrm>
        <a:graphic>
          <a:graphicData uri="http://schemas.openxmlformats.org/presentationml/2006/ole">
            <p:oleObj spid="_x0000_s97284" name="Equation" r:id="rId4" imgW="4038480" imgH="4572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Turney Step 3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219200"/>
            <a:ext cx="8763000" cy="1182772"/>
          </a:xfrm>
        </p:spPr>
        <p:txBody>
          <a:bodyPr/>
          <a:lstStyle/>
          <a:p>
            <a:r>
              <a:rPr lang="en-US" sz="2400"/>
              <a:t>Calculate </a:t>
            </a:r>
            <a:r>
              <a:rPr lang="en-US" sz="2400">
                <a:solidFill>
                  <a:schemeClr val="accent2"/>
                </a:solidFill>
              </a:rPr>
              <a:t>average</a:t>
            </a:r>
            <a:r>
              <a:rPr lang="en-US" sz="2400"/>
              <a:t> </a:t>
            </a:r>
            <a:r>
              <a:rPr lang="en-US" sz="2400">
                <a:solidFill>
                  <a:srgbClr val="660066"/>
                </a:solidFill>
              </a:rPr>
              <a:t>semantic orientation </a:t>
            </a:r>
            <a:r>
              <a:rPr lang="en-US" sz="2400"/>
              <a:t>of phrases in review</a:t>
            </a:r>
          </a:p>
          <a:p>
            <a:pPr lvl="1"/>
            <a:r>
              <a:rPr lang="en-US" sz="2000"/>
              <a:t>Positive: </a:t>
            </a:r>
            <a:r>
              <a:rPr lang="en-US" sz="2000">
                <a:sym typeface="Wingdings" pitchFamily="-65" charset="2"/>
              </a:rPr>
              <a:t></a:t>
            </a:r>
          </a:p>
          <a:p>
            <a:pPr lvl="1"/>
            <a:r>
              <a:rPr lang="en-US" sz="2000">
                <a:sym typeface="Wingdings" pitchFamily="-65" charset="2"/>
              </a:rPr>
              <a:t>Negative: </a:t>
            </a:r>
          </a:p>
        </p:txBody>
      </p:sp>
      <p:graphicFrame>
        <p:nvGraphicFramePr>
          <p:cNvPr id="38106" name="Group 218"/>
          <p:cNvGraphicFramePr>
            <a:graphicFrameLocks noGrp="1"/>
          </p:cNvGraphicFramePr>
          <p:nvPr>
            <p:ph sz="half" idx="2"/>
          </p:nvPr>
        </p:nvGraphicFramePr>
        <p:xfrm>
          <a:off x="5257800" y="2401972"/>
          <a:ext cx="3124200" cy="4151228"/>
        </p:xfrm>
        <a:graphic>
          <a:graphicData uri="http://schemas.openxmlformats.org/drawingml/2006/table">
            <a:tbl>
              <a:tblPr/>
              <a:tblGrid>
                <a:gridCol w="1296838"/>
                <a:gridCol w="1061049"/>
                <a:gridCol w="766313"/>
              </a:tblGrid>
              <a:tr h="4008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-65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65" charset="0"/>
                        </a:rPr>
                        <a:t>Phrase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-65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65" charset="0"/>
                        </a:rPr>
                        <a:t>POS tags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-65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65" charset="0"/>
                        </a:rPr>
                        <a:t>SO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62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-65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65" charset="0"/>
                        </a:rPr>
                        <a:t>direct deposit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-65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65" charset="0"/>
                        </a:rPr>
                        <a:t>JJ NN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-65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65" charset="0"/>
                        </a:rPr>
                        <a:t>1.288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98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-65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65" charset="0"/>
                        </a:rPr>
                        <a:t>local branch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-65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65" charset="0"/>
                        </a:rPr>
                        <a:t>JJ NN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-65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65" charset="0"/>
                        </a:rPr>
                        <a:t>0.421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98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-65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65" charset="0"/>
                        </a:rPr>
                        <a:t>small part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-65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65" charset="0"/>
                        </a:rPr>
                        <a:t>JJ NN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-65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65" charset="0"/>
                        </a:rPr>
                        <a:t>0.053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62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-65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65" charset="0"/>
                        </a:rPr>
                        <a:t>online service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-65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65" charset="0"/>
                        </a:rPr>
                        <a:t>JJ NN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-65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65" charset="0"/>
                        </a:rPr>
                        <a:t>2.780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58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-65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65" charset="0"/>
                        </a:rPr>
                        <a:t>well other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-65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65" charset="0"/>
                        </a:rPr>
                        <a:t>RB JJ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-65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65" charset="0"/>
                        </a:rPr>
                        <a:t>0.237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98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-65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65" charset="0"/>
                        </a:rPr>
                        <a:t>low fees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-65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65" charset="0"/>
                        </a:rPr>
                        <a:t>JJ NNS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-65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65" charset="0"/>
                        </a:rPr>
                        <a:t>0.333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98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-65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65" charset="0"/>
                        </a:rPr>
                        <a:t>…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-65" charset="2"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-65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-65" charset="2"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-65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62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-65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65" charset="0"/>
                        </a:rPr>
                        <a:t>true service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-65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65" charset="0"/>
                        </a:rPr>
                        <a:t>JJ NN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-65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65" charset="0"/>
                        </a:rPr>
                        <a:t>-0.732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62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-65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65" charset="0"/>
                        </a:rPr>
                        <a:t>other bank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-65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65" charset="0"/>
                        </a:rPr>
                        <a:t>JJ NN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-65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65" charset="0"/>
                        </a:rPr>
                        <a:t>-0.850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64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-65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65" charset="0"/>
                        </a:rPr>
                        <a:t>inconveniently located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-65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65" charset="0"/>
                        </a:rPr>
                        <a:t>RB VBN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-65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65" charset="0"/>
                        </a:rPr>
                        <a:t>-1.541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867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-65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65" charset="0"/>
                        </a:rPr>
                        <a:t>Average Semantic Orientation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-65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65" charset="0"/>
                        </a:rPr>
                        <a:t>0.322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0" y="6553200"/>
            <a:ext cx="7467600" cy="304800"/>
          </a:xfrm>
        </p:spPr>
        <p:txBody>
          <a:bodyPr/>
          <a:lstStyle/>
          <a:p>
            <a:r>
              <a:rPr lang="en-US"/>
              <a:t>Slide adapted from  Marta Tatu</a:t>
            </a:r>
          </a:p>
        </p:txBody>
      </p:sp>
      <p:sp>
        <p:nvSpPr>
          <p:cNvPr id="52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8686800" y="6553200"/>
            <a:ext cx="457200" cy="304800"/>
          </a:xfrm>
          <a:prstGeom prst="rect">
            <a:avLst/>
          </a:prstGeom>
        </p:spPr>
        <p:txBody>
          <a:bodyPr/>
          <a:lstStyle/>
          <a:p>
            <a:fld id="{B10FB995-0F14-984D-BF4B-02143CC33EE7}" type="slidenum">
              <a:rPr lang="en-US"/>
              <a:pPr/>
              <a:t>89</a:t>
            </a:fld>
            <a:endParaRPr lang="en-US"/>
          </a:p>
        </p:txBody>
      </p:sp>
      <p:pic>
        <p:nvPicPr>
          <p:cNvPr id="7" name="Picture 6" descr="turn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2514600"/>
            <a:ext cx="3642610" cy="411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Experiments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229600" cy="2286000"/>
          </a:xfrm>
        </p:spPr>
        <p:txBody>
          <a:bodyPr/>
          <a:lstStyle/>
          <a:p>
            <a:r>
              <a:rPr lang="en-US" sz="2400"/>
              <a:t>410 reviews from Epinions</a:t>
            </a:r>
          </a:p>
          <a:p>
            <a:pPr lvl="1"/>
            <a:r>
              <a:rPr lang="en-US" sz="2000"/>
              <a:t>170 (41%) (</a:t>
            </a:r>
            <a:r>
              <a:rPr lang="en-US" sz="2000">
                <a:solidFill>
                  <a:schemeClr val="tx2"/>
                </a:solidFill>
                <a:sym typeface="Wingdings" pitchFamily="-65" charset="2"/>
              </a:rPr>
              <a:t></a:t>
            </a:r>
            <a:r>
              <a:rPr lang="en-US" sz="2000">
                <a:sym typeface="Wingdings" pitchFamily="-65" charset="2"/>
              </a:rPr>
              <a:t>)</a:t>
            </a:r>
          </a:p>
          <a:p>
            <a:pPr lvl="1"/>
            <a:r>
              <a:rPr lang="en-US" sz="2000">
                <a:sym typeface="Wingdings" pitchFamily="-65" charset="2"/>
              </a:rPr>
              <a:t>240 (59%) (</a:t>
            </a:r>
            <a:r>
              <a:rPr lang="en-US" sz="2000">
                <a:solidFill>
                  <a:schemeClr val="tx2"/>
                </a:solidFill>
                <a:sym typeface="Wingdings" pitchFamily="-65" charset="2"/>
              </a:rPr>
              <a:t></a:t>
            </a:r>
            <a:r>
              <a:rPr lang="en-US" sz="2000">
                <a:sym typeface="Wingdings" pitchFamily="-65" charset="2"/>
              </a:rPr>
              <a:t>)</a:t>
            </a:r>
          </a:p>
          <a:p>
            <a:pPr lvl="1"/>
            <a:r>
              <a:rPr lang="en-US" sz="2000">
                <a:sym typeface="Wingdings" pitchFamily="-65" charset="2"/>
              </a:rPr>
              <a:t>Average phrases per review: 26</a:t>
            </a:r>
          </a:p>
          <a:p>
            <a:r>
              <a:rPr lang="en-US" sz="2400">
                <a:sym typeface="Wingdings" pitchFamily="-65" charset="2"/>
              </a:rPr>
              <a:t>Baseline accuracy: 59%</a:t>
            </a:r>
          </a:p>
        </p:txBody>
      </p:sp>
      <p:graphicFrame>
        <p:nvGraphicFramePr>
          <p:cNvPr id="39079" name="Group 167"/>
          <p:cNvGraphicFramePr>
            <a:graphicFrameLocks noGrp="1"/>
          </p:cNvGraphicFramePr>
          <p:nvPr>
            <p:ph sz="half" idx="2"/>
          </p:nvPr>
        </p:nvGraphicFramePr>
        <p:xfrm>
          <a:off x="457200" y="3997325"/>
          <a:ext cx="8229600" cy="2255520"/>
        </p:xfrm>
        <a:graphic>
          <a:graphicData uri="http://schemas.openxmlformats.org/drawingml/2006/table">
            <a:tbl>
              <a:tblPr/>
              <a:tblGrid>
                <a:gridCol w="4876800"/>
                <a:gridCol w="1676400"/>
                <a:gridCol w="1676400"/>
              </a:tblGrid>
              <a:tr h="138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-65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65" charset="0"/>
                        </a:rPr>
                        <a:t>Domain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-65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65" charset="0"/>
                        </a:rPr>
                        <a:t>Accuracy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-65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65" charset="0"/>
                        </a:rPr>
                        <a:t>Correlation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-65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Verdana" pitchFamily="-65" charset="0"/>
                        </a:rPr>
                        <a:t>Automobiles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-65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65" charset="0"/>
                        </a:rPr>
                        <a:t>84.00%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-65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65" charset="0"/>
                        </a:rPr>
                        <a:t>0.4618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7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-65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Verdana" pitchFamily="-65" charset="0"/>
                        </a:rPr>
                        <a:t>Banks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-65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65" charset="0"/>
                        </a:rPr>
                        <a:t>80.00%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-65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65" charset="0"/>
                        </a:rPr>
                        <a:t>0.6167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-65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Verdana" pitchFamily="-65" charset="0"/>
                        </a:rPr>
                        <a:t>Movies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-65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65" charset="0"/>
                        </a:rPr>
                        <a:t>65.83%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-65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65" charset="0"/>
                        </a:rPr>
                        <a:t>0.3608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7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-65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Verdana" pitchFamily="-65" charset="0"/>
                        </a:rPr>
                        <a:t>Travel Destinations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-65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65" charset="0"/>
                        </a:rPr>
                        <a:t>70.53%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-65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65" charset="0"/>
                        </a:rPr>
                        <a:t>0.4155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-65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65" charset="0"/>
                        </a:rPr>
                        <a:t>All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-65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65" charset="0"/>
                        </a:rPr>
                        <a:t>74.39%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-65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-65" charset="0"/>
                        </a:rPr>
                        <a:t>0.5174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19200" y="6553200"/>
            <a:ext cx="7467600" cy="304800"/>
          </a:xfrm>
        </p:spPr>
        <p:txBody>
          <a:bodyPr/>
          <a:lstStyle/>
          <a:p>
            <a:r>
              <a:rPr lang="en-US"/>
              <a:t>Slide from  Marta Tatu</a:t>
            </a:r>
          </a:p>
        </p:txBody>
      </p:sp>
      <p:sp>
        <p:nvSpPr>
          <p:cNvPr id="3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5378B-79CF-5D4D-80E5-6C5A9392727E}" type="slidenum">
              <a:rPr lang="en-US"/>
              <a:pPr/>
              <a:t>90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Summary on Sentiment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/>
              <a:t>Generally modeled as classification or regression task</a:t>
            </a:r>
          </a:p>
          <a:p>
            <a:pPr lvl="1"/>
            <a:r>
              <a:rPr lang="en-US"/>
              <a:t>predict a binary or ordinal label</a:t>
            </a:r>
          </a:p>
          <a:p>
            <a:r>
              <a:rPr lang="en-US"/>
              <a:t>Function words can be a good cue</a:t>
            </a:r>
          </a:p>
          <a:p>
            <a:r>
              <a:rPr lang="en-US"/>
              <a:t>Using all words (in naïve bayes) works well for some tasks</a:t>
            </a:r>
          </a:p>
          <a:p>
            <a:r>
              <a:rPr lang="en-US"/>
              <a:t>Finding subsets of words may help in other tasks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sz="3600" smtClean="0">
                <a:ea typeface="ＭＳ Ｐゴシック" pitchFamily="-65" charset="-128"/>
                <a:cs typeface="ＭＳ Ｐゴシック" pitchFamily="-65" charset="-128"/>
              </a:rPr>
              <a:t>Outline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4800" y="1371600"/>
            <a:ext cx="8382000" cy="44958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200">
                <a:ea typeface="ＭＳ Ｐゴシック" pitchFamily="-65" charset="-128"/>
                <a:cs typeface="ＭＳ Ｐゴシック" pitchFamily="-65" charset="-128"/>
              </a:rPr>
              <a:t>Historical Background on Identity:</a:t>
            </a:r>
          </a:p>
          <a:p>
            <a:pPr marL="776288" lvl="1" indent="-457200">
              <a:buFont typeface="+mj-lt"/>
              <a:buAutoNum type="arabicPeriod"/>
            </a:pPr>
            <a:r>
              <a:rPr lang="en-US" sz="2800">
                <a:ea typeface="ＭＳ Ｐゴシック" pitchFamily="-65" charset="-128"/>
                <a:cs typeface="ＭＳ Ｐゴシック" pitchFamily="-65" charset="-128"/>
              </a:rPr>
              <a:t>Authorship identification</a:t>
            </a:r>
          </a:p>
          <a:p>
            <a:pPr eaLnBrk="1" hangingPunct="1"/>
            <a:r>
              <a:rPr lang="en-US" sz="3200" smtClean="0">
                <a:ea typeface="ＭＳ Ｐゴシック" pitchFamily="-65" charset="-128"/>
                <a:cs typeface="ＭＳ Ｐゴシック" pitchFamily="-65" charset="-128"/>
              </a:rPr>
              <a:t>Sentiment Analysis (Attitude Detection)</a:t>
            </a:r>
          </a:p>
          <a:p>
            <a:pPr marL="776288" lvl="1" indent="-457200">
              <a:buFont typeface="+mj-lt"/>
              <a:buAutoNum type="arabicPeriod" startAt="2"/>
            </a:pPr>
            <a:r>
              <a:rPr lang="en-US" sz="2800" smtClean="0">
                <a:ea typeface="ＭＳ Ｐゴシック" pitchFamily="-65" charset="-128"/>
                <a:cs typeface="ＭＳ Ｐゴシック" pitchFamily="-65" charset="-128"/>
              </a:rPr>
              <a:t>Sentiment Tasks and Datasets</a:t>
            </a:r>
          </a:p>
          <a:p>
            <a:pPr marL="776288" lvl="1" indent="-457200">
              <a:buFont typeface="+mj-lt"/>
              <a:buAutoNum type="arabicPeriod" startAt="2"/>
            </a:pPr>
            <a:r>
              <a:rPr lang="en-US" sz="2800" smtClean="0">
                <a:ea typeface="ＭＳ Ｐゴシック" pitchFamily="-65" charset="-128"/>
                <a:cs typeface="ＭＳ Ｐゴシック" pitchFamily="-65" charset="-128"/>
              </a:rPr>
              <a:t>Sentiment Classification Example: Movie Reviews</a:t>
            </a:r>
          </a:p>
          <a:p>
            <a:pPr marL="776288" lvl="1" indent="-457200">
              <a:buFont typeface="+mj-lt"/>
              <a:buAutoNum type="arabicPeriod" startAt="2"/>
            </a:pPr>
            <a:r>
              <a:rPr lang="en-US" sz="2800" smtClean="0">
                <a:ea typeface="ＭＳ Ｐゴシック" pitchFamily="-65" charset="-128"/>
                <a:cs typeface="ＭＳ Ｐゴシック" pitchFamily="-65" charset="-128"/>
              </a:rPr>
              <a:t>The Dirty Details: Naïve Bayes Text Classification</a:t>
            </a:r>
          </a:p>
          <a:p>
            <a:pPr marL="776288" lvl="1" indent="-457200">
              <a:buClr>
                <a:schemeClr val="accent1">
                  <a:lumMod val="75000"/>
                </a:schemeClr>
              </a:buClr>
              <a:buFont typeface="+mj-lt"/>
              <a:buAutoNum type="arabicPeriod" startAt="2"/>
            </a:pPr>
            <a:r>
              <a:rPr lang="en-US" sz="2800" smtClean="0">
                <a:ea typeface="ＭＳ Ｐゴシック" pitchFamily="-65" charset="-128"/>
                <a:cs typeface="ＭＳ Ｐゴシック" pitchFamily="-65" charset="-128"/>
              </a:rPr>
              <a:t>Sentiment Lexicons: Hand-built</a:t>
            </a:r>
          </a:p>
          <a:p>
            <a:pPr marL="776288" lvl="1" indent="-457200">
              <a:buClr>
                <a:schemeClr val="accent1">
                  <a:lumMod val="75000"/>
                </a:schemeClr>
              </a:buClr>
              <a:buFont typeface="+mj-lt"/>
              <a:buAutoNum type="arabicPeriod" startAt="2"/>
            </a:pPr>
            <a:r>
              <a:rPr lang="en-US" sz="2800" smtClean="0">
                <a:ea typeface="ＭＳ Ｐゴシック" pitchFamily="-65" charset="-128"/>
                <a:cs typeface="ＭＳ Ｐゴシック" pitchFamily="-65" charset="-128"/>
              </a:rPr>
              <a:t>Sentiment Lexicons: Automatic</a:t>
            </a:r>
          </a:p>
          <a:p>
            <a:pPr lvl="1"/>
            <a:endParaRPr lang="en-US" sz="2000" smtClean="0"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124.10.lec4.pptx</Template>
  <TotalTime>1957</TotalTime>
  <Words>4982</Words>
  <Application>Microsoft Macintosh PowerPoint</Application>
  <PresentationFormat>On-screen Show (4:3)</PresentationFormat>
  <Paragraphs>931</Paragraphs>
  <Slides>92</Slides>
  <Notes>24</Notes>
  <HiddenSlides>0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92</vt:i4>
      </vt:variant>
    </vt:vector>
  </HeadingPairs>
  <TitlesOfParts>
    <vt:vector size="96" baseType="lpstr">
      <vt:lpstr>1_Equity</vt:lpstr>
      <vt:lpstr>Equation</vt:lpstr>
      <vt:lpstr>方程式</vt:lpstr>
      <vt:lpstr>Worksheet</vt:lpstr>
      <vt:lpstr>Computational Extraction of Social and Interactional Meaning from Speech </vt:lpstr>
      <vt:lpstr>Mari Ostendorf  University of Washington (Lectures 5-8)</vt:lpstr>
      <vt:lpstr>Scherer Typology of Affective States</vt:lpstr>
      <vt:lpstr>Extracting social/interactional meaning</vt:lpstr>
      <vt:lpstr>Overview of Course</vt:lpstr>
      <vt:lpstr>Outline for Today</vt:lpstr>
      <vt:lpstr>1:  Author Identification  (Stylometry)</vt:lpstr>
      <vt:lpstr>Author Identification</vt:lpstr>
      <vt:lpstr>The Disputed Federalist Papers</vt:lpstr>
      <vt:lpstr>Author identification</vt:lpstr>
      <vt:lpstr>Function vs. Content Words</vt:lpstr>
      <vt:lpstr>Function vs. Content Words</vt:lpstr>
      <vt:lpstr>Federalist Papers Problem</vt:lpstr>
      <vt:lpstr>Sentiment Analysis</vt:lpstr>
      <vt:lpstr>2: Sentiment Tasks and Datasets</vt:lpstr>
      <vt:lpstr>IMDB</vt:lpstr>
      <vt:lpstr>Amazon</vt:lpstr>
      <vt:lpstr>OpenTable</vt:lpstr>
      <vt:lpstr>TripAdvisor</vt:lpstr>
      <vt:lpstr>Richer sentiment on the web (not just positive/negative)</vt:lpstr>
      <vt:lpstr>3: Sentiment Classification Example: Movie Reviews</vt:lpstr>
      <vt:lpstr>Pang and Lee IMDB data</vt:lpstr>
      <vt:lpstr>Pang and Lee Algorithm</vt:lpstr>
      <vt:lpstr>Negation in Sentiment Analysis</vt:lpstr>
      <vt:lpstr>Negation in Sentiment Analysis</vt:lpstr>
      <vt:lpstr>Negation in Sentiment Analysis</vt:lpstr>
      <vt:lpstr>Negation in Sentiment Analysis</vt:lpstr>
      <vt:lpstr>Pang and Lee on Negation</vt:lpstr>
      <vt:lpstr>Pang and Lee interesting Observation</vt:lpstr>
      <vt:lpstr>Other difficulties in movie review classification</vt:lpstr>
      <vt:lpstr>4: Naïve Bayes text classification</vt:lpstr>
      <vt:lpstr>Is this spam?</vt:lpstr>
      <vt:lpstr>More Applications of Text Classification</vt:lpstr>
      <vt:lpstr>Text Classification: definition</vt:lpstr>
      <vt:lpstr>Document Classification</vt:lpstr>
      <vt:lpstr>Classification Methods:  Hand-coded rules</vt:lpstr>
      <vt:lpstr>Classification Methods: Machine Learning</vt:lpstr>
      <vt:lpstr>Naïve Bayes Intuition</vt:lpstr>
      <vt:lpstr>Representing text for classification</vt:lpstr>
      <vt:lpstr>Bag of words representation</vt:lpstr>
      <vt:lpstr>Bag of words representation</vt:lpstr>
      <vt:lpstr>Bag of words representation</vt:lpstr>
      <vt:lpstr>Formalizing Naïve Bayes</vt:lpstr>
      <vt:lpstr>Bayes’ Rule</vt:lpstr>
      <vt:lpstr>Deriving Bayes’ Rule</vt:lpstr>
      <vt:lpstr>Bayes’ Rule Applied to Documents and Classes</vt:lpstr>
      <vt:lpstr>The Text Classification Problem</vt:lpstr>
      <vt:lpstr>Naïve Bayes Text Classification</vt:lpstr>
      <vt:lpstr>Naive Bayes Classifiers</vt:lpstr>
      <vt:lpstr>Naïve Bayes Classifier:  Naïve Bayes Assumption</vt:lpstr>
      <vt:lpstr>The Naïve Bayes Classifier</vt:lpstr>
      <vt:lpstr>Using Multinomial Naive Bayes Classifiers to Classify Text:</vt:lpstr>
      <vt:lpstr>Learning the Model</vt:lpstr>
      <vt:lpstr>Problem with Max Likelihood</vt:lpstr>
      <vt:lpstr>Smoothing to Avoid Overfitting</vt:lpstr>
      <vt:lpstr>Naïve Bayes: Learning</vt:lpstr>
      <vt:lpstr>Naïve Bayes: Classifying</vt:lpstr>
      <vt:lpstr>Underflow Prevention: log space</vt:lpstr>
      <vt:lpstr>Naïve Bayes Generative Model for Text</vt:lpstr>
      <vt:lpstr>Naïve Bayes Classification </vt:lpstr>
      <vt:lpstr>Naïve Bayes Text Classification Example</vt:lpstr>
      <vt:lpstr>Naïve Bayes Text Classification</vt:lpstr>
      <vt:lpstr>Naïve Bayes Text Classification</vt:lpstr>
      <vt:lpstr>Evaluating Categorization</vt:lpstr>
      <vt:lpstr>Measuring Performance</vt:lpstr>
      <vt:lpstr>SpamAssassin: Naïve Bayes</vt:lpstr>
      <vt:lpstr>5: Sentiment Lexicons: Hand-Built</vt:lpstr>
      <vt:lpstr>5: Sentiment/Affect Lexicons: GenInq</vt:lpstr>
      <vt:lpstr>5: Sentiment/Affect Lexicons: LIWC</vt:lpstr>
      <vt:lpstr>Sentiment Lexicons and outcomes</vt:lpstr>
      <vt:lpstr>More logical negation in IMDB reviews which have negative sentiment</vt:lpstr>
      <vt:lpstr>More logical negation in all reviews  which have negative sentiment</vt:lpstr>
      <vt:lpstr>Voting no (after removing the word “no”)</vt:lpstr>
      <vt:lpstr>6: Sentiment Lexicons:  Automatically Extracted</vt:lpstr>
      <vt:lpstr>Other parts of speech</vt:lpstr>
      <vt:lpstr>Phrases</vt:lpstr>
      <vt:lpstr>Intuition for identifying polarity words</vt:lpstr>
      <vt:lpstr>Hatzivassiloglou &amp; McKeown 1997 Predicting the semantic orientation of adjectives</vt:lpstr>
      <vt:lpstr>Slide 79</vt:lpstr>
      <vt:lpstr>Hatzivassiloglou &amp; McKeown 1997</vt:lpstr>
      <vt:lpstr>Hatzivassiloglou &amp; McKeown 1997</vt:lpstr>
      <vt:lpstr>Hatzivassiloglou &amp; McKeown 1997</vt:lpstr>
      <vt:lpstr>Turney (2002):  Thumbs Up or Thumbs Down? Semantic Orientation Applied to Unsupervised Classification of Reviews</vt:lpstr>
      <vt:lpstr>Turney Step 1</vt:lpstr>
      <vt:lpstr>Turney Step 2</vt:lpstr>
      <vt:lpstr>Pointwise Mutual Information</vt:lpstr>
      <vt:lpstr>Weighting: Mutual Information</vt:lpstr>
      <vt:lpstr>Turney Step 2</vt:lpstr>
      <vt:lpstr>Turney Step 3</vt:lpstr>
      <vt:lpstr>Experiments</vt:lpstr>
      <vt:lpstr>Summary on Sentiment</vt:lpstr>
      <vt:lpstr>Outline</vt:lpstr>
    </vt:vector>
  </TitlesOfParts>
  <Company>Stanford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Notes for sentiment, etc</dc:title>
  <dc:creator>Dan Jurafsky</dc:creator>
  <cp:lastModifiedBy>Dan Jurafsky</cp:lastModifiedBy>
  <cp:revision>19</cp:revision>
  <dcterms:created xsi:type="dcterms:W3CDTF">2011-07-08T20:16:04Z</dcterms:created>
  <dcterms:modified xsi:type="dcterms:W3CDTF">2011-07-08T20:21:21Z</dcterms:modified>
</cp:coreProperties>
</file>