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slides/slide61.xml" ContentType="application/vnd.openxmlformats-officedocument.presentationml.slide+xml"/>
  <Override PartName="/ppt/slides/slide44.xml" ContentType="application/vnd.openxmlformats-officedocument.presentationml.slide+xml"/>
  <Override PartName="/ppt/slides/slide27.xml" ContentType="application/vnd.openxmlformats-officedocument.presentationml.slide+xml"/>
  <Override PartName="/ppt/slides/slide53.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Default Extension="png" ContentType="image/png"/>
  <Override PartName="/ppt/slides/slide12.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slides/slide43.xml" ContentType="application/vnd.openxmlformats-officedocument.presentationml.slide+xml"/>
  <Override PartName="/ppt/slides/slide59.xml" ContentType="application/vnd.openxmlformats-officedocument.presentationml.slide+xml"/>
  <Override PartName="/ppt/slides/slide26.xml" ContentType="application/vnd.openxmlformats-officedocument.presentationml.slide+xml"/>
  <Override PartName="/ppt/slideLayouts/slideLayout14.xml" ContentType="application/vnd.openxmlformats-officedocument.presentationml.slideLayout+xml"/>
  <Override PartName="/ppt/slides/slide52.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slides/slide49.xml" ContentType="application/vnd.openxmlformats-officedocument.presentationml.slide+xml"/>
  <Override PartName="/ppt/slides/slide42.xml" ContentType="application/vnd.openxmlformats-officedocument.presentationml.slide+xml"/>
  <Override PartName="/ppt/slides/slide58.xml" ContentType="application/vnd.openxmlformats-officedocument.presentationml.slide+xml"/>
  <Override PartName="/ppt/slideLayouts/slideLayout13.xml" ContentType="application/vnd.openxmlformats-officedocument.presentationml.slideLayout+xml"/>
  <Override PartName="/ppt/slides/slide25.xml" ContentType="application/vnd.openxmlformats-officedocument.presentationml.slide+xml"/>
  <Override PartName="/ppt/slides/slide51.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slides/slide10.xml" ContentType="application/vnd.openxmlformats-officedocument.presentationml.slide+xml"/>
  <Override PartName="/docProps/app.xml" ContentType="application/vnd.openxmlformats-officedocument.extended-properties+xml"/>
  <Override PartName="/ppt/slides/slide48.xml" ContentType="application/vnd.openxmlformats-officedocument.presentationml.slide+xml"/>
  <Override PartName="/ppt/slides/slide41.xml" ContentType="application/vnd.openxmlformats-officedocument.presentationml.slide+xml"/>
  <Override PartName="/ppt/slides/slide57.xml" ContentType="application/vnd.openxmlformats-officedocument.presentationml.slide+xml"/>
  <Override PartName="/ppt/slideLayouts/slideLayout12.xml" ContentType="application/vnd.openxmlformats-officedocument.presentationml.slideLayout+xml"/>
  <Override PartName="/ppt/slides/slide24.xml" ContentType="application/vnd.openxmlformats-officedocument.presentationml.slide+xml"/>
  <Override PartName="/ppt/slides/slide50.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Default Extension="jpeg" ContentType="image/jpeg"/>
  <Override PartName="/ppt/viewProps.xml" ContentType="application/vnd.openxmlformats-officedocument.presentationml.viewProps+xml"/>
  <Override PartName="/ppt/slides/slide47.xml" ContentType="application/vnd.openxmlformats-officedocument.presentationml.slide+xml"/>
  <Override PartName="/ppt/notesSlides/notesSlide3.xml" ContentType="application/vnd.openxmlformats-officedocument.presentationml.notesSlide+xml"/>
  <Override PartName="/ppt/slides/slide40.xml" ContentType="application/vnd.openxmlformats-officedocument.presentationml.slide+xml"/>
  <Override PartName="/ppt/slides/slide56.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Default Extension="tiff" ContentType="image/tiff"/>
  <Override PartName="/ppt/slides/slide46.xml" ContentType="application/vnd.openxmlformats-officedocument.presentationml.slide+xml"/>
  <Override PartName="/ppt/notesSlides/notesSlide2.xml" ContentType="application/vnd.openxmlformats-officedocument.presentationml.notesSlide+xml"/>
  <Override PartName="/ppt/slides/slide29.xml" ContentType="application/vnd.openxmlformats-officedocument.presentationml.slide+xml"/>
  <Override PartName="/ppt/slides/slide55.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5" r:id="rId1"/>
  </p:sldMasterIdLst>
  <p:notesMasterIdLst>
    <p:notesMasterId r:id="rId63"/>
  </p:notesMasterIdLst>
  <p:sldIdLst>
    <p:sldId id="466" r:id="rId2"/>
    <p:sldId id="467" r:id="rId3"/>
    <p:sldId id="468" r:id="rId4"/>
    <p:sldId id="469" r:id="rId5"/>
    <p:sldId id="471" r:id="rId6"/>
    <p:sldId id="472" r:id="rId7"/>
    <p:sldId id="473" r:id="rId8"/>
    <p:sldId id="486" r:id="rId9"/>
    <p:sldId id="479" r:id="rId10"/>
    <p:sldId id="484" r:id="rId11"/>
    <p:sldId id="485" r:id="rId12"/>
    <p:sldId id="477" r:id="rId13"/>
    <p:sldId id="480" r:id="rId14"/>
    <p:sldId id="481" r:id="rId15"/>
    <p:sldId id="482" r:id="rId16"/>
    <p:sldId id="483" r:id="rId17"/>
    <p:sldId id="478" r:id="rId18"/>
    <p:sldId id="487" r:id="rId19"/>
    <p:sldId id="488" r:id="rId20"/>
    <p:sldId id="493" r:id="rId21"/>
    <p:sldId id="494" r:id="rId22"/>
    <p:sldId id="498" r:id="rId23"/>
    <p:sldId id="495" r:id="rId24"/>
    <p:sldId id="496" r:id="rId25"/>
    <p:sldId id="497" r:id="rId26"/>
    <p:sldId id="489" r:id="rId27"/>
    <p:sldId id="490" r:id="rId28"/>
    <p:sldId id="491" r:id="rId29"/>
    <p:sldId id="492" r:id="rId30"/>
    <p:sldId id="499" r:id="rId31"/>
    <p:sldId id="500" r:id="rId32"/>
    <p:sldId id="511" r:id="rId33"/>
    <p:sldId id="501" r:id="rId34"/>
    <p:sldId id="502" r:id="rId35"/>
    <p:sldId id="503" r:id="rId36"/>
    <p:sldId id="504" r:id="rId37"/>
    <p:sldId id="505" r:id="rId38"/>
    <p:sldId id="506" r:id="rId39"/>
    <p:sldId id="507" r:id="rId40"/>
    <p:sldId id="508" r:id="rId41"/>
    <p:sldId id="509" r:id="rId42"/>
    <p:sldId id="510" r:id="rId43"/>
    <p:sldId id="512" r:id="rId44"/>
    <p:sldId id="513" r:id="rId45"/>
    <p:sldId id="514" r:id="rId46"/>
    <p:sldId id="515" r:id="rId47"/>
    <p:sldId id="516" r:id="rId48"/>
    <p:sldId id="517" r:id="rId49"/>
    <p:sldId id="518" r:id="rId50"/>
    <p:sldId id="519" r:id="rId51"/>
    <p:sldId id="520" r:id="rId52"/>
    <p:sldId id="521" r:id="rId53"/>
    <p:sldId id="522" r:id="rId54"/>
    <p:sldId id="523" r:id="rId55"/>
    <p:sldId id="524" r:id="rId56"/>
    <p:sldId id="525" r:id="rId57"/>
    <p:sldId id="526" r:id="rId58"/>
    <p:sldId id="527" r:id="rId59"/>
    <p:sldId id="528" r:id="rId60"/>
    <p:sldId id="529" r:id="rId61"/>
    <p:sldId id="530" r:id="rId6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0099FF"/>
    <a:srgbClr val="66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Objects="1">
      <p:cViewPr varScale="1">
        <p:scale>
          <a:sx n="108" d="100"/>
          <a:sy n="108" d="100"/>
        </p:scale>
        <p:origin x="-720"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notesMaster" Target="notesMasters/notesMaster1.xml"/><Relationship Id="rId64" Type="http://schemas.openxmlformats.org/officeDocument/2006/relationships/printerSettings" Target="printerSettings/printerSettings1.bin"/><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F44904-3625-684A-8F47-8D6FC5B0E84C}" type="datetimeFigureOut">
              <a:rPr lang="en-US"/>
              <a:pPr/>
              <a:t>7/18/11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4A900F-BEF2-CB4E-BAC5-A00144648C31}" type="slidenum">
              <a:rPr/>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DC53F361-7BEC-6B4A-9A5E-F43CA4F97E75}" type="slidenum">
              <a:rPr lang="en-US"/>
              <a:pPr/>
              <a:t>1</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eaLnBrk="1">
              <a:lnSpc>
                <a:spcPct val="93000"/>
              </a:lnSpc>
              <a:spcBef>
                <a:spcPct val="0"/>
              </a:spcBef>
              <a:buSzPct val="45000"/>
              <a:tabLst>
                <a:tab pos="649628" algn="l"/>
                <a:tab pos="1299256" algn="l"/>
                <a:tab pos="1948884" algn="l"/>
                <a:tab pos="2598511" algn="l"/>
                <a:tab pos="3248139" algn="l"/>
                <a:tab pos="3897767" algn="l"/>
                <a:tab pos="4547395" algn="l"/>
              </a:tabLst>
            </a:pPr>
            <a:r>
              <a:rPr lang="en-GB">
                <a:latin typeface="Arial" charset="0"/>
                <a:ea typeface="msgothic" charset="0"/>
                <a:cs typeface="msgothic" charset="0"/>
              </a:rPr>
              <a:t>Mean proportions of usages of the 10 most frequently occurring words in each book that appear twice within a series of short intervals, ranging from consecutive positions in the text to a separation of three intervening words.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eaLnBrk="1">
              <a:lnSpc>
                <a:spcPct val="93000"/>
              </a:lnSpc>
              <a:spcBef>
                <a:spcPct val="0"/>
              </a:spcBef>
              <a:buSzPct val="45000"/>
              <a:tabLst>
                <a:tab pos="649628" algn="l"/>
                <a:tab pos="1299256" algn="l"/>
                <a:tab pos="1948884" algn="l"/>
                <a:tab pos="2598511" algn="l"/>
                <a:tab pos="3248139" algn="l"/>
                <a:tab pos="3897767" algn="l"/>
                <a:tab pos="4547395" algn="l"/>
              </a:tabLst>
            </a:pPr>
            <a:r>
              <a:rPr lang="en-GB">
                <a:latin typeface="Arial" charset="0"/>
                <a:ea typeface="msgothic" charset="0"/>
                <a:cs typeface="msgothic" charset="0"/>
              </a:rPr>
              <a:t>Comparative distributions of values of: (A) frequency and (B) word length in the three books.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a:xfrm>
            <a:off x="6172200" y="6191250"/>
            <a:ext cx="2476500" cy="476250"/>
          </a:xfrm>
          <a:prstGeom prst="rect">
            <a:avLst/>
          </a:prstGeom>
        </p:spPr>
        <p:txBody>
          <a:bodyPr/>
          <a:lstStyle>
            <a:lvl1pPr>
              <a:defRPr/>
            </a:lvl1pPr>
          </a:lstStyle>
          <a:p>
            <a:pPr>
              <a:defRPr/>
            </a:pPr>
            <a:r>
              <a:rPr lang="en-US"/>
              <a:t>1/10/09</a:t>
            </a:r>
          </a:p>
        </p:txBody>
      </p:sp>
      <p:sp>
        <p:nvSpPr>
          <p:cNvPr id="12" name="Footer Placeholder 16"/>
          <p:cNvSpPr>
            <a:spLocks noGrp="1"/>
          </p:cNvSpPr>
          <p:nvPr>
            <p:ph type="ftr" sz="quarter" idx="11"/>
          </p:nvPr>
        </p:nvSpPr>
        <p:spPr>
          <a:xfrm>
            <a:off x="914400" y="6172200"/>
            <a:ext cx="3962400" cy="457200"/>
          </a:xfrm>
          <a:prstGeom prst="rect">
            <a:avLst/>
          </a:prstGeom>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6191250"/>
            <a:ext cx="2476500" cy="476250"/>
          </a:xfrm>
          <a:prstGeom prst="rect">
            <a:avLst/>
          </a:prstGeom>
        </p:spPr>
        <p:txBody>
          <a:bodyPr/>
          <a:lstStyle>
            <a:lvl1pPr>
              <a:defRPr/>
            </a:lvl1pPr>
          </a:lstStyle>
          <a:p>
            <a:fld id="{B6B7B6C3-E690-4C47-9652-85E7C6F43929}" type="datetimeFigureOut">
              <a:rPr lang="en-US"/>
              <a:pPr/>
              <a:t>7/18/11</a:t>
            </a:fld>
            <a:endParaRPr lang="en-US"/>
          </a:p>
        </p:txBody>
      </p:sp>
      <p:sp>
        <p:nvSpPr>
          <p:cNvPr id="5"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8" name="Date Placeholder 3"/>
          <p:cNvSpPr>
            <a:spLocks noGrp="1"/>
          </p:cNvSpPr>
          <p:nvPr>
            <p:ph type="dt" sz="half" idx="10"/>
          </p:nvPr>
        </p:nvSpPr>
        <p:spPr>
          <a:xfrm>
            <a:off x="6172200" y="6191250"/>
            <a:ext cx="2476500" cy="476250"/>
          </a:xfrm>
          <a:prstGeom prst="rect">
            <a:avLst/>
          </a:prstGeom>
        </p:spPr>
        <p:txBody>
          <a:bodyPr/>
          <a:lstStyle>
            <a:lvl1pPr>
              <a:defRPr/>
            </a:lvl1pPr>
          </a:lstStyle>
          <a:p>
            <a:fld id="{B6B7B6C3-E690-4C47-9652-85E7C6F43929}" type="datetimeFigureOut">
              <a:rPr lang="en-US"/>
              <a:pPr/>
              <a:t>7/18/11</a:t>
            </a:fld>
            <a:endParaRPr lang="en-US"/>
          </a:p>
        </p:txBody>
      </p:sp>
      <p:sp>
        <p:nvSpPr>
          <p:cNvPr id="9" name="Footer Placeholder 4"/>
          <p:cNvSpPr>
            <a:spLocks noGrp="1"/>
          </p:cNvSpPr>
          <p:nvPr>
            <p:ph type="ftr" sz="quarter" idx="11"/>
          </p:nvPr>
        </p:nvSpPr>
        <p:spPr>
          <a:xfrm>
            <a:off x="800100" y="6172200"/>
            <a:ext cx="4000500" cy="457200"/>
          </a:xfrm>
          <a:prstGeom prst="rect">
            <a:avLst/>
          </a:prstGeom>
        </p:spPr>
        <p:txBody>
          <a:bodyPr/>
          <a:lstStyle>
            <a:lvl1pPr>
              <a:defRPr/>
            </a:lvl1p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91440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a:xfrm>
            <a:off x="6172200" y="6191250"/>
            <a:ext cx="2476500" cy="476250"/>
          </a:xfrm>
          <a:prstGeom prst="rect">
            <a:avLst/>
          </a:prstGeom>
        </p:spPr>
        <p:txBody>
          <a:bodyPr/>
          <a:lstStyle>
            <a:lvl1pPr>
              <a:defRPr/>
            </a:lvl1pPr>
          </a:lstStyle>
          <a:p>
            <a:fld id="{B6B7B6C3-E690-4C47-9652-85E7C6F43929}" type="datetimeFigureOut">
              <a:rPr lang="en-US"/>
              <a:pPr/>
              <a:t>7/18/11</a:t>
            </a:fld>
            <a:endParaRPr lang="en-US"/>
          </a:p>
        </p:txBody>
      </p:sp>
      <p:sp>
        <p:nvSpPr>
          <p:cNvPr id="6"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a:xfrm>
            <a:off x="6172200" y="6191250"/>
            <a:ext cx="2476500" cy="476250"/>
          </a:xfrm>
          <a:prstGeom prst="rect">
            <a:avLst/>
          </a:prstGeom>
        </p:spPr>
        <p:txBody>
          <a:bodyPr/>
          <a:lstStyle>
            <a:lvl1pPr>
              <a:defRPr/>
            </a:lvl1pPr>
          </a:lstStyle>
          <a:p>
            <a:fld id="{B6B7B6C3-E690-4C47-9652-85E7C6F43929}" type="datetimeFigureOut">
              <a:rPr lang="en-US"/>
              <a:pPr/>
              <a:t>7/18/11</a:t>
            </a:fld>
            <a:endParaRPr lang="en-US"/>
          </a:p>
        </p:txBody>
      </p:sp>
      <p:sp>
        <p:nvSpPr>
          <p:cNvPr id="8"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a:xfrm>
            <a:off x="6172200" y="6191250"/>
            <a:ext cx="2476500" cy="476250"/>
          </a:xfrm>
          <a:prstGeom prst="rect">
            <a:avLst/>
          </a:prstGeom>
        </p:spPr>
        <p:txBody>
          <a:bodyPr/>
          <a:lstStyle>
            <a:lvl1pPr>
              <a:defRPr/>
            </a:lvl1pPr>
          </a:lstStyle>
          <a:p>
            <a:fld id="{B6B7B6C3-E690-4C47-9652-85E7C6F43929}" type="datetimeFigureOut">
              <a:rPr lang="en-US"/>
              <a:pPr/>
              <a:t>7/18/11</a:t>
            </a:fld>
            <a:endParaRPr lang="en-US"/>
          </a:p>
        </p:txBody>
      </p:sp>
      <p:sp>
        <p:nvSpPr>
          <p:cNvPr id="4"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a:xfrm>
            <a:off x="6172200" y="6191250"/>
            <a:ext cx="2476500" cy="476250"/>
          </a:xfrm>
          <a:prstGeom prst="rect">
            <a:avLst/>
          </a:prstGeom>
        </p:spPr>
        <p:txBody>
          <a:bodyPr/>
          <a:lstStyle>
            <a:lvl1pPr>
              <a:defRPr/>
            </a:lvl1pPr>
          </a:lstStyle>
          <a:p>
            <a:fld id="{B6B7B6C3-E690-4C47-9652-85E7C6F43929}" type="datetimeFigureOut">
              <a:rPr lang="en-US"/>
              <a:pPr/>
              <a:t>7/18/11</a:t>
            </a:fld>
            <a:endParaRPr lang="en-US"/>
          </a:p>
        </p:txBody>
      </p:sp>
      <p:sp>
        <p:nvSpPr>
          <p:cNvPr id="3"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a:xfrm>
            <a:off x="6172200" y="6191250"/>
            <a:ext cx="2476500" cy="476250"/>
          </a:xfrm>
          <a:prstGeom prst="rect">
            <a:avLst/>
          </a:prstGeom>
        </p:spPr>
        <p:txBody>
          <a:bodyPr/>
          <a:lstStyle>
            <a:lvl1pPr>
              <a:defRPr/>
            </a:lvl1pPr>
          </a:lstStyle>
          <a:p>
            <a:fld id="{B6B7B6C3-E690-4C47-9652-85E7C6F43929}" type="datetimeFigureOut">
              <a:rPr lang="en-US"/>
              <a:pPr/>
              <a:t>7/18/11</a:t>
            </a:fld>
            <a:endParaRPr lang="en-US"/>
          </a:p>
        </p:txBody>
      </p:sp>
      <p:sp>
        <p:nvSpPr>
          <p:cNvPr id="8" name="Footer Placeholder 5"/>
          <p:cNvSpPr>
            <a:spLocks noGrp="1"/>
          </p:cNvSpPr>
          <p:nvPr>
            <p:ph type="ftr" sz="quarter" idx="11"/>
          </p:nvPr>
        </p:nvSpPr>
        <p:spPr>
          <a:xfrm>
            <a:off x="914400" y="6172200"/>
            <a:ext cx="3962400" cy="457200"/>
          </a:xfrm>
          <a:prstGeom prst="rect">
            <a:avLst/>
          </a:prstGeom>
        </p:spPr>
        <p:txBody>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a:xfrm>
            <a:off x="6172200" y="6191250"/>
            <a:ext cx="2476500" cy="476250"/>
          </a:xfrm>
          <a:prstGeom prst="rect">
            <a:avLst/>
          </a:prstGeom>
        </p:spPr>
        <p:txBody>
          <a:bodyPr/>
          <a:lstStyle>
            <a:lvl1pPr>
              <a:defRPr/>
            </a:lvl1pPr>
          </a:lstStyle>
          <a:p>
            <a:fld id="{B6B7B6C3-E690-4C47-9652-85E7C6F43929}" type="datetimeFigureOut">
              <a:rPr lang="en-US"/>
              <a:pPr/>
              <a:t>7/18/11</a:t>
            </a:fld>
            <a:endParaRPr lang="en-US"/>
          </a:p>
        </p:txBody>
      </p:sp>
      <p:sp>
        <p:nvSpPr>
          <p:cNvPr id="9" name="Footer Placeholder 5"/>
          <p:cNvSpPr>
            <a:spLocks noGrp="1"/>
          </p:cNvSpPr>
          <p:nvPr>
            <p:ph type="ftr" sz="quarter" idx="11"/>
          </p:nvPr>
        </p:nvSpPr>
        <p:spPr>
          <a:xfrm>
            <a:off x="914400" y="6172200"/>
            <a:ext cx="3886200" cy="457200"/>
          </a:xfrm>
          <a:prstGeom prst="rect">
            <a:avLst/>
          </a:prstGeom>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6191250"/>
            <a:ext cx="2476500" cy="476250"/>
          </a:xfrm>
          <a:prstGeom prst="rect">
            <a:avLst/>
          </a:prstGeom>
        </p:spPr>
        <p:txBody>
          <a:bodyPr/>
          <a:lstStyle>
            <a:lvl1pPr>
              <a:defRPr/>
            </a:lvl1pPr>
          </a:lstStyle>
          <a:p>
            <a:fld id="{B6B7B6C3-E690-4C47-9652-85E7C6F43929}" type="datetimeFigureOut">
              <a:rPr lang="en-US"/>
              <a:pPr/>
              <a:t>7/18/11</a:t>
            </a:fld>
            <a:endParaRPr lang="en-US"/>
          </a:p>
        </p:txBody>
      </p:sp>
      <p:sp>
        <p:nvSpPr>
          <p:cNvPr id="5"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a:xfrm>
            <a:off x="6172200" y="6191250"/>
            <a:ext cx="2476500" cy="476250"/>
          </a:xfrm>
          <a:prstGeom prst="rect">
            <a:avLst/>
          </a:prstGeom>
        </p:spPr>
        <p:txBody>
          <a:bodyPr/>
          <a:lstStyle>
            <a:lvl1pPr>
              <a:defRPr/>
            </a:lvl1pPr>
          </a:lstStyle>
          <a:p>
            <a:fld id="{B6B7B6C3-E690-4C47-9652-85E7C6F43929}" type="datetimeFigureOut">
              <a:rPr lang="en-US"/>
              <a:pPr/>
              <a:t>7/18/11</a:t>
            </a:fld>
            <a:endParaRPr lang="en-US"/>
          </a:p>
        </p:txBody>
      </p:sp>
      <p:sp>
        <p:nvSpPr>
          <p:cNvPr id="5" name="Footer Placeholder 2"/>
          <p:cNvSpPr>
            <a:spLocks noGrp="1"/>
          </p:cNvSpPr>
          <p:nvPr>
            <p:ph type="ftr" sz="quarter" idx="11"/>
          </p:nvPr>
        </p:nvSpPr>
        <p:spPr>
          <a:xfrm>
            <a:off x="914400" y="6172200"/>
            <a:ext cx="3962400" cy="457200"/>
          </a:xfrm>
          <a:prstGeom prst="rect">
            <a:avLst/>
          </a:prstGeom>
        </p:spPr>
        <p:txBody>
          <a:bodyPr/>
          <a:lstStyle>
            <a:lvl1pPr>
              <a:defRPr/>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2672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0" y="6553200"/>
            <a:ext cx="1219200" cy="304800"/>
          </a:xfrm>
          <a:prstGeom prst="rect">
            <a:avLst/>
          </a:prstGeom>
        </p:spPr>
        <p:txBody>
          <a:bodyPr/>
          <a:lstStyle>
            <a:lvl1pPr>
              <a:defRPr/>
            </a:lvl1pPr>
          </a:lstStyle>
          <a:p>
            <a:fld id="{B6B7B6C3-E690-4C47-9652-85E7C6F43929}" type="datetimeFigureOut">
              <a:rPr lang="en-US"/>
              <a:pPr/>
              <a:t>7/18/11</a:t>
            </a:fld>
            <a:endParaRPr lang="en-US"/>
          </a:p>
        </p:txBody>
      </p:sp>
      <p:sp>
        <p:nvSpPr>
          <p:cNvPr id="6" name="Footer Placeholder 5"/>
          <p:cNvSpPr>
            <a:spLocks noGrp="1" noChangeArrowheads="1"/>
          </p:cNvSpPr>
          <p:nvPr>
            <p:ph type="ftr" sz="quarter" idx="11"/>
          </p:nvPr>
        </p:nvSpPr>
        <p:spPr>
          <a:xfrm>
            <a:off x="1219200" y="6553200"/>
            <a:ext cx="7467600" cy="304800"/>
          </a:xfrm>
          <a:prstGeom prst="rect">
            <a:avLst/>
          </a:prstGeom>
        </p:spPr>
        <p:txBody>
          <a:bodyPr/>
          <a:lstStyle>
            <a:lvl1pPr>
              <a:defRPr/>
            </a:lvl1pPr>
          </a:lstStyle>
          <a:p>
            <a:endParaRPr lang="en-US"/>
          </a:p>
        </p:txBody>
      </p:sp>
      <p:sp>
        <p:nvSpPr>
          <p:cNvPr id="7" name="Slide Number Placeholder 6"/>
          <p:cNvSpPr>
            <a:spLocks noGrp="1" noChangeArrowheads="1"/>
          </p:cNvSpPr>
          <p:nvPr>
            <p:ph type="sldNum" sz="quarter" idx="12"/>
          </p:nvPr>
        </p:nvSpPr>
        <p:spPr>
          <a:xfrm>
            <a:off x="8686800" y="6553200"/>
            <a:ext cx="457200" cy="304800"/>
          </a:xfrm>
          <a:prstGeom prst="rect">
            <a:avLst/>
          </a:prstGeom>
        </p:spPr>
        <p:txBody>
          <a:bodyPr/>
          <a:lstStyle>
            <a:lvl1pPr>
              <a:defRPr/>
            </a:lvl1pPr>
          </a:lstStyle>
          <a:p>
            <a:fld id="{681331E5-7BBC-7441-AC1A-6D1EB0A7EEF6}" type="slidenum">
              <a:rPr lang="en-US"/>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533400"/>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828800"/>
            <a:ext cx="40386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828800"/>
            <a:ext cx="40386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4056063"/>
            <a:ext cx="4038600" cy="207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056063"/>
            <a:ext cx="4038600" cy="207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248400"/>
            <a:ext cx="1676400" cy="457200"/>
          </a:xfrm>
          <a:prstGeom prst="rect">
            <a:avLst/>
          </a:prstGeom>
        </p:spPr>
        <p:txBody>
          <a:bodyPr/>
          <a:lstStyle>
            <a:lvl1pPr>
              <a:defRPr/>
            </a:lvl1pPr>
          </a:lstStyle>
          <a:p>
            <a:fld id="{B6B7B6C3-E690-4C47-9652-85E7C6F43929}" type="datetimeFigureOut">
              <a:rPr lang="en-US"/>
              <a:pPr/>
              <a:t>7/18/11</a:t>
            </a:fld>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endParaRPr lang="en-US"/>
          </a:p>
        </p:txBody>
      </p:sp>
      <p:sp>
        <p:nvSpPr>
          <p:cNvPr id="9" name="Slide Number Placeholder 8"/>
          <p:cNvSpPr>
            <a:spLocks noGrp="1"/>
          </p:cNvSpPr>
          <p:nvPr>
            <p:ph type="sldNum" sz="quarter" idx="12"/>
          </p:nvPr>
        </p:nvSpPr>
        <p:spPr>
          <a:xfrm>
            <a:off x="6781800" y="6248400"/>
            <a:ext cx="1905000" cy="457200"/>
          </a:xfrm>
          <a:prstGeom prst="rect">
            <a:avLst/>
          </a:prstGeom>
        </p:spPr>
        <p:txBody>
          <a:bodyPr/>
          <a:lstStyle>
            <a:lvl1pPr>
              <a:defRPr/>
            </a:lvl1pPr>
          </a:lstStyle>
          <a:p>
            <a:fld id="{681331E5-7BBC-7441-AC1A-6D1EB0A7EEF6}"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06400" y="53975"/>
            <a:ext cx="7772400" cy="1143000"/>
          </a:xfrm>
        </p:spPr>
        <p:txBody>
          <a:bodyPr/>
          <a:lstStyle/>
          <a:p>
            <a:r>
              <a:rPr lang="en-US"/>
              <a:t>Click to edit Master title style</a:t>
            </a:r>
          </a:p>
        </p:txBody>
      </p:sp>
      <p:sp>
        <p:nvSpPr>
          <p:cNvPr id="3" name="Chart Placeholder 2"/>
          <p:cNvSpPr>
            <a:spLocks noGrp="1"/>
          </p:cNvSpPr>
          <p:nvPr>
            <p:ph type="chart" sz="half" idx="1"/>
          </p:nvPr>
        </p:nvSpPr>
        <p:spPr>
          <a:xfrm>
            <a:off x="457200" y="1676400"/>
            <a:ext cx="4013200" cy="4648200"/>
          </a:xfrm>
        </p:spPr>
        <p:txBody>
          <a:bodyPr/>
          <a:lstStyle/>
          <a:p>
            <a:pPr lvl="0"/>
            <a:r>
              <a:rPr lang="en-US" noProof="0" smtClean="0"/>
              <a:t>Click icon to add chart</a:t>
            </a:r>
          </a:p>
        </p:txBody>
      </p:sp>
      <p:sp>
        <p:nvSpPr>
          <p:cNvPr id="4" name="Text Placeholder 3"/>
          <p:cNvSpPr>
            <a:spLocks noGrp="1"/>
          </p:cNvSpPr>
          <p:nvPr>
            <p:ph type="body" sz="half" idx="2"/>
          </p:nvPr>
        </p:nvSpPr>
        <p:spPr>
          <a:xfrm>
            <a:off x="4622800" y="1676400"/>
            <a:ext cx="4013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533400" y="6477000"/>
            <a:ext cx="2895600" cy="457200"/>
          </a:xfrm>
          <a:prstGeom prst="rect">
            <a:avLst/>
          </a:prstGeom>
        </p:spPr>
        <p:txBody>
          <a:bodyPr/>
          <a:lstStyle>
            <a:lvl1pPr>
              <a:defRPr/>
            </a:lvl1pPr>
          </a:lstStyle>
          <a:p>
            <a:endParaRPr lang="en-US"/>
          </a:p>
        </p:txBody>
      </p:sp>
      <p:sp>
        <p:nvSpPr>
          <p:cNvPr id="6" name="Slide Number Placeholder 5"/>
          <p:cNvSpPr>
            <a:spLocks noGrp="1"/>
          </p:cNvSpPr>
          <p:nvPr>
            <p:ph type="sldNum" sz="quarter" idx="11"/>
          </p:nvPr>
        </p:nvSpPr>
        <p:spPr>
          <a:xfrm>
            <a:off x="6731000" y="6477000"/>
            <a:ext cx="1905000" cy="457200"/>
          </a:xfrm>
          <a:prstGeom prst="rect">
            <a:avLst/>
          </a:prstGeom>
        </p:spPr>
        <p:txBody>
          <a:bodyPr/>
          <a:lstStyle>
            <a:lvl1pPr>
              <a:defRPr/>
            </a:lvl1pPr>
          </a:lstStyle>
          <a:p>
            <a:fld id="{681331E5-7BBC-7441-AC1A-6D1EB0A7EEF6}" type="slidenum">
              <a:rPr lang="en-US"/>
              <a:pPr/>
              <a:t>‹#›</a:t>
            </a:fld>
            <a:endParaRPr lang="en-US"/>
          </a:p>
        </p:txBody>
      </p:sp>
      <p:sp>
        <p:nvSpPr>
          <p:cNvPr id="7" name="Date Placeholder 6"/>
          <p:cNvSpPr>
            <a:spLocks noGrp="1"/>
          </p:cNvSpPr>
          <p:nvPr>
            <p:ph type="dt" sz="half" idx="12"/>
          </p:nvPr>
        </p:nvSpPr>
        <p:spPr>
          <a:xfrm>
            <a:off x="4191000" y="6477000"/>
            <a:ext cx="1905000" cy="457200"/>
          </a:xfrm>
          <a:prstGeom prst="rect">
            <a:avLst/>
          </a:prstGeom>
        </p:spPr>
        <p:txBody>
          <a:bodyPr/>
          <a:lstStyle>
            <a:lvl1pPr>
              <a:defRPr/>
            </a:lvl1pPr>
          </a:lstStyle>
          <a:p>
            <a:fld id="{B6B7B6C3-E690-4C47-9652-85E7C6F43929}" type="datetimeFigureOut">
              <a:rPr lang="en-US"/>
              <a:pPr/>
              <a:t>7/18/11</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itle Placeholder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8" r:id="rId12"/>
    <p:sldLayoutId id="2147483689" r:id="rId13"/>
    <p:sldLayoutId id="2147483690" r:id="rId14"/>
  </p:sldLayoutIdLst>
  <p:txStyles>
    <p:titleStyle>
      <a:lvl1pPr algn="l" rtl="0" eaLnBrk="1" fontAlgn="base" hangingPunct="1">
        <a:spcBef>
          <a:spcPct val="0"/>
        </a:spcBef>
        <a:spcAft>
          <a:spcPct val="0"/>
        </a:spcAft>
        <a:defRPr sz="4000" kern="1200">
          <a:solidFill>
            <a:schemeClr val="tx2"/>
          </a:solidFill>
          <a:latin typeface="+mj-lt"/>
          <a:ea typeface="ＭＳ Ｐゴシック" charset="-128"/>
          <a:cs typeface="ＭＳ Ｐゴシック" charset="-128"/>
        </a:defRPr>
      </a:lvl1pPr>
      <a:lvl2pPr algn="l" rtl="0" eaLnBrk="1" fontAlgn="base" hangingPunct="1">
        <a:spcBef>
          <a:spcPct val="0"/>
        </a:spcBef>
        <a:spcAft>
          <a:spcPct val="0"/>
        </a:spcAft>
        <a:defRPr sz="4000">
          <a:solidFill>
            <a:schemeClr val="tx2"/>
          </a:solidFill>
          <a:latin typeface="Franklin Gothic Book" pitchFamily="34" charset="0"/>
          <a:ea typeface="ＭＳ Ｐゴシック" charset="-128"/>
          <a:cs typeface="ＭＳ Ｐゴシック" charset="-128"/>
        </a:defRPr>
      </a:lvl2pPr>
      <a:lvl3pPr algn="l" rtl="0" eaLnBrk="1" fontAlgn="base" hangingPunct="1">
        <a:spcBef>
          <a:spcPct val="0"/>
        </a:spcBef>
        <a:spcAft>
          <a:spcPct val="0"/>
        </a:spcAft>
        <a:defRPr sz="4000">
          <a:solidFill>
            <a:schemeClr val="tx2"/>
          </a:solidFill>
          <a:latin typeface="Franklin Gothic Book" pitchFamily="34" charset="0"/>
          <a:ea typeface="ＭＳ Ｐゴシック" charset="-128"/>
          <a:cs typeface="ＭＳ Ｐゴシック" charset="-128"/>
        </a:defRPr>
      </a:lvl3pPr>
      <a:lvl4pPr algn="l" rtl="0" eaLnBrk="1" fontAlgn="base" hangingPunct="1">
        <a:spcBef>
          <a:spcPct val="0"/>
        </a:spcBef>
        <a:spcAft>
          <a:spcPct val="0"/>
        </a:spcAft>
        <a:defRPr sz="4000">
          <a:solidFill>
            <a:schemeClr val="tx2"/>
          </a:solidFill>
          <a:latin typeface="Franklin Gothic Book" pitchFamily="34" charset="0"/>
          <a:ea typeface="ＭＳ Ｐゴシック" charset="-128"/>
          <a:cs typeface="ＭＳ Ｐゴシック" charset="-128"/>
        </a:defRPr>
      </a:lvl4pPr>
      <a:lvl5pPr algn="l" rtl="0" eaLnBrk="1" fontAlgn="base" hangingPunct="1">
        <a:spcBef>
          <a:spcPct val="0"/>
        </a:spcBef>
        <a:spcAft>
          <a:spcPct val="0"/>
        </a:spcAft>
        <a:defRPr sz="4000">
          <a:solidFill>
            <a:schemeClr val="tx2"/>
          </a:solidFill>
          <a:latin typeface="Franklin Gothic Book" pitchFamily="34" charset="0"/>
          <a:ea typeface="ＭＳ Ｐゴシック" charset="-128"/>
          <a:cs typeface="ＭＳ Ｐゴシック" charset="-128"/>
        </a:defRPr>
      </a:lvl5pPr>
      <a:lvl6pPr marL="457200" algn="l" rtl="0" eaLnBrk="1" fontAlgn="base" hangingPunct="1">
        <a:spcBef>
          <a:spcPct val="0"/>
        </a:spcBef>
        <a:spcAft>
          <a:spcPct val="0"/>
        </a:spcAft>
        <a:defRPr sz="4000">
          <a:solidFill>
            <a:schemeClr val="tx2"/>
          </a:solidFill>
          <a:latin typeface="Franklin Gothic Book" pitchFamily="34" charset="0"/>
        </a:defRPr>
      </a:lvl6pPr>
      <a:lvl7pPr marL="914400" algn="l" rtl="0" eaLnBrk="1" fontAlgn="base" hangingPunct="1">
        <a:spcBef>
          <a:spcPct val="0"/>
        </a:spcBef>
        <a:spcAft>
          <a:spcPct val="0"/>
        </a:spcAft>
        <a:defRPr sz="4000">
          <a:solidFill>
            <a:schemeClr val="tx2"/>
          </a:solidFill>
          <a:latin typeface="Franklin Gothic Book" pitchFamily="34" charset="0"/>
        </a:defRPr>
      </a:lvl7pPr>
      <a:lvl8pPr marL="1371600" algn="l" rtl="0" eaLnBrk="1" fontAlgn="base" hangingPunct="1">
        <a:spcBef>
          <a:spcPct val="0"/>
        </a:spcBef>
        <a:spcAft>
          <a:spcPct val="0"/>
        </a:spcAft>
        <a:defRPr sz="4000">
          <a:solidFill>
            <a:schemeClr val="tx2"/>
          </a:solidFill>
          <a:latin typeface="Franklin Gothic Book" pitchFamily="34" charset="0"/>
        </a:defRPr>
      </a:lvl8pPr>
      <a:lvl9pPr marL="1828800" algn="l" rtl="0" eaLnBrk="1" fontAlgn="base" hangingPunct="1">
        <a:spcBef>
          <a:spcPct val="0"/>
        </a:spcBef>
        <a:spcAft>
          <a:spcPct val="0"/>
        </a:spcAft>
        <a:defRPr sz="4000">
          <a:solidFill>
            <a:schemeClr val="tx2"/>
          </a:solidFill>
          <a:latin typeface="Franklin Gothic Book" pitchFamily="34" charset="0"/>
        </a:defRPr>
      </a:lvl9pPr>
    </p:titleStyle>
    <p:bodyStyle>
      <a:lvl1pPr marL="273050" indent="-273050" algn="l" rtl="0" eaLnBrk="1" fontAlgn="base" hangingPunct="1">
        <a:spcBef>
          <a:spcPts val="575"/>
        </a:spcBef>
        <a:spcAft>
          <a:spcPct val="0"/>
        </a:spcAft>
        <a:buClr>
          <a:schemeClr val="accent1"/>
        </a:buClr>
        <a:buSzPct val="85000"/>
        <a:buFont typeface="Wingdings 2" charset="2"/>
        <a:buChar char=""/>
        <a:defRPr sz="2600" kern="1200">
          <a:solidFill>
            <a:schemeClr val="tx1"/>
          </a:solidFill>
          <a:latin typeface="Calibri"/>
          <a:ea typeface="ＭＳ Ｐゴシック" charset="-128"/>
          <a:cs typeface="Calibri"/>
        </a:defRPr>
      </a:lvl1pPr>
      <a:lvl2pPr marL="547688" indent="-228600" algn="l" rtl="0" eaLnBrk="1" fontAlgn="base" hangingPunct="1">
        <a:spcBef>
          <a:spcPts val="375"/>
        </a:spcBef>
        <a:spcAft>
          <a:spcPct val="0"/>
        </a:spcAft>
        <a:buClr>
          <a:schemeClr val="accent2"/>
        </a:buClr>
        <a:buSzPct val="85000"/>
        <a:buFont typeface="Wingdings 2" charset="2"/>
        <a:buChar char=""/>
        <a:defRPr sz="2400" kern="1200">
          <a:solidFill>
            <a:schemeClr val="tx1"/>
          </a:solidFill>
          <a:latin typeface="Calibri"/>
          <a:ea typeface="ＭＳ Ｐゴシック" charset="-128"/>
          <a:cs typeface="Calibri"/>
        </a:defRPr>
      </a:lvl2pPr>
      <a:lvl3pPr marL="822325" indent="-228600" algn="l" rtl="0" eaLnBrk="1" fontAlgn="base" hangingPunct="1">
        <a:spcBef>
          <a:spcPts val="375"/>
        </a:spcBef>
        <a:spcAft>
          <a:spcPct val="0"/>
        </a:spcAft>
        <a:buClr>
          <a:srgbClr val="E6B1AB"/>
        </a:buClr>
        <a:buSzPct val="85000"/>
        <a:buFont typeface="Wingdings 2" charset="2"/>
        <a:buChar char=""/>
        <a:defRPr sz="2000" kern="1200">
          <a:solidFill>
            <a:schemeClr val="tx1"/>
          </a:solidFill>
          <a:latin typeface="Calibri"/>
          <a:ea typeface="ＭＳ Ｐゴシック" charset="-128"/>
          <a:cs typeface="Calibri"/>
        </a:defRPr>
      </a:lvl3pPr>
      <a:lvl4pPr marL="1096963" indent="-228600" algn="l" rtl="0" eaLnBrk="1" fontAlgn="base" hangingPunct="1">
        <a:spcBef>
          <a:spcPts val="375"/>
        </a:spcBef>
        <a:spcAft>
          <a:spcPct val="0"/>
        </a:spcAft>
        <a:buClr>
          <a:srgbClr val="A28E6A"/>
        </a:buClr>
        <a:buSzPct val="80000"/>
        <a:buFont typeface="Wingdings 2" charset="2"/>
        <a:buChar char=""/>
        <a:defRPr sz="2000" kern="1200">
          <a:solidFill>
            <a:schemeClr val="tx1"/>
          </a:solidFill>
          <a:latin typeface="Calibri"/>
          <a:ea typeface="ＭＳ Ｐゴシック" charset="-128"/>
          <a:cs typeface="Calibri"/>
        </a:defRPr>
      </a:lvl4pPr>
      <a:lvl5pPr marL="1371600" indent="-228600" algn="l" rtl="0" eaLnBrk="1" fontAlgn="base" hangingPunct="1">
        <a:spcBef>
          <a:spcPts val="375"/>
        </a:spcBef>
        <a:spcAft>
          <a:spcPct val="0"/>
        </a:spcAft>
        <a:buClr>
          <a:srgbClr val="A28E6A"/>
        </a:buClr>
        <a:buChar char="o"/>
        <a:defRPr sz="2000" kern="1200">
          <a:solidFill>
            <a:schemeClr val="tx1"/>
          </a:solidFill>
          <a:latin typeface="Calibri"/>
          <a:ea typeface="ＭＳ Ｐゴシック" charset="-128"/>
          <a:cs typeface="Calibri"/>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 Id="rId3" Type="http://schemas.openxmlformats.org/officeDocument/2006/relationships/image" Target="../media/image8.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tiff"/></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jpe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tiff"/></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tiff"/><Relationship Id="rId3" Type="http://schemas.openxmlformats.org/officeDocument/2006/relationships/image" Target="../media/image32.tif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tif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tif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tif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0" y="1676400"/>
            <a:ext cx="8686800" cy="1143000"/>
          </a:xfrm>
        </p:spPr>
        <p:txBody>
          <a:bodyPr/>
          <a:lstStyle/>
          <a:p>
            <a:r>
              <a:rPr lang="en-US" sz="3600" b="1" dirty="0" smtClean="0"/>
              <a:t>Computational Extraction of Social and Interactional Meaning from Speech </a:t>
            </a:r>
            <a:endParaRPr lang="en-US" sz="5400"/>
          </a:p>
        </p:txBody>
      </p:sp>
      <p:sp>
        <p:nvSpPr>
          <p:cNvPr id="18436" name="Rectangle 5"/>
          <p:cNvSpPr>
            <a:spLocks noChangeArrowheads="1"/>
          </p:cNvSpPr>
          <p:nvPr/>
        </p:nvSpPr>
        <p:spPr bwMode="auto">
          <a:xfrm>
            <a:off x="1066800" y="5715000"/>
            <a:ext cx="184150" cy="336550"/>
          </a:xfrm>
          <a:prstGeom prst="rect">
            <a:avLst/>
          </a:prstGeom>
          <a:noFill/>
          <a:ln w="9525">
            <a:noFill/>
            <a:miter lim="800000"/>
            <a:headEnd/>
            <a:tailEnd/>
          </a:ln>
        </p:spPr>
        <p:txBody>
          <a:bodyPr wrap="none">
            <a:prstTxWarp prst="textNoShape">
              <a:avLst/>
            </a:prstTxWarp>
            <a:spAutoFit/>
          </a:bodyPr>
          <a:lstStyle/>
          <a:p>
            <a:endParaRPr lang="en-US"/>
          </a:p>
        </p:txBody>
      </p:sp>
      <p:sp>
        <p:nvSpPr>
          <p:cNvPr id="5" name="Rectangle 3"/>
          <p:cNvSpPr txBox="1">
            <a:spLocks noChangeArrowheads="1"/>
          </p:cNvSpPr>
          <p:nvPr/>
        </p:nvSpPr>
        <p:spPr bwMode="auto">
          <a:xfrm>
            <a:off x="838200" y="3276600"/>
            <a:ext cx="8305800" cy="2286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62500" lnSpcReduction="20000"/>
          </a:bodyPr>
          <a:lstStyle/>
          <a:p>
            <a:pPr marL="0" marR="0" lvl="0" indent="0" algn="ctr" defTabSz="914400" rtl="0" eaLnBrk="1" fontAlgn="base" latinLnBrk="0" hangingPunct="1">
              <a:lnSpc>
                <a:spcPct val="100000"/>
              </a:lnSpc>
              <a:spcBef>
                <a:spcPts val="575"/>
              </a:spcBef>
              <a:spcAft>
                <a:spcPct val="0"/>
              </a:spcAft>
              <a:buClr>
                <a:schemeClr val="accent1"/>
              </a:buClr>
              <a:buSzPct val="85000"/>
              <a:buFont typeface="Times" pitchFamily="-65" charset="0"/>
              <a:buNone/>
              <a:tabLst/>
              <a:defRPr/>
            </a:pPr>
            <a:endParaRPr kumimoji="0" lang="en-US" sz="2600" b="0" i="0" u="none" strike="noStrike" kern="1200" cap="none" spc="0" normalizeH="0" baseline="0" noProof="0">
              <a:ln>
                <a:noFill/>
              </a:ln>
              <a:solidFill>
                <a:srgbClr val="A50021"/>
              </a:solidFill>
              <a:effectLst/>
              <a:uLnTx/>
              <a:uFillTx/>
              <a:latin typeface="Calibri"/>
              <a:ea typeface="ＭＳ Ｐゴシック" pitchFamily="-65" charset="-128"/>
              <a:cs typeface="ＭＳ Ｐゴシック" pitchFamily="-65" charset="-128"/>
            </a:endParaRPr>
          </a:p>
          <a:p>
            <a:pPr marL="0" marR="0" lvl="0" indent="0" algn="ctr" defTabSz="914400" rtl="0" eaLnBrk="1" fontAlgn="base" latinLnBrk="0" hangingPunct="1">
              <a:lnSpc>
                <a:spcPct val="100000"/>
              </a:lnSpc>
              <a:spcBef>
                <a:spcPts val="575"/>
              </a:spcBef>
              <a:spcAft>
                <a:spcPts val="600"/>
              </a:spcAft>
              <a:buClr>
                <a:schemeClr val="accent1"/>
              </a:buClr>
              <a:buSzPct val="85000"/>
              <a:buFont typeface="Times" pitchFamily="-65" charset="0"/>
              <a:buNone/>
              <a:tabLst/>
              <a:defRPr/>
            </a:pPr>
            <a:r>
              <a:rPr kumimoji="0" lang="en-US" sz="2857" b="0" i="0" u="none" strike="noStrike" kern="1200" cap="none" spc="0" normalizeH="0" baseline="0" noProof="0">
                <a:ln>
                  <a:noFill/>
                </a:ln>
                <a:solidFill>
                  <a:srgbClr val="A50021"/>
                </a:solidFill>
                <a:effectLst/>
                <a:uLnTx/>
                <a:uFillTx/>
                <a:latin typeface="Calibri"/>
                <a:ea typeface="ＭＳ Ｐゴシック" pitchFamily="-65" charset="-128"/>
                <a:cs typeface="ＭＳ Ｐゴシック" pitchFamily="-65" charset="-128"/>
              </a:rPr>
              <a:t>Dan Jurafsky and Mari Ostendorf</a:t>
            </a:r>
            <a:endParaRPr kumimoji="0" lang="en-US" sz="2857" b="0" i="0" u="none" strike="noStrike" kern="1200" cap="none" spc="0" normalizeH="0" baseline="0" noProof="0">
              <a:ln>
                <a:noFill/>
              </a:ln>
              <a:solidFill>
                <a:schemeClr val="tx2"/>
              </a:solidFill>
              <a:effectLst/>
              <a:uLnTx/>
              <a:uFillTx/>
              <a:latin typeface="Calibri"/>
              <a:ea typeface="ＭＳ Ｐゴシック" pitchFamily="-65" charset="-128"/>
              <a:cs typeface="ＭＳ Ｐゴシック" pitchFamily="-65" charset="-128"/>
            </a:endParaRPr>
          </a:p>
          <a:p>
            <a:pPr marL="0" marR="0" lvl="0" indent="0" algn="ctr" defTabSz="914400" rtl="0" eaLnBrk="1" fontAlgn="base" latinLnBrk="0" hangingPunct="1">
              <a:lnSpc>
                <a:spcPct val="100000"/>
              </a:lnSpc>
              <a:spcBef>
                <a:spcPts val="575"/>
              </a:spcBef>
              <a:spcAft>
                <a:spcPct val="0"/>
              </a:spcAft>
              <a:buClr>
                <a:schemeClr val="accent1"/>
              </a:buClr>
              <a:buSzPct val="85000"/>
              <a:buFont typeface="Times" pitchFamily="-65" charset="0"/>
              <a:buNone/>
              <a:tabLst/>
              <a:defRPr/>
            </a:pPr>
            <a:endParaRPr kumimoji="0" lang="en-US" sz="2600" b="0" i="0" u="none" strike="noStrike" kern="1200" cap="none" spc="0" normalizeH="0" baseline="0" noProof="0">
              <a:ln>
                <a:noFill/>
              </a:ln>
              <a:solidFill>
                <a:schemeClr val="tx2"/>
              </a:solidFill>
              <a:effectLst/>
              <a:uLnTx/>
              <a:uFillTx/>
              <a:latin typeface="Calibri"/>
              <a:ea typeface="ＭＳ Ｐゴシック" pitchFamily="-65" charset="-128"/>
              <a:cs typeface="ＭＳ Ｐゴシック" pitchFamily="-65" charset="-128"/>
            </a:endParaRPr>
          </a:p>
          <a:p>
            <a:pPr marL="0" marR="0" lvl="0" indent="0" algn="ctr" defTabSz="914400" rtl="0" eaLnBrk="1" fontAlgn="base" latinLnBrk="0" hangingPunct="1">
              <a:lnSpc>
                <a:spcPct val="100000"/>
              </a:lnSpc>
              <a:spcBef>
                <a:spcPts val="575"/>
              </a:spcBef>
              <a:spcAft>
                <a:spcPct val="0"/>
              </a:spcAft>
              <a:buClr>
                <a:schemeClr val="accent1"/>
              </a:buClr>
              <a:buSzPct val="85000"/>
              <a:buFont typeface="Times" pitchFamily="-65" charset="0"/>
              <a:buNone/>
              <a:tabLst/>
              <a:defRPr/>
            </a:pPr>
            <a:r>
              <a:rPr kumimoji="0" lang="en-US" sz="5143" b="1" i="0" u="none" strike="noStrike" kern="1200" cap="none" spc="0" normalizeH="0" baseline="0" noProof="0">
                <a:ln>
                  <a:noFill/>
                </a:ln>
                <a:solidFill>
                  <a:schemeClr val="tx2"/>
                </a:solidFill>
                <a:effectLst/>
                <a:uLnTx/>
                <a:uFillTx/>
                <a:latin typeface="Calibri"/>
                <a:ea typeface="ＭＳ Ｐゴシック" pitchFamily="-65" charset="-128"/>
                <a:cs typeface="ＭＳ Ｐゴシック" pitchFamily="-65" charset="-128"/>
              </a:rPr>
              <a:t>Lecture 4: Accommodation,</a:t>
            </a:r>
            <a:r>
              <a:rPr kumimoji="0" lang="en-US" sz="5143" b="1" i="0" u="none" strike="noStrike" kern="1200" cap="none" spc="0" normalizeH="0" noProof="0">
                <a:ln>
                  <a:noFill/>
                </a:ln>
                <a:solidFill>
                  <a:schemeClr val="tx2"/>
                </a:solidFill>
                <a:effectLst/>
                <a:uLnTx/>
                <a:uFillTx/>
                <a:latin typeface="Calibri"/>
                <a:ea typeface="ＭＳ Ｐゴシック" pitchFamily="-65" charset="-128"/>
                <a:cs typeface="ＭＳ Ｐゴシック" pitchFamily="-65" charset="-128"/>
              </a:rPr>
              <a:t> Entrainment  </a:t>
            </a:r>
          </a:p>
          <a:p>
            <a:pPr marL="0" marR="0" lvl="0" indent="0" algn="ctr" defTabSz="914400" rtl="0" eaLnBrk="1" fontAlgn="base" latinLnBrk="0" hangingPunct="1">
              <a:lnSpc>
                <a:spcPct val="100000"/>
              </a:lnSpc>
              <a:spcBef>
                <a:spcPts val="575"/>
              </a:spcBef>
              <a:spcAft>
                <a:spcPct val="0"/>
              </a:spcAft>
              <a:buClr>
                <a:schemeClr val="accent1"/>
              </a:buClr>
              <a:buSzPct val="85000"/>
              <a:buFont typeface="Times" pitchFamily="-65" charset="0"/>
              <a:buNone/>
              <a:tabLst/>
              <a:defRPr/>
            </a:pPr>
            <a:r>
              <a:rPr kumimoji="0" lang="en-US" sz="5143" b="1" i="0" u="none" strike="noStrike" kern="1200" cap="none" spc="0" normalizeH="0" noProof="0">
                <a:ln>
                  <a:noFill/>
                </a:ln>
                <a:solidFill>
                  <a:schemeClr val="tx2"/>
                </a:solidFill>
                <a:effectLst/>
                <a:uLnTx/>
                <a:uFillTx/>
                <a:latin typeface="Calibri"/>
                <a:ea typeface="ＭＳ Ｐゴシック" pitchFamily="-65" charset="-128"/>
                <a:cs typeface="ＭＳ Ｐゴシック" pitchFamily="-65" charset="-128"/>
              </a:rPr>
              <a:t>(+ Logistic Regression, Alzheimers detection) </a:t>
            </a:r>
            <a:endParaRPr kumimoji="0" lang="en-US" sz="5143" b="1" i="0" u="none" strike="noStrike" kern="1200" cap="none" spc="0" normalizeH="0" baseline="0" noProof="0">
              <a:ln>
                <a:noFill/>
              </a:ln>
              <a:solidFill>
                <a:schemeClr val="tx2"/>
              </a:solidFill>
              <a:effectLst/>
              <a:uLnTx/>
              <a:uFillTx/>
              <a:latin typeface="Calibri"/>
              <a:ea typeface="ＭＳ Ｐゴシック" pitchFamily="-65" charset="-128"/>
              <a:cs typeface="ＭＳ Ｐゴシック" pitchFamily="-65" charset="-128"/>
            </a:endParaRPr>
          </a:p>
          <a:p>
            <a:pPr marL="0" marR="0" lvl="0" indent="0" algn="ctr" defTabSz="914400" rtl="0" eaLnBrk="1" fontAlgn="base" latinLnBrk="0" hangingPunct="1">
              <a:lnSpc>
                <a:spcPct val="100000"/>
              </a:lnSpc>
              <a:spcBef>
                <a:spcPts val="575"/>
              </a:spcBef>
              <a:spcAft>
                <a:spcPct val="0"/>
              </a:spcAft>
              <a:buClr>
                <a:schemeClr val="accent1"/>
              </a:buClr>
              <a:buSzPct val="85000"/>
              <a:buFont typeface="Times" pitchFamily="-65" charset="0"/>
              <a:buNone/>
              <a:tabLst/>
              <a:defRPr/>
            </a:pPr>
            <a:r>
              <a:rPr kumimoji="0" lang="en-US" sz="2600" b="0" i="0" u="none" strike="noStrike" kern="1200" cap="none" spc="0" normalizeH="0" baseline="0" noProof="0">
                <a:ln>
                  <a:noFill/>
                </a:ln>
                <a:solidFill>
                  <a:schemeClr val="tx2"/>
                </a:solidFill>
                <a:effectLst/>
                <a:uLnTx/>
                <a:uFillTx/>
                <a:latin typeface="Calibri"/>
                <a:ea typeface="ＭＳ Ｐゴシック" pitchFamily="-65" charset="-128"/>
                <a:cs typeface="ＭＳ Ｐゴシック" pitchFamily="-65" charset="-128"/>
              </a:rPr>
              <a:t>Dan Jurafsky</a:t>
            </a:r>
          </a:p>
          <a:p>
            <a:pPr marL="0" marR="0" lvl="0" indent="0" algn="ctr" defTabSz="914400" rtl="0" eaLnBrk="1" fontAlgn="base" latinLnBrk="0" hangingPunct="1">
              <a:lnSpc>
                <a:spcPct val="100000"/>
              </a:lnSpc>
              <a:spcBef>
                <a:spcPts val="575"/>
              </a:spcBef>
              <a:spcAft>
                <a:spcPct val="0"/>
              </a:spcAft>
              <a:buClr>
                <a:schemeClr val="accent1"/>
              </a:buClr>
              <a:buSzPct val="85000"/>
              <a:buFont typeface="Times" pitchFamily="-65" charset="0"/>
              <a:buNone/>
              <a:tabLst/>
              <a:defRPr/>
            </a:pPr>
            <a:endParaRPr kumimoji="0" lang="en-US" sz="2600" b="0" i="0" u="none" strike="noStrike" kern="1200" cap="none" spc="0" normalizeH="0" baseline="0" noProof="0">
              <a:ln>
                <a:noFill/>
              </a:ln>
              <a:solidFill>
                <a:schemeClr val="tx2"/>
              </a:solidFill>
              <a:effectLst/>
              <a:uLnTx/>
              <a:uFillTx/>
              <a:latin typeface="Calibri"/>
              <a:ea typeface="ＭＳ Ｐゴシック" pitchFamily="-65" charset="-128"/>
              <a:cs typeface="ＭＳ Ｐゴシック" pitchFamily="-65" charset="-128"/>
            </a:endParaRPr>
          </a:p>
          <a:p>
            <a:pPr marL="0" marR="0" lvl="0" indent="0" algn="ctr" defTabSz="914400" rtl="0" eaLnBrk="1" fontAlgn="base" latinLnBrk="0" hangingPunct="1">
              <a:lnSpc>
                <a:spcPct val="100000"/>
              </a:lnSpc>
              <a:spcBef>
                <a:spcPts val="575"/>
              </a:spcBef>
              <a:spcAft>
                <a:spcPct val="0"/>
              </a:spcAft>
              <a:buClr>
                <a:schemeClr val="accent1"/>
              </a:buClr>
              <a:buSzPct val="85000"/>
              <a:buFont typeface="Times" pitchFamily="-65" charset="0"/>
              <a:buNone/>
              <a:tabLst/>
              <a:defRPr/>
            </a:pPr>
            <a:endParaRPr kumimoji="0" lang="en-US" sz="2600" b="0" i="0" u="none" strike="noStrike" kern="1200" cap="none" spc="0" normalizeH="0" baseline="0" noProof="0">
              <a:ln>
                <a:noFill/>
              </a:ln>
              <a:solidFill>
                <a:schemeClr val="tx2"/>
              </a:solidFill>
              <a:effectLst/>
              <a:uLnTx/>
              <a:uFillTx/>
              <a:latin typeface="Calibri"/>
              <a:ea typeface="ＭＳ Ｐゴシック" pitchFamily="-65" charset="-128"/>
              <a:cs typeface="ＭＳ Ｐゴシック" pitchFamily="-65" charset="-128"/>
            </a:endParaRPr>
          </a:p>
          <a:p>
            <a:pPr marL="0" marR="0" lvl="0" indent="0" algn="ctr" defTabSz="914400" rtl="0" eaLnBrk="1" fontAlgn="base" latinLnBrk="0" hangingPunct="1">
              <a:lnSpc>
                <a:spcPct val="100000"/>
              </a:lnSpc>
              <a:spcBef>
                <a:spcPts val="575"/>
              </a:spcBef>
              <a:spcAft>
                <a:spcPct val="0"/>
              </a:spcAft>
              <a:buClr>
                <a:schemeClr val="accent1"/>
              </a:buClr>
              <a:buSzPct val="85000"/>
              <a:buFont typeface="Times" pitchFamily="-65" charset="0"/>
              <a:buNone/>
              <a:tabLst/>
              <a:defRPr/>
            </a:pPr>
            <a:endParaRPr kumimoji="0" lang="en-US" sz="2600" b="0" i="0" u="none" strike="noStrike" kern="1200" cap="none" spc="0" normalizeH="0" baseline="0" noProof="0">
              <a:ln>
                <a:noFill/>
              </a:ln>
              <a:solidFill>
                <a:schemeClr val="tx2"/>
              </a:solidFill>
              <a:effectLst/>
              <a:uLnTx/>
              <a:uFillTx/>
              <a:latin typeface="Calibri"/>
              <a:ea typeface="ＭＳ Ｐゴシック" pitchFamily="-65" charset="-128"/>
              <a:cs typeface="ＭＳ Ｐゴシック" pitchFamily="-65"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534400" cy="1143000"/>
          </a:xfrm>
        </p:spPr>
        <p:txBody>
          <a:bodyPr/>
          <a:lstStyle/>
          <a:p>
            <a:r>
              <a:rPr lang="en-US" sz="3600"/>
              <a:t>C</a:t>
            </a:r>
            <a:r>
              <a:rPr lang="en-US" sz="3600" smtClean="0"/>
              <a:t>ommunication Accommodation Theory (CAT)</a:t>
            </a:r>
            <a:endParaRPr lang="en-US" sz="3600"/>
          </a:p>
        </p:txBody>
      </p:sp>
      <p:sp>
        <p:nvSpPr>
          <p:cNvPr id="3" name="Content Placeholder 2"/>
          <p:cNvSpPr>
            <a:spLocks noGrp="1"/>
          </p:cNvSpPr>
          <p:nvPr>
            <p:ph sz="quarter" idx="1"/>
          </p:nvPr>
        </p:nvSpPr>
        <p:spPr/>
        <p:txBody>
          <a:bodyPr/>
          <a:lstStyle/>
          <a:p>
            <a:r>
              <a:rPr lang="en-US" sz="3600" i="1"/>
              <a:t>Giles et al. 1987.</a:t>
            </a:r>
          </a:p>
          <a:p>
            <a:r>
              <a:rPr lang="en-US" sz="3600" b="1"/>
              <a:t>Convergence: </a:t>
            </a:r>
          </a:p>
          <a:p>
            <a:pPr lvl="1">
              <a:buNone/>
            </a:pPr>
            <a:r>
              <a:rPr lang="en-US" sz="3600" smtClean="0"/>
              <a:t>“individuals adapt to each other's communicative behaviors</a:t>
            </a:r>
            <a:r>
              <a:rPr lang="en-US" sz="3400" smtClean="0"/>
              <a:t>”</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lstStyle/>
          <a:p>
            <a:r>
              <a:rPr lang="en-US"/>
              <a:t>Giles et al. summary of early work</a:t>
            </a:r>
          </a:p>
        </p:txBody>
      </p:sp>
      <p:sp>
        <p:nvSpPr>
          <p:cNvPr id="3" name="Content Placeholder 2"/>
          <p:cNvSpPr>
            <a:spLocks noGrp="1"/>
          </p:cNvSpPr>
          <p:nvPr>
            <p:ph sz="quarter" idx="1"/>
          </p:nvPr>
        </p:nvSpPr>
        <p:spPr/>
        <p:txBody>
          <a:bodyPr/>
          <a:lstStyle/>
          <a:p>
            <a:r>
              <a:rPr lang="en-US"/>
              <a:t>a</a:t>
            </a:r>
          </a:p>
        </p:txBody>
      </p:sp>
      <p:pic>
        <p:nvPicPr>
          <p:cNvPr id="4" name="Picture 3" descr="gilestable.tiff"/>
          <p:cNvPicPr>
            <a:picLocks noChangeAspect="1"/>
          </p:cNvPicPr>
          <p:nvPr/>
        </p:nvPicPr>
        <p:blipFill>
          <a:blip r:embed="rId2"/>
          <a:stretch>
            <a:fillRect/>
          </a:stretch>
        </p:blipFill>
        <p:spPr>
          <a:xfrm>
            <a:off x="400050" y="1600200"/>
            <a:ext cx="8343900" cy="4140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lstStyle/>
          <a:p>
            <a:r>
              <a:rPr lang="en-US"/>
              <a:t>Giles et al. summary of early work</a:t>
            </a:r>
          </a:p>
        </p:txBody>
      </p:sp>
      <p:sp>
        <p:nvSpPr>
          <p:cNvPr id="3" name="Content Placeholder 2"/>
          <p:cNvSpPr>
            <a:spLocks noGrp="1"/>
          </p:cNvSpPr>
          <p:nvPr>
            <p:ph sz="quarter" idx="1"/>
          </p:nvPr>
        </p:nvSpPr>
        <p:spPr/>
        <p:txBody>
          <a:bodyPr/>
          <a:lstStyle/>
          <a:p>
            <a:r>
              <a:rPr lang="en-US" smtClean="0"/>
              <a:t>Hungarian (Kontra and Gosy 1988), </a:t>
            </a:r>
          </a:p>
          <a:p>
            <a:r>
              <a:rPr lang="en-US" smtClean="0"/>
              <a:t>Frisian and Dutch (Gorter 1987; Ytsma 1988), </a:t>
            </a:r>
          </a:p>
          <a:p>
            <a:r>
              <a:rPr lang="en-US" smtClean="0"/>
              <a:t>Hebrew (Yaeger-Dror 1988), </a:t>
            </a:r>
          </a:p>
          <a:p>
            <a:r>
              <a:rPr lang="en-US" smtClean="0"/>
              <a:t>Taiwanese Mandarin (van den Berg 1986), </a:t>
            </a:r>
          </a:p>
          <a:p>
            <a:r>
              <a:rPr lang="en-US" smtClean="0"/>
              <a:t>Japanese (Welkowitz, Bond, and Feldstein 1984), </a:t>
            </a:r>
          </a:p>
          <a:p>
            <a:r>
              <a:rPr lang="en-US" smtClean="0"/>
              <a:t>Cantonese (Feldstein and Crown 1990)</a:t>
            </a:r>
          </a:p>
          <a:p>
            <a:r>
              <a:rPr lang="en-US" smtClean="0"/>
              <a:t>Thai (Beebe 1981).</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534400" cy="1143000"/>
          </a:xfrm>
        </p:spPr>
        <p:txBody>
          <a:bodyPr/>
          <a:lstStyle/>
          <a:p>
            <a:r>
              <a:rPr lang="en-US" sz="3600"/>
              <a:t>C</a:t>
            </a:r>
            <a:r>
              <a:rPr lang="en-US" sz="3600" smtClean="0"/>
              <a:t>ommunication Accommodation Theory (CAT)</a:t>
            </a:r>
            <a:endParaRPr lang="en-US" sz="3600"/>
          </a:p>
        </p:txBody>
      </p:sp>
      <p:sp>
        <p:nvSpPr>
          <p:cNvPr id="3" name="Content Placeholder 2"/>
          <p:cNvSpPr>
            <a:spLocks noGrp="1"/>
          </p:cNvSpPr>
          <p:nvPr>
            <p:ph sz="quarter" idx="1"/>
          </p:nvPr>
        </p:nvSpPr>
        <p:spPr/>
        <p:txBody>
          <a:bodyPr/>
          <a:lstStyle/>
          <a:p>
            <a:r>
              <a:rPr lang="en-US" sz="3600" b="1"/>
              <a:t>Divergence: </a:t>
            </a:r>
          </a:p>
          <a:p>
            <a:pPr lvl="1"/>
            <a:r>
              <a:rPr lang="en-US" sz="3600" smtClean="0"/>
              <a:t>Speakers accentuate speech and nonverbal differences between themselves and others</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Divergence: Bourhis and Giles (1977)</a:t>
            </a:r>
          </a:p>
        </p:txBody>
      </p:sp>
      <p:sp>
        <p:nvSpPr>
          <p:cNvPr id="3" name="Content Placeholder 2"/>
          <p:cNvSpPr>
            <a:spLocks noGrp="1"/>
          </p:cNvSpPr>
          <p:nvPr>
            <p:ph sz="quarter" idx="1"/>
          </p:nvPr>
        </p:nvSpPr>
        <p:spPr/>
        <p:txBody>
          <a:bodyPr/>
          <a:lstStyle/>
          <a:p>
            <a:r>
              <a:rPr lang="en-US" sz="2800"/>
              <a:t>Welsh participants (strongly Welsh-identified) were surveyed by interviewer </a:t>
            </a:r>
          </a:p>
          <a:p>
            <a:pPr lvl="1"/>
            <a:r>
              <a:rPr lang="en-US" sz="2800"/>
              <a:t>with strong British accent</a:t>
            </a:r>
          </a:p>
          <a:p>
            <a:pPr lvl="1"/>
            <a:r>
              <a:rPr lang="en-US" sz="2800"/>
              <a:t>arrogant</a:t>
            </a:r>
          </a:p>
          <a:p>
            <a:pPr lvl="1"/>
            <a:r>
              <a:rPr lang="en-US" sz="2800" smtClean="0"/>
              <a:t>called Welsh “dying language with a dismal future”</a:t>
            </a:r>
          </a:p>
          <a:p>
            <a:r>
              <a:rPr lang="en-US" sz="2800" smtClean="0"/>
              <a:t>Reply: participants broadened Welsh accent</a:t>
            </a:r>
            <a:endParaRPr lang="en-US" sz="2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Upwards and Downwards convergence</a:t>
            </a:r>
          </a:p>
        </p:txBody>
      </p:sp>
      <p:sp>
        <p:nvSpPr>
          <p:cNvPr id="3" name="Content Placeholder 2"/>
          <p:cNvSpPr>
            <a:spLocks noGrp="1"/>
          </p:cNvSpPr>
          <p:nvPr>
            <p:ph sz="quarter" idx="1"/>
          </p:nvPr>
        </p:nvSpPr>
        <p:spPr/>
        <p:txBody>
          <a:bodyPr/>
          <a:lstStyle/>
          <a:p>
            <a:r>
              <a:rPr lang="en-US"/>
              <a:t>Upwards: </a:t>
            </a:r>
          </a:p>
          <a:p>
            <a:pPr lvl="1"/>
            <a:r>
              <a:rPr lang="en-US"/>
              <a:t>toward prestigious variety</a:t>
            </a:r>
          </a:p>
          <a:p>
            <a:r>
              <a:rPr lang="en-US"/>
              <a:t>Downwards:</a:t>
            </a:r>
          </a:p>
          <a:p>
            <a:pPr lvl="1"/>
            <a:r>
              <a:rPr lang="en-US"/>
              <a:t>toward more stigmatized or less socially valued</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1143000"/>
          </a:xfrm>
        </p:spPr>
        <p:txBody>
          <a:bodyPr/>
          <a:lstStyle/>
          <a:p>
            <a:r>
              <a:rPr lang="en-US"/>
              <a:t>Natale 1975</a:t>
            </a:r>
          </a:p>
        </p:txBody>
      </p:sp>
      <p:sp>
        <p:nvSpPr>
          <p:cNvPr id="3" name="Content Placeholder 2"/>
          <p:cNvSpPr>
            <a:spLocks noGrp="1"/>
          </p:cNvSpPr>
          <p:nvPr>
            <p:ph sz="quarter" idx="1"/>
          </p:nvPr>
        </p:nvSpPr>
        <p:spPr>
          <a:xfrm>
            <a:off x="381000" y="944562"/>
            <a:ext cx="8305800" cy="4572000"/>
          </a:xfrm>
        </p:spPr>
        <p:txBody>
          <a:bodyPr/>
          <a:lstStyle/>
          <a:p>
            <a:r>
              <a:rPr lang="en-US" sz="1400" b="1" smtClean="0"/>
              <a:t>Natale, Michael. 1975. Convergence of Mean Vocal Intensity in Dyadic Communiction as a Function of Social Desirability. Journal of Personality and Social Psychology 32,5:790-804.</a:t>
            </a:r>
          </a:p>
          <a:p>
            <a:pPr>
              <a:buNone/>
            </a:pPr>
            <a:endParaRPr lang="en-US" sz="1600" b="1" u="sng" smtClean="0"/>
          </a:p>
          <a:p>
            <a:pPr lvl="1"/>
            <a:r>
              <a:rPr lang="en-US" smtClean="0"/>
              <a:t>Variables measured</a:t>
            </a:r>
            <a:endParaRPr lang="en-US" sz="2000" smtClean="0"/>
          </a:p>
          <a:p>
            <a:pPr lvl="2"/>
            <a:r>
              <a:rPr lang="en-US" smtClean="0"/>
              <a:t>Mean vocal intensity of accented words</a:t>
            </a:r>
          </a:p>
          <a:p>
            <a:pPr lvl="4"/>
            <a:r>
              <a:rPr lang="en-US" sz="1400" smtClean="0"/>
              <a:t>Every 10 seconds, find nearest peak in intensity, average over the whole conversation</a:t>
            </a:r>
          </a:p>
          <a:p>
            <a:pPr lvl="2"/>
            <a:r>
              <a:rPr lang="en-US" smtClean="0"/>
              <a:t>Social desirability: a measure of participants’ "need for approval".</a:t>
            </a:r>
          </a:p>
          <a:p>
            <a:pPr lvl="3"/>
            <a:r>
              <a:rPr lang="en-US" sz="1800" smtClean="0"/>
              <a:t>Experiment 1: Have interviewer raise intensity over 3 regions of 20 utterances, measure whether subjects matched, increasing intensity from region 1 to 3.</a:t>
            </a:r>
          </a:p>
          <a:p>
            <a:pPr lvl="3"/>
            <a:r>
              <a:rPr lang="en-US" sz="1800" smtClean="0"/>
              <a:t>Experiment 2: use 3 1-hour sessions between strangers and see if desirability correlates with intensity matching</a:t>
            </a:r>
            <a:r>
              <a:rPr lang="en-US" smtClean="0"/>
              <a:t>.</a:t>
            </a:r>
          </a:p>
          <a:p>
            <a:pPr lvl="1"/>
            <a:r>
              <a:rPr lang="en-US" smtClean="0"/>
              <a:t>Results:</a:t>
            </a:r>
          </a:p>
          <a:p>
            <a:pPr lvl="2"/>
            <a:r>
              <a:rPr lang="en-US" smtClean="0"/>
              <a:t>Subjects increased intensity when interviewer did.</a:t>
            </a:r>
          </a:p>
          <a:p>
            <a:pPr lvl="2"/>
            <a:r>
              <a:rPr lang="en-US" smtClean="0"/>
              <a:t>Subjects with greater "need for approval" did it more.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1143000"/>
          </a:xfrm>
        </p:spPr>
        <p:txBody>
          <a:bodyPr/>
          <a:lstStyle/>
          <a:p>
            <a:r>
              <a:rPr lang="en-US"/>
              <a:t>Chartrand and Bargh 1999</a:t>
            </a:r>
          </a:p>
        </p:txBody>
      </p:sp>
      <p:sp>
        <p:nvSpPr>
          <p:cNvPr id="3" name="Content Placeholder 2"/>
          <p:cNvSpPr>
            <a:spLocks noGrp="1"/>
          </p:cNvSpPr>
          <p:nvPr>
            <p:ph sz="quarter" idx="1"/>
          </p:nvPr>
        </p:nvSpPr>
        <p:spPr>
          <a:xfrm>
            <a:off x="381000" y="944562"/>
            <a:ext cx="8305800" cy="4572000"/>
          </a:xfrm>
        </p:spPr>
        <p:txBody>
          <a:bodyPr/>
          <a:lstStyle/>
          <a:p>
            <a:r>
              <a:rPr lang="en-US" sz="1400" b="1" smtClean="0"/>
              <a:t>Chartrand, Tanya L. and John A. Bargh. 1999. The Chameleon Effect: The Perception-Behavior Link and Social Interaction. Journal of Personality and Social Psychology 76,6:893-910</a:t>
            </a:r>
          </a:p>
          <a:p>
            <a:pPr>
              <a:buNone/>
            </a:pPr>
            <a:endParaRPr lang="en-US" sz="1600" b="1" u="sng" smtClean="0"/>
          </a:p>
          <a:p>
            <a:pPr lvl="1"/>
            <a:r>
              <a:rPr lang="en-US" sz="2800" smtClean="0"/>
              <a:t>Variables measured</a:t>
            </a:r>
          </a:p>
          <a:p>
            <a:pPr lvl="2"/>
            <a:r>
              <a:rPr lang="en-US" sz="2400" smtClean="0"/>
              <a:t>Number of times rubbed face</a:t>
            </a:r>
          </a:p>
          <a:p>
            <a:pPr lvl="2"/>
            <a:r>
              <a:rPr lang="en-US" sz="2400" smtClean="0"/>
              <a:t>Number of times shook foot</a:t>
            </a:r>
          </a:p>
          <a:p>
            <a:pPr lvl="1"/>
            <a:r>
              <a:rPr lang="en-US" sz="2800" smtClean="0"/>
              <a:t>Results:</a:t>
            </a:r>
          </a:p>
          <a:p>
            <a:pPr lvl="2"/>
            <a:r>
              <a:rPr lang="en-US" sz="2400" smtClean="0"/>
              <a:t>If experimenter rubs face or shakes foot, subjects mimiced gestures</a:t>
            </a:r>
          </a:p>
          <a:p>
            <a:pPr lvl="2"/>
            <a:r>
              <a:rPr lang="en-US" sz="2400" smtClean="0"/>
              <a:t>If experimenter mimics subject, subject likes them better (asked afterwards) and said the interaction 'went more smoothly'.</a:t>
            </a:r>
          </a:p>
          <a:p>
            <a:pPr lvl="2"/>
            <a:r>
              <a:rPr lang="en-US" sz="2400" smtClean="0"/>
              <a:t>Subjects with higher "empathy" (emotional concern for others) were more likely to mimic</a:t>
            </a:r>
            <a:endParaRPr lang="en-US" sz="24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1143000"/>
          </a:xfrm>
        </p:spPr>
        <p:txBody>
          <a:bodyPr/>
          <a:lstStyle/>
          <a:p>
            <a:r>
              <a:rPr lang="en-US"/>
              <a:t>Namdy et al 2002</a:t>
            </a:r>
          </a:p>
        </p:txBody>
      </p:sp>
      <p:sp>
        <p:nvSpPr>
          <p:cNvPr id="3" name="Content Placeholder 2"/>
          <p:cNvSpPr>
            <a:spLocks noGrp="1"/>
          </p:cNvSpPr>
          <p:nvPr>
            <p:ph sz="quarter" idx="1"/>
          </p:nvPr>
        </p:nvSpPr>
        <p:spPr>
          <a:xfrm>
            <a:off x="381000" y="944562"/>
            <a:ext cx="8305800" cy="4572000"/>
          </a:xfrm>
        </p:spPr>
        <p:txBody>
          <a:bodyPr/>
          <a:lstStyle/>
          <a:p>
            <a:r>
              <a:rPr lang="en-US" sz="1400" b="1" smtClean="0"/>
              <a:t>Namdy, Laura L, Lynne C. Nygaard, and Denise Sauerteig. 2002. Gender Differences in Vocal Accommodation: The Role of Perception. Journal of Language and Social Psychology 21, 4: 422-432.</a:t>
            </a:r>
          </a:p>
          <a:p>
            <a:pPr>
              <a:buNone/>
            </a:pPr>
            <a:endParaRPr lang="en-US" sz="1600" b="1" u="sng" smtClean="0"/>
          </a:p>
          <a:p>
            <a:pPr lvl="1"/>
            <a:r>
              <a:rPr lang="en-US" sz="2800" smtClean="0"/>
              <a:t>Variables measured</a:t>
            </a:r>
          </a:p>
          <a:p>
            <a:pPr lvl="2"/>
            <a:r>
              <a:rPr lang="en-US" sz="2400" smtClean="0"/>
              <a:t>words judged more “phonetically similar”</a:t>
            </a:r>
          </a:p>
          <a:p>
            <a:pPr lvl="2"/>
            <a:r>
              <a:rPr lang="en-US" sz="2400" smtClean="0"/>
              <a:t>in shadowing tasks</a:t>
            </a:r>
          </a:p>
          <a:p>
            <a:pPr lvl="2"/>
            <a:r>
              <a:rPr lang="en-US" sz="2400" smtClean="0"/>
              <a:t>across gender</a:t>
            </a:r>
          </a:p>
          <a:p>
            <a:pPr lvl="1"/>
            <a:r>
              <a:rPr lang="en-US" sz="2800" smtClean="0"/>
              <a:t>Results:</a:t>
            </a:r>
          </a:p>
          <a:p>
            <a:pPr lvl="2"/>
            <a:r>
              <a:rPr lang="en-US" sz="2400" smtClean="0"/>
              <a:t>Women accommodate more than men</a:t>
            </a:r>
            <a:endParaRPr lang="en-US" sz="24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1143000"/>
          </a:xfrm>
        </p:spPr>
        <p:txBody>
          <a:bodyPr/>
          <a:lstStyle/>
          <a:p>
            <a:r>
              <a:rPr lang="en-US"/>
              <a:t>Pardo 2006</a:t>
            </a:r>
          </a:p>
        </p:txBody>
      </p:sp>
      <p:sp>
        <p:nvSpPr>
          <p:cNvPr id="3" name="Content Placeholder 2"/>
          <p:cNvSpPr>
            <a:spLocks noGrp="1"/>
          </p:cNvSpPr>
          <p:nvPr>
            <p:ph sz="quarter" idx="1"/>
          </p:nvPr>
        </p:nvSpPr>
        <p:spPr>
          <a:xfrm>
            <a:off x="381000" y="944562"/>
            <a:ext cx="8305800" cy="4572000"/>
          </a:xfrm>
        </p:spPr>
        <p:txBody>
          <a:bodyPr/>
          <a:lstStyle/>
          <a:p>
            <a:r>
              <a:rPr lang="en-US" sz="1400" b="1" smtClean="0"/>
              <a:t>Jennifer S. Pardo. 2006. On phonetic convergence during conversational interaction. JASA 119 (4) 2382-2393.</a:t>
            </a:r>
          </a:p>
          <a:p>
            <a:pPr>
              <a:buNone/>
            </a:pPr>
            <a:endParaRPr lang="en-US" sz="1600" b="1" u="sng" smtClean="0"/>
          </a:p>
          <a:p>
            <a:pPr lvl="1"/>
            <a:r>
              <a:rPr lang="en-US" sz="3200" smtClean="0"/>
              <a:t>Variables measured</a:t>
            </a:r>
          </a:p>
          <a:p>
            <a:pPr lvl="2"/>
            <a:r>
              <a:rPr lang="en-US" sz="2800" smtClean="0"/>
              <a:t>Map task</a:t>
            </a:r>
          </a:p>
          <a:p>
            <a:pPr lvl="2"/>
            <a:r>
              <a:rPr lang="en-US" sz="2800" smtClean="0"/>
              <a:t>Phonetic similarity of a word from speaker A to the same word spoken by speaker B</a:t>
            </a:r>
          </a:p>
          <a:p>
            <a:pPr lvl="2"/>
            <a:r>
              <a:rPr lang="en-US" sz="2800" smtClean="0"/>
              <a:t>As judged by independent listener</a:t>
            </a:r>
          </a:p>
          <a:p>
            <a:pPr lvl="1"/>
            <a:r>
              <a:rPr lang="en-US" sz="2800" smtClean="0"/>
              <a:t>Results:</a:t>
            </a:r>
          </a:p>
          <a:p>
            <a:pPr lvl="2"/>
            <a:r>
              <a:rPr lang="en-US" sz="2800" smtClean="0"/>
              <a:t>Words from speaker A got closer to the pronunciation of speaker B</a:t>
            </a:r>
          </a:p>
          <a:p>
            <a:pPr lvl="3"/>
            <a:r>
              <a:rPr lang="en-US" sz="2800" smtClean="0"/>
              <a:t>Compared to the same word from speaker A spoken before speaker B.</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convergence?</a:t>
            </a:r>
          </a:p>
        </p:txBody>
      </p:sp>
      <p:sp>
        <p:nvSpPr>
          <p:cNvPr id="3" name="Content Placeholder 2"/>
          <p:cNvSpPr>
            <a:spLocks noGrp="1"/>
          </p:cNvSpPr>
          <p:nvPr>
            <p:ph sz="quarter" idx="1"/>
          </p:nvPr>
        </p:nvSpPr>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CAT Theory</a:t>
            </a:r>
          </a:p>
        </p:txBody>
      </p:sp>
      <p:sp>
        <p:nvSpPr>
          <p:cNvPr id="3" name="Content Placeholder 2"/>
          <p:cNvSpPr>
            <a:spLocks noGrp="1"/>
          </p:cNvSpPr>
          <p:nvPr>
            <p:ph sz="quarter" idx="1"/>
          </p:nvPr>
        </p:nvSpPr>
        <p:spPr/>
        <p:txBody>
          <a:bodyPr/>
          <a:lstStyle/>
          <a:p>
            <a:r>
              <a:rPr lang="en-US" sz="2800"/>
              <a:t>convergence reflects a speakers’s need for social integration or identification with another</a:t>
            </a:r>
          </a:p>
          <a:p>
            <a:r>
              <a:rPr lang="en-US" sz="2800"/>
              <a:t>Draws on </a:t>
            </a:r>
            <a:r>
              <a:rPr lang="en-US" sz="2800" i="1"/>
              <a:t>similarity attraction </a:t>
            </a:r>
            <a:r>
              <a:rPr lang="en-US" sz="2800"/>
              <a:t>(Byrne 1971)</a:t>
            </a:r>
          </a:p>
          <a:p>
            <a:pPr lvl="1"/>
            <a:r>
              <a:rPr lang="en-US" sz="2800"/>
              <a:t>if I become more similar to you</a:t>
            </a:r>
          </a:p>
          <a:p>
            <a:pPr lvl="1"/>
            <a:r>
              <a:rPr lang="en-US" sz="2800"/>
              <a:t>you will like me more.</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Giles: Social results of accommodation</a:t>
            </a:r>
          </a:p>
        </p:txBody>
      </p:sp>
      <p:sp>
        <p:nvSpPr>
          <p:cNvPr id="3" name="Content Placeholder 2"/>
          <p:cNvSpPr>
            <a:spLocks noGrp="1"/>
          </p:cNvSpPr>
          <p:nvPr>
            <p:ph sz="quarter" idx="1"/>
          </p:nvPr>
        </p:nvSpPr>
        <p:spPr/>
        <p:txBody>
          <a:bodyPr/>
          <a:lstStyle/>
          <a:p>
            <a:r>
              <a:rPr lang="en-US"/>
              <a:t>Participants who accommodate on speech rate</a:t>
            </a:r>
          </a:p>
          <a:p>
            <a:pPr lvl="1"/>
            <a:r>
              <a:rPr lang="en-US"/>
              <a:t>perceived as more socially attractive (Putnam and Street 1984, Bourhis, Giles, Lambert 1975)</a:t>
            </a:r>
          </a:p>
          <a:p>
            <a:pPr lvl="1"/>
            <a:r>
              <a:rPr lang="en-US"/>
              <a:t>perceived as more competent (Street 1984)</a:t>
            </a:r>
          </a:p>
          <a:p>
            <a:pPr lvl="1"/>
            <a:r>
              <a:rPr lang="en-US"/>
              <a:t>on speech rate rated as more “intimate” </a:t>
            </a:r>
          </a:p>
          <a:p>
            <a:pPr lvl="1"/>
            <a:r>
              <a:rPr lang="en-US"/>
              <a:t>more more likely to be (Buller and Aune 1988)</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lstStyle/>
          <a:p>
            <a:r>
              <a:rPr lang="en-US"/>
              <a:t>Giles CAT claim</a:t>
            </a:r>
          </a:p>
        </p:txBody>
      </p:sp>
      <p:sp>
        <p:nvSpPr>
          <p:cNvPr id="3" name="Content Placeholder 2"/>
          <p:cNvSpPr>
            <a:spLocks noGrp="1"/>
          </p:cNvSpPr>
          <p:nvPr>
            <p:ph sz="quarter" idx="1"/>
          </p:nvPr>
        </p:nvSpPr>
        <p:spPr/>
        <p:txBody>
          <a:bodyPr/>
          <a:lstStyle/>
          <a:p>
            <a:r>
              <a:rPr lang="en-US" sz="3200"/>
              <a:t>The greater the need to gain social approval</a:t>
            </a:r>
          </a:p>
          <a:p>
            <a:pPr lvl="1"/>
            <a:r>
              <a:rPr lang="en-US" sz="3200"/>
              <a:t>the greater the accommodation</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Related theories</a:t>
            </a:r>
          </a:p>
        </p:txBody>
      </p:sp>
      <p:sp>
        <p:nvSpPr>
          <p:cNvPr id="3" name="Content Placeholder 2"/>
          <p:cNvSpPr>
            <a:spLocks noGrp="1"/>
          </p:cNvSpPr>
          <p:nvPr>
            <p:ph sz="quarter" idx="1"/>
          </p:nvPr>
        </p:nvSpPr>
        <p:spPr/>
        <p:txBody>
          <a:bodyPr/>
          <a:lstStyle/>
          <a:p>
            <a:r>
              <a:rPr lang="en-US" sz="2800" smtClean="0"/>
              <a:t>Coordination-Engagement Theory</a:t>
            </a:r>
          </a:p>
          <a:p>
            <a:pPr lvl="1"/>
            <a:r>
              <a:rPr lang="en-US" sz="2800" smtClean="0"/>
              <a:t> (Niederhoffer/Pennebaker):</a:t>
            </a:r>
          </a:p>
          <a:p>
            <a:pPr lvl="1"/>
            <a:r>
              <a:rPr lang="en-US" sz="2800" smtClean="0"/>
              <a:t>TThe more two people are actively engaged with each other, the more verbal coordination.</a:t>
            </a:r>
            <a:endParaRPr lang="en-US" sz="2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Alternative Theory</a:t>
            </a:r>
          </a:p>
        </p:txBody>
      </p:sp>
      <p:sp>
        <p:nvSpPr>
          <p:cNvPr id="3" name="Content Placeholder 2"/>
          <p:cNvSpPr>
            <a:spLocks noGrp="1"/>
          </p:cNvSpPr>
          <p:nvPr>
            <p:ph sz="quarter" idx="1"/>
          </p:nvPr>
        </p:nvSpPr>
        <p:spPr/>
        <p:txBody>
          <a:bodyPr/>
          <a:lstStyle/>
          <a:p>
            <a:r>
              <a:rPr lang="en-US" smtClean="0"/>
              <a:t>Perception/Behavior Link </a:t>
            </a:r>
          </a:p>
          <a:p>
            <a:pPr lvl="1"/>
            <a:r>
              <a:rPr lang="en-US" smtClean="0"/>
              <a:t>('Automatic Accommodation') </a:t>
            </a:r>
          </a:p>
          <a:p>
            <a:pPr lvl="1"/>
            <a:r>
              <a:rPr lang="en-US" smtClean="0"/>
              <a:t>Chartrand &amp; Bargh, Pickering and Garrod</a:t>
            </a:r>
          </a:p>
          <a:p>
            <a:pPr marL="514350" indent="-514350">
              <a:buFont typeface="+mj-lt"/>
              <a:buAutoNum type="arabicPeriod"/>
            </a:pPr>
            <a:r>
              <a:rPr lang="en-US" smtClean="0"/>
              <a:t>Accommodation is automatic, perhaps acting as priming at lexical and syntactic level.</a:t>
            </a:r>
          </a:p>
          <a:p>
            <a:pPr marL="514350" indent="-514350">
              <a:buFont typeface="+mj-lt"/>
              <a:buAutoNum type="arabicPeriod"/>
            </a:pPr>
            <a:r>
              <a:rPr lang="en-US" smtClean="0"/>
              <a:t>Chartrand &amp; Bargh: Accommodation may cause greater liking</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measure accommodation?</a:t>
            </a:r>
          </a:p>
        </p:txBody>
      </p:sp>
      <p:sp>
        <p:nvSpPr>
          <p:cNvPr id="3" name="Content Placeholder 2"/>
          <p:cNvSpPr>
            <a:spLocks noGrp="1"/>
          </p:cNvSpPr>
          <p:nvPr>
            <p:ph sz="quarter" idx="1"/>
          </p:nvPr>
        </p:nvSpPr>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Non-computational work: </a:t>
            </a:r>
            <a:br>
              <a:rPr lang="en-US"/>
            </a:br>
            <a:r>
              <a:rPr lang="en-US"/>
              <a:t>word pronunciation</a:t>
            </a:r>
          </a:p>
        </p:txBody>
      </p:sp>
      <p:sp>
        <p:nvSpPr>
          <p:cNvPr id="3" name="Content Placeholder 2"/>
          <p:cNvSpPr>
            <a:spLocks noGrp="1"/>
          </p:cNvSpPr>
          <p:nvPr>
            <p:ph sz="quarter" idx="1"/>
          </p:nvPr>
        </p:nvSpPr>
        <p:spPr/>
        <p:txBody>
          <a:bodyPr/>
          <a:lstStyle/>
          <a:p>
            <a:r>
              <a:rPr lang="en-US"/>
              <a:t>extract words from speech</a:t>
            </a:r>
          </a:p>
          <a:p>
            <a:r>
              <a:rPr lang="en-US"/>
              <a:t>present to labelers</a:t>
            </a:r>
          </a:p>
          <a:p>
            <a:r>
              <a:rPr lang="en-US"/>
              <a:t>ask if my pronunciations gets closer to yours</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Non-computational work: </a:t>
            </a:r>
            <a:br>
              <a:rPr lang="en-US"/>
            </a:br>
            <a:r>
              <a:rPr lang="en-US"/>
              <a:t>pitch</a:t>
            </a:r>
          </a:p>
        </p:txBody>
      </p:sp>
      <p:sp>
        <p:nvSpPr>
          <p:cNvPr id="3" name="Content Placeholder 2"/>
          <p:cNvSpPr>
            <a:spLocks noGrp="1"/>
          </p:cNvSpPr>
          <p:nvPr>
            <p:ph sz="quarter" idx="1"/>
          </p:nvPr>
        </p:nvSpPr>
        <p:spPr/>
        <p:txBody>
          <a:bodyPr/>
          <a:lstStyle/>
          <a:p>
            <a:r>
              <a:rPr lang="en-US"/>
              <a:t>Compute my (average) pitch</a:t>
            </a:r>
          </a:p>
          <a:p>
            <a:r>
              <a:rPr lang="en-US"/>
              <a:t>Show that it gets closer to yours over time</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Linguistic Style Matching:</a:t>
            </a:r>
            <a:br>
              <a:rPr lang="en-US"/>
            </a:br>
            <a:r>
              <a:rPr lang="en-US"/>
              <a:t>Niederhoffer and Pennebaker</a:t>
            </a:r>
          </a:p>
        </p:txBody>
      </p:sp>
      <p:sp>
        <p:nvSpPr>
          <p:cNvPr id="3" name="Content Placeholder 2"/>
          <p:cNvSpPr>
            <a:spLocks noGrp="1"/>
          </p:cNvSpPr>
          <p:nvPr>
            <p:ph sz="quarter" idx="1"/>
          </p:nvPr>
        </p:nvSpPr>
        <p:spPr>
          <a:xfrm>
            <a:off x="228600" y="1981200"/>
            <a:ext cx="2590800" cy="4038600"/>
          </a:xfrm>
        </p:spPr>
        <p:txBody>
          <a:bodyPr/>
          <a:lstStyle/>
          <a:p>
            <a:r>
              <a:rPr lang="en-US"/>
              <a:t>Two measures, both based on correlating counts of the LIWC categories in two speakers</a:t>
            </a:r>
          </a:p>
          <a:p>
            <a:pPr marL="776288" lvl="1" indent="-457200">
              <a:buFont typeface="+mj-lt"/>
              <a:buAutoNum type="arabicPeriod"/>
            </a:pPr>
            <a:r>
              <a:rPr lang="en-US"/>
              <a:t>Whole conversation</a:t>
            </a:r>
          </a:p>
          <a:p>
            <a:pPr marL="776288" lvl="1" indent="-457200">
              <a:buFont typeface="+mj-lt"/>
              <a:buAutoNum type="arabicPeriod"/>
            </a:pPr>
            <a:r>
              <a:rPr lang="en-US"/>
              <a:t>Turn by turn</a:t>
            </a:r>
          </a:p>
          <a:p>
            <a:endParaRPr lang="en-US"/>
          </a:p>
        </p:txBody>
      </p:sp>
      <p:pic>
        <p:nvPicPr>
          <p:cNvPr id="4" name="Picture 3" descr="nieder.tiff"/>
          <p:cNvPicPr>
            <a:picLocks noChangeAspect="1"/>
          </p:cNvPicPr>
          <p:nvPr/>
        </p:nvPicPr>
        <p:blipFill>
          <a:blip r:embed="rId2"/>
          <a:stretch>
            <a:fillRect/>
          </a:stretch>
        </p:blipFill>
        <p:spPr>
          <a:xfrm>
            <a:off x="2819400" y="1295400"/>
            <a:ext cx="6092568" cy="54102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Nenkova, Gravano, Hirschberg 2008</a:t>
            </a:r>
          </a:p>
        </p:txBody>
      </p:sp>
      <p:sp>
        <p:nvSpPr>
          <p:cNvPr id="3" name="Content Placeholder 2"/>
          <p:cNvSpPr>
            <a:spLocks noGrp="1"/>
          </p:cNvSpPr>
          <p:nvPr>
            <p:ph sz="quarter" idx="1"/>
          </p:nvPr>
        </p:nvSpPr>
        <p:spPr/>
        <p:txBody>
          <a:bodyPr/>
          <a:lstStyle/>
          <a:p>
            <a:r>
              <a:rPr lang="en-US"/>
              <a:t>Entrainment of high frequency words</a:t>
            </a:r>
          </a:p>
          <a:p>
            <a:r>
              <a:rPr lang="en-US"/>
              <a:t>Across entire conversation</a:t>
            </a:r>
          </a:p>
          <a:p>
            <a:endParaRPr lang="en-US"/>
          </a:p>
          <a:p>
            <a:endParaRPr lang="en-US"/>
          </a:p>
          <a:p>
            <a:endParaRPr lang="en-US"/>
          </a:p>
          <a:p>
            <a:r>
              <a:rPr lang="en-US"/>
              <a:t>Compute entr(w) for 25 frequent words</a:t>
            </a:r>
          </a:p>
          <a:p>
            <a:pPr lvl="1"/>
            <a:r>
              <a:rPr lang="en-US" i="1" smtClean="0"/>
              <a:t>um, how, okay, go, I’ve, all, very, as, or, up, a, no, more, something, from, this, what, too, got, can, he, in, things, you, and.</a:t>
            </a:r>
            <a:endParaRPr lang="en-US"/>
          </a:p>
          <a:p>
            <a:endParaRPr lang="en-US"/>
          </a:p>
          <a:p>
            <a:endParaRPr lang="en-US"/>
          </a:p>
          <a:p>
            <a:endParaRPr lang="en-US"/>
          </a:p>
          <a:p>
            <a:endParaRPr lang="en-US"/>
          </a:p>
        </p:txBody>
      </p:sp>
      <p:pic>
        <p:nvPicPr>
          <p:cNvPr id="4" name="Picture 3" descr="nenkova.tiff"/>
          <p:cNvPicPr>
            <a:picLocks noChangeAspect="1"/>
          </p:cNvPicPr>
          <p:nvPr/>
        </p:nvPicPr>
        <p:blipFill>
          <a:blip r:embed="rId2"/>
          <a:stretch>
            <a:fillRect/>
          </a:stretch>
        </p:blipFill>
        <p:spPr>
          <a:xfrm>
            <a:off x="1371600" y="2575494"/>
            <a:ext cx="6540500" cy="123450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lstStyle/>
          <a:p>
            <a:r>
              <a:rPr lang="en-US"/>
              <a:t>Linguistic Style Matching</a:t>
            </a:r>
            <a:br>
              <a:rPr lang="en-US"/>
            </a:br>
            <a:r>
              <a:rPr lang="en-US"/>
              <a:t>(</a:t>
            </a:r>
            <a:r>
              <a:rPr lang="en-US" sz="3200"/>
              <a:t>Ireland et al 2011, Ireland &amp;Pennebaker 2011)</a:t>
            </a:r>
            <a:endParaRPr lang="en-US"/>
          </a:p>
        </p:txBody>
      </p:sp>
      <p:sp>
        <p:nvSpPr>
          <p:cNvPr id="3" name="Content Placeholder 2"/>
          <p:cNvSpPr>
            <a:spLocks noGrp="1"/>
          </p:cNvSpPr>
          <p:nvPr>
            <p:ph sz="quarter" idx="1"/>
          </p:nvPr>
        </p:nvSpPr>
        <p:spPr/>
        <p:txBody>
          <a:bodyPr/>
          <a:lstStyle/>
          <a:p>
            <a:r>
              <a:rPr lang="en-US"/>
              <a:t>Represents each side by LIWC counts of 9 variables</a:t>
            </a:r>
          </a:p>
        </p:txBody>
      </p:sp>
      <p:pic>
        <p:nvPicPr>
          <p:cNvPr id="4" name="Picture 3" descr="ireland1.tiff"/>
          <p:cNvPicPr>
            <a:picLocks noChangeAspect="1"/>
          </p:cNvPicPr>
          <p:nvPr/>
        </p:nvPicPr>
        <p:blipFill>
          <a:blip r:embed="rId2"/>
          <a:stretch>
            <a:fillRect/>
          </a:stretch>
        </p:blipFill>
        <p:spPr>
          <a:xfrm>
            <a:off x="1143000" y="2381250"/>
            <a:ext cx="6755114" cy="36385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Linguistic Style Matching</a:t>
            </a:r>
            <a:br>
              <a:rPr lang="en-US"/>
            </a:br>
            <a:r>
              <a:rPr lang="en-US"/>
              <a:t>(</a:t>
            </a:r>
            <a:r>
              <a:rPr lang="en-US" sz="3200"/>
              <a:t>Ireland et al, Ireland and Pennebaker)</a:t>
            </a:r>
            <a:endParaRPr lang="en-US"/>
          </a:p>
        </p:txBody>
      </p:sp>
      <p:sp>
        <p:nvSpPr>
          <p:cNvPr id="3" name="Content Placeholder 2"/>
          <p:cNvSpPr>
            <a:spLocks noGrp="1"/>
          </p:cNvSpPr>
          <p:nvPr>
            <p:ph sz="quarter" idx="1"/>
          </p:nvPr>
        </p:nvSpPr>
        <p:spPr/>
        <p:txBody>
          <a:bodyPr/>
          <a:lstStyle/>
          <a:p>
            <a:r>
              <a:rPr lang="en-US"/>
              <a:t>Represents each side by LIWC counts of 9 variables</a:t>
            </a:r>
          </a:p>
          <a:p>
            <a:r>
              <a:rPr lang="en-US"/>
              <a:t>For each variable, e.g. Prepositions:</a:t>
            </a:r>
          </a:p>
          <a:p>
            <a:endParaRPr lang="en-US"/>
          </a:p>
          <a:p>
            <a:endParaRPr lang="en-US"/>
          </a:p>
          <a:p>
            <a:r>
              <a:rPr lang="en-US"/>
              <a:t>Then compute the average of these 9 values</a:t>
            </a:r>
          </a:p>
          <a:p>
            <a:pPr lvl="1">
              <a:buNone/>
            </a:pPr>
            <a:r>
              <a:rPr lang="en-US" sz="2800"/>
              <a:t>		    LSMprep + LSMart + LSMconj… + LSMneg</a:t>
            </a:r>
          </a:p>
          <a:p>
            <a:pPr lvl="1">
              <a:buNone/>
            </a:pPr>
            <a:r>
              <a:rPr lang="en-US" sz="2000"/>
              <a:t>LSM = </a:t>
            </a:r>
            <a:r>
              <a:rPr lang="en-US" sz="1400"/>
              <a:t>----------------------------------------------------------------------------------------------------------------</a:t>
            </a:r>
          </a:p>
          <a:p>
            <a:pPr lvl="1">
              <a:buNone/>
            </a:pPr>
            <a:r>
              <a:rPr lang="en-US" sz="2800"/>
              <a:t>                                     9</a:t>
            </a:r>
          </a:p>
        </p:txBody>
      </p:sp>
      <p:pic>
        <p:nvPicPr>
          <p:cNvPr id="5" name="Picture 4" descr="ireland2.tiff"/>
          <p:cNvPicPr>
            <a:picLocks noChangeAspect="1"/>
          </p:cNvPicPr>
          <p:nvPr/>
        </p:nvPicPr>
        <p:blipFill>
          <a:blip r:embed="rId2"/>
          <a:stretch>
            <a:fillRect/>
          </a:stretch>
        </p:blipFill>
        <p:spPr>
          <a:xfrm>
            <a:off x="1397000" y="2724150"/>
            <a:ext cx="6350000" cy="4699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Linguistic Style Matching</a:t>
            </a:r>
          </a:p>
        </p:txBody>
      </p:sp>
      <p:sp>
        <p:nvSpPr>
          <p:cNvPr id="3" name="Content Placeholder 2"/>
          <p:cNvSpPr>
            <a:spLocks noGrp="1"/>
          </p:cNvSpPr>
          <p:nvPr>
            <p:ph sz="quarter" idx="1"/>
          </p:nvPr>
        </p:nvSpPr>
        <p:spPr/>
        <p:txBody>
          <a:bodyPr/>
          <a:lstStyle/>
          <a:p>
            <a:r>
              <a:rPr lang="en-US" smtClean="0"/>
              <a:t>Danescu-Niculescu-Mizil and Lee (2011)</a:t>
            </a:r>
          </a:p>
          <a:p>
            <a:pPr lvl="1"/>
            <a:r>
              <a:rPr lang="en-US" smtClean="0"/>
              <a:t>found convergance on each of the 9 LSM metrics</a:t>
            </a:r>
          </a:p>
          <a:p>
            <a:pPr lvl="1"/>
            <a:r>
              <a:rPr lang="en-US" smtClean="0"/>
              <a:t>Difference between 2 probs</a:t>
            </a:r>
          </a:p>
          <a:p>
            <a:pPr lvl="2"/>
            <a:r>
              <a:rPr lang="en-US" smtClean="0"/>
              <a:t>my prob of using feature t</a:t>
            </a:r>
          </a:p>
          <a:p>
            <a:pPr lvl="2"/>
            <a:r>
              <a:rPr lang="en-US" smtClean="0"/>
              <a:t>my prob of using feature t</a:t>
            </a:r>
          </a:p>
          <a:p>
            <a:pPr lvl="3">
              <a:buNone/>
            </a:pPr>
            <a:r>
              <a:rPr lang="en-US" smtClean="0"/>
              <a:t> if you used feature t just before me</a:t>
            </a:r>
            <a:endParaRPr lang="en-US"/>
          </a:p>
        </p:txBody>
      </p:sp>
      <p:pic>
        <p:nvPicPr>
          <p:cNvPr id="4" name="Picture 3" descr="leemeasure.tiff"/>
          <p:cNvPicPr>
            <a:picLocks noChangeAspect="1"/>
          </p:cNvPicPr>
          <p:nvPr/>
        </p:nvPicPr>
        <p:blipFill>
          <a:blip r:embed="rId2"/>
          <a:stretch>
            <a:fillRect/>
          </a:stretch>
        </p:blipFill>
        <p:spPr>
          <a:xfrm>
            <a:off x="914400" y="4432300"/>
            <a:ext cx="3873500" cy="469900"/>
          </a:xfrm>
          <a:prstGeom prst="rect">
            <a:avLst/>
          </a:prstGeom>
        </p:spPr>
      </p:pic>
      <p:pic>
        <p:nvPicPr>
          <p:cNvPr id="5" name="Picture 4" descr="lee2.tiff"/>
          <p:cNvPicPr>
            <a:picLocks noChangeAspect="1"/>
          </p:cNvPicPr>
          <p:nvPr/>
        </p:nvPicPr>
        <p:blipFill>
          <a:blip r:embed="rId3"/>
          <a:stretch>
            <a:fillRect/>
          </a:stretch>
        </p:blipFill>
        <p:spPr>
          <a:xfrm>
            <a:off x="5943600" y="2482850"/>
            <a:ext cx="3021296" cy="35369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458200" cy="1143000"/>
          </a:xfrm>
        </p:spPr>
        <p:txBody>
          <a:bodyPr/>
          <a:lstStyle/>
          <a:p>
            <a:r>
              <a:rPr lang="en-US"/>
              <a:t>Our speed-dating work: Content words</a:t>
            </a:r>
          </a:p>
        </p:txBody>
      </p:sp>
      <p:sp>
        <p:nvSpPr>
          <p:cNvPr id="3" name="Content Placeholder 2"/>
          <p:cNvSpPr>
            <a:spLocks noGrp="1"/>
          </p:cNvSpPr>
          <p:nvPr>
            <p:ph sz="quarter" idx="1"/>
          </p:nvPr>
        </p:nvSpPr>
        <p:spPr/>
        <p:txBody>
          <a:bodyPr/>
          <a:lstStyle/>
          <a:p>
            <a:r>
              <a:rPr lang="en-US" sz="2800"/>
              <a:t>Content words  that I used in turn</a:t>
            </a:r>
            <a:r>
              <a:rPr lang="en-US" sz="2800" i="1"/>
              <a:t> i</a:t>
            </a:r>
          </a:p>
          <a:p>
            <a:pPr lvl="1"/>
            <a:r>
              <a:rPr lang="en-US" sz="2800"/>
              <a:t>that you used in turn </a:t>
            </a:r>
            <a:r>
              <a:rPr lang="en-US" sz="2800" i="1"/>
              <a:t>i-1</a:t>
            </a:r>
          </a:p>
          <a:p>
            <a:r>
              <a:rPr lang="en-US" sz="2800"/>
              <a:t>Normalized by their frequency in Switchboard.</a:t>
            </a:r>
            <a:endParaRPr lang="en-US" sz="2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1143000"/>
          </a:xfrm>
        </p:spPr>
        <p:txBody>
          <a:bodyPr/>
          <a:lstStyle/>
          <a:p>
            <a:r>
              <a:rPr lang="en-US"/>
              <a:t>Our speed-dating work: Function words</a:t>
            </a:r>
          </a:p>
        </p:txBody>
      </p:sp>
      <p:sp>
        <p:nvSpPr>
          <p:cNvPr id="3" name="Content Placeholder 2"/>
          <p:cNvSpPr>
            <a:spLocks noGrp="1"/>
          </p:cNvSpPr>
          <p:nvPr>
            <p:ph sz="quarter" idx="1"/>
          </p:nvPr>
        </p:nvSpPr>
        <p:spPr/>
        <p:txBody>
          <a:bodyPr/>
          <a:lstStyle/>
          <a:p>
            <a:r>
              <a:rPr lang="en-US" sz="3200"/>
              <a:t>Function words that I used in turn </a:t>
            </a:r>
            <a:r>
              <a:rPr lang="en-US" sz="3200" i="1"/>
              <a:t>i</a:t>
            </a:r>
          </a:p>
          <a:p>
            <a:pPr lvl="1"/>
            <a:r>
              <a:rPr lang="en-US" sz="3200"/>
              <a:t>that you used in turn </a:t>
            </a:r>
            <a:r>
              <a:rPr lang="en-US" sz="3200" i="1"/>
              <a:t>i-1</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153400" cy="1143000"/>
          </a:xfrm>
        </p:spPr>
        <p:txBody>
          <a:bodyPr/>
          <a:lstStyle/>
          <a:p>
            <a:r>
              <a:rPr lang="en-US"/>
              <a:t>Our speed-dating work: </a:t>
            </a:r>
            <a:br>
              <a:rPr lang="en-US"/>
            </a:br>
            <a:r>
              <a:rPr lang="en-US"/>
              <a:t>rate of speech accommodation</a:t>
            </a:r>
          </a:p>
        </p:txBody>
      </p:sp>
      <p:sp>
        <p:nvSpPr>
          <p:cNvPr id="3" name="Content Placeholder 2"/>
          <p:cNvSpPr>
            <a:spLocks noGrp="1"/>
          </p:cNvSpPr>
          <p:nvPr>
            <p:ph sz="quarter" idx="1"/>
          </p:nvPr>
        </p:nvSpPr>
        <p:spPr/>
        <p:txBody>
          <a:bodyPr/>
          <a:lstStyle/>
          <a:p>
            <a:r>
              <a:rPr lang="en-US"/>
              <a:t>C</a:t>
            </a:r>
            <a:r>
              <a:rPr lang="en-US"/>
              <a:t>orrelation between our rates of speech</a:t>
            </a:r>
          </a:p>
          <a:p>
            <a:pPr lvl="1"/>
            <a:r>
              <a:rPr lang="en-US"/>
              <a:t>if I get faster do you get faster?</a:t>
            </a:r>
          </a:p>
          <a:p>
            <a:r>
              <a:rPr lang="en-US"/>
              <a:t>Compute the rate of speech for each side</a:t>
            </a:r>
          </a:p>
          <a:p>
            <a:pPr lvl="1"/>
            <a:r>
              <a:rPr lang="en-US"/>
              <a:t>vector of rates of speech for me</a:t>
            </a:r>
          </a:p>
          <a:p>
            <a:pPr lvl="1"/>
            <a:r>
              <a:rPr lang="en-US"/>
              <a:t>vector of reates of speech for you</a:t>
            </a:r>
          </a:p>
          <a:p>
            <a:pPr lvl="1"/>
            <a:r>
              <a:rPr lang="en-US"/>
              <a:t>correlation between those vectors.</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153400" cy="1143000"/>
          </a:xfrm>
        </p:spPr>
        <p:txBody>
          <a:bodyPr/>
          <a:lstStyle/>
          <a:p>
            <a:r>
              <a:rPr lang="en-US"/>
              <a:t>Our speed-dating work: laughter accommodation</a:t>
            </a:r>
          </a:p>
        </p:txBody>
      </p:sp>
      <p:sp>
        <p:nvSpPr>
          <p:cNvPr id="3" name="Content Placeholder 2"/>
          <p:cNvSpPr>
            <a:spLocks noGrp="1"/>
          </p:cNvSpPr>
          <p:nvPr>
            <p:ph sz="quarter" idx="1"/>
          </p:nvPr>
        </p:nvSpPr>
        <p:spPr/>
        <p:txBody>
          <a:bodyPr/>
          <a:lstStyle/>
          <a:p>
            <a:r>
              <a:rPr lang="en-US"/>
              <a:t>I laugh in turn </a:t>
            </a:r>
            <a:r>
              <a:rPr lang="en-US" i="1"/>
              <a:t>i</a:t>
            </a:r>
            <a:r>
              <a:rPr lang="en-US"/>
              <a:t> and you laughed in turn </a:t>
            </a:r>
            <a:r>
              <a:rPr lang="en-US" i="1"/>
              <a:t>i-1</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Accommodation in speed dating</a:t>
            </a:r>
          </a:p>
        </p:txBody>
      </p:sp>
      <p:sp>
        <p:nvSpPr>
          <p:cNvPr id="3" name="Content Placeholder 2"/>
          <p:cNvSpPr>
            <a:spLocks noGrp="1"/>
          </p:cNvSpPr>
          <p:nvPr>
            <p:ph sz="quarter" idx="1"/>
          </p:nvPr>
        </p:nvSpPr>
        <p:spPr/>
        <p:txBody>
          <a:bodyPr/>
          <a:lstStyle/>
          <a:p>
            <a:r>
              <a:rPr lang="en-US" smtClean="0"/>
              <a:t>No strong effects of accommodation in friendly or flirtatious speakers. </a:t>
            </a:r>
          </a:p>
          <a:p>
            <a:pPr lvl="1"/>
            <a:r>
              <a:rPr lang="en-US" smtClean="0"/>
              <a:t>minor negative effects of accommodation in awkward speakers, but only for self-reported awkward men.</a:t>
            </a:r>
          </a:p>
          <a:p>
            <a:r>
              <a:rPr lang="en-US" smtClean="0"/>
              <a:t>Increased accommodation in assertive speakers 	(content word accommodation in women, rate and laughter accommodation in men). </a:t>
            </a:r>
          </a:p>
          <a:p>
            <a:r>
              <a:rPr lang="en-US" smtClean="0"/>
              <a:t>More partner accommodation to flirting women</a:t>
            </a:r>
          </a:p>
          <a:p>
            <a:pPr lvl="1"/>
            <a:r>
              <a:rPr lang="en-US" smtClean="0"/>
              <a:t>Men talking to flirting women accommodated function words</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More on classification</a:t>
            </a:r>
          </a:p>
        </p:txBody>
      </p:sp>
      <p:sp>
        <p:nvSpPr>
          <p:cNvPr id="3" name="Content Placeholder 2"/>
          <p:cNvSpPr>
            <a:spLocks noGrp="1"/>
          </p:cNvSpPr>
          <p:nvPr>
            <p:ph sz="quarter" idx="1"/>
          </p:nvPr>
        </p:nvSpPr>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 estate ads</a:t>
            </a:r>
          </a:p>
        </p:txBody>
      </p:sp>
      <p:sp>
        <p:nvSpPr>
          <p:cNvPr id="3" name="Content Placeholder 2"/>
          <p:cNvSpPr>
            <a:spLocks noGrp="1"/>
          </p:cNvSpPr>
          <p:nvPr>
            <p:ph sz="quarter" idx="1"/>
          </p:nvPr>
        </p:nvSpPr>
        <p:spPr>
          <a:xfrm>
            <a:off x="914400" y="1447800"/>
            <a:ext cx="7772400" cy="5029200"/>
          </a:xfrm>
        </p:spPr>
        <p:txBody>
          <a:bodyPr/>
          <a:lstStyle/>
          <a:p>
            <a:r>
              <a:rPr lang="en-US" smtClean="0"/>
              <a:t>Modifier/adjective class 1</a:t>
            </a:r>
          </a:p>
          <a:p>
            <a:pPr lvl="1"/>
            <a:r>
              <a:rPr lang="en-US" smtClean="0"/>
              <a:t>the </a:t>
            </a:r>
            <a:r>
              <a:rPr lang="en-US" b="1" smtClean="0"/>
              <a:t>classic </a:t>
            </a:r>
            <a:r>
              <a:rPr lang="en-US" smtClean="0"/>
              <a:t>charmer</a:t>
            </a:r>
          </a:p>
          <a:p>
            <a:pPr lvl="1"/>
            <a:r>
              <a:rPr lang="en-US" smtClean="0"/>
              <a:t>this </a:t>
            </a:r>
            <a:r>
              <a:rPr lang="en-US" b="1" smtClean="0"/>
              <a:t>wonderful </a:t>
            </a:r>
            <a:r>
              <a:rPr lang="en-US" smtClean="0"/>
              <a:t>home </a:t>
            </a:r>
          </a:p>
          <a:p>
            <a:pPr lvl="1"/>
            <a:r>
              <a:rPr lang="en-US" b="1" smtClean="0"/>
              <a:t>chic </a:t>
            </a:r>
            <a:r>
              <a:rPr lang="en-US" smtClean="0"/>
              <a:t>&amp; </a:t>
            </a:r>
            <a:r>
              <a:rPr lang="en-US" b="1" smtClean="0"/>
              <a:t>fun </a:t>
            </a:r>
            <a:r>
              <a:rPr lang="en-US" smtClean="0"/>
              <a:t>home</a:t>
            </a:r>
          </a:p>
          <a:p>
            <a:r>
              <a:rPr lang="en-US" smtClean="0"/>
              <a:t>Modifier.adjective class 2</a:t>
            </a:r>
          </a:p>
          <a:p>
            <a:pPr lvl="1"/>
            <a:r>
              <a:rPr lang="en-US" smtClean="0"/>
              <a:t>Extensively </a:t>
            </a:r>
            <a:r>
              <a:rPr lang="en-US" b="1" smtClean="0"/>
              <a:t>remodeled </a:t>
            </a:r>
            <a:r>
              <a:rPr lang="en-US" smtClean="0"/>
              <a:t>in 2011 </a:t>
            </a:r>
          </a:p>
          <a:p>
            <a:pPr lvl="1"/>
            <a:r>
              <a:rPr lang="en-US" b="1" smtClean="0"/>
              <a:t>oversized </a:t>
            </a:r>
            <a:r>
              <a:rPr lang="en-US" smtClean="0"/>
              <a:t>shower, </a:t>
            </a:r>
            <a:r>
              <a:rPr lang="en-US" b="1" smtClean="0"/>
              <a:t>frameless </a:t>
            </a:r>
            <a:r>
              <a:rPr lang="en-US" smtClean="0"/>
              <a:t>glass door, </a:t>
            </a:r>
            <a:r>
              <a:rPr lang="en-US" b="1" smtClean="0"/>
              <a:t>subway </a:t>
            </a:r>
            <a:r>
              <a:rPr lang="en-US" smtClean="0"/>
              <a:t>tiles</a:t>
            </a:r>
          </a:p>
          <a:p>
            <a:pPr lvl="1"/>
            <a:r>
              <a:rPr lang="en-US" b="1" smtClean="0"/>
              <a:t>large </a:t>
            </a:r>
            <a:r>
              <a:rPr lang="en-US" smtClean="0"/>
              <a:t>bedrooms </a:t>
            </a:r>
          </a:p>
          <a:p>
            <a:pPr lvl="1"/>
            <a:r>
              <a:rPr lang="en-US" b="1" smtClean="0"/>
              <a:t>hardwood </a:t>
            </a:r>
            <a:r>
              <a:rPr lang="en-US" smtClean="0"/>
              <a:t>floors throughout.</a:t>
            </a:r>
          </a:p>
          <a:p>
            <a:pPr lvl="1"/>
            <a:r>
              <a:rPr lang="en-US" b="1" smtClean="0"/>
              <a:t>tall </a:t>
            </a:r>
            <a:r>
              <a:rPr lang="en-US" smtClean="0"/>
              <a:t>ceilings</a:t>
            </a: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t>Linear Regression</a:t>
            </a:r>
          </a:p>
        </p:txBody>
      </p:sp>
      <p:sp>
        <p:nvSpPr>
          <p:cNvPr id="41987" name="Content Placeholder 2"/>
          <p:cNvSpPr>
            <a:spLocks noGrp="1"/>
          </p:cNvSpPr>
          <p:nvPr>
            <p:ph sz="quarter" idx="1"/>
          </p:nvPr>
        </p:nvSpPr>
        <p:spPr/>
        <p:txBody>
          <a:bodyPr/>
          <a:lstStyle/>
          <a:p>
            <a:r>
              <a:rPr lang="en-US"/>
              <a:t>Example from Freakonomics (Levitt and Dubner 2005)</a:t>
            </a:r>
          </a:p>
          <a:p>
            <a:pPr lvl="1"/>
            <a:r>
              <a:rPr lang="en-US"/>
              <a:t>Fantastic/cute/charming versus granite/maple</a:t>
            </a:r>
          </a:p>
          <a:p>
            <a:pPr lvl="1"/>
            <a:endParaRPr lang="en-US"/>
          </a:p>
          <a:p>
            <a:pPr lvl="1"/>
            <a:endParaRPr lang="en-US"/>
          </a:p>
          <a:p>
            <a:pPr lvl="1"/>
            <a:endParaRPr lang="en-US"/>
          </a:p>
          <a:p>
            <a:pPr lvl="1"/>
            <a:endParaRPr lang="en-US"/>
          </a:p>
          <a:p>
            <a:pPr lvl="1"/>
            <a:endParaRPr lang="en-US"/>
          </a:p>
          <a:p>
            <a:pPr lvl="1"/>
            <a:endParaRPr lang="en-US"/>
          </a:p>
          <a:p>
            <a:r>
              <a:rPr lang="en-US"/>
              <a:t>Can we predict price from # of adjs?</a:t>
            </a:r>
          </a:p>
        </p:txBody>
      </p:sp>
      <p:pic>
        <p:nvPicPr>
          <p:cNvPr id="41988" name="Picture 3" descr="fig 6.17.jpg"/>
          <p:cNvPicPr>
            <a:picLocks noChangeAspect="1"/>
          </p:cNvPicPr>
          <p:nvPr/>
        </p:nvPicPr>
        <p:blipFill>
          <a:blip r:embed="rId2"/>
          <a:srcRect/>
          <a:stretch>
            <a:fillRect/>
          </a:stretch>
        </p:blipFill>
        <p:spPr bwMode="auto">
          <a:xfrm>
            <a:off x="0" y="3354388"/>
            <a:ext cx="9144000" cy="2284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t>Linear Regression</a:t>
            </a:r>
          </a:p>
        </p:txBody>
      </p:sp>
      <p:pic>
        <p:nvPicPr>
          <p:cNvPr id="43011" name="Picture 4" descr="fig 6.18.jpg"/>
          <p:cNvPicPr>
            <a:picLocks noChangeAspect="1"/>
          </p:cNvPicPr>
          <p:nvPr/>
        </p:nvPicPr>
        <p:blipFill>
          <a:blip r:embed="rId2"/>
          <a:srcRect/>
          <a:stretch>
            <a:fillRect/>
          </a:stretch>
        </p:blipFill>
        <p:spPr bwMode="auto">
          <a:xfrm>
            <a:off x="-1722438" y="1406525"/>
            <a:ext cx="12323763" cy="545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t>Muliple Linear Regression</a:t>
            </a:r>
          </a:p>
        </p:txBody>
      </p:sp>
      <p:sp>
        <p:nvSpPr>
          <p:cNvPr id="44035" name="Content Placeholder 2"/>
          <p:cNvSpPr>
            <a:spLocks noGrp="1"/>
          </p:cNvSpPr>
          <p:nvPr>
            <p:ph sz="quarter" idx="1"/>
          </p:nvPr>
        </p:nvSpPr>
        <p:spPr>
          <a:xfrm>
            <a:off x="381000" y="1219200"/>
            <a:ext cx="8534400" cy="5257800"/>
          </a:xfrm>
        </p:spPr>
        <p:txBody>
          <a:bodyPr/>
          <a:lstStyle/>
          <a:p>
            <a:r>
              <a:rPr lang="en-US" sz="2800"/>
              <a:t>Predicting values:</a:t>
            </a:r>
          </a:p>
          <a:p>
            <a:endParaRPr lang="en-US" sz="2800"/>
          </a:p>
          <a:p>
            <a:endParaRPr lang="en-US" sz="2800"/>
          </a:p>
          <a:p>
            <a:r>
              <a:rPr lang="en-US" sz="2800"/>
              <a:t>In general:</a:t>
            </a:r>
          </a:p>
          <a:p>
            <a:endParaRPr lang="en-US" sz="2800"/>
          </a:p>
          <a:p>
            <a:pPr lvl="1"/>
            <a:r>
              <a:rPr lang="en-US" sz="2800"/>
              <a:t>Let’s pretend an extra “intercept” feature f0 with value 1</a:t>
            </a:r>
          </a:p>
          <a:p>
            <a:r>
              <a:rPr lang="en-US" sz="2800"/>
              <a:t>Multiple Linear Regression</a:t>
            </a:r>
          </a:p>
        </p:txBody>
      </p:sp>
      <p:pic>
        <p:nvPicPr>
          <p:cNvPr id="44036" name="Picture 3" descr="reg0.tiff"/>
          <p:cNvPicPr>
            <a:picLocks noChangeAspect="1"/>
          </p:cNvPicPr>
          <p:nvPr/>
        </p:nvPicPr>
        <p:blipFill>
          <a:blip r:embed="rId2"/>
          <a:srcRect/>
          <a:stretch>
            <a:fillRect/>
          </a:stretch>
        </p:blipFill>
        <p:spPr bwMode="auto">
          <a:xfrm>
            <a:off x="0" y="1873250"/>
            <a:ext cx="9144000" cy="412750"/>
          </a:xfrm>
          <a:prstGeom prst="rect">
            <a:avLst/>
          </a:prstGeom>
          <a:noFill/>
          <a:ln w="9525">
            <a:noFill/>
            <a:miter lim="800000"/>
            <a:headEnd/>
            <a:tailEnd/>
          </a:ln>
        </p:spPr>
      </p:pic>
      <p:pic>
        <p:nvPicPr>
          <p:cNvPr id="44037" name="Picture 4" descr="reg1.tiff"/>
          <p:cNvPicPr>
            <a:picLocks noChangeAspect="1"/>
          </p:cNvPicPr>
          <p:nvPr/>
        </p:nvPicPr>
        <p:blipFill>
          <a:blip r:embed="rId3"/>
          <a:srcRect/>
          <a:stretch>
            <a:fillRect/>
          </a:stretch>
        </p:blipFill>
        <p:spPr bwMode="auto">
          <a:xfrm>
            <a:off x="2743200" y="2362200"/>
            <a:ext cx="3759200" cy="1473200"/>
          </a:xfrm>
          <a:prstGeom prst="rect">
            <a:avLst/>
          </a:prstGeom>
          <a:noFill/>
          <a:ln w="9525">
            <a:noFill/>
            <a:miter lim="800000"/>
            <a:headEnd/>
            <a:tailEnd/>
          </a:ln>
        </p:spPr>
      </p:pic>
      <p:pic>
        <p:nvPicPr>
          <p:cNvPr id="44038" name="Picture 5" descr="reg2.tiff"/>
          <p:cNvPicPr>
            <a:picLocks noChangeAspect="1"/>
          </p:cNvPicPr>
          <p:nvPr/>
        </p:nvPicPr>
        <p:blipFill>
          <a:blip r:embed="rId4"/>
          <a:srcRect/>
          <a:stretch>
            <a:fillRect/>
          </a:stretch>
        </p:blipFill>
        <p:spPr bwMode="auto">
          <a:xfrm>
            <a:off x="3321050" y="5219700"/>
            <a:ext cx="2501900" cy="133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t>Learning in Linear Regression</a:t>
            </a:r>
          </a:p>
        </p:txBody>
      </p:sp>
      <p:sp>
        <p:nvSpPr>
          <p:cNvPr id="45059" name="Content Placeholder 2"/>
          <p:cNvSpPr>
            <a:spLocks noGrp="1"/>
          </p:cNvSpPr>
          <p:nvPr>
            <p:ph sz="quarter" idx="1"/>
          </p:nvPr>
        </p:nvSpPr>
        <p:spPr/>
        <p:txBody>
          <a:bodyPr/>
          <a:lstStyle/>
          <a:p>
            <a:r>
              <a:rPr lang="en-US" sz="3200"/>
              <a:t>Consider one instance xj</a:t>
            </a:r>
          </a:p>
          <a:p>
            <a:endParaRPr lang="en-US" sz="3200"/>
          </a:p>
          <a:p>
            <a:endParaRPr lang="en-US" sz="3200"/>
          </a:p>
          <a:p>
            <a:r>
              <a:rPr lang="en-US" sz="3200"/>
              <a:t>We’d like to choose weights to minimize the difference between predicted and observed value for x</a:t>
            </a:r>
            <a:r>
              <a:rPr lang="en-US" sz="3200" baseline="-25000"/>
              <a:t>j</a:t>
            </a:r>
            <a:r>
              <a:rPr lang="en-US" sz="3200"/>
              <a:t>:</a:t>
            </a:r>
          </a:p>
          <a:p>
            <a:endParaRPr lang="en-US" sz="3200"/>
          </a:p>
          <a:p>
            <a:r>
              <a:rPr lang="en-US" sz="3200"/>
              <a:t>This is an optimization problem that turns out to have a closed-form solution</a:t>
            </a:r>
          </a:p>
        </p:txBody>
      </p:sp>
      <p:pic>
        <p:nvPicPr>
          <p:cNvPr id="45060" name="Picture 3" descr="reg3.tiff"/>
          <p:cNvPicPr>
            <a:picLocks noChangeAspect="1"/>
          </p:cNvPicPr>
          <p:nvPr/>
        </p:nvPicPr>
        <p:blipFill>
          <a:blip r:embed="rId2"/>
          <a:srcRect/>
          <a:stretch>
            <a:fillRect/>
          </a:stretch>
        </p:blipFill>
        <p:spPr bwMode="auto">
          <a:xfrm>
            <a:off x="2971800" y="1993900"/>
            <a:ext cx="3060700" cy="1282700"/>
          </a:xfrm>
          <a:prstGeom prst="rect">
            <a:avLst/>
          </a:prstGeom>
          <a:noFill/>
          <a:ln w="9525">
            <a:noFill/>
            <a:miter lim="800000"/>
            <a:headEnd/>
            <a:tailEnd/>
          </a:ln>
        </p:spPr>
      </p:pic>
      <p:pic>
        <p:nvPicPr>
          <p:cNvPr id="45061" name="Picture 4" descr="reg4.tiff"/>
          <p:cNvPicPr>
            <a:picLocks noChangeAspect="1"/>
          </p:cNvPicPr>
          <p:nvPr/>
        </p:nvPicPr>
        <p:blipFill>
          <a:blip r:embed="rId3"/>
          <a:srcRect/>
          <a:stretch>
            <a:fillRect/>
          </a:stretch>
        </p:blipFill>
        <p:spPr bwMode="auto">
          <a:xfrm>
            <a:off x="3886200" y="4343400"/>
            <a:ext cx="3708400" cy="10493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t>Logistic regression</a:t>
            </a:r>
          </a:p>
        </p:txBody>
      </p:sp>
      <p:sp>
        <p:nvSpPr>
          <p:cNvPr id="46083" name="Content Placeholder 2"/>
          <p:cNvSpPr>
            <a:spLocks noGrp="1"/>
          </p:cNvSpPr>
          <p:nvPr>
            <p:ph sz="quarter" idx="1"/>
          </p:nvPr>
        </p:nvSpPr>
        <p:spPr/>
        <p:txBody>
          <a:bodyPr/>
          <a:lstStyle/>
          <a:p>
            <a:r>
              <a:rPr lang="en-US"/>
              <a:t>But in these language cases we are doing classification</a:t>
            </a:r>
          </a:p>
          <a:p>
            <a:pPr lvl="1"/>
            <a:r>
              <a:rPr lang="en-US"/>
              <a:t>Predicting one of a small set of discrete values</a:t>
            </a:r>
          </a:p>
          <a:p>
            <a:r>
              <a:rPr lang="en-US"/>
              <a:t>Could we just use linear regression for this?</a:t>
            </a:r>
          </a:p>
        </p:txBody>
      </p:sp>
      <p:pic>
        <p:nvPicPr>
          <p:cNvPr id="46084" name="Picture 4" descr="reg6.tiff"/>
          <p:cNvPicPr>
            <a:picLocks noChangeAspect="1"/>
          </p:cNvPicPr>
          <p:nvPr/>
        </p:nvPicPr>
        <p:blipFill>
          <a:blip r:embed="rId2"/>
          <a:srcRect/>
          <a:stretch>
            <a:fillRect/>
          </a:stretch>
        </p:blipFill>
        <p:spPr bwMode="auto">
          <a:xfrm>
            <a:off x="1792255" y="3505200"/>
            <a:ext cx="4875245"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t>Logistic regression</a:t>
            </a:r>
          </a:p>
        </p:txBody>
      </p:sp>
      <p:sp>
        <p:nvSpPr>
          <p:cNvPr id="47107" name="Content Placeholder 2"/>
          <p:cNvSpPr>
            <a:spLocks noGrp="1"/>
          </p:cNvSpPr>
          <p:nvPr>
            <p:ph sz="quarter" idx="1"/>
          </p:nvPr>
        </p:nvSpPr>
        <p:spPr/>
        <p:txBody>
          <a:bodyPr/>
          <a:lstStyle/>
          <a:p>
            <a:r>
              <a:rPr lang="en-US"/>
              <a:t>Not possible: the result doesn’t fall between 0 and 1</a:t>
            </a:r>
          </a:p>
          <a:p>
            <a:endParaRPr lang="en-US"/>
          </a:p>
          <a:p>
            <a:endParaRPr lang="en-US"/>
          </a:p>
          <a:p>
            <a:r>
              <a:rPr lang="en-US"/>
              <a:t>Instead of predicting prob, predict ratio of probs,</a:t>
            </a:r>
          </a:p>
          <a:p>
            <a:pPr lvl="1"/>
            <a:r>
              <a:rPr lang="en-US"/>
              <a:t>but still not good: doesn’t lie between -∞ and +∞</a:t>
            </a:r>
          </a:p>
          <a:p>
            <a:endParaRPr lang="en-US"/>
          </a:p>
          <a:p>
            <a:pPr>
              <a:buNone/>
            </a:pPr>
            <a:endParaRPr lang="en-US"/>
          </a:p>
          <a:p>
            <a:r>
              <a:rPr lang="en-US"/>
              <a:t>So how about if we predict the log:</a:t>
            </a:r>
          </a:p>
          <a:p>
            <a:endParaRPr lang="en-US"/>
          </a:p>
          <a:p>
            <a:endParaRPr lang="en-US"/>
          </a:p>
          <a:p>
            <a:endParaRPr lang="en-US"/>
          </a:p>
        </p:txBody>
      </p:sp>
      <p:pic>
        <p:nvPicPr>
          <p:cNvPr id="47108" name="Picture 4" descr="reg6.tiff"/>
          <p:cNvPicPr>
            <a:picLocks noChangeAspect="1"/>
          </p:cNvPicPr>
          <p:nvPr/>
        </p:nvPicPr>
        <p:blipFill>
          <a:blip r:embed="rId2"/>
          <a:srcRect/>
          <a:stretch>
            <a:fillRect/>
          </a:stretch>
        </p:blipFill>
        <p:spPr bwMode="auto">
          <a:xfrm>
            <a:off x="2590800" y="1857432"/>
            <a:ext cx="3581400" cy="1063567"/>
          </a:xfrm>
          <a:prstGeom prst="rect">
            <a:avLst/>
          </a:prstGeom>
          <a:noFill/>
          <a:ln w="9525">
            <a:noFill/>
            <a:miter lim="800000"/>
            <a:headEnd/>
            <a:tailEnd/>
          </a:ln>
        </p:spPr>
      </p:pic>
      <p:pic>
        <p:nvPicPr>
          <p:cNvPr id="47109" name="Picture 5" descr="reg7.tiff"/>
          <p:cNvPicPr>
            <a:picLocks noChangeAspect="1"/>
          </p:cNvPicPr>
          <p:nvPr/>
        </p:nvPicPr>
        <p:blipFill>
          <a:blip r:embed="rId3"/>
          <a:srcRect/>
          <a:stretch>
            <a:fillRect/>
          </a:stretch>
        </p:blipFill>
        <p:spPr bwMode="auto">
          <a:xfrm>
            <a:off x="3124200" y="3810000"/>
            <a:ext cx="3105150" cy="857314"/>
          </a:xfrm>
          <a:prstGeom prst="rect">
            <a:avLst/>
          </a:prstGeom>
          <a:noFill/>
          <a:ln w="9525">
            <a:noFill/>
            <a:miter lim="800000"/>
            <a:headEnd/>
            <a:tailEnd/>
          </a:ln>
        </p:spPr>
      </p:pic>
      <p:pic>
        <p:nvPicPr>
          <p:cNvPr id="47110" name="Picture 6" descr="reg8.tiff"/>
          <p:cNvPicPr>
            <a:picLocks noChangeAspect="1"/>
          </p:cNvPicPr>
          <p:nvPr/>
        </p:nvPicPr>
        <p:blipFill>
          <a:blip r:embed="rId4"/>
          <a:srcRect/>
          <a:stretch>
            <a:fillRect/>
          </a:stretch>
        </p:blipFill>
        <p:spPr bwMode="auto">
          <a:xfrm>
            <a:off x="2247900" y="5245100"/>
            <a:ext cx="4686300" cy="1231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t>Logistic regression</a:t>
            </a:r>
          </a:p>
        </p:txBody>
      </p:sp>
      <p:sp>
        <p:nvSpPr>
          <p:cNvPr id="48131" name="Content Placeholder 2"/>
          <p:cNvSpPr>
            <a:spLocks noGrp="1"/>
          </p:cNvSpPr>
          <p:nvPr>
            <p:ph sz="quarter" idx="1"/>
          </p:nvPr>
        </p:nvSpPr>
        <p:spPr/>
        <p:txBody>
          <a:bodyPr/>
          <a:lstStyle/>
          <a:p>
            <a:r>
              <a:rPr lang="en-US"/>
              <a:t>Solving this for p(y=true)</a:t>
            </a:r>
          </a:p>
          <a:p>
            <a:endParaRPr lang="en-US"/>
          </a:p>
          <a:p>
            <a:endParaRPr lang="en-US"/>
          </a:p>
          <a:p>
            <a:endParaRPr lang="en-US"/>
          </a:p>
        </p:txBody>
      </p:sp>
      <p:pic>
        <p:nvPicPr>
          <p:cNvPr id="48132" name="Picture 8" descr="reg11.tiff"/>
          <p:cNvPicPr>
            <a:picLocks noChangeAspect="1"/>
          </p:cNvPicPr>
          <p:nvPr/>
        </p:nvPicPr>
        <p:blipFill>
          <a:blip r:embed="rId2"/>
          <a:srcRect/>
          <a:stretch>
            <a:fillRect/>
          </a:stretch>
        </p:blipFill>
        <p:spPr bwMode="auto">
          <a:xfrm>
            <a:off x="1752600" y="2057400"/>
            <a:ext cx="4610100" cy="4640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9154" name="Picture 3" descr="reg12.tiff"/>
          <p:cNvPicPr>
            <a:picLocks noChangeAspect="1"/>
          </p:cNvPicPr>
          <p:nvPr/>
        </p:nvPicPr>
        <p:blipFill>
          <a:blip r:embed="rId2"/>
          <a:srcRect/>
          <a:stretch>
            <a:fillRect/>
          </a:stretch>
        </p:blipFill>
        <p:spPr bwMode="auto">
          <a:xfrm>
            <a:off x="2514600" y="1600200"/>
            <a:ext cx="4114800" cy="2449513"/>
          </a:xfrm>
          <a:prstGeom prst="rect">
            <a:avLst/>
          </a:prstGeom>
          <a:noFill/>
          <a:ln w="9525">
            <a:noFill/>
            <a:miter lim="800000"/>
            <a:headEnd/>
            <a:tailEnd/>
          </a:ln>
        </p:spPr>
      </p:pic>
      <p:sp>
        <p:nvSpPr>
          <p:cNvPr id="49155" name="Title 1"/>
          <p:cNvSpPr>
            <a:spLocks noGrp="1"/>
          </p:cNvSpPr>
          <p:nvPr>
            <p:ph type="title"/>
          </p:nvPr>
        </p:nvSpPr>
        <p:spPr>
          <a:xfrm>
            <a:off x="914400" y="-76200"/>
            <a:ext cx="7772400" cy="1143000"/>
          </a:xfrm>
        </p:spPr>
        <p:txBody>
          <a:bodyPr/>
          <a:lstStyle/>
          <a:p>
            <a:r>
              <a:rPr lang="en-US"/>
              <a:t>Logistic Regression</a:t>
            </a:r>
          </a:p>
        </p:txBody>
      </p:sp>
      <p:pic>
        <p:nvPicPr>
          <p:cNvPr id="49156" name="Picture 7" descr="reg13.tiff"/>
          <p:cNvPicPr>
            <a:picLocks noChangeAspect="1"/>
          </p:cNvPicPr>
          <p:nvPr/>
        </p:nvPicPr>
        <p:blipFill>
          <a:blip r:embed="rId3"/>
          <a:srcRect/>
          <a:stretch>
            <a:fillRect/>
          </a:stretch>
        </p:blipFill>
        <p:spPr bwMode="auto">
          <a:xfrm>
            <a:off x="914400" y="3848100"/>
            <a:ext cx="1727200" cy="1257300"/>
          </a:xfrm>
          <a:prstGeom prst="rect">
            <a:avLst/>
          </a:prstGeom>
          <a:noFill/>
          <a:ln w="9525">
            <a:noFill/>
            <a:miter lim="800000"/>
            <a:headEnd/>
            <a:tailEnd/>
          </a:ln>
        </p:spPr>
      </p:pic>
      <p:pic>
        <p:nvPicPr>
          <p:cNvPr id="49157" name="Picture 8" descr="reg14.tiff"/>
          <p:cNvPicPr>
            <a:picLocks noChangeAspect="1"/>
          </p:cNvPicPr>
          <p:nvPr/>
        </p:nvPicPr>
        <p:blipFill>
          <a:blip r:embed="rId4"/>
          <a:srcRect/>
          <a:stretch>
            <a:fillRect/>
          </a:stretch>
        </p:blipFill>
        <p:spPr bwMode="auto">
          <a:xfrm>
            <a:off x="1676400" y="5334000"/>
            <a:ext cx="2108200" cy="1447800"/>
          </a:xfrm>
          <a:prstGeom prst="rect">
            <a:avLst/>
          </a:prstGeom>
          <a:noFill/>
          <a:ln w="9525">
            <a:noFill/>
            <a:miter lim="800000"/>
            <a:headEnd/>
            <a:tailEnd/>
          </a:ln>
        </p:spPr>
      </p:pic>
      <p:sp>
        <p:nvSpPr>
          <p:cNvPr id="49158" name="Content Placeholder 6"/>
          <p:cNvSpPr>
            <a:spLocks noGrp="1"/>
          </p:cNvSpPr>
          <p:nvPr>
            <p:ph sz="quarter" idx="1"/>
          </p:nvPr>
        </p:nvSpPr>
        <p:spPr>
          <a:xfrm>
            <a:off x="304800" y="1295400"/>
            <a:ext cx="8229600" cy="5257800"/>
          </a:xfrm>
        </p:spPr>
        <p:txBody>
          <a:bodyPr/>
          <a:lstStyle/>
          <a:p>
            <a:r>
              <a:rPr lang="en-US" sz="2800"/>
              <a:t>How do we do classification?</a:t>
            </a:r>
          </a:p>
          <a:p>
            <a:endParaRPr lang="en-US" sz="2800"/>
          </a:p>
          <a:p>
            <a:endParaRPr lang="en-US" sz="2800"/>
          </a:p>
          <a:p>
            <a:endParaRPr lang="en-US" sz="2800"/>
          </a:p>
          <a:p>
            <a:pPr>
              <a:buFont typeface="Times" charset="0"/>
              <a:buNone/>
            </a:pPr>
            <a:endParaRPr lang="en-US" sz="2800"/>
          </a:p>
          <a:p>
            <a:pPr>
              <a:buFont typeface="Times" charset="0"/>
              <a:buNone/>
            </a:pPr>
            <a:r>
              <a:rPr lang="en-US" sz="2800"/>
              <a:t>Or:</a:t>
            </a:r>
          </a:p>
          <a:p>
            <a:pPr>
              <a:spcAft>
                <a:spcPts val="1200"/>
              </a:spcAft>
              <a:buFont typeface="Times" charset="0"/>
              <a:buNone/>
            </a:pPr>
            <a:endParaRPr lang="en-US" sz="2800"/>
          </a:p>
          <a:p>
            <a:pPr>
              <a:buFont typeface="Times" charset="0"/>
              <a:buNone/>
            </a:pPr>
            <a:r>
              <a:rPr lang="en-US" sz="2800"/>
              <a:t>Or back to explicit sum notation: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t>Multinomial logistic regression</a:t>
            </a:r>
          </a:p>
        </p:txBody>
      </p:sp>
      <p:pic>
        <p:nvPicPr>
          <p:cNvPr id="50180" name="Picture 3" descr="reg16.tiff"/>
          <p:cNvPicPr>
            <a:picLocks noChangeAspect="1"/>
          </p:cNvPicPr>
          <p:nvPr/>
        </p:nvPicPr>
        <p:blipFill>
          <a:blip r:embed="rId2"/>
          <a:srcRect/>
          <a:stretch>
            <a:fillRect/>
          </a:stretch>
        </p:blipFill>
        <p:spPr bwMode="auto">
          <a:xfrm>
            <a:off x="1676400" y="4719638"/>
            <a:ext cx="4533900" cy="2138362"/>
          </a:xfrm>
          <a:prstGeom prst="rect">
            <a:avLst/>
          </a:prstGeom>
          <a:noFill/>
          <a:ln w="9525">
            <a:noFill/>
            <a:miter lim="800000"/>
            <a:headEnd/>
            <a:tailEnd/>
          </a:ln>
        </p:spPr>
      </p:pic>
      <p:pic>
        <p:nvPicPr>
          <p:cNvPr id="50181" name="Picture 4" descr="reg15.tiff"/>
          <p:cNvPicPr>
            <a:picLocks noChangeAspect="1"/>
          </p:cNvPicPr>
          <p:nvPr/>
        </p:nvPicPr>
        <p:blipFill>
          <a:blip r:embed="rId3"/>
          <a:srcRect/>
          <a:stretch>
            <a:fillRect/>
          </a:stretch>
        </p:blipFill>
        <p:spPr bwMode="auto">
          <a:xfrm>
            <a:off x="2590800" y="1747838"/>
            <a:ext cx="3505200" cy="1935162"/>
          </a:xfrm>
          <a:prstGeom prst="rect">
            <a:avLst/>
          </a:prstGeom>
          <a:noFill/>
          <a:ln w="9525">
            <a:noFill/>
            <a:miter lim="800000"/>
            <a:headEnd/>
            <a:tailEnd/>
          </a:ln>
        </p:spPr>
      </p:pic>
      <p:sp>
        <p:nvSpPr>
          <p:cNvPr id="50179" name="Content Placeholder 6"/>
          <p:cNvSpPr>
            <a:spLocks noGrp="1"/>
          </p:cNvSpPr>
          <p:nvPr>
            <p:ph sz="quarter" idx="1"/>
          </p:nvPr>
        </p:nvSpPr>
        <p:spPr/>
        <p:txBody>
          <a:bodyPr/>
          <a:lstStyle/>
          <a:p>
            <a:r>
              <a:rPr lang="en-US" sz="3200"/>
              <a:t>Multiple classes:</a:t>
            </a:r>
          </a:p>
          <a:p>
            <a:endParaRPr lang="en-US" sz="3200"/>
          </a:p>
          <a:p>
            <a:endParaRPr lang="en-US" sz="3200"/>
          </a:p>
          <a:p>
            <a:endParaRPr lang="en-US" sz="3200"/>
          </a:p>
          <a:p>
            <a:r>
              <a:rPr lang="en-US" sz="3200"/>
              <a:t>One change: indicator functions f(c,x) instead of real values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t>Features</a:t>
            </a:r>
          </a:p>
        </p:txBody>
      </p:sp>
      <p:sp>
        <p:nvSpPr>
          <p:cNvPr id="9" name="Content Placeholder 8"/>
          <p:cNvSpPr>
            <a:spLocks noGrp="1"/>
          </p:cNvSpPr>
          <p:nvPr>
            <p:ph sz="quarter" idx="1"/>
          </p:nvPr>
        </p:nvSpPr>
        <p:spPr/>
        <p:txBody>
          <a:bodyPr/>
          <a:lstStyle/>
          <a:p>
            <a:r>
              <a:rPr lang="en-US"/>
              <a:t>f1(c,x) = 1 if word</a:t>
            </a:r>
            <a:r>
              <a:rPr lang="en-US" baseline="-25000"/>
              <a:t>i</a:t>
            </a:r>
            <a:r>
              <a:rPr lang="en-US"/>
              <a:t> = “fantastic” and class = </a:t>
            </a:r>
            <a:r>
              <a:rPr lang="en-US" i="1"/>
              <a:t>cheap</a:t>
            </a:r>
          </a:p>
          <a:p>
            <a:r>
              <a:rPr lang="en-US"/>
              <a:t>f1(c,x) = 0 otherwise</a:t>
            </a:r>
          </a:p>
          <a:p>
            <a:endParaRPr lang="en-US"/>
          </a:p>
          <a:p>
            <a:r>
              <a:rPr lang="en-US"/>
              <a:t>f2(c,x) = 1 if word</a:t>
            </a:r>
            <a:r>
              <a:rPr lang="en-US" baseline="-25000"/>
              <a:t>i</a:t>
            </a:r>
            <a:r>
              <a:rPr lang="en-US"/>
              <a:t> = “tall” and word</a:t>
            </a:r>
            <a:r>
              <a:rPr lang="en-US" baseline="-25000"/>
              <a:t>i+1</a:t>
            </a:r>
            <a:r>
              <a:rPr lang="en-US"/>
              <a:t> = “ceiling” and class = </a:t>
            </a:r>
            <a:r>
              <a:rPr lang="en-US" i="1"/>
              <a:t>expensive</a:t>
            </a:r>
          </a:p>
          <a:p>
            <a:r>
              <a:rPr lang="en-US"/>
              <a:t>f2(c,x) = 0 otherwise</a:t>
            </a:r>
          </a:p>
          <a:p>
            <a:endParaRPr lang="en-US"/>
          </a:p>
          <a:p>
            <a:r>
              <a:rPr lang="en-US"/>
              <a:t>f3(c,x)….</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Alzheimers</a:t>
            </a:r>
          </a:p>
        </p:txBody>
      </p:sp>
      <p:sp>
        <p:nvSpPr>
          <p:cNvPr id="3" name="Content Placeholder 2"/>
          <p:cNvSpPr>
            <a:spLocks noGrp="1"/>
          </p:cNvSpPr>
          <p:nvPr>
            <p:ph sz="quarter" idx="1"/>
          </p:nvPr>
        </p:nvSpPr>
        <p:spPr/>
        <p:txBody>
          <a:bodyPr/>
          <a:lstStyle/>
          <a:p>
            <a:r>
              <a:rPr lang="en-US"/>
              <a:t>Garrod et al. 2005</a:t>
            </a:r>
          </a:p>
          <a:p>
            <a:r>
              <a:rPr lang="en-US"/>
              <a:t>Lancashire and Hirst 2009</a:t>
            </a: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lstStyle/>
          <a:p>
            <a:r>
              <a:rPr lang="en-US"/>
              <a:t>The Nun Study</a:t>
            </a:r>
          </a:p>
        </p:txBody>
      </p:sp>
      <p:sp>
        <p:nvSpPr>
          <p:cNvPr id="3" name="Content Placeholder 2"/>
          <p:cNvSpPr>
            <a:spLocks noGrp="1"/>
          </p:cNvSpPr>
          <p:nvPr>
            <p:ph sz="quarter" idx="1"/>
          </p:nvPr>
        </p:nvSpPr>
        <p:spPr>
          <a:xfrm>
            <a:off x="914400" y="1143000"/>
            <a:ext cx="7772400" cy="5410200"/>
          </a:xfrm>
        </p:spPr>
        <p:txBody>
          <a:bodyPr/>
          <a:lstStyle/>
          <a:p>
            <a:r>
              <a:rPr lang="en-US" sz="2000" b="1" smtClean="0"/>
              <a:t>Linguistic Ability in Early Life and the Neuropathology of Alzheimer’s Disease and Cerebrovascular Disease: Findings from the Nun Study</a:t>
            </a:r>
          </a:p>
          <a:p>
            <a:r>
              <a:rPr lang="en-US" sz="2000" smtClean="0"/>
              <a:t>D.A. SNOWDON,</a:t>
            </a:r>
            <a:r>
              <a:rPr lang="en-US" sz="2000" i="1" smtClean="0"/>
              <a:t> L.H. GREINER, AND W.R. MARKESBERY</a:t>
            </a:r>
          </a:p>
          <a:p>
            <a:endParaRPr lang="en-US" sz="2000" smtClean="0"/>
          </a:p>
          <a:p>
            <a:r>
              <a:rPr lang="en-US" sz="2400" smtClean="0"/>
              <a:t>The Nun Study: a longitudinal study of aging and Alzheimer’s disease</a:t>
            </a:r>
          </a:p>
          <a:p>
            <a:r>
              <a:rPr lang="en-US" sz="2400" smtClean="0"/>
              <a:t>Cognitive and physical function assessed annually</a:t>
            </a:r>
          </a:p>
          <a:p>
            <a:r>
              <a:rPr lang="en-US" sz="2400" smtClean="0"/>
              <a:t>All participants agreed to brain donation at death</a:t>
            </a:r>
          </a:p>
          <a:p>
            <a:r>
              <a:rPr lang="en-US" sz="2400" smtClean="0"/>
              <a:t>At the first exam given between 1991 and 1993, the 678 participants were 75 to 102 years old.</a:t>
            </a:r>
          </a:p>
          <a:p>
            <a:r>
              <a:rPr lang="en-US" sz="2400" smtClean="0"/>
              <a:t>This study:</a:t>
            </a:r>
          </a:p>
          <a:p>
            <a:pPr lvl="1"/>
            <a:r>
              <a:rPr lang="en-US" sz="2000" smtClean="0"/>
              <a:t>subset of 74 participants</a:t>
            </a:r>
          </a:p>
          <a:p>
            <a:pPr lvl="1"/>
            <a:r>
              <a:rPr lang="en-US" sz="2000" smtClean="0"/>
              <a:t>for whom we had</a:t>
            </a:r>
            <a:r>
              <a:rPr lang="en-US" sz="1600" smtClean="0"/>
              <a:t> </a:t>
            </a:r>
            <a:r>
              <a:rPr lang="en-US" sz="2000" smtClean="0"/>
              <a:t>handwritten autobiographies from early life, </a:t>
            </a:r>
          </a:p>
          <a:p>
            <a:pPr lvl="1"/>
            <a:r>
              <a:rPr lang="en-US" sz="2000" smtClean="0"/>
              <a:t>all of whom had died.</a:t>
            </a:r>
          </a:p>
          <a:p>
            <a:endParaRPr lang="en-US" sz="2000" smtClean="0"/>
          </a:p>
          <a:p>
            <a:endParaRPr lang="en-US" sz="2000" smtClean="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data</a:t>
            </a:r>
          </a:p>
        </p:txBody>
      </p:sp>
      <p:sp>
        <p:nvSpPr>
          <p:cNvPr id="3" name="Content Placeholder 2"/>
          <p:cNvSpPr>
            <a:spLocks noGrp="1"/>
          </p:cNvSpPr>
          <p:nvPr>
            <p:ph sz="quarter" idx="1"/>
          </p:nvPr>
        </p:nvSpPr>
        <p:spPr/>
        <p:txBody>
          <a:bodyPr/>
          <a:lstStyle/>
          <a:p>
            <a:r>
              <a:rPr lang="en-US"/>
              <a:t>In September 1930</a:t>
            </a:r>
          </a:p>
          <a:p>
            <a:r>
              <a:rPr lang="en-US"/>
              <a:t>leader of the School Sisters of Notre Dame religious congregation requested each sister write</a:t>
            </a:r>
          </a:p>
          <a:p>
            <a:r>
              <a:rPr lang="en-US"/>
              <a:t>“</a:t>
            </a:r>
            <a:r>
              <a:rPr lang="en-US" smtClean="0"/>
              <a:t>a short sketch of her own life. This account should not contain more than two to three hundred words and should be written on a single sheet of paper ... include the place of birth, parentage, interesting and edifying events of one's childhood, schools attended, influences that led to the convent, religious life, and its outstanding events.”</a:t>
            </a:r>
            <a:endParaRPr lang="en-US"/>
          </a:p>
          <a:p>
            <a:r>
              <a:rPr lang="en-US"/>
              <a:t>Handwritten diaries found in two participating convents, Baltimore and Milwaukee</a:t>
            </a:r>
          </a:p>
          <a:p>
            <a:endParaRPr lang="en-US"/>
          </a:p>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linguistic analysis</a:t>
            </a:r>
          </a:p>
        </p:txBody>
      </p:sp>
      <p:sp>
        <p:nvSpPr>
          <p:cNvPr id="3" name="Content Placeholder 2"/>
          <p:cNvSpPr>
            <a:spLocks noGrp="1"/>
          </p:cNvSpPr>
          <p:nvPr>
            <p:ph sz="quarter" idx="1"/>
          </p:nvPr>
        </p:nvSpPr>
        <p:spPr>
          <a:xfrm>
            <a:off x="533400" y="1447800"/>
            <a:ext cx="8153400" cy="4572000"/>
          </a:xfrm>
        </p:spPr>
        <p:txBody>
          <a:bodyPr/>
          <a:lstStyle/>
          <a:p>
            <a:r>
              <a:rPr lang="en-US"/>
              <a:t>Grammatical complexity</a:t>
            </a:r>
          </a:p>
          <a:p>
            <a:pPr lvl="1"/>
            <a:r>
              <a:rPr lang="en-US"/>
              <a:t>Developmental Level metric (Cheung/Kemper)</a:t>
            </a:r>
          </a:p>
          <a:p>
            <a:pPr lvl="2"/>
            <a:r>
              <a:rPr lang="en-US"/>
              <a:t>sentences classified from 0 (simple one-clause sentences) to 7 (complex sentences with multiple embedding and subordination)</a:t>
            </a:r>
          </a:p>
          <a:p>
            <a:r>
              <a:rPr lang="en-US"/>
              <a:t>Idea density:</a:t>
            </a:r>
          </a:p>
          <a:p>
            <a:pPr lvl="2"/>
            <a:r>
              <a:rPr lang="en-US" smtClean="0"/>
              <a:t>average number of </a:t>
            </a:r>
            <a:r>
              <a:rPr lang="en-US" i="1" smtClean="0"/>
              <a:t>ideas </a:t>
            </a:r>
            <a:r>
              <a:rPr lang="en-US" smtClean="0"/>
              <a:t>expressed per 10 words. elementary propositions, typically verb, adjective, adverb, or prepositional phrase. Complex propositions that stated or inferred causal, temporal, or other relationships between ideas also were counted.</a:t>
            </a:r>
            <a:endParaRPr lang="en-US"/>
          </a:p>
          <a:p>
            <a:r>
              <a:rPr lang="en-US" smtClean="0"/>
              <a:t>Prior studies suggest:</a:t>
            </a:r>
          </a:p>
          <a:p>
            <a:pPr lvl="1"/>
            <a:r>
              <a:rPr lang="en-US" b="1" smtClean="0"/>
              <a:t>idea density </a:t>
            </a:r>
            <a:r>
              <a:rPr lang="en-US" smtClean="0"/>
              <a:t>is associated with educational level, vocabulary, and general knowledge</a:t>
            </a:r>
          </a:p>
          <a:p>
            <a:pPr lvl="1"/>
            <a:r>
              <a:rPr lang="en-US" b="1" smtClean="0"/>
              <a:t>grammatical complexity </a:t>
            </a:r>
            <a:r>
              <a:rPr lang="en-US" smtClean="0"/>
              <a:t>is associated with working memory, performance on speeded tasks, and writing skill.</a:t>
            </a:r>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lstStyle/>
          <a:p>
            <a:r>
              <a:rPr lang="en-US"/>
              <a:t>Idea density</a:t>
            </a:r>
          </a:p>
        </p:txBody>
      </p:sp>
      <p:sp>
        <p:nvSpPr>
          <p:cNvPr id="3" name="Content Placeholder 2"/>
          <p:cNvSpPr>
            <a:spLocks noGrp="1"/>
          </p:cNvSpPr>
          <p:nvPr>
            <p:ph sz="quarter" idx="1"/>
          </p:nvPr>
        </p:nvSpPr>
        <p:spPr>
          <a:xfrm>
            <a:off x="762000" y="1219200"/>
            <a:ext cx="7772400" cy="4572000"/>
          </a:xfrm>
        </p:spPr>
        <p:txBody>
          <a:bodyPr/>
          <a:lstStyle/>
          <a:p>
            <a:r>
              <a:rPr lang="en-US" smtClean="0"/>
              <a:t>“I was born in Eau Claire, Wis., on May 24, 1913 and was baptized in St. James Church.”</a:t>
            </a:r>
          </a:p>
          <a:p>
            <a:pPr lvl="1">
              <a:buNone/>
            </a:pPr>
            <a:r>
              <a:rPr lang="en-US" smtClean="0"/>
              <a:t>(1) I was born, </a:t>
            </a:r>
          </a:p>
          <a:p>
            <a:pPr lvl="1">
              <a:buNone/>
            </a:pPr>
            <a:r>
              <a:rPr lang="en-US" smtClean="0"/>
              <a:t>(2) born in Eau Claire, Wis., </a:t>
            </a:r>
          </a:p>
          <a:p>
            <a:pPr lvl="1">
              <a:buNone/>
            </a:pPr>
            <a:r>
              <a:rPr lang="en-US" smtClean="0"/>
              <a:t>(3) born on May 24, 1913, </a:t>
            </a:r>
          </a:p>
          <a:p>
            <a:pPr lvl="1">
              <a:buNone/>
            </a:pPr>
            <a:r>
              <a:rPr lang="en-US" smtClean="0"/>
              <a:t>(4) I was baptized, </a:t>
            </a:r>
          </a:p>
          <a:p>
            <a:pPr lvl="1">
              <a:buNone/>
            </a:pPr>
            <a:r>
              <a:rPr lang="en-US" smtClean="0"/>
              <a:t>(5) was baptized in church</a:t>
            </a:r>
          </a:p>
          <a:p>
            <a:pPr lvl="1">
              <a:buNone/>
            </a:pPr>
            <a:r>
              <a:rPr lang="en-US" smtClean="0"/>
              <a:t>(6) was baptized in St. James Church, </a:t>
            </a:r>
          </a:p>
          <a:p>
            <a:pPr lvl="1">
              <a:buNone/>
            </a:pPr>
            <a:r>
              <a:rPr lang="en-US" smtClean="0"/>
              <a:t>(7) I was born...and was baptized. </a:t>
            </a:r>
          </a:p>
          <a:p>
            <a:r>
              <a:rPr lang="en-US" smtClean="0"/>
              <a:t>There are 18 words or utterances in that sentence.</a:t>
            </a:r>
          </a:p>
          <a:p>
            <a:r>
              <a:rPr lang="en-US" smtClean="0"/>
              <a:t>The idea density for that sentence was 3.9 (7/18 * 10 = 3.9 ideas per 10 words).</a:t>
            </a:r>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Results</a:t>
            </a:r>
          </a:p>
        </p:txBody>
      </p:sp>
      <p:sp>
        <p:nvSpPr>
          <p:cNvPr id="3" name="Content Placeholder 2"/>
          <p:cNvSpPr>
            <a:spLocks noGrp="1"/>
          </p:cNvSpPr>
          <p:nvPr>
            <p:ph sz="quarter" idx="1"/>
          </p:nvPr>
        </p:nvSpPr>
        <p:spPr/>
        <p:txBody>
          <a:bodyPr/>
          <a:lstStyle/>
          <a:p>
            <a:r>
              <a:rPr lang="en-US"/>
              <a:t>correlation between  neuropatholocially defined Alzheimers desiease</a:t>
            </a:r>
          </a:p>
          <a:p>
            <a:r>
              <a:rPr lang="en-US"/>
              <a:t>had lower idea desnity socres than thnon-Alzheimers</a:t>
            </a:r>
          </a:p>
          <a:p>
            <a:r>
              <a:rPr lang="en-US"/>
              <a:t>Correlations between idea density scores and </a:t>
            </a:r>
            <a:r>
              <a:rPr lang="en-US" smtClean="0"/>
              <a:t>mean neurofibrillary tangle counts</a:t>
            </a:r>
            <a:endParaRPr lang="en-US"/>
          </a:p>
          <a:p>
            <a:pPr lvl="1"/>
            <a:r>
              <a:rPr lang="en-US" smtClean="0"/>
              <a:t>−0.59 for the frontal lobe, </a:t>
            </a:r>
          </a:p>
          <a:p>
            <a:pPr lvl="1"/>
            <a:r>
              <a:rPr lang="en-US" smtClean="0"/>
              <a:t>−0.48 for the temporal lobe, </a:t>
            </a:r>
          </a:p>
          <a:p>
            <a:pPr lvl="1"/>
            <a:r>
              <a:rPr lang="en-US" smtClean="0"/>
              <a:t>−0.49 for the parietal lobe</a:t>
            </a:r>
          </a:p>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Explanations?</a:t>
            </a:r>
          </a:p>
        </p:txBody>
      </p:sp>
      <p:sp>
        <p:nvSpPr>
          <p:cNvPr id="3" name="Content Placeholder 2"/>
          <p:cNvSpPr>
            <a:spLocks noGrp="1"/>
          </p:cNvSpPr>
          <p:nvPr>
            <p:ph sz="quarter" idx="1"/>
          </p:nvPr>
        </p:nvSpPr>
        <p:spPr/>
        <p:txBody>
          <a:bodyPr/>
          <a:lstStyle/>
          <a:p>
            <a:r>
              <a:rPr lang="en-US"/>
              <a:t>Early studies found same results with a college-education subset of the population who were teachers, suggesting education was not the key factor</a:t>
            </a:r>
          </a:p>
          <a:p>
            <a:r>
              <a:rPr lang="en-US" smtClean="0"/>
              <a:t>They suggest:</a:t>
            </a:r>
          </a:p>
          <a:p>
            <a:pPr lvl="1"/>
            <a:r>
              <a:rPr lang="en-US" smtClean="0"/>
              <a:t>Low linguistic ability in early life may reflect suboptimal neurological and cognitive development which might increase susceptibility to the development of Alzheimer’s disease pathology in late life</a:t>
            </a:r>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Garrod et al. 2005</a:t>
            </a:r>
          </a:p>
        </p:txBody>
      </p:sp>
      <p:sp>
        <p:nvSpPr>
          <p:cNvPr id="3" name="Content Placeholder 2"/>
          <p:cNvSpPr>
            <a:spLocks noGrp="1"/>
          </p:cNvSpPr>
          <p:nvPr>
            <p:ph sz="quarter" idx="1"/>
          </p:nvPr>
        </p:nvSpPr>
        <p:spPr/>
        <p:txBody>
          <a:bodyPr/>
          <a:lstStyle/>
          <a:p>
            <a:r>
              <a:rPr lang="en-US"/>
              <a:t>British writer Iris Murdoch</a:t>
            </a:r>
          </a:p>
          <a:p>
            <a:r>
              <a:rPr lang="en-US"/>
              <a:t>last novel published 1995,</a:t>
            </a:r>
          </a:p>
          <a:p>
            <a:r>
              <a:rPr lang="en-US"/>
              <a:t>Diagnosed with Alzheimers 1997</a:t>
            </a:r>
          </a:p>
          <a:p>
            <a:r>
              <a:rPr lang="en-US"/>
              <a:t>Compared three novels</a:t>
            </a:r>
          </a:p>
          <a:p>
            <a:pPr lvl="1"/>
            <a:r>
              <a:rPr lang="en-US" smtClean="0"/>
              <a:t>Under the Net (first)</a:t>
            </a:r>
          </a:p>
          <a:p>
            <a:pPr lvl="1"/>
            <a:r>
              <a:rPr lang="en-US" smtClean="0"/>
              <a:t>The Sea (in her prime)</a:t>
            </a:r>
          </a:p>
          <a:p>
            <a:pPr lvl="1"/>
            <a:r>
              <a:rPr lang="en-US" smtClean="0"/>
              <a:t>Jackson's Dilemma (final novel)</a:t>
            </a:r>
          </a:p>
          <a:p>
            <a:r>
              <a:rPr lang="en-US" smtClean="0"/>
              <a:t>All her books written in longhand with little editing</a:t>
            </a:r>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Type to token ratio in the 3 novels</a:t>
            </a:r>
          </a:p>
        </p:txBody>
      </p:sp>
      <p:pic>
        <p:nvPicPr>
          <p:cNvPr id="4" name="Content Placeholder 3" descr="murdoch1.jpg"/>
          <p:cNvPicPr>
            <a:picLocks noGrp="1" noChangeAspect="1"/>
          </p:cNvPicPr>
          <p:nvPr>
            <p:ph sz="quarter" idx="1"/>
          </p:nvPr>
        </p:nvPicPr>
        <p:blipFill>
          <a:blip r:embed="rId2"/>
          <a:srcRect l="-2793" r="-2793"/>
          <a:stretch>
            <a:fillRect/>
          </a:stretch>
        </p:blipFill>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Syntactic Complexity</a:t>
            </a:r>
          </a:p>
        </p:txBody>
      </p:sp>
      <p:pic>
        <p:nvPicPr>
          <p:cNvPr id="4" name="Content Placeholder 3" descr="iris2.tiff"/>
          <p:cNvPicPr>
            <a:picLocks noGrp="1" noChangeAspect="1"/>
          </p:cNvPicPr>
          <p:nvPr>
            <p:ph sz="quarter" idx="1"/>
          </p:nvPr>
        </p:nvPicPr>
        <p:blipFill>
          <a:blip r:embed="rId2"/>
          <a:srcRect t="-58552" b="-58552"/>
          <a:stretch>
            <a:fillRect/>
          </a:stretch>
        </p:blipFill>
        <p:spPr>
          <a:xfrm>
            <a:off x="152400" y="914400"/>
            <a:ext cx="8686800" cy="5109882"/>
          </a:xfrm>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1"/>
            <a:ext cx="8493120" cy="614944"/>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a:solidFill>
                  <a:srgbClr val="000000"/>
                </a:solidFill>
                <a:latin typeface="Arial" charset="0"/>
                <a:ea typeface="msgothic" charset="0"/>
                <a:cs typeface="msgothic" charset="0"/>
              </a:rPr>
              <a:t>Mean proportions of usages of the 10 most frequently occurring words in each book that appear twice within a series of short intervals, ranging from consecutive positions in the text to a separation of three intervening words.</a:t>
            </a:r>
          </a:p>
        </p:txBody>
      </p:sp>
      <p:pic>
        <p:nvPicPr>
          <p:cNvPr id="3074" name="Picture 2"/>
          <p:cNvPicPr>
            <a:picLocks noChangeAspect="1" noChangeArrowheads="1"/>
          </p:cNvPicPr>
          <p:nvPr/>
        </p:nvPicPr>
        <p:blipFill>
          <a:blip r:embed="rId3"/>
          <a:srcRect/>
          <a:stretch>
            <a:fillRect/>
          </a:stretch>
        </p:blipFill>
        <p:spPr bwMode="auto">
          <a:xfrm>
            <a:off x="6527520" y="6283380"/>
            <a:ext cx="2534400" cy="505493"/>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1524000" y="1126166"/>
            <a:ext cx="6158880" cy="4893634"/>
          </a:xfrm>
          <a:prstGeom prst="rect">
            <a:avLst/>
          </a:prstGeom>
          <a:noFill/>
          <a:ln w="9525">
            <a:noFill/>
            <a:round/>
            <a:headEnd/>
            <a:tailEnd/>
          </a:ln>
          <a:effectLst/>
        </p:spPr>
      </p:pic>
      <p:sp>
        <p:nvSpPr>
          <p:cNvPr id="3076" name="Text Box 4"/>
          <p:cNvSpPr txBox="1">
            <a:spLocks noChangeArrowheads="1"/>
          </p:cNvSpPr>
          <p:nvPr/>
        </p:nvSpPr>
        <p:spPr bwMode="auto">
          <a:xfrm>
            <a:off x="1494720" y="6092736"/>
            <a:ext cx="3918240" cy="23186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a:solidFill>
                  <a:srgbClr val="000000"/>
                </a:solidFill>
                <a:latin typeface="Arial" charset="0"/>
                <a:ea typeface="msgothic" charset="0"/>
                <a:cs typeface="msgothic" charset="0"/>
              </a:rPr>
              <a:t>Garrard P et al. Brain 2005;128:250-260</a:t>
            </a:r>
          </a:p>
        </p:txBody>
      </p:sp>
      <p:sp>
        <p:nvSpPr>
          <p:cNvPr id="3077" name="Text Box 5"/>
          <p:cNvSpPr txBox="1">
            <a:spLocks noChangeArrowheads="1"/>
          </p:cNvSpPr>
          <p:nvPr/>
        </p:nvSpPr>
        <p:spPr bwMode="auto">
          <a:xfrm>
            <a:off x="97920" y="6450438"/>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a:solidFill>
                  <a:srgbClr val="000000"/>
                </a:solidFill>
                <a:latin typeface="Arial" charset="0"/>
                <a:ea typeface="msgothic" charset="0"/>
                <a:cs typeface="msgothic" charset="0"/>
              </a:rPr>
              <a:t>Brain Vol. 128 No. 2 © Guarantors of Brain 2004; all rights reserved</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Parts of speech</a:t>
            </a:r>
          </a:p>
        </p:txBody>
      </p:sp>
      <p:pic>
        <p:nvPicPr>
          <p:cNvPr id="4" name="Content Placeholder 3" descr="iris3.tiff"/>
          <p:cNvPicPr>
            <a:picLocks noGrp="1" noChangeAspect="1"/>
          </p:cNvPicPr>
          <p:nvPr>
            <p:ph sz="quarter" idx="1"/>
          </p:nvPr>
        </p:nvPicPr>
        <p:blipFill>
          <a:blip r:embed="rId2"/>
          <a:srcRect t="-32260" b="-32260"/>
          <a:stretch>
            <a:fillRect/>
          </a:stretch>
        </p:blipFill>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a:solidFill>
                  <a:srgbClr val="000000"/>
                </a:solidFill>
                <a:latin typeface="Arial" charset="0"/>
                <a:ea typeface="msgothic" charset="0"/>
                <a:cs typeface="msgothic" charset="0"/>
              </a:rPr>
              <a:t>Comparative distributions of values of: (A) frequency and (B) word length in the three books.</a:t>
            </a:r>
          </a:p>
        </p:txBody>
      </p:sp>
      <p:pic>
        <p:nvPicPr>
          <p:cNvPr id="3074" name="Picture 2"/>
          <p:cNvPicPr>
            <a:picLocks noChangeAspect="1" noChangeArrowheads="1"/>
          </p:cNvPicPr>
          <p:nvPr/>
        </p:nvPicPr>
        <p:blipFill>
          <a:blip r:embed="rId3"/>
          <a:srcRect/>
          <a:stretch>
            <a:fillRect/>
          </a:stretch>
        </p:blipFill>
        <p:spPr bwMode="auto">
          <a:xfrm>
            <a:off x="6527520" y="6283380"/>
            <a:ext cx="2534400" cy="505493"/>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671040" y="1960046"/>
            <a:ext cx="7804800" cy="2933588"/>
          </a:xfrm>
          <a:prstGeom prst="rect">
            <a:avLst/>
          </a:prstGeom>
          <a:noFill/>
          <a:ln w="9525">
            <a:noFill/>
            <a:round/>
            <a:headEnd/>
            <a:tailEnd/>
          </a:ln>
          <a:effectLst/>
        </p:spPr>
      </p:pic>
      <p:sp>
        <p:nvSpPr>
          <p:cNvPr id="3076" name="Text Box 4"/>
          <p:cNvSpPr txBox="1">
            <a:spLocks noChangeArrowheads="1"/>
          </p:cNvSpPr>
          <p:nvPr/>
        </p:nvSpPr>
        <p:spPr bwMode="auto">
          <a:xfrm>
            <a:off x="671040" y="5972308"/>
            <a:ext cx="3918240" cy="23186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a:solidFill>
                  <a:srgbClr val="000000"/>
                </a:solidFill>
                <a:latin typeface="Arial" charset="0"/>
                <a:ea typeface="msgothic" charset="0"/>
                <a:cs typeface="msgothic" charset="0"/>
              </a:rPr>
              <a:t>Garrard P et al. Brain 2005;128:250-260</a:t>
            </a:r>
          </a:p>
        </p:txBody>
      </p:sp>
      <p:sp>
        <p:nvSpPr>
          <p:cNvPr id="3077" name="Text Box 5"/>
          <p:cNvSpPr txBox="1">
            <a:spLocks noChangeArrowheads="1"/>
          </p:cNvSpPr>
          <p:nvPr/>
        </p:nvSpPr>
        <p:spPr bwMode="auto">
          <a:xfrm>
            <a:off x="97920" y="6450438"/>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a:solidFill>
                  <a:srgbClr val="000000"/>
                </a:solidFill>
                <a:latin typeface="Arial" charset="0"/>
                <a:ea typeface="msgothic" charset="0"/>
                <a:cs typeface="msgothic" charset="0"/>
              </a:rPr>
              <a:t>Brain Vol. 128 No. 2 © Guarantors of Brain 2004; all rights reserved</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457200" y="304800"/>
            <a:ext cx="8229600" cy="5715000"/>
          </a:xfrm>
        </p:spPr>
        <p:txBody>
          <a:bodyPr/>
          <a:lstStyle/>
          <a:p>
            <a:r>
              <a:rPr lang="en-US" sz="2400" smtClean="0"/>
              <a:t>From Under the Net, 1954</a:t>
            </a:r>
          </a:p>
          <a:p>
            <a:r>
              <a:rPr lang="en-US" sz="2400" i="1" smtClean="0"/>
              <a:t>"So you may imagine how unhappy it makes me to have to cool my heels at Newhaven, waiting for the trains to run again, and with the smell of France still fresh in my nostrils. On this occasion, too, the bottles of cognac, which I always smuggle, had been taken from me by the Customs, so that when closing time came I was utterly abandoned to the torments of a morbid self-scrutiny.”</a:t>
            </a:r>
          </a:p>
          <a:p>
            <a:r>
              <a:rPr lang="en-US" sz="2400" i="1" smtClean="0"/>
              <a:t>From Jackson's Dilemma, 1995</a:t>
            </a:r>
          </a:p>
          <a:p>
            <a:r>
              <a:rPr lang="en-US" sz="2400" i="1" smtClean="0"/>
              <a:t>"His beautiful mother had died of cancer when he was 10. He had seen her die. When he heard his father's sobs he knew. When he was 18, his younger brother was drowned. He had no other siblings. He loved his mother and his brother passionately. He had not got on with his father. His father, who was rich and played at being an architect, wanted Edward to be an architect too. Edward did not want to be an architect</a:t>
            </a:r>
            <a:r>
              <a:rPr lang="en-US" b="1" i="1" smtClean="0"/>
              <a:t>."</a:t>
            </a:r>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5257800" cy="944562"/>
          </a:xfrm>
        </p:spPr>
        <p:txBody>
          <a:bodyPr/>
          <a:lstStyle/>
          <a:p>
            <a:r>
              <a:rPr lang="en-US"/>
              <a:t>Lancashire and Hirst</a:t>
            </a:r>
          </a:p>
        </p:txBody>
      </p:sp>
      <p:pic>
        <p:nvPicPr>
          <p:cNvPr id="4" name="Content Placeholder 3" descr="agatha1.tiff"/>
          <p:cNvPicPr>
            <a:picLocks noGrp="1" noChangeAspect="1"/>
          </p:cNvPicPr>
          <p:nvPr>
            <p:ph sz="quarter" idx="1"/>
          </p:nvPr>
        </p:nvPicPr>
        <p:blipFill>
          <a:blip r:embed="rId2"/>
          <a:srcRect l="-14151" r="-14151"/>
          <a:stretch>
            <a:fillRect/>
          </a:stretch>
        </p:blipFill>
        <p:spPr>
          <a:xfrm>
            <a:off x="-304800" y="1981200"/>
            <a:ext cx="7772400" cy="4572000"/>
          </a:xfrm>
        </p:spPr>
      </p:pic>
      <p:sp>
        <p:nvSpPr>
          <p:cNvPr id="5" name="TextBox 4"/>
          <p:cNvSpPr txBox="1"/>
          <p:nvPr/>
        </p:nvSpPr>
        <p:spPr>
          <a:xfrm>
            <a:off x="304800" y="1066800"/>
            <a:ext cx="5410200" cy="1077218"/>
          </a:xfrm>
          <a:prstGeom prst="rect">
            <a:avLst/>
          </a:prstGeom>
          <a:noFill/>
        </p:spPr>
        <p:txBody>
          <a:bodyPr wrap="square" rtlCol="0">
            <a:spAutoFit/>
          </a:bodyPr>
          <a:lstStyle/>
          <a:p>
            <a:r>
              <a:rPr lang="en-US" b="1" smtClean="0"/>
              <a:t>Vocabulary Changes in Agatha Christie’s Mysteries as an Indication of Dementia: A Case Study</a:t>
            </a:r>
          </a:p>
          <a:p>
            <a:r>
              <a:rPr lang="en-US" smtClean="0"/>
              <a:t>Ian Lancashire and Graeme Hirst 2009</a:t>
            </a:r>
          </a:p>
          <a:p>
            <a:endParaRPr lang="en-US"/>
          </a:p>
        </p:txBody>
      </p:sp>
      <p:pic>
        <p:nvPicPr>
          <p:cNvPr id="6" name="Picture 5" descr="dame.tiff"/>
          <p:cNvPicPr>
            <a:picLocks noChangeAspect="1"/>
          </p:cNvPicPr>
          <p:nvPr/>
        </p:nvPicPr>
        <p:blipFill>
          <a:blip r:embed="rId3"/>
          <a:stretch>
            <a:fillRect/>
          </a:stretch>
        </p:blipFill>
        <p:spPr>
          <a:xfrm>
            <a:off x="5706645" y="0"/>
            <a:ext cx="3437355" cy="2159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lz.tiff"/>
          <p:cNvPicPr>
            <a:picLocks noGrp="1" noChangeAspect="1"/>
          </p:cNvPicPr>
          <p:nvPr>
            <p:ph sz="quarter" idx="1"/>
          </p:nvPr>
        </p:nvPicPr>
        <p:blipFill>
          <a:blip r:embed="rId2"/>
          <a:srcRect l="-67007" r="-67007"/>
          <a:stretch>
            <a:fillRect/>
          </a:stretch>
        </p:blipFill>
        <p:spPr>
          <a:xfrm>
            <a:off x="-510540" y="0"/>
            <a:ext cx="11658600" cy="6858000"/>
          </a:xfrm>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249362"/>
          </a:xfrm>
        </p:spPr>
        <p:txBody>
          <a:bodyPr/>
          <a:lstStyle/>
          <a:p>
            <a:r>
              <a:rPr lang="en-US" sz="2400" b="1" smtClean="0"/>
              <a:t>Vocabulary Changes in Agatha Christie’s Mysteries as an Indication of Dementia: A Case Study</a:t>
            </a:r>
            <a:r>
              <a:rPr lang="en-US" sz="2000" b="1" smtClean="0"/>
              <a:t/>
            </a:r>
            <a:br>
              <a:rPr lang="en-US" sz="2000" b="1" smtClean="0"/>
            </a:br>
            <a:r>
              <a:rPr lang="en-US" sz="1600" smtClean="0"/>
              <a:t>Ian Lancashire and Graeme Hirst 2009</a:t>
            </a:r>
            <a:endParaRPr lang="en-US" sz="2000" smtClean="0"/>
          </a:p>
        </p:txBody>
      </p:sp>
      <p:sp>
        <p:nvSpPr>
          <p:cNvPr id="3" name="Content Placeholder 2"/>
          <p:cNvSpPr>
            <a:spLocks noGrp="1"/>
          </p:cNvSpPr>
          <p:nvPr>
            <p:ph sz="quarter" idx="1"/>
          </p:nvPr>
        </p:nvSpPr>
        <p:spPr/>
        <p:txBody>
          <a:bodyPr/>
          <a:lstStyle/>
          <a:p>
            <a:r>
              <a:rPr lang="en-US" smtClean="0"/>
              <a:t>E</a:t>
            </a:r>
            <a:r>
              <a:rPr lang="en-US"/>
              <a:t>xamined all of Agatha Christie’s novels</a:t>
            </a:r>
          </a:p>
          <a:p>
            <a:r>
              <a:rPr lang="en-US"/>
              <a:t>Features:</a:t>
            </a:r>
          </a:p>
          <a:p>
            <a:pPr lvl="1"/>
            <a:r>
              <a:rPr lang="en-US" sz="1400" smtClean="0"/>
              <a:t>Nicholas, M., Obler, L. K., Albert, M. L., Helm-Estabrooks, N. (1985). Empty speech in Alzheimer’s disease and fluent aphasia. </a:t>
            </a:r>
            <a:r>
              <a:rPr lang="en-US" sz="1400" i="1" smtClean="0"/>
              <a:t>Journal of Speech and Hearing Research, 28: </a:t>
            </a:r>
            <a:r>
              <a:rPr lang="en-US" sz="1400" smtClean="0"/>
              <a:t>405–10.</a:t>
            </a:r>
            <a:endParaRPr lang="en-US" sz="1400"/>
          </a:p>
          <a:p>
            <a:pPr lvl="1"/>
            <a:r>
              <a:rPr lang="en-US"/>
              <a:t>Number of  unique word types</a:t>
            </a:r>
          </a:p>
          <a:p>
            <a:pPr lvl="1"/>
            <a:r>
              <a:rPr lang="en-US"/>
              <a:t>Number of different repeated n-grams up to 5</a:t>
            </a:r>
          </a:p>
          <a:p>
            <a:pPr lvl="1"/>
            <a:r>
              <a:rPr lang="en-US"/>
              <a:t>Number of occurences of “thing”, “anything”, and “something”</a:t>
            </a:r>
          </a:p>
          <a:p>
            <a:pPr lvl="1"/>
            <a:endParaRPr lang="en-US"/>
          </a:p>
          <a:p>
            <a:pPr lvl="1"/>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hristie.tiff"/>
          <p:cNvPicPr>
            <a:picLocks noGrp="1" noChangeAspect="1"/>
          </p:cNvPicPr>
          <p:nvPr>
            <p:ph sz="quarter" idx="1"/>
          </p:nvPr>
        </p:nvPicPr>
        <p:blipFill>
          <a:blip r:embed="rId2"/>
          <a:srcRect l="-13165" r="-13165"/>
          <a:stretch>
            <a:fillRect/>
          </a:stretch>
        </p:blipFill>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lstStyle/>
          <a:p>
            <a:r>
              <a:rPr lang="en-US"/>
              <a:t>Results</a:t>
            </a:r>
          </a:p>
        </p:txBody>
      </p:sp>
      <p:pic>
        <p:nvPicPr>
          <p:cNvPr id="4" name="Content Placeholder 3" descr="graeme1.tiff"/>
          <p:cNvPicPr>
            <a:picLocks noGrp="1" noChangeAspect="1"/>
          </p:cNvPicPr>
          <p:nvPr>
            <p:ph sz="quarter" idx="1"/>
          </p:nvPr>
        </p:nvPicPr>
        <p:blipFill>
          <a:blip r:embed="rId2"/>
          <a:srcRect l="-4356" r="-4356"/>
          <a:stretch>
            <a:fillRect/>
          </a:stretch>
        </p:blipFill>
        <p:spPr>
          <a:xfrm>
            <a:off x="7620" y="1295400"/>
            <a:ext cx="8938260" cy="525780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124.10.lec4.pptx</Template>
  <TotalTime>3524</TotalTime>
  <Words>2816</Words>
  <Application>Microsoft Macintosh PowerPoint</Application>
  <PresentationFormat>On-screen Show (4:3)</PresentationFormat>
  <Paragraphs>329</Paragraphs>
  <Slides>61</Slides>
  <Notes>3</Notes>
  <HiddenSlides>0</HiddenSlides>
  <MMClips>0</MMClips>
  <ScaleCrop>false</ScaleCrop>
  <HeadingPairs>
    <vt:vector size="4" baseType="variant">
      <vt:variant>
        <vt:lpstr>Design Template</vt:lpstr>
      </vt:variant>
      <vt:variant>
        <vt:i4>1</vt:i4>
      </vt:variant>
      <vt:variant>
        <vt:lpstr>Slide Titles</vt:lpstr>
      </vt:variant>
      <vt:variant>
        <vt:i4>61</vt:i4>
      </vt:variant>
    </vt:vector>
  </HeadingPairs>
  <TitlesOfParts>
    <vt:vector size="62" baseType="lpstr">
      <vt:lpstr>1_Equity</vt:lpstr>
      <vt:lpstr>Computational Extraction of Social and Interactional Meaning from Speech </vt:lpstr>
      <vt:lpstr>Communication Accommodation Theory (CAT)</vt:lpstr>
      <vt:lpstr>Giles et al. summary of early work</vt:lpstr>
      <vt:lpstr>Giles et al. summary of early work</vt:lpstr>
      <vt:lpstr>Communication Accommodation Theory (CAT)</vt:lpstr>
      <vt:lpstr>Divergence: Bourhis and Giles (1977)</vt:lpstr>
      <vt:lpstr>Upwards and Downwards convergence</vt:lpstr>
      <vt:lpstr>Natale 1975</vt:lpstr>
      <vt:lpstr>Chartrand and Bargh 1999</vt:lpstr>
      <vt:lpstr>Namdy et al 2002</vt:lpstr>
      <vt:lpstr>Pardo 2006</vt:lpstr>
      <vt:lpstr>Why convergence?</vt:lpstr>
      <vt:lpstr>CAT Theory</vt:lpstr>
      <vt:lpstr>Giles: Social results of accommodation</vt:lpstr>
      <vt:lpstr>Giles CAT claim</vt:lpstr>
      <vt:lpstr>Related theories</vt:lpstr>
      <vt:lpstr>Alternative Theory</vt:lpstr>
      <vt:lpstr>How to measure accommodation?</vt:lpstr>
      <vt:lpstr>Non-computational work:  word pronunciation</vt:lpstr>
      <vt:lpstr>Non-computational work:  pitch</vt:lpstr>
      <vt:lpstr>Linguistic Style Matching: Niederhoffer and Pennebaker</vt:lpstr>
      <vt:lpstr>Nenkova, Gravano, Hirschberg 2008</vt:lpstr>
      <vt:lpstr>Linguistic Style Matching (Ireland et al 2011, Ireland &amp;Pennebaker 2011)</vt:lpstr>
      <vt:lpstr>Linguistic Style Matching (Ireland et al, Ireland and Pennebaker)</vt:lpstr>
      <vt:lpstr>Linguistic Style Matching</vt:lpstr>
      <vt:lpstr>Our speed-dating work: Content words</vt:lpstr>
      <vt:lpstr>Our speed-dating work: Function words</vt:lpstr>
      <vt:lpstr>Our speed-dating work:  rate of speech accommodation</vt:lpstr>
      <vt:lpstr>Our speed-dating work: laughter accommodation</vt:lpstr>
      <vt:lpstr>Accommodation in speed dating</vt:lpstr>
      <vt:lpstr>More on classification</vt:lpstr>
      <vt:lpstr>Real estate ads</vt:lpstr>
      <vt:lpstr>Linear Regression</vt:lpstr>
      <vt:lpstr>Linear Regression</vt:lpstr>
      <vt:lpstr>Muliple Linear Regression</vt:lpstr>
      <vt:lpstr>Learning in Linear Regression</vt:lpstr>
      <vt:lpstr>Logistic regression</vt:lpstr>
      <vt:lpstr>Logistic regression</vt:lpstr>
      <vt:lpstr>Logistic regression</vt:lpstr>
      <vt:lpstr>Logistic Regression</vt:lpstr>
      <vt:lpstr>Multinomial logistic regression</vt:lpstr>
      <vt:lpstr>Features</vt:lpstr>
      <vt:lpstr>Alzheimers</vt:lpstr>
      <vt:lpstr>The Nun Study</vt:lpstr>
      <vt:lpstr>The data</vt:lpstr>
      <vt:lpstr>The linguistic analysis</vt:lpstr>
      <vt:lpstr>Idea density</vt:lpstr>
      <vt:lpstr>Results</vt:lpstr>
      <vt:lpstr>Explanations?</vt:lpstr>
      <vt:lpstr>Garrod et al. 2005</vt:lpstr>
      <vt:lpstr>Type to token ratio in the 3 novels</vt:lpstr>
      <vt:lpstr>Syntactic Complexity</vt:lpstr>
      <vt:lpstr>Slide 53</vt:lpstr>
      <vt:lpstr>Parts of speech</vt:lpstr>
      <vt:lpstr>Slide 55</vt:lpstr>
      <vt:lpstr>Slide 56</vt:lpstr>
      <vt:lpstr>Lancashire and Hirst</vt:lpstr>
      <vt:lpstr>Slide 58</vt:lpstr>
      <vt:lpstr>Vocabulary Changes in Agatha Christie’s Mysteries as an Indication of Dementia: A Case Study Ian Lancashire and Graeme Hirst 2009</vt:lpstr>
      <vt:lpstr>Slide 60</vt:lpstr>
      <vt:lpstr>Results</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for sentiment, etc</dc:title>
  <dc:creator>Dan Jurafsky</dc:creator>
  <cp:lastModifiedBy>Dan Jurafsky</cp:lastModifiedBy>
  <cp:revision>34</cp:revision>
  <dcterms:created xsi:type="dcterms:W3CDTF">2011-07-18T17:34:18Z</dcterms:created>
  <dcterms:modified xsi:type="dcterms:W3CDTF">2011-07-18T18:40:54Z</dcterms:modified>
</cp:coreProperties>
</file>