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handoutMasterIdLst>
    <p:handoutMasterId r:id="rId34"/>
  </p:handoutMasterIdLst>
  <p:sldIdLst>
    <p:sldId id="261" r:id="rId2"/>
    <p:sldId id="256" r:id="rId3"/>
    <p:sldId id="260" r:id="rId4"/>
    <p:sldId id="262" r:id="rId5"/>
    <p:sldId id="263" r:id="rId6"/>
    <p:sldId id="264" r:id="rId7"/>
    <p:sldId id="265" r:id="rId8"/>
    <p:sldId id="267" r:id="rId9"/>
    <p:sldId id="268" r:id="rId10"/>
    <p:sldId id="269" r:id="rId11"/>
    <p:sldId id="271" r:id="rId12"/>
    <p:sldId id="272" r:id="rId13"/>
    <p:sldId id="273" r:id="rId14"/>
    <p:sldId id="270" r:id="rId15"/>
    <p:sldId id="274" r:id="rId16"/>
    <p:sldId id="275" r:id="rId17"/>
    <p:sldId id="259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63A5108-306E-4A2B-AB17-E3D630ED7DE5}">
          <p14:sldIdLst>
            <p14:sldId id="261"/>
          </p14:sldIdLst>
        </p14:section>
        <p14:section name="Main" id="{CFABE725-69A0-4C78-81FA-1DA43F0283DF}">
          <p14:sldIdLst>
            <p14:sldId id="256"/>
            <p14:sldId id="260"/>
            <p14:sldId id="262"/>
            <p14:sldId id="263"/>
            <p14:sldId id="264"/>
            <p14:sldId id="265"/>
            <p14:sldId id="267"/>
            <p14:sldId id="268"/>
            <p14:sldId id="269"/>
            <p14:sldId id="271"/>
            <p14:sldId id="272"/>
            <p14:sldId id="273"/>
            <p14:sldId id="270"/>
            <p14:sldId id="274"/>
            <p14:sldId id="275"/>
            <p14:sldId id="259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624" autoAdjust="0"/>
  </p:normalViewPr>
  <p:slideViewPr>
    <p:cSldViewPr>
      <p:cViewPr>
        <p:scale>
          <a:sx n="75" d="100"/>
          <a:sy n="75" d="100"/>
        </p:scale>
        <p:origin x="-1600" y="-4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55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2316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2F544-0A6C-4EBB-A531-04C77DDF978E}" type="datetimeFigureOut">
              <a:rPr lang="en-US" smtClean="0"/>
              <a:t>3/22/12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4EEE99-1186-4792-A3B9-C99F80025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87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76FF9-6ABC-43BA-8D03-2C2716C3444E}" type="datetimeFigureOut">
              <a:rPr lang="en-US" smtClean="0"/>
              <a:t>3/22/12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CEC14-3E22-457A-8852-0F36EF9DF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79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EC14-3E22-457A-8852-0F36EF9DF6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352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EC14-3E22-457A-8852-0F36EF9DF6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352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EC14-3E22-457A-8852-0F36EF9DF63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352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EC14-3E22-457A-8852-0F36EF9DF63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352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EC14-3E22-457A-8852-0F36EF9DF63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352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05000"/>
            <a:ext cx="8915400" cy="1219200"/>
          </a:xfrm>
        </p:spPr>
        <p:txBody>
          <a:bodyPr lIns="45720" tIns="45720" rIns="45720" anchor="ctr">
            <a:noAutofit/>
          </a:bodyPr>
          <a:lstStyle>
            <a:lvl1pPr marL="0" indent="0">
              <a:tabLst/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6477000" cy="27432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r" defTabSz="914400" rtl="0" eaLnBrk="1" latinLnBrk="0" hangingPunct="1">
              <a:spcBef>
                <a:spcPts val="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438400"/>
            <a:ext cx="7610476" cy="36707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59380" y="609600"/>
            <a:ext cx="8769980" cy="381000"/>
          </a:xfrm>
        </p:spPr>
        <p:txBody>
          <a:bodyPr/>
          <a:lstStyle>
            <a:lvl1pPr marL="969963" indent="0">
              <a:buNone/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(No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45720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114424" y="2438400"/>
            <a:ext cx="7610476" cy="36707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8771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59380" y="1406501"/>
            <a:ext cx="8769980" cy="381000"/>
          </a:xfrm>
        </p:spPr>
        <p:txBody>
          <a:bodyPr/>
          <a:lstStyle>
            <a:lvl1pPr marL="969963" indent="0">
              <a:buNone/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(No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45720" anchor="ctr"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66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59380" y="1406501"/>
            <a:ext cx="8769980" cy="381000"/>
          </a:xfrm>
        </p:spPr>
        <p:txBody>
          <a:bodyPr/>
          <a:lstStyle>
            <a:lvl1pPr marL="969963" indent="0">
              <a:buNone/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(No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45720" anchor="ctr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74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59380" y="1406501"/>
            <a:ext cx="8769980" cy="381000"/>
          </a:xfrm>
        </p:spPr>
        <p:txBody>
          <a:bodyPr/>
          <a:lstStyle>
            <a:lvl1pPr marL="969963" indent="0">
              <a:buNone/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(No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45720" anchor="ctr" anchorCtr="0"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285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8915400" cy="1066800"/>
          </a:xfrm>
          <a:solidFill>
            <a:schemeClr val="tx2"/>
          </a:solidFill>
        </p:spPr>
        <p:txBody>
          <a:bodyPr vert="horz" lIns="1188720" tIns="137160" rIns="27432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438400"/>
            <a:ext cx="3566160" cy="38385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1828800"/>
            <a:ext cx="3566160" cy="4434839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59380" y="1406501"/>
            <a:ext cx="8769980" cy="381000"/>
          </a:xfrm>
        </p:spPr>
        <p:txBody>
          <a:bodyPr/>
          <a:lstStyle>
            <a:lvl1pPr marL="969963" indent="0">
              <a:buNone/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(No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8915400" cy="1066800"/>
          </a:xfrm>
          <a:solidFill>
            <a:schemeClr val="tx2"/>
          </a:solidFill>
        </p:spPr>
        <p:txBody>
          <a:bodyPr vert="horz" lIns="1188720" tIns="45720" rIns="274320" bIns="4572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438400"/>
            <a:ext cx="3566160" cy="38385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1828800"/>
            <a:ext cx="3566160" cy="4434839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66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8915400" cy="1066800"/>
          </a:xfrm>
          <a:solidFill>
            <a:schemeClr val="tx2"/>
          </a:solidFill>
        </p:spPr>
        <p:txBody>
          <a:bodyPr vert="horz" lIns="1188720" tIns="137160" rIns="27432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1828800"/>
            <a:ext cx="3427413" cy="442569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828800"/>
            <a:ext cx="4572000" cy="44348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59380" y="1406501"/>
            <a:ext cx="8769980" cy="381000"/>
          </a:xfrm>
        </p:spPr>
        <p:txBody>
          <a:bodyPr/>
          <a:lstStyle>
            <a:lvl1pPr marL="969963" indent="0">
              <a:buNone/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 (No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8915400" cy="1066800"/>
          </a:xfrm>
          <a:solidFill>
            <a:schemeClr val="tx2"/>
          </a:solidFill>
        </p:spPr>
        <p:txBody>
          <a:bodyPr vert="horz" lIns="1188720" tIns="45720" rIns="274320" bIns="4572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1828800"/>
            <a:ext cx="3427413" cy="442569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828800"/>
            <a:ext cx="4572000" cy="44348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242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59380" y="1406501"/>
            <a:ext cx="8769980" cy="381000"/>
          </a:xfrm>
        </p:spPr>
        <p:txBody>
          <a:bodyPr/>
          <a:lstStyle>
            <a:lvl1pPr marL="969963" indent="0">
              <a:buNone/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 (No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45720" anchor="ctr" anchorCtr="0"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888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EDCB1A47-735E-4D33-9F3D-8A933A6D2379}" type="datetimeFigureOut">
              <a:rPr lang="en-US" smtClean="0"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/>
          <a:lstStyle/>
          <a:p>
            <a:fld id="{3273FD9D-C08C-4BBC-A4C1-0E585C04B6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0633"/>
            <a:ext cx="8913813" cy="10668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137160" rIns="274320" bIns="45720" rtlCol="0" anchor="t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438400"/>
            <a:ext cx="7610476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9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9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9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9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9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pace-jam-1996-01-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62356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5410200"/>
            <a:ext cx="9144000" cy="1447800"/>
          </a:xfrm>
          <a:gradFill flip="none" rotWithShape="1">
            <a:gsLst>
              <a:gs pos="0">
                <a:schemeClr val="tx1">
                  <a:lumMod val="88000"/>
                  <a:lumOff val="12000"/>
                </a:schemeClr>
              </a:gs>
              <a:gs pos="100000">
                <a:schemeClr val="tx1">
                  <a:lumMod val="84000"/>
                  <a:lumOff val="16000"/>
                </a:schemeClr>
              </a:gs>
              <a:gs pos="100000">
                <a:schemeClr val="tx1">
                  <a:lumMod val="83000"/>
                  <a:lumOff val="17000"/>
                </a:schemeClr>
              </a:gs>
            </a:gsLst>
            <a:lin ang="19200000" scaled="0"/>
            <a:tileRect/>
          </a:gradFill>
          <a:ln w="38100">
            <a:noFill/>
          </a:ln>
        </p:spPr>
        <p:txBody>
          <a:bodyPr/>
          <a:lstStyle/>
          <a:p>
            <a:pPr algn="ctr"/>
            <a:r>
              <a:rPr lang="en-US" sz="3600" dirty="0">
                <a:effectLst>
                  <a:outerShdw blurRad="63500" dist="50800" algn="ctr" rotWithShape="0">
                    <a:prstClr val="black">
                      <a:alpha val="40000"/>
                    </a:prstClr>
                  </a:outerShdw>
                </a:effectLst>
              </a:rPr>
              <a:t>Real-time </a:t>
            </a:r>
            <a:r>
              <a:rPr lang="en-US" sz="3600" dirty="0" smtClean="0">
                <a:solidFill>
                  <a:schemeClr val="accent1"/>
                </a:solidFill>
                <a:effectLst>
                  <a:outerShdw blurRad="63500" dist="50800" algn="ctr" rotWithShape="0">
                    <a:prstClr val="black">
                      <a:alpha val="40000"/>
                    </a:prstClr>
                  </a:outerShdw>
                </a:effectLst>
              </a:rPr>
              <a:t>Non-photorealistic</a:t>
            </a:r>
            <a:r>
              <a:rPr lang="en-US" sz="3600" dirty="0" smtClean="0">
                <a:effectLst>
                  <a:outerShdw blurRad="63500" dist="50800" algn="ctr" rotWithShape="0">
                    <a:prstClr val="black">
                      <a:alpha val="40000"/>
                    </a:prstClr>
                  </a:outerShdw>
                </a:effectLst>
              </a:rPr>
              <a:t> Viewfinder</a:t>
            </a:r>
            <a:endParaRPr lang="en-US" sz="3600" dirty="0">
              <a:effectLst>
                <a:outerShdw blurRad="63500" dist="508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7044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09600"/>
            <a:ext cx="9144000" cy="1447800"/>
          </a:xfrm>
          <a:gradFill flip="none" rotWithShape="1">
            <a:gsLst>
              <a:gs pos="0">
                <a:schemeClr val="tx1">
                  <a:lumMod val="88000"/>
                  <a:lumOff val="12000"/>
                </a:schemeClr>
              </a:gs>
              <a:gs pos="100000">
                <a:schemeClr val="tx1">
                  <a:lumMod val="84000"/>
                  <a:lumOff val="16000"/>
                </a:schemeClr>
              </a:gs>
              <a:gs pos="100000">
                <a:schemeClr val="tx1">
                  <a:lumMod val="83000"/>
                  <a:lumOff val="17000"/>
                </a:schemeClr>
              </a:gs>
            </a:gsLst>
            <a:lin ang="19200000" scaled="0"/>
            <a:tileRect/>
          </a:gradFill>
          <a:ln w="38100">
            <a:noFill/>
          </a:ln>
        </p:spPr>
        <p:txBody>
          <a:bodyPr/>
          <a:lstStyle/>
          <a:p>
            <a:pPr algn="ctr"/>
            <a:r>
              <a:rPr lang="en-US" sz="3600" dirty="0">
                <a:effectLst>
                  <a:outerShdw blurRad="63500" dist="50800" algn="ctr" rotWithShape="0">
                    <a:prstClr val="black">
                      <a:alpha val="40000"/>
                    </a:prstClr>
                  </a:outerShdw>
                </a:effectLst>
              </a:rPr>
              <a:t>Real-time </a:t>
            </a:r>
            <a:r>
              <a:rPr lang="en-US" sz="3600" dirty="0" smtClean="0">
                <a:solidFill>
                  <a:schemeClr val="accent1"/>
                </a:solidFill>
                <a:effectLst>
                  <a:outerShdw blurRad="63500" dist="50800" algn="ctr" rotWithShape="0">
                    <a:prstClr val="black">
                      <a:alpha val="40000"/>
                    </a:prstClr>
                  </a:outerShdw>
                </a:effectLst>
              </a:rPr>
              <a:t>Non-photorealistic</a:t>
            </a:r>
            <a:r>
              <a:rPr lang="en-US" sz="3600" dirty="0" smtClean="0">
                <a:effectLst>
                  <a:outerShdw blurRad="63500" dist="50800" algn="ctr" rotWithShape="0">
                    <a:prstClr val="black">
                      <a:alpha val="40000"/>
                    </a:prstClr>
                  </a:outerShdw>
                </a:effectLst>
              </a:rPr>
              <a:t> Viewfinder</a:t>
            </a:r>
            <a:endParaRPr lang="en-US" sz="3600" dirty="0">
              <a:effectLst>
                <a:outerShdw blurRad="63500" dist="508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209800"/>
            <a:ext cx="6705600" cy="10668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Tony Hyun Kim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and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Irving Lin</a:t>
            </a:r>
          </a:p>
          <a:p>
            <a:pPr algn="ctr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CS478 Computational Photography</a:t>
            </a:r>
          </a:p>
          <a:p>
            <a:pPr algn="ctr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Dev. blog: cs478.blogspot.com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57434" y="6488668"/>
            <a:ext cx="2486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*Raskar, </a:t>
            </a:r>
            <a:r>
              <a:rPr lang="en-US" i="1" dirty="0" smtClean="0"/>
              <a:t>et. al. </a:t>
            </a:r>
            <a:r>
              <a:rPr lang="en-US" dirty="0" smtClean="0"/>
              <a:t>(2004)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1371600" y="3533077"/>
            <a:ext cx="6400800" cy="2715323"/>
            <a:chOff x="2547692" y="4733924"/>
            <a:chExt cx="3929308" cy="1666876"/>
          </a:xfrm>
        </p:grpSpPr>
        <p:pic>
          <p:nvPicPr>
            <p:cNvPr id="22" name="Picture 2" descr="C:\Users\Irving\Desktop\Capture1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7692" y="4733924"/>
              <a:ext cx="1657350" cy="166687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" descr="C:\Users\Irving\Desktop\Capture11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4" t="1" r="-1" b="1"/>
            <a:stretch/>
          </p:blipFill>
          <p:spPr bwMode="auto">
            <a:xfrm>
              <a:off x="4824853" y="4733925"/>
              <a:ext cx="1652147" cy="166687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ight Arrow 23"/>
            <p:cNvSpPr/>
            <p:nvPr/>
          </p:nvSpPr>
          <p:spPr>
            <a:xfrm>
              <a:off x="4419600" y="5459412"/>
              <a:ext cx="215900" cy="215900"/>
            </a:xfrm>
            <a:prstGeom prst="rightArrow">
              <a:avLst/>
            </a:prstGeom>
            <a:solidFill>
              <a:srgbClr val="7CAC10"/>
            </a:solidFill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772400" y="3352800"/>
            <a:ext cx="282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067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" y="3962400"/>
            <a:ext cx="8458200" cy="3200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Non-photorealistic rendering (NPR), or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“stylization,” allows artistic interpretation of an image at the expense of photorealism.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Promotes simplicity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 reduction of detail,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better emphasizing the semantic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content of the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image.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Applications: visual communication, augmented virtual reality, image compression. Also, just looks interesting.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6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7" name="Rectangle 26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4219625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INTRODUCTION: NPR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31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  <p:grpSp>
        <p:nvGrpSpPr>
          <p:cNvPr id="12" name="Group 11"/>
          <p:cNvGrpSpPr/>
          <p:nvPr/>
        </p:nvGrpSpPr>
        <p:grpSpPr>
          <a:xfrm>
            <a:off x="1676400" y="1252026"/>
            <a:ext cx="5867400" cy="2405574"/>
            <a:chOff x="5753055" y="1597331"/>
            <a:chExt cx="2654059" cy="1088137"/>
          </a:xfrm>
        </p:grpSpPr>
        <p:pic>
          <p:nvPicPr>
            <p:cNvPr id="13" name="Picture 8" descr="C:\Users\Irving\Desktop\Capture8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3055" y="1597331"/>
              <a:ext cx="1113008" cy="108813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9" descr="C:\Users\Irving\Desktop\Capture9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4107" y="1597332"/>
              <a:ext cx="1113007" cy="108813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ight Arrow 14"/>
            <p:cNvSpPr/>
            <p:nvPr/>
          </p:nvSpPr>
          <p:spPr>
            <a:xfrm>
              <a:off x="6989308" y="2033450"/>
              <a:ext cx="215900" cy="215900"/>
            </a:xfrm>
            <a:prstGeom prst="rightArrow">
              <a:avLst/>
            </a:prstGeom>
            <a:solidFill>
              <a:srgbClr val="7CAC10"/>
            </a:solidFill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657434" y="6488668"/>
            <a:ext cx="2486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*Raskar, </a:t>
            </a:r>
            <a:r>
              <a:rPr lang="en-US" i="1" dirty="0" smtClean="0"/>
              <a:t>et. al. </a:t>
            </a:r>
            <a:r>
              <a:rPr lang="en-US" dirty="0" smtClean="0"/>
              <a:t>(2004)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543800" y="1143000"/>
            <a:ext cx="282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797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458200" cy="44958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Demonstration of NPR viewfinder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How it works:</a:t>
            </a:r>
          </a:p>
          <a:p>
            <a:pPr marL="8001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Details of the NPR algorithm</a:t>
            </a:r>
          </a:p>
          <a:p>
            <a:pPr marL="8001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GPU-based “backend” for image processing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Integration with tablet hardware (flash)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6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7" name="Rectangle 26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7513995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OUR WORK: TOPICS TO BE DISCUSSED 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31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</p:spTree>
    <p:extLst>
      <p:ext uri="{BB962C8B-B14F-4D97-AF65-F5344CB8AC3E}">
        <p14:creationId xmlns:p14="http://schemas.microsoft.com/office/powerpoint/2010/main" val="2670960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09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65793" y="6096000"/>
            <a:ext cx="6824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Our typical view of the world. Boring…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49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09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36966" y="6096000"/>
            <a:ext cx="46818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Let’s stylize our worldview!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759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09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24334" y="6096000"/>
            <a:ext cx="4107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Another perspective…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785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43826" y="6096000"/>
            <a:ext cx="3868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Let’s take it outside…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84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6006" y="6096000"/>
            <a:ext cx="5203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Going towards the university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44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26047" y="6096000"/>
            <a:ext cx="1703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Cool car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360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39983" y="6096000"/>
            <a:ext cx="3875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Going to the Quad… 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29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81489" y="6096000"/>
            <a:ext cx="2792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Cartoon pillars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55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5826" y="6096000"/>
            <a:ext cx="37441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More cartoon pillars!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08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70825" y="6096000"/>
            <a:ext cx="4614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View of the Hoover tower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02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78806" y="6096000"/>
            <a:ext cx="45982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Now, in the Hoover tower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53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60751" y="6096000"/>
            <a:ext cx="3634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The tower’s shadow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17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1020" y="304800"/>
            <a:ext cx="5569580" cy="38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Blah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3156834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HOW IT WORKS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27" name="TextBox 16"/>
            <p:cNvSpPr txBox="1">
              <a:spLocks noChangeArrowheads="1"/>
            </p:cNvSpPr>
            <p:nvPr/>
          </p:nvSpPr>
          <p:spPr bwMode="auto">
            <a:xfrm>
              <a:off x="4457303" y="276970"/>
              <a:ext cx="2019697" cy="36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2100" dirty="0" smtClean="0">
                  <a:solidFill>
                    <a:srgbClr val="7CAC1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NPR algorithm</a:t>
              </a:r>
              <a:endParaRPr lang="en-US" sz="2100" dirty="0">
                <a:solidFill>
                  <a:srgbClr val="7CAC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28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2438400"/>
          </a:xfrm>
        </p:spPr>
        <p:txBody>
          <a:bodyPr>
            <a:normAutofit/>
          </a:bodyPr>
          <a:lstStyle/>
          <a:p>
            <a:pPr>
              <a:lnSpc>
                <a:spcPts val="3360"/>
              </a:lnSpc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world looks “cartoony” with:</a:t>
            </a:r>
          </a:p>
          <a:p>
            <a:pPr marL="800100" lvl="1" indent="-457200">
              <a:lnSpc>
                <a:spcPts val="336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Color simplification</a:t>
            </a:r>
          </a:p>
          <a:p>
            <a:pPr marL="800100" lvl="1" indent="-457200">
              <a:lnSpc>
                <a:spcPts val="336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Edge enhancement</a:t>
            </a:r>
          </a:p>
          <a:p>
            <a:pPr marL="800100" lvl="1" indent="-457200">
              <a:lnSpc>
                <a:spcPts val="336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Color quantization (optional)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61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1020" y="304800"/>
            <a:ext cx="5569580" cy="38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Blah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3156834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HOW IT WORKS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27" name="TextBox 16"/>
            <p:cNvSpPr txBox="1">
              <a:spLocks noChangeArrowheads="1"/>
            </p:cNvSpPr>
            <p:nvPr/>
          </p:nvSpPr>
          <p:spPr bwMode="auto">
            <a:xfrm>
              <a:off x="4457303" y="276970"/>
              <a:ext cx="2019697" cy="36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2100" dirty="0" smtClean="0">
                  <a:solidFill>
                    <a:srgbClr val="7CAC1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NPR algorithm</a:t>
              </a:r>
              <a:endParaRPr lang="en-US" sz="2100" dirty="0">
                <a:solidFill>
                  <a:srgbClr val="7CAC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28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2438400"/>
          </a:xfrm>
        </p:spPr>
        <p:txBody>
          <a:bodyPr>
            <a:normAutofit/>
          </a:bodyPr>
          <a:lstStyle/>
          <a:p>
            <a:pPr>
              <a:lnSpc>
                <a:spcPts val="3360"/>
              </a:lnSpc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world looks “cartoony” with:</a:t>
            </a:r>
          </a:p>
          <a:p>
            <a:pPr marL="800100" lvl="1" indent="-457200">
              <a:lnSpc>
                <a:spcPts val="336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Color simplification</a:t>
            </a:r>
          </a:p>
          <a:p>
            <a:pPr marL="800100" lvl="1" indent="-457200">
              <a:lnSpc>
                <a:spcPts val="336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Edge enhancement</a:t>
            </a:r>
          </a:p>
          <a:p>
            <a:pPr marL="800100" lvl="1" indent="-457200">
              <a:lnSpc>
                <a:spcPts val="336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Color quantization (optional)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828800" y="3810000"/>
            <a:ext cx="6934200" cy="26670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/>
            <a:lightRig rig="threePt" dir="tl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4038600"/>
            <a:ext cx="6096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80"/>
              </a:lnSpc>
              <a:spcAft>
                <a:spcPts val="1200"/>
              </a:spcAft>
            </a:pPr>
            <a:r>
              <a:rPr lang="en-US" sz="2400" dirty="0" smtClean="0"/>
              <a:t>Use a </a:t>
            </a:r>
            <a:r>
              <a:rPr lang="en-US" sz="2400" b="1" dirty="0" smtClean="0"/>
              <a:t>bilateral filter:</a:t>
            </a:r>
          </a:p>
          <a:p>
            <a:pPr marL="342900" indent="-342900">
              <a:lnSpc>
                <a:spcPts val="2880"/>
              </a:lnSpc>
              <a:spcAft>
                <a:spcPts val="1200"/>
              </a:spcAft>
              <a:buFont typeface="Arial"/>
              <a:buChar char="•"/>
            </a:pPr>
            <a:r>
              <a:rPr lang="en-US" sz="2400" dirty="0" smtClean="0"/>
              <a:t>“Clustering” of nearby pixel colors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Number of approximations available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/>
              <a:t>Separable approx. (Pham, </a:t>
            </a:r>
            <a:r>
              <a:rPr lang="en-US" sz="2000" i="1" dirty="0" smtClean="0"/>
              <a:t>et. al.</a:t>
            </a:r>
            <a:r>
              <a:rPr lang="en-US" sz="2000" dirty="0" smtClean="0"/>
              <a:t> 2005)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/>
              <a:t>No spatial weight. (Fischer 2006)</a:t>
            </a:r>
            <a:endParaRPr lang="en-US" sz="2000" dirty="0"/>
          </a:p>
        </p:txBody>
      </p:sp>
      <p:cxnSp>
        <p:nvCxnSpPr>
          <p:cNvPr id="10" name="Elbow Connector 9"/>
          <p:cNvCxnSpPr/>
          <p:nvPr/>
        </p:nvCxnSpPr>
        <p:spPr>
          <a:xfrm rot="10800000">
            <a:off x="4727448" y="2133600"/>
            <a:ext cx="1825752" cy="1676400"/>
          </a:xfrm>
          <a:prstGeom prst="bentConnector3">
            <a:avLst>
              <a:gd name="adj1" fmla="val -242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605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1020" y="304800"/>
            <a:ext cx="5569580" cy="38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Blah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3156834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HOW IT WORKS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27" name="TextBox 16"/>
            <p:cNvSpPr txBox="1">
              <a:spLocks noChangeArrowheads="1"/>
            </p:cNvSpPr>
            <p:nvPr/>
          </p:nvSpPr>
          <p:spPr bwMode="auto">
            <a:xfrm>
              <a:off x="4457303" y="276970"/>
              <a:ext cx="2019697" cy="36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2100" dirty="0" smtClean="0">
                  <a:solidFill>
                    <a:srgbClr val="7CAC1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NPR algorithm</a:t>
              </a:r>
              <a:endParaRPr lang="en-US" sz="2100" dirty="0">
                <a:solidFill>
                  <a:srgbClr val="7CAC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28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2438400"/>
          </a:xfrm>
        </p:spPr>
        <p:txBody>
          <a:bodyPr>
            <a:normAutofit/>
          </a:bodyPr>
          <a:lstStyle/>
          <a:p>
            <a:pPr>
              <a:lnSpc>
                <a:spcPts val="3360"/>
              </a:lnSpc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world looks “cartoony” with:</a:t>
            </a:r>
          </a:p>
          <a:p>
            <a:pPr marL="800100" lvl="1" indent="-457200">
              <a:lnSpc>
                <a:spcPts val="336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Color simplification</a:t>
            </a:r>
          </a:p>
          <a:p>
            <a:pPr marL="800100" lvl="1" indent="-457200">
              <a:lnSpc>
                <a:spcPts val="336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Edge enhancement</a:t>
            </a:r>
          </a:p>
          <a:p>
            <a:pPr marL="800100" lvl="1" indent="-457200">
              <a:lnSpc>
                <a:spcPts val="336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Color quantization (optional)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828800" y="3810000"/>
            <a:ext cx="6934200" cy="26670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/>
            <a:lightRig rig="threePt" dir="tl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4038600"/>
            <a:ext cx="6096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80"/>
              </a:lnSpc>
              <a:spcAft>
                <a:spcPts val="1200"/>
              </a:spcAft>
            </a:pPr>
            <a:r>
              <a:rPr lang="en-US" sz="2400" dirty="0" smtClean="0"/>
              <a:t>Use </a:t>
            </a:r>
            <a:r>
              <a:rPr lang="en-US" sz="2400" b="1" dirty="0" smtClean="0"/>
              <a:t>neighbor gradients</a:t>
            </a:r>
            <a:r>
              <a:rPr lang="en-US" sz="2400" dirty="0" smtClean="0"/>
              <a:t>:</a:t>
            </a:r>
          </a:p>
          <a:p>
            <a:pPr marL="342900" indent="-342900">
              <a:lnSpc>
                <a:spcPts val="2880"/>
              </a:lnSpc>
              <a:spcAft>
                <a:spcPts val="1200"/>
              </a:spcAft>
              <a:buFont typeface="Arial"/>
              <a:buChar char="•"/>
            </a:pPr>
            <a:r>
              <a:rPr lang="en-US" sz="2400" dirty="0" smtClean="0"/>
              <a:t>Just like the sharpness calculation in autofocus routine (“Hello Camera”)</a:t>
            </a:r>
          </a:p>
          <a:p>
            <a:pPr marL="342900" indent="-342900">
              <a:lnSpc>
                <a:spcPts val="2880"/>
              </a:lnSpc>
              <a:spcAft>
                <a:spcPts val="1200"/>
              </a:spcAft>
              <a:buFont typeface="Arial"/>
              <a:buChar char="•"/>
            </a:pPr>
            <a:r>
              <a:rPr lang="en-US" sz="2400" dirty="0" smtClean="0"/>
              <a:t>Up-down-left-right gradients</a:t>
            </a:r>
            <a:endParaRPr lang="en-US" sz="2400" dirty="0"/>
          </a:p>
        </p:txBody>
      </p:sp>
      <p:cxnSp>
        <p:nvCxnSpPr>
          <p:cNvPr id="10" name="Elbow Connector 9"/>
          <p:cNvCxnSpPr/>
          <p:nvPr/>
        </p:nvCxnSpPr>
        <p:spPr>
          <a:xfrm rot="10800000">
            <a:off x="4724400" y="2667000"/>
            <a:ext cx="1828800" cy="1143000"/>
          </a:xfrm>
          <a:prstGeom prst="bentConnector3">
            <a:avLst>
              <a:gd name="adj1" fmla="val -925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9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1020" y="304800"/>
            <a:ext cx="5569580" cy="38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Blah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3156834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HOW IT WORKS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27" name="TextBox 16"/>
            <p:cNvSpPr txBox="1">
              <a:spLocks noChangeArrowheads="1"/>
            </p:cNvSpPr>
            <p:nvPr/>
          </p:nvSpPr>
          <p:spPr bwMode="auto">
            <a:xfrm>
              <a:off x="4457303" y="276970"/>
              <a:ext cx="2019697" cy="36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2100" dirty="0" smtClean="0">
                  <a:solidFill>
                    <a:srgbClr val="7CAC1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NPR algorithm</a:t>
              </a:r>
              <a:endParaRPr lang="en-US" sz="2100" dirty="0">
                <a:solidFill>
                  <a:srgbClr val="7CAC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28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2438400"/>
          </a:xfrm>
        </p:spPr>
        <p:txBody>
          <a:bodyPr>
            <a:normAutofit/>
          </a:bodyPr>
          <a:lstStyle/>
          <a:p>
            <a:pPr>
              <a:lnSpc>
                <a:spcPts val="3360"/>
              </a:lnSpc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world looks “cartoony” with:</a:t>
            </a:r>
          </a:p>
          <a:p>
            <a:pPr marL="800100" lvl="1" indent="-457200">
              <a:lnSpc>
                <a:spcPts val="336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Color simplification</a:t>
            </a:r>
          </a:p>
          <a:p>
            <a:pPr marL="800100" lvl="1" indent="-457200">
              <a:lnSpc>
                <a:spcPts val="336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Edge enhancement</a:t>
            </a:r>
          </a:p>
          <a:p>
            <a:pPr marL="800100" lvl="1" indent="-457200">
              <a:lnSpc>
                <a:spcPts val="336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Color quantization (optional)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828800" y="3810000"/>
            <a:ext cx="6934200" cy="20574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/>
            <a:lightRig rig="threePt" dir="tl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4038600"/>
            <a:ext cx="6096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80"/>
              </a:lnSpc>
              <a:spcAft>
                <a:spcPts val="1200"/>
              </a:spcAft>
            </a:pPr>
            <a:r>
              <a:rPr lang="en-US" sz="2400" b="1" dirty="0" smtClean="0"/>
              <a:t>Bucket the pixel value</a:t>
            </a:r>
            <a:r>
              <a:rPr lang="en-US" sz="2400" dirty="0" smtClean="0"/>
              <a:t>:</a:t>
            </a:r>
          </a:p>
          <a:p>
            <a:pPr marL="342900" indent="-342900">
              <a:lnSpc>
                <a:spcPts val="2880"/>
              </a:lnSpc>
              <a:spcAft>
                <a:spcPts val="1200"/>
              </a:spcAft>
              <a:buFont typeface="Arial"/>
              <a:buChar char="•"/>
            </a:pPr>
            <a:r>
              <a:rPr lang="en-US" sz="2400" dirty="0" smtClean="0"/>
              <a:t>Quantization of Y </a:t>
            </a:r>
            <a:r>
              <a:rPr lang="en-US" sz="2400" dirty="0" smtClean="0">
                <a:sym typeface="Wingdings"/>
              </a:rPr>
              <a:t> cell-shaded look</a:t>
            </a:r>
            <a:endParaRPr lang="en-US" sz="2400" dirty="0" smtClean="0"/>
          </a:p>
          <a:p>
            <a:pPr marL="342900" indent="-342900">
              <a:lnSpc>
                <a:spcPts val="2880"/>
              </a:lnSpc>
              <a:spcAft>
                <a:spcPts val="1200"/>
              </a:spcAft>
              <a:buFont typeface="Arial"/>
              <a:buChar char="•"/>
            </a:pPr>
            <a:r>
              <a:rPr lang="en-US" sz="2400" dirty="0" smtClean="0"/>
              <a:t>Quantization of  U,V </a:t>
            </a:r>
            <a:r>
              <a:rPr lang="en-US" sz="2400" dirty="0" smtClean="0">
                <a:sym typeface="Wingdings"/>
              </a:rPr>
              <a:t> funny colors</a:t>
            </a:r>
            <a:endParaRPr lang="en-US" sz="2400" dirty="0"/>
          </a:p>
        </p:txBody>
      </p:sp>
      <p:cxnSp>
        <p:nvCxnSpPr>
          <p:cNvPr id="10" name="Elbow Connector 9"/>
          <p:cNvCxnSpPr/>
          <p:nvPr/>
        </p:nvCxnSpPr>
        <p:spPr>
          <a:xfrm rot="10800000">
            <a:off x="5486400" y="3200400"/>
            <a:ext cx="1066800" cy="609600"/>
          </a:xfrm>
          <a:prstGeom prst="bentConnector3">
            <a:avLst>
              <a:gd name="adj1" fmla="val -794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82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1020" y="304800"/>
            <a:ext cx="5569580" cy="38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Blah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3156834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HOW IT WORKS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27" name="TextBox 16"/>
            <p:cNvSpPr txBox="1">
              <a:spLocks noChangeArrowheads="1"/>
            </p:cNvSpPr>
            <p:nvPr/>
          </p:nvSpPr>
          <p:spPr bwMode="auto">
            <a:xfrm>
              <a:off x="4457303" y="276970"/>
              <a:ext cx="2951743" cy="36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2100" dirty="0" smtClean="0">
                  <a:solidFill>
                    <a:srgbClr val="7CAC1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GPU-based backend</a:t>
              </a:r>
              <a:endParaRPr lang="en-US" sz="2100" dirty="0">
                <a:solidFill>
                  <a:srgbClr val="7CAC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28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4267200"/>
          </a:xfrm>
        </p:spPr>
        <p:txBody>
          <a:bodyPr>
            <a:normAutofit/>
          </a:bodyPr>
          <a:lstStyle/>
          <a:p>
            <a:pPr>
              <a:lnSpc>
                <a:spcPts val="3360"/>
              </a:lnSpc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NPR algorithm is a sequence of image filters</a:t>
            </a:r>
          </a:p>
          <a:p>
            <a:pPr lvl="1">
              <a:lnSpc>
                <a:spcPts val="3360"/>
              </a:lnSpc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For example:</a:t>
            </a:r>
          </a:p>
          <a:p>
            <a:pPr marL="1200150" lvl="2" indent="-514350">
              <a:lnSpc>
                <a:spcPts val="336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Bilateral filtering (multiple rounds)</a:t>
            </a:r>
          </a:p>
          <a:p>
            <a:pPr marL="1200150" lvl="2" indent="-514350">
              <a:lnSpc>
                <a:spcPts val="336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Edge detection</a:t>
            </a:r>
          </a:p>
          <a:p>
            <a:pPr>
              <a:lnSpc>
                <a:spcPts val="3360"/>
              </a:lnSpc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For performance reasons, we perform all image processing on the GPU</a:t>
            </a:r>
          </a:p>
          <a:p>
            <a:pPr lvl="1">
              <a:lnSpc>
                <a:spcPts val="3360"/>
              </a:lnSpc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GPU-backend implemented in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/>
                <a:cs typeface="Courier New"/>
              </a:rPr>
              <a:t>FCamAppThread</a:t>
            </a:r>
          </a:p>
        </p:txBody>
      </p:sp>
    </p:spTree>
    <p:extLst>
      <p:ext uri="{BB962C8B-B14F-4D97-AF65-F5344CB8AC3E}">
        <p14:creationId xmlns:p14="http://schemas.microsoft.com/office/powerpoint/2010/main" val="3180941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1020" y="304800"/>
            <a:ext cx="5569580" cy="38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Blah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3156834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HOW IT WORKS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27" name="TextBox 16"/>
            <p:cNvSpPr txBox="1">
              <a:spLocks noChangeArrowheads="1"/>
            </p:cNvSpPr>
            <p:nvPr/>
          </p:nvSpPr>
          <p:spPr bwMode="auto">
            <a:xfrm>
              <a:off x="4457303" y="276970"/>
              <a:ext cx="2951743" cy="36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2100" dirty="0" smtClean="0">
                  <a:solidFill>
                    <a:srgbClr val="7CAC1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GPU-based backend</a:t>
              </a:r>
              <a:endParaRPr lang="en-US" sz="2100" dirty="0">
                <a:solidFill>
                  <a:srgbClr val="7CAC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28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  <p:pic>
        <p:nvPicPr>
          <p:cNvPr id="3" name="Picture 2" descr="gpuprocessin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21497"/>
            <a:ext cx="9144000" cy="24981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1219200"/>
            <a:ext cx="4738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Inside of </a:t>
            </a:r>
            <a:r>
              <a:rPr lang="en-US" sz="2800" dirty="0" smtClean="0">
                <a:latin typeface="Courier New"/>
                <a:cs typeface="Courier New"/>
              </a:rPr>
              <a:t>FCamAppThread…</a:t>
            </a:r>
            <a:endParaRPr lang="en-US" sz="2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63005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1020" y="304800"/>
            <a:ext cx="5569580" cy="38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Blah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3156834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HOW IT WORKS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27" name="TextBox 16"/>
            <p:cNvSpPr txBox="1">
              <a:spLocks noChangeArrowheads="1"/>
            </p:cNvSpPr>
            <p:nvPr/>
          </p:nvSpPr>
          <p:spPr bwMode="auto">
            <a:xfrm>
              <a:off x="4457303" y="276970"/>
              <a:ext cx="2951743" cy="36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2100" dirty="0" smtClean="0">
                  <a:solidFill>
                    <a:srgbClr val="7CAC1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GPU-based backend</a:t>
              </a:r>
              <a:endParaRPr lang="en-US" sz="2100" dirty="0">
                <a:solidFill>
                  <a:srgbClr val="7CAC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28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  <p:pic>
        <p:nvPicPr>
          <p:cNvPr id="3" name="Picture 2" descr="gpuprocessin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21497"/>
            <a:ext cx="9144000" cy="24981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1219200"/>
            <a:ext cx="4738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Inside of </a:t>
            </a:r>
            <a:r>
              <a:rPr lang="en-US" sz="2800" dirty="0" smtClean="0">
                <a:latin typeface="Courier New"/>
                <a:cs typeface="Courier New"/>
              </a:rPr>
              <a:t>FCamAppThread…</a:t>
            </a:r>
            <a:endParaRPr lang="en-US" sz="2800" dirty="0">
              <a:latin typeface="Courier New"/>
              <a:cs typeface="Courier New"/>
            </a:endParaRPr>
          </a:p>
        </p:txBody>
      </p:sp>
      <p:sp>
        <p:nvSpPr>
          <p:cNvPr id="2" name="Oval 1"/>
          <p:cNvSpPr/>
          <p:nvPr/>
        </p:nvSpPr>
        <p:spPr>
          <a:xfrm>
            <a:off x="33867" y="2895600"/>
            <a:ext cx="1778000" cy="10668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5105400"/>
            <a:ext cx="6340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Get a single 640 x 480 viewfinder frame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914400" y="4191000"/>
            <a:ext cx="0" cy="83820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49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1020" y="304800"/>
            <a:ext cx="5569580" cy="38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Blah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3156834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HOW IT WORKS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27" name="TextBox 16"/>
            <p:cNvSpPr txBox="1">
              <a:spLocks noChangeArrowheads="1"/>
            </p:cNvSpPr>
            <p:nvPr/>
          </p:nvSpPr>
          <p:spPr bwMode="auto">
            <a:xfrm>
              <a:off x="4457303" y="276970"/>
              <a:ext cx="2951743" cy="36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2100" dirty="0" smtClean="0">
                  <a:solidFill>
                    <a:srgbClr val="7CAC1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GPU-based backend</a:t>
              </a:r>
              <a:endParaRPr lang="en-US" sz="2100" dirty="0">
                <a:solidFill>
                  <a:srgbClr val="7CAC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28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  <p:pic>
        <p:nvPicPr>
          <p:cNvPr id="3" name="Picture 2" descr="gpuprocessin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21497"/>
            <a:ext cx="9144000" cy="24981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1219200"/>
            <a:ext cx="4738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Inside of </a:t>
            </a:r>
            <a:r>
              <a:rPr lang="en-US" sz="2800" dirty="0" smtClean="0">
                <a:latin typeface="Courier New"/>
                <a:cs typeface="Courier New"/>
              </a:rPr>
              <a:t>FCamAppThread…</a:t>
            </a:r>
            <a:endParaRPr lang="en-US" sz="2800" dirty="0">
              <a:latin typeface="Courier New"/>
              <a:cs typeface="Courier New"/>
            </a:endParaRPr>
          </a:p>
        </p:txBody>
      </p:sp>
      <p:sp>
        <p:nvSpPr>
          <p:cNvPr id="2" name="Oval 1"/>
          <p:cNvSpPr/>
          <p:nvPr/>
        </p:nvSpPr>
        <p:spPr>
          <a:xfrm>
            <a:off x="2514600" y="2438400"/>
            <a:ext cx="1778000" cy="10668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38131" y="5105400"/>
            <a:ext cx="60580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Copy frame data to “</a:t>
            </a:r>
            <a:r>
              <a:rPr lang="en-US" sz="2400" dirty="0" smtClean="0">
                <a:solidFill>
                  <a:srgbClr val="FF0000"/>
                </a:solidFill>
                <a:latin typeface="Courier New"/>
                <a:cs typeface="Courier New"/>
              </a:rPr>
              <a:t>SharedBuffer</a:t>
            </a:r>
            <a:r>
              <a:rPr lang="en-US" sz="2400" dirty="0" smtClean="0">
                <a:solidFill>
                  <a:srgbClr val="FF0000"/>
                </a:solidFill>
              </a:rPr>
              <a:t>”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Data is visible to both CPU and GPU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971800" y="3733800"/>
            <a:ext cx="0" cy="129540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915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1020" y="304800"/>
            <a:ext cx="5569580" cy="38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Blah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3156834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HOW IT WORKS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27" name="TextBox 16"/>
            <p:cNvSpPr txBox="1">
              <a:spLocks noChangeArrowheads="1"/>
            </p:cNvSpPr>
            <p:nvPr/>
          </p:nvSpPr>
          <p:spPr bwMode="auto">
            <a:xfrm>
              <a:off x="4457303" y="276970"/>
              <a:ext cx="2951743" cy="36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2100" dirty="0" smtClean="0">
                  <a:solidFill>
                    <a:srgbClr val="7CAC1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GPU-based backend</a:t>
              </a:r>
              <a:endParaRPr lang="en-US" sz="2100" dirty="0">
                <a:solidFill>
                  <a:srgbClr val="7CAC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28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  <p:pic>
        <p:nvPicPr>
          <p:cNvPr id="3" name="Picture 2" descr="gpuprocessin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21497"/>
            <a:ext cx="9144000" cy="24981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1219200"/>
            <a:ext cx="4738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Inside of </a:t>
            </a:r>
            <a:r>
              <a:rPr lang="en-US" sz="2800" dirty="0" smtClean="0">
                <a:latin typeface="Courier New"/>
                <a:cs typeface="Courier New"/>
              </a:rPr>
              <a:t>FCamAppThread…</a:t>
            </a:r>
            <a:endParaRPr lang="en-US" sz="2800" dirty="0">
              <a:latin typeface="Courier New"/>
              <a:cs typeface="Courier New"/>
            </a:endParaRPr>
          </a:p>
        </p:txBody>
      </p:sp>
      <p:sp>
        <p:nvSpPr>
          <p:cNvPr id="2" name="Oval 1"/>
          <p:cNvSpPr/>
          <p:nvPr/>
        </p:nvSpPr>
        <p:spPr>
          <a:xfrm>
            <a:off x="4648200" y="2514600"/>
            <a:ext cx="2514600" cy="19050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71396" y="5105400"/>
            <a:ext cx="5596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Apply sequence of shaders in GPU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953000" y="4267200"/>
            <a:ext cx="0" cy="76200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933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1020" y="304800"/>
            <a:ext cx="5569580" cy="38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Blah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3156834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HOW IT WORKS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27" name="TextBox 16"/>
            <p:cNvSpPr txBox="1">
              <a:spLocks noChangeArrowheads="1"/>
            </p:cNvSpPr>
            <p:nvPr/>
          </p:nvSpPr>
          <p:spPr bwMode="auto">
            <a:xfrm>
              <a:off x="4457303" y="276970"/>
              <a:ext cx="2951743" cy="36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2100" dirty="0" smtClean="0">
                  <a:solidFill>
                    <a:srgbClr val="7CAC1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GPU-based backend</a:t>
              </a:r>
              <a:endParaRPr lang="en-US" sz="2100" dirty="0">
                <a:solidFill>
                  <a:srgbClr val="7CAC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28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  <p:pic>
        <p:nvPicPr>
          <p:cNvPr id="3" name="Picture 2" descr="gpuprocessin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21497"/>
            <a:ext cx="9144000" cy="24981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1219200"/>
            <a:ext cx="4738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Inside of </a:t>
            </a:r>
            <a:r>
              <a:rPr lang="en-US" sz="2800" dirty="0" smtClean="0">
                <a:latin typeface="Courier New"/>
                <a:cs typeface="Courier New"/>
              </a:rPr>
              <a:t>FCamAppThread…</a:t>
            </a:r>
            <a:endParaRPr lang="en-US" sz="2800" dirty="0">
              <a:latin typeface="Courier New"/>
              <a:cs typeface="Courier New"/>
            </a:endParaRPr>
          </a:p>
        </p:txBody>
      </p:sp>
      <p:sp>
        <p:nvSpPr>
          <p:cNvPr id="2" name="Oval 1"/>
          <p:cNvSpPr/>
          <p:nvPr/>
        </p:nvSpPr>
        <p:spPr>
          <a:xfrm>
            <a:off x="7391400" y="2819400"/>
            <a:ext cx="1752600" cy="12954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29000" y="5105400"/>
            <a:ext cx="5686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Copy result back to FCam renderer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8305800" y="4267200"/>
            <a:ext cx="0" cy="76200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8099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1020" y="304800"/>
            <a:ext cx="5569580" cy="38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Blah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r>
              <a:rPr lang="en-US" dirty="0" err="1" smtClean="0"/>
              <a:t>Blah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3156834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HOW IT WORKS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27" name="TextBox 16"/>
            <p:cNvSpPr txBox="1">
              <a:spLocks noChangeArrowheads="1"/>
            </p:cNvSpPr>
            <p:nvPr/>
          </p:nvSpPr>
          <p:spPr bwMode="auto">
            <a:xfrm>
              <a:off x="4457303" y="276970"/>
              <a:ext cx="2951743" cy="36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2100" dirty="0" smtClean="0">
                  <a:solidFill>
                    <a:srgbClr val="7CAC1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GPU-based backend</a:t>
              </a:r>
              <a:endParaRPr lang="en-US" sz="2100" dirty="0">
                <a:solidFill>
                  <a:srgbClr val="7CAC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28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" y="1612900"/>
            <a:ext cx="6134100" cy="3632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14400" y="5638800"/>
            <a:ext cx="7212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 smtClean="0">
                <a:solidFill>
                  <a:srgbClr val="FF0000"/>
                </a:solidFill>
              </a:rPr>
              <a:t>Typical perf: ~100 ms per frame (10 fps)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562600" y="1981200"/>
            <a:ext cx="1600200" cy="3048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562600" y="2438400"/>
            <a:ext cx="1600200" cy="3048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562600" y="2895600"/>
            <a:ext cx="1600200" cy="3048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562600" y="3657600"/>
            <a:ext cx="1600200" cy="3048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40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pace-jam-1996-01-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62356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5410200"/>
            <a:ext cx="9144000" cy="1447800"/>
          </a:xfrm>
          <a:solidFill>
            <a:schemeClr val="tx1"/>
          </a:solidFill>
          <a:ln w="38100">
            <a:noFill/>
          </a:ln>
        </p:spPr>
        <p:txBody>
          <a:bodyPr/>
          <a:lstStyle/>
          <a:p>
            <a:pPr algn="ctr"/>
            <a:r>
              <a:rPr lang="en-US" sz="3600" dirty="0" smtClean="0">
                <a:effectLst>
                  <a:outerShdw blurRad="63500" dist="50800" algn="ctr" rotWithShape="0">
                    <a:prstClr val="black">
                      <a:alpha val="40000"/>
                    </a:prstClr>
                  </a:outerShdw>
                </a:effectLst>
              </a:rPr>
              <a:t>Switching gears…</a:t>
            </a:r>
            <a:endParaRPr lang="en-US" sz="3600" dirty="0">
              <a:effectLst>
                <a:outerShdw blurRad="63500" dist="508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4843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" y="4038600"/>
            <a:ext cx="8458200" cy="2590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Request a stream of alternating flash/no-flash video. Steer it to the right destination.</a:t>
            </a:r>
          </a:p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Use flash/no-flash pair to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segment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foreground and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background (very naïve!)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6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7" name="Rectangle 26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5732658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FLASH-BASED SELECTIVE NPR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31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  <p:pic>
        <p:nvPicPr>
          <p:cNvPr id="17" name="Picture 16" descr="gpuprocessing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897"/>
            <a:ext cx="9144000" cy="2498103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2743200" y="1828800"/>
            <a:ext cx="1295400" cy="10668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743200" y="2743200"/>
            <a:ext cx="1295400" cy="10668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316997" y="3429000"/>
            <a:ext cx="912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Flash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8200" y="1447800"/>
            <a:ext cx="13917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No-flash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209800" y="1752600"/>
            <a:ext cx="533400" cy="38100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2209800" y="3581400"/>
            <a:ext cx="533400" cy="15240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783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7" name="Rectangle 26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5732658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FLASH-BASED SELECTIVE NPR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31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  <p:pic>
        <p:nvPicPr>
          <p:cNvPr id="3" name="Picture 2" descr="background_npr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9144000" cy="350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52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12"/>
          <p:cNvGrpSpPr>
            <a:grpSpLocks/>
          </p:cNvGrpSpPr>
          <p:nvPr/>
        </p:nvGrpSpPr>
        <p:grpSpPr bwMode="auto">
          <a:xfrm>
            <a:off x="0" y="-26988"/>
            <a:ext cx="9180513" cy="878776"/>
            <a:chOff x="0" y="0"/>
            <a:chExt cx="9180512" cy="764070"/>
          </a:xfrm>
        </p:grpSpPr>
        <p:sp>
          <p:nvSpPr>
            <p:cNvPr id="27" name="Rectangle 26"/>
            <p:cNvSpPr/>
            <p:nvPr/>
          </p:nvSpPr>
          <p:spPr>
            <a:xfrm>
              <a:off x="0" y="0"/>
              <a:ext cx="9180512" cy="76407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TextBox 15"/>
            <p:cNvSpPr txBox="1">
              <a:spLocks noChangeArrowheads="1"/>
            </p:cNvSpPr>
            <p:nvPr/>
          </p:nvSpPr>
          <p:spPr bwMode="auto">
            <a:xfrm>
              <a:off x="1177137" y="155973"/>
              <a:ext cx="3132187" cy="50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CONCLUSIONS</a:t>
              </a: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31" name="Picture 2" descr="C:\Users\Irving\Desktop\3042316-tree-icon-with-reflecti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4" y="160338"/>
            <a:ext cx="830262" cy="830262"/>
          </a:xfrm>
          <a:prstGeom prst="rect">
            <a:avLst/>
          </a:prstGeom>
          <a:solidFill>
            <a:schemeClr val="bg1"/>
          </a:solidFill>
          <a:ln w="22225" cap="rnd">
            <a:solidFill>
              <a:srgbClr val="FFFFFF"/>
            </a:solidFill>
          </a:ln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44450" contourW="6350">
            <a:bevelT w="82550" h="25400"/>
            <a:bevelB w="6350"/>
            <a:contourClr>
              <a:schemeClr val="bg2"/>
            </a:contourClr>
          </a:sp3d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458200" cy="49530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Demonstration of NPR viewfinder</a:t>
            </a:r>
          </a:p>
          <a:p>
            <a:pPr marL="800100" lvl="1" indent="-457200">
              <a:lnSpc>
                <a:spcPct val="110000"/>
              </a:lnSpc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Stylizes 640 x 480 video at 10 fps</a:t>
            </a:r>
          </a:p>
          <a:p>
            <a:pPr marL="800100" lvl="1" indent="-457200">
              <a:lnSpc>
                <a:spcPct val="110000"/>
              </a:lnSpc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Bilateral filtering, edge detection, quantization</a:t>
            </a:r>
          </a:p>
          <a:p>
            <a:pPr marL="800100" lvl="1" indent="-457200">
              <a:lnSpc>
                <a:spcPct val="110000"/>
              </a:lnSpc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See: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cs478.blogspot.com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for more results</a:t>
            </a:r>
          </a:p>
          <a:p>
            <a:pPr marL="800100" lvl="1" indent="-457200">
              <a:lnSpc>
                <a:spcPct val="110000"/>
              </a:lnSpc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Backend for GPU-based image processing:</a:t>
            </a:r>
          </a:p>
          <a:p>
            <a:pPr marL="800100" lvl="1" indent="-457200">
              <a:lnSpc>
                <a:spcPct val="110000"/>
              </a:lnSpc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Generic, can be used with other filters</a:t>
            </a:r>
          </a:p>
          <a:p>
            <a:pPr marL="800100" lvl="1" indent="-457200">
              <a:lnSpc>
                <a:spcPct val="110000"/>
              </a:lnSpc>
            </a:pPr>
            <a:endParaRPr lang="en-US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Proof-of-principle integration with hardware</a:t>
            </a:r>
          </a:p>
          <a:p>
            <a:pPr marL="800100" lvl="1" indent="-457200">
              <a:lnSpc>
                <a:spcPct val="110000"/>
              </a:lnSpc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Flash-based, background-selective NPR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473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rving">
  <a:themeElements>
    <a:clrScheme name="Perspective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spective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erspective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Irving</Template>
  <TotalTime>652</TotalTime>
  <Words>678</Words>
  <Application>Microsoft Macintosh PowerPoint</Application>
  <PresentationFormat>On-screen Show (4:3)</PresentationFormat>
  <Paragraphs>131</Paragraphs>
  <Slides>31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Irving</vt:lpstr>
      <vt:lpstr>Real-time Non-photorealistic Viewfinder</vt:lpstr>
      <vt:lpstr>Real-time Non-photorealistic Viewfinder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Switching gears…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Applying Machine Learning  to Product Categorization</dc:title>
  <dc:creator>Irving</dc:creator>
  <cp:lastModifiedBy>Tony Hyun Kim</cp:lastModifiedBy>
  <cp:revision>91</cp:revision>
  <dcterms:created xsi:type="dcterms:W3CDTF">2011-12-13T04:34:12Z</dcterms:created>
  <dcterms:modified xsi:type="dcterms:W3CDTF">2012-03-22T18:21:07Z</dcterms:modified>
</cp:coreProperties>
</file>