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70" r:id="rId9"/>
    <p:sldId id="273" r:id="rId10"/>
    <p:sldId id="261" r:id="rId11"/>
    <p:sldId id="274" r:id="rId12"/>
    <p:sldId id="262" r:id="rId13"/>
    <p:sldId id="263" r:id="rId14"/>
    <p:sldId id="271" r:id="rId15"/>
    <p:sldId id="264" r:id="rId16"/>
    <p:sldId id="275" r:id="rId17"/>
    <p:sldId id="276" r:id="rId18"/>
    <p:sldId id="267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90285BA-464D-4497-ADD3-4EF7A8803B1F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E148C8D-C701-4EEE-A883-8B2E6303EB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86190"/>
            <a:ext cx="8077200" cy="124301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Measurement of Young’s modulus via mechanical test of MEMS </a:t>
            </a:r>
            <a:r>
              <a:rPr lang="en-US" sz="3200" dirty="0" smtClean="0"/>
              <a:t>cantilevers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642" y="5244096"/>
            <a:ext cx="8077200" cy="1113862"/>
          </a:xfrm>
        </p:spPr>
        <p:txBody>
          <a:bodyPr/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April 23, 2009</a:t>
            </a:r>
          </a:p>
          <a:p>
            <a:r>
              <a:rPr lang="en-US" dirty="0" smtClean="0"/>
              <a:t>6.152: MEMS Presentation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25643"/>
          </a:xfrm>
        </p:spPr>
        <p:txBody>
          <a:bodyPr>
            <a:normAutofit fontScale="77500" lnSpcReduction="20000"/>
          </a:bodyPr>
          <a:lstStyle/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MEMS Cantilevers, Fixed-fixed beams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Theory of cantilever mechanics: Young’s modulus, etc.</a:t>
            </a:r>
          </a:p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Fabrication details</a:t>
            </a:r>
          </a:p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Experimental setup for mechanical test</a:t>
            </a:r>
          </a:p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Analysis and results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Young’s modulus of </a:t>
            </a:r>
            <a:r>
              <a:rPr lang="en-US" sz="2000" dirty="0" err="1" smtClean="0"/>
              <a:t>SiNx</a:t>
            </a:r>
            <a:endParaRPr lang="en-US" sz="2000" dirty="0" smtClean="0"/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Breaking point of the fixed-fixed beam</a:t>
            </a:r>
          </a:p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Sources of error</a:t>
            </a:r>
          </a:p>
          <a:p>
            <a:pPr marL="633222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MEMS Cantilevers and Fixed-fixed beams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679626"/>
            <a:ext cx="3575694" cy="243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286256"/>
            <a:ext cx="357308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75191"/>
            <a:ext cx="4757742" cy="272537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ubiquitous structure in MEMS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Starting point for many applications: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Sensors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Platform for material experiments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It’s easy to build and easy to use (in principle).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6429396"/>
            <a:ext cx="4429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source: Hayden, Taylor. “MEMS Analysis 2” (On 6.152 Stellar)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MEMS Cantilevers and Fixed-fixed beams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757742" cy="272537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Most ubiquitous structure in MEMS</a:t>
            </a:r>
          </a:p>
          <a:p>
            <a:endParaRPr lang="en-US" sz="2000" dirty="0" smtClean="0"/>
          </a:p>
          <a:p>
            <a:r>
              <a:rPr lang="en-US" sz="2000" dirty="0" smtClean="0"/>
              <a:t>Starting point for many applications:</a:t>
            </a:r>
          </a:p>
          <a:p>
            <a:pPr lvl="1"/>
            <a:r>
              <a:rPr lang="en-US" sz="1800" dirty="0" smtClean="0"/>
              <a:t>Sensors</a:t>
            </a:r>
          </a:p>
          <a:p>
            <a:pPr lvl="1"/>
            <a:r>
              <a:rPr lang="en-US" sz="1800" dirty="0" smtClean="0"/>
              <a:t>Platform for material experiments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It’s easy to build and easy to use (in principle).</a:t>
            </a:r>
          </a:p>
          <a:p>
            <a:endParaRPr lang="en-U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679626"/>
            <a:ext cx="3575694" cy="243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286256"/>
            <a:ext cx="357308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642910" y="4714884"/>
            <a:ext cx="8143932" cy="1714512"/>
            <a:chOff x="642910" y="4572008"/>
            <a:chExt cx="8143932" cy="1714512"/>
          </a:xfrm>
        </p:grpSpPr>
        <p:sp>
          <p:nvSpPr>
            <p:cNvPr id="6" name="Rounded Rectangle 5"/>
            <p:cNvSpPr/>
            <p:nvPr/>
          </p:nvSpPr>
          <p:spPr>
            <a:xfrm>
              <a:off x="642910" y="4572008"/>
              <a:ext cx="8143932" cy="1571636"/>
            </a:xfrm>
            <a:prstGeom prst="roundRect">
              <a:avLst/>
            </a:prstGeom>
            <a:solidFill>
              <a:schemeClr val="accent1">
                <a:alpha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28662" y="4686082"/>
              <a:ext cx="75724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Our experimental goals:</a:t>
              </a:r>
            </a:p>
            <a:p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200" dirty="0" smtClean="0"/>
                <a:t>Build an array of MEMS cantilevers and fixed-fixed (FF) beams.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200" dirty="0" smtClean="0"/>
                <a:t>Perform optical and mechanical verification of the devices.</a:t>
              </a:r>
            </a:p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of cantilever mechanics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929198"/>
            <a:ext cx="8329642" cy="147160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Once the structure is built, we want to test it.</a:t>
            </a:r>
          </a:p>
          <a:p>
            <a:pPr lvl="1"/>
            <a:r>
              <a:rPr lang="en-US" sz="1600" dirty="0" smtClean="0"/>
              <a:t>i.e. perform </a:t>
            </a:r>
            <a:r>
              <a:rPr lang="en-US" sz="1600" b="1" dirty="0" smtClean="0"/>
              <a:t>consistency checks </a:t>
            </a:r>
            <a:r>
              <a:rPr lang="en-US" sz="1600" dirty="0" smtClean="0"/>
              <a:t>against literature</a:t>
            </a:r>
            <a:endParaRPr lang="en-US" sz="1600" b="1" dirty="0"/>
          </a:p>
        </p:txBody>
      </p:sp>
      <p:pic>
        <p:nvPicPr>
          <p:cNvPr id="4" name="Picture 3" descr="cantilever_undeflec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643050"/>
            <a:ext cx="7134225" cy="3133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786" y="6429396"/>
            <a:ext cx="5214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source: Schwartzman, Alan. “MEMS Analysis 1” (On 6.152 Stellar)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929198"/>
            <a:ext cx="8329642" cy="1643074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The deflection of the target point (at distance L from fixed end):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Young’s modulus (E) is a </a:t>
            </a:r>
            <a:r>
              <a:rPr lang="en-US" sz="2000" b="1" dirty="0" smtClean="0"/>
              <a:t>material property </a:t>
            </a:r>
            <a:r>
              <a:rPr lang="en-US" sz="2000" dirty="0" smtClean="0"/>
              <a:t>measuring stiffness.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of cantilever mechanics</a:t>
            </a:r>
            <a:endParaRPr lang="en-US" dirty="0"/>
          </a:p>
        </p:txBody>
      </p:sp>
      <p:pic>
        <p:nvPicPr>
          <p:cNvPr id="4" name="Picture 3" descr="cantilever_undefl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39" y="1643050"/>
            <a:ext cx="7115175" cy="313372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855774" y="5357826"/>
            <a:ext cx="2857520" cy="652086"/>
            <a:chOff x="2855774" y="5357826"/>
            <a:chExt cx="2857520" cy="652086"/>
          </a:xfrm>
        </p:grpSpPr>
        <p:sp>
          <p:nvSpPr>
            <p:cNvPr id="6" name="Rounded Rectangle 5"/>
            <p:cNvSpPr/>
            <p:nvPr/>
          </p:nvSpPr>
          <p:spPr>
            <a:xfrm>
              <a:off x="2855774" y="5366970"/>
              <a:ext cx="2857520" cy="642942"/>
            </a:xfrm>
            <a:prstGeom prst="roundRect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143240" y="5357826"/>
            <a:ext cx="2281970" cy="638178"/>
          </p:xfrm>
          <a:graphic>
            <a:graphicData uri="http://schemas.openxmlformats.org/presentationml/2006/ole">
              <p:oleObj spid="_x0000_s2050" name="Equation" r:id="rId4" imgW="1498320" imgH="41904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Fabrication details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204310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Silicon nitride was deposited on wafer by Scott.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Thickness was measured by ellipsometry:</a:t>
            </a:r>
            <a:endParaRPr lang="en-US" sz="2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572132" y="5000636"/>
            <a:ext cx="2857520" cy="642942"/>
            <a:chOff x="5357818" y="5786454"/>
            <a:chExt cx="2857520" cy="642942"/>
          </a:xfrm>
        </p:grpSpPr>
        <p:sp>
          <p:nvSpPr>
            <p:cNvPr id="5" name="Rounded Rectangle 4"/>
            <p:cNvSpPr/>
            <p:nvPr/>
          </p:nvSpPr>
          <p:spPr>
            <a:xfrm>
              <a:off x="5357818" y="5786454"/>
              <a:ext cx="2857520" cy="642942"/>
            </a:xfrm>
            <a:prstGeom prst="roundRect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5741587" y="5926600"/>
            <a:ext cx="2178855" cy="387352"/>
          </p:xfrm>
          <a:graphic>
            <a:graphicData uri="http://schemas.openxmlformats.org/presentationml/2006/ole">
              <p:oleObj spid="_x0000_s4098" name="Equation" r:id="rId3" imgW="1143000" imgH="203040" progId="Equation.3">
                <p:embed/>
              </p:oleObj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1785918" y="2428868"/>
            <a:ext cx="5334000" cy="1671340"/>
            <a:chOff x="1785918" y="2428868"/>
            <a:chExt cx="5334000" cy="1671340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785918" y="2428868"/>
              <a:ext cx="5334000" cy="1219200"/>
              <a:chOff x="1104" y="2016"/>
              <a:chExt cx="3360" cy="768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1104" y="2016"/>
                <a:ext cx="3360" cy="76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1152" y="2064"/>
                <a:ext cx="3264" cy="67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6122968" y="3638543"/>
              <a:ext cx="7344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 err="1"/>
                <a:t>SiN</a:t>
              </a:r>
              <a:r>
                <a:rPr lang="en-US" sz="2400" baseline="-25000" dirty="0" err="1"/>
                <a:t>x</a:t>
              </a:r>
              <a:endParaRPr lang="en-US" sz="2400" baseline="-25000" dirty="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862118" y="2657468"/>
              <a:ext cx="5181600" cy="8302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/>
                <a:t>Silicon wafer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Fabrication details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818" y="1714488"/>
            <a:ext cx="3571900" cy="468631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Silicon nitride patterned according to mask on left.</a:t>
            </a:r>
          </a:p>
          <a:p>
            <a:endParaRPr lang="en-US" sz="2000" dirty="0" smtClean="0"/>
          </a:p>
          <a:p>
            <a:r>
              <a:rPr lang="en-US" sz="2000" dirty="0" smtClean="0"/>
              <a:t>Pattern transferred by contact lithography.</a:t>
            </a:r>
          </a:p>
          <a:p>
            <a:endParaRPr lang="en-US" sz="2000" dirty="0"/>
          </a:p>
          <a:p>
            <a:r>
              <a:rPr lang="en-US" sz="2000" dirty="0" smtClean="0"/>
              <a:t>The nitride was etched by SF</a:t>
            </a:r>
            <a:r>
              <a:rPr lang="en-US" sz="2000" baseline="-25000" dirty="0" smtClean="0"/>
              <a:t>6</a:t>
            </a:r>
            <a:r>
              <a:rPr lang="en-US" sz="2000" dirty="0" smtClean="0"/>
              <a:t>/plasma.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282" y="1706585"/>
            <a:ext cx="5064125" cy="4865687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Fabrication details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86322"/>
            <a:ext cx="8229600" cy="161447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000" dirty="0" smtClean="0"/>
              <a:t>Finally, an anisotropic etch (KOH) was utilized to etch the Si bulk. 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Two hour etch in 80ºC KOH bath.</a:t>
            </a:r>
          </a:p>
          <a:p>
            <a:pPr>
              <a:lnSpc>
                <a:spcPct val="120000"/>
              </a:lnSpc>
              <a:buNone/>
            </a:pPr>
            <a:endParaRPr lang="en-US" sz="2000" dirty="0" smtClean="0"/>
          </a:p>
          <a:p>
            <a:pPr>
              <a:lnSpc>
                <a:spcPct val="120000"/>
              </a:lnSpc>
            </a:pPr>
            <a:r>
              <a:rPr lang="en-US" sz="2000" dirty="0" smtClean="0"/>
              <a:t>The &lt;111&gt; orientation is stable against KOH </a:t>
            </a:r>
            <a:r>
              <a:rPr lang="en-US" sz="2000" dirty="0" smtClean="0">
                <a:sym typeface="Wingdings" pitchFamily="2" charset="2"/>
              </a:rPr>
              <a:t>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>
                <a:sym typeface="Wingdings" pitchFamily="2" charset="2"/>
              </a:rPr>
              <a:t>Allows for the material below the bridge to be removed first.</a:t>
            </a:r>
            <a:endParaRPr lang="en-US" sz="1600" dirty="0" smtClean="0"/>
          </a:p>
          <a:p>
            <a:pPr lvl="1">
              <a:lnSpc>
                <a:spcPct val="150000"/>
              </a:lnSpc>
            </a:pPr>
            <a:endParaRPr lang="en-US" sz="1600" dirty="0" smtClean="0"/>
          </a:p>
        </p:txBody>
      </p:sp>
      <p:grpSp>
        <p:nvGrpSpPr>
          <p:cNvPr id="29" name="Group 28"/>
          <p:cNvGrpSpPr/>
          <p:nvPr/>
        </p:nvGrpSpPr>
        <p:grpSpPr>
          <a:xfrm>
            <a:off x="857224" y="1857365"/>
            <a:ext cx="3786214" cy="2657719"/>
            <a:chOff x="2571736" y="1857365"/>
            <a:chExt cx="3786214" cy="2657719"/>
          </a:xfrm>
        </p:grpSpPr>
        <p:grpSp>
          <p:nvGrpSpPr>
            <p:cNvPr id="13" name="Group 21"/>
            <p:cNvGrpSpPr>
              <a:grpSpLocks/>
            </p:cNvGrpSpPr>
            <p:nvPr/>
          </p:nvGrpSpPr>
          <p:grpSpPr bwMode="auto">
            <a:xfrm>
              <a:off x="2571736" y="1857365"/>
              <a:ext cx="3786214" cy="865388"/>
              <a:chOff x="1111" y="1682"/>
              <a:chExt cx="3347" cy="765"/>
            </a:xfrm>
          </p:grpSpPr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1111" y="1682"/>
                <a:ext cx="3347" cy="765"/>
              </a:xfrm>
              <a:custGeom>
                <a:avLst/>
                <a:gdLst/>
                <a:ahLst/>
                <a:cxnLst>
                  <a:cxn ang="0">
                    <a:pos x="2343" y="47"/>
                  </a:cxn>
                  <a:cxn ang="0">
                    <a:pos x="2343" y="0"/>
                  </a:cxn>
                  <a:cxn ang="0">
                    <a:pos x="0" y="0"/>
                  </a:cxn>
                  <a:cxn ang="0">
                    <a:pos x="0" y="765"/>
                  </a:cxn>
                  <a:cxn ang="0">
                    <a:pos x="3347" y="765"/>
                  </a:cxn>
                  <a:cxn ang="0">
                    <a:pos x="3347" y="0"/>
                  </a:cxn>
                  <a:cxn ang="0">
                    <a:pos x="2677" y="0"/>
                  </a:cxn>
                  <a:cxn ang="0">
                    <a:pos x="2677" y="47"/>
                  </a:cxn>
                  <a:cxn ang="0">
                    <a:pos x="3299" y="47"/>
                  </a:cxn>
                  <a:cxn ang="0">
                    <a:pos x="3299" y="717"/>
                  </a:cxn>
                  <a:cxn ang="0">
                    <a:pos x="48" y="717"/>
                  </a:cxn>
                  <a:cxn ang="0">
                    <a:pos x="48" y="47"/>
                  </a:cxn>
                  <a:cxn ang="0">
                    <a:pos x="2343" y="47"/>
                  </a:cxn>
                </a:cxnLst>
                <a:rect l="0" t="0" r="r" b="b"/>
                <a:pathLst>
                  <a:path w="3347" h="765">
                    <a:moveTo>
                      <a:pt x="2343" y="47"/>
                    </a:moveTo>
                    <a:lnTo>
                      <a:pt x="2343" y="0"/>
                    </a:lnTo>
                    <a:lnTo>
                      <a:pt x="0" y="0"/>
                    </a:lnTo>
                    <a:lnTo>
                      <a:pt x="0" y="765"/>
                    </a:lnTo>
                    <a:lnTo>
                      <a:pt x="3347" y="765"/>
                    </a:lnTo>
                    <a:lnTo>
                      <a:pt x="3347" y="0"/>
                    </a:lnTo>
                    <a:lnTo>
                      <a:pt x="2677" y="0"/>
                    </a:lnTo>
                    <a:lnTo>
                      <a:pt x="2677" y="47"/>
                    </a:lnTo>
                    <a:lnTo>
                      <a:pt x="3299" y="47"/>
                    </a:lnTo>
                    <a:lnTo>
                      <a:pt x="3299" y="717"/>
                    </a:lnTo>
                    <a:lnTo>
                      <a:pt x="48" y="717"/>
                    </a:lnTo>
                    <a:lnTo>
                      <a:pt x="48" y="47"/>
                    </a:lnTo>
                    <a:lnTo>
                      <a:pt x="2343" y="47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1159" y="1729"/>
                <a:ext cx="3251" cy="6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4" y="0"/>
                  </a:cxn>
                  <a:cxn ang="0">
                    <a:pos x="717" y="192"/>
                  </a:cxn>
                  <a:cxn ang="0">
                    <a:pos x="2486" y="192"/>
                  </a:cxn>
                  <a:cxn ang="0">
                    <a:pos x="2629" y="0"/>
                  </a:cxn>
                  <a:cxn ang="0">
                    <a:pos x="3251" y="0"/>
                  </a:cxn>
                  <a:cxn ang="0">
                    <a:pos x="3251" y="670"/>
                  </a:cxn>
                  <a:cxn ang="0">
                    <a:pos x="0" y="670"/>
                  </a:cxn>
                  <a:cxn ang="0">
                    <a:pos x="0" y="0"/>
                  </a:cxn>
                </a:cxnLst>
                <a:rect l="0" t="0" r="r" b="b"/>
                <a:pathLst>
                  <a:path w="3251" h="670">
                    <a:moveTo>
                      <a:pt x="0" y="0"/>
                    </a:moveTo>
                    <a:lnTo>
                      <a:pt x="574" y="0"/>
                    </a:lnTo>
                    <a:lnTo>
                      <a:pt x="717" y="192"/>
                    </a:lnTo>
                    <a:lnTo>
                      <a:pt x="2486" y="192"/>
                    </a:lnTo>
                    <a:lnTo>
                      <a:pt x="2629" y="0"/>
                    </a:lnTo>
                    <a:lnTo>
                      <a:pt x="3251" y="0"/>
                    </a:lnTo>
                    <a:lnTo>
                      <a:pt x="3251" y="670"/>
                    </a:lnTo>
                    <a:lnTo>
                      <a:pt x="0" y="6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2571736" y="3000372"/>
              <a:ext cx="3786214" cy="1514712"/>
              <a:chOff x="1111" y="2590"/>
              <a:chExt cx="3347" cy="1339"/>
            </a:xfrm>
          </p:grpSpPr>
          <p:sp>
            <p:nvSpPr>
              <p:cNvPr id="17" name="Rectangle 9"/>
              <p:cNvSpPr>
                <a:spLocks noChangeArrowheads="1"/>
              </p:cNvSpPr>
              <p:nvPr/>
            </p:nvSpPr>
            <p:spPr bwMode="auto">
              <a:xfrm>
                <a:off x="1111" y="2590"/>
                <a:ext cx="3347" cy="1339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1733" y="2925"/>
                <a:ext cx="2055" cy="669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1721" y="239"/>
                  </a:cxn>
                  <a:cxn ang="0">
                    <a:pos x="1721" y="430"/>
                  </a:cxn>
                  <a:cxn ang="0">
                    <a:pos x="0" y="430"/>
                  </a:cxn>
                  <a:cxn ang="0">
                    <a:pos x="0" y="669"/>
                  </a:cxn>
                  <a:cxn ang="0">
                    <a:pos x="2055" y="669"/>
                  </a:cxn>
                  <a:cxn ang="0">
                    <a:pos x="2055" y="0"/>
                  </a:cxn>
                  <a:cxn ang="0">
                    <a:pos x="0" y="0"/>
                  </a:cxn>
                  <a:cxn ang="0">
                    <a:pos x="0" y="239"/>
                  </a:cxn>
                </a:cxnLst>
                <a:rect l="0" t="0" r="r" b="b"/>
                <a:pathLst>
                  <a:path w="2055" h="669">
                    <a:moveTo>
                      <a:pt x="0" y="239"/>
                    </a:moveTo>
                    <a:lnTo>
                      <a:pt x="1721" y="239"/>
                    </a:lnTo>
                    <a:lnTo>
                      <a:pt x="1721" y="430"/>
                    </a:lnTo>
                    <a:lnTo>
                      <a:pt x="0" y="430"/>
                    </a:lnTo>
                    <a:lnTo>
                      <a:pt x="0" y="669"/>
                    </a:lnTo>
                    <a:lnTo>
                      <a:pt x="2055" y="669"/>
                    </a:lnTo>
                    <a:lnTo>
                      <a:pt x="2055" y="0"/>
                    </a:lnTo>
                    <a:lnTo>
                      <a:pt x="0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 flipH="1">
                <a:off x="3645" y="2925"/>
                <a:ext cx="143" cy="1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 flipH="1" flipV="1">
                <a:off x="3645" y="3451"/>
                <a:ext cx="143" cy="1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 flipV="1">
                <a:off x="1733" y="3451"/>
                <a:ext cx="143" cy="1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2" name="Line 13"/>
              <p:cNvSpPr>
                <a:spLocks noChangeShapeType="1"/>
              </p:cNvSpPr>
              <p:nvPr/>
            </p:nvSpPr>
            <p:spPr bwMode="auto">
              <a:xfrm>
                <a:off x="1733" y="2925"/>
                <a:ext cx="143" cy="1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" name="Line 14"/>
              <p:cNvSpPr>
                <a:spLocks noChangeShapeType="1"/>
              </p:cNvSpPr>
              <p:nvPr/>
            </p:nvSpPr>
            <p:spPr bwMode="auto">
              <a:xfrm>
                <a:off x="1876" y="3068"/>
                <a:ext cx="17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" name="Line 15"/>
              <p:cNvSpPr>
                <a:spLocks noChangeShapeType="1"/>
              </p:cNvSpPr>
              <p:nvPr/>
            </p:nvSpPr>
            <p:spPr bwMode="auto">
              <a:xfrm>
                <a:off x="3645" y="3068"/>
                <a:ext cx="0" cy="3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" name="Line 16"/>
              <p:cNvSpPr>
                <a:spLocks noChangeShapeType="1"/>
              </p:cNvSpPr>
              <p:nvPr/>
            </p:nvSpPr>
            <p:spPr bwMode="auto">
              <a:xfrm>
                <a:off x="1876" y="3451"/>
                <a:ext cx="17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6" name="Line 17"/>
              <p:cNvSpPr>
                <a:spLocks noChangeShapeType="1"/>
              </p:cNvSpPr>
              <p:nvPr/>
            </p:nvSpPr>
            <p:spPr bwMode="auto">
              <a:xfrm>
                <a:off x="1876" y="3068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7" name="Line 18"/>
              <p:cNvSpPr>
                <a:spLocks noChangeShapeType="1"/>
              </p:cNvSpPr>
              <p:nvPr/>
            </p:nvSpPr>
            <p:spPr bwMode="auto">
              <a:xfrm>
                <a:off x="1876" y="3355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8" name="Line 19"/>
              <p:cNvSpPr>
                <a:spLocks noChangeShapeType="1"/>
              </p:cNvSpPr>
              <p:nvPr/>
            </p:nvSpPr>
            <p:spPr bwMode="auto">
              <a:xfrm>
                <a:off x="1876" y="3164"/>
                <a:ext cx="0" cy="1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pic>
        <p:nvPicPr>
          <p:cNvPr id="31" name="Picture 30" descr="cantilever_allsides_p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1857364"/>
            <a:ext cx="3571899" cy="26553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Experimental Setup: Mechanical test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75191"/>
            <a:ext cx="4114800" cy="272537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“TriboIndenter” in the </a:t>
            </a:r>
            <a:r>
              <a:rPr lang="en-US" sz="2000" dirty="0" err="1" smtClean="0"/>
              <a:t>NanoLab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Optical microscope:</a:t>
            </a:r>
          </a:p>
          <a:p>
            <a:pPr lvl="1"/>
            <a:r>
              <a:rPr lang="en-US" sz="1600" dirty="0" smtClean="0"/>
              <a:t>Position target.</a:t>
            </a:r>
          </a:p>
          <a:p>
            <a:pPr lvl="1"/>
            <a:endParaRPr lang="en-US" sz="1600" dirty="0" smtClean="0"/>
          </a:p>
          <a:p>
            <a:r>
              <a:rPr lang="en-US" sz="2000" dirty="0" smtClean="0"/>
              <a:t>Force-displacement transducer:</a:t>
            </a:r>
          </a:p>
          <a:p>
            <a:pPr lvl="1"/>
            <a:r>
              <a:rPr lang="en-US" sz="1600" dirty="0" smtClean="0"/>
              <a:t>With a blunt tip.</a:t>
            </a:r>
            <a:endParaRPr lang="en-US" sz="1600" dirty="0"/>
          </a:p>
        </p:txBody>
      </p:sp>
      <p:pic>
        <p:nvPicPr>
          <p:cNvPr id="4" name="Picture 2" descr="TI - AFM Comb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26"/>
            <a:ext cx="3929090" cy="4849114"/>
          </a:xfrm>
          <a:prstGeom prst="rect">
            <a:avLst/>
          </a:prstGeom>
          <a:noFill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097355"/>
            <a:ext cx="2438400" cy="18319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  <a:scene3d>
            <a:camera prst="orthographicFront">
              <a:rot lat="0" lon="0" rev="10799999"/>
            </a:camera>
            <a:lightRig rig="threePt" dir="t"/>
          </a:scene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Experimental Setup: Mechanical test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4572008"/>
            <a:ext cx="8186766" cy="1928826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spring constant is dependent on the point of application of force, L: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Can deduce Young’s modulus without L, by the above scheme</a:t>
            </a:r>
          </a:p>
        </p:txBody>
      </p:sp>
      <p:pic>
        <p:nvPicPr>
          <p:cNvPr id="8" name="Picture 7" descr="cantilever_test_sch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1766898"/>
            <a:ext cx="5419740" cy="267363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357554" y="5062930"/>
            <a:ext cx="2857520" cy="652086"/>
            <a:chOff x="2855774" y="5357826"/>
            <a:chExt cx="2857520" cy="652086"/>
          </a:xfrm>
        </p:grpSpPr>
        <p:sp>
          <p:nvSpPr>
            <p:cNvPr id="10" name="Rounded Rectangle 9"/>
            <p:cNvSpPr/>
            <p:nvPr/>
          </p:nvSpPr>
          <p:spPr>
            <a:xfrm>
              <a:off x="2855774" y="5366970"/>
              <a:ext cx="2857520" cy="642942"/>
            </a:xfrm>
            <a:prstGeom prst="roundRect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3143240" y="5357826"/>
            <a:ext cx="2281970" cy="638178"/>
          </p:xfrm>
          <a:graphic>
            <a:graphicData uri="http://schemas.openxmlformats.org/presentationml/2006/ole">
              <p:oleObj spid="_x0000_s21506" name="Equation" r:id="rId4" imgW="1498320" imgH="41904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ntilever_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00034" y="5357826"/>
            <a:ext cx="5929354" cy="571504"/>
          </a:xfrm>
          <a:prstGeom prst="round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Young’s modulus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Young’s modulus was computed using the following:</a:t>
            </a:r>
          </a:p>
          <a:p>
            <a:pPr lvl="1"/>
            <a:r>
              <a:rPr lang="en-US" sz="1600" dirty="0" smtClean="0"/>
              <a:t>“b” is the slope of k</a:t>
            </a:r>
            <a:r>
              <a:rPr lang="en-US" sz="1600" baseline="30000" dirty="0" smtClean="0"/>
              <a:t>-1/3</a:t>
            </a:r>
            <a:r>
              <a:rPr lang="en-US" sz="1600" dirty="0" smtClean="0"/>
              <a:t> vs. L</a:t>
            </a:r>
          </a:p>
          <a:p>
            <a:pPr lvl="1"/>
            <a:r>
              <a:rPr lang="en-US" sz="1600" dirty="0" smtClean="0"/>
              <a:t>Optically measured width (W); thickness (t) from ellipsometry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Our results are within 1 std. of published values.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000372"/>
            <a:ext cx="5559904" cy="2162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072330" y="1714488"/>
          <a:ext cx="1214446" cy="697182"/>
        </p:xfrm>
        <a:graphic>
          <a:graphicData uri="http://schemas.openxmlformats.org/presentationml/2006/ole">
            <p:oleObj spid="_x0000_s25603" name="Equation" r:id="rId4" imgW="6858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Sources of error in Young’s modulus determination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786322"/>
            <a:ext cx="8358246" cy="161447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Geometric complications</a:t>
            </a:r>
          </a:p>
          <a:p>
            <a:pPr lvl="1"/>
            <a:r>
              <a:rPr lang="en-US" sz="1600" dirty="0" smtClean="0"/>
              <a:t>Sloped cantilevers </a:t>
            </a:r>
            <a:r>
              <a:rPr lang="en-US" sz="1600" dirty="0" smtClean="0">
                <a:sym typeface="Wingdings" pitchFamily="2" charset="2"/>
              </a:rPr>
              <a:t> “Effective” width smaller</a:t>
            </a:r>
            <a:endParaRPr lang="en-US" sz="1600" dirty="0" smtClean="0"/>
          </a:p>
          <a:p>
            <a:pPr lvl="1"/>
            <a:r>
              <a:rPr lang="en-US" sz="1600" dirty="0" smtClean="0"/>
              <a:t>Undercut below the fixed-end</a:t>
            </a:r>
          </a:p>
          <a:p>
            <a:pPr lvl="1"/>
            <a:endParaRPr lang="en-US" sz="1600" dirty="0" smtClean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 descr="cantilever_err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69" y="2049363"/>
            <a:ext cx="8359835" cy="2522645"/>
          </a:xfrm>
          <a:prstGeom prst="rect">
            <a:avLst/>
          </a:prstGeom>
        </p:spPr>
      </p:pic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7358082" y="5000636"/>
          <a:ext cx="1214437" cy="696913"/>
        </p:xfrm>
        <a:graphic>
          <a:graphicData uri="http://schemas.openxmlformats.org/presentationml/2006/ole">
            <p:oleObj spid="_x0000_s27650" name="Equation" r:id="rId4" imgW="6858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286248" y="3000372"/>
            <a:ext cx="2357454" cy="928694"/>
          </a:xfrm>
          <a:prstGeom prst="round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Constructed MEMS cantilevers (and fixed beams)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Performed a mechanical experiment using the cantilevers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Provides consistency check:</a:t>
            </a:r>
          </a:p>
          <a:p>
            <a:pPr lvl="1">
              <a:lnSpc>
                <a:spcPct val="150000"/>
              </a:lnSpc>
            </a:pPr>
            <a:endParaRPr lang="en-US" sz="2000" dirty="0" smtClean="0"/>
          </a:p>
          <a:p>
            <a:pPr lvl="1">
              <a:lnSpc>
                <a:spcPct val="150000"/>
              </a:lnSpc>
            </a:pPr>
            <a:r>
              <a:rPr lang="en-US" sz="2000" dirty="0" smtClean="0"/>
              <a:t>Also verifies MEMS as useful platform for doing material studies. 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417217" y="3126674"/>
          <a:ext cx="2083609" cy="357190"/>
        </p:xfrm>
        <a:graphic>
          <a:graphicData uri="http://schemas.openxmlformats.org/presentationml/2006/ole">
            <p:oleObj spid="_x0000_s28674" name="Equation" r:id="rId3" imgW="1333440" imgH="2286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99432" y="3529013"/>
          <a:ext cx="1807440" cy="335401"/>
        </p:xfrm>
        <a:graphic>
          <a:graphicData uri="http://schemas.openxmlformats.org/presentationml/2006/ole">
            <p:oleObj spid="_x0000_s28675" name="Equation" r:id="rId4" imgW="123156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Fixed-fixed beam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Model is: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Young’s modulus is directly related to the cubic coefficient.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539644" y="2571744"/>
          <a:ext cx="5889876" cy="928694"/>
        </p:xfrm>
        <a:graphic>
          <a:graphicData uri="http://schemas.openxmlformats.org/presentationml/2006/ole">
            <p:oleObj spid="_x0000_s29698" name="Equation" r:id="rId3" imgW="3060360" imgH="482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f_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Fixed-fixed beam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Young’s modulus through the cubic coefficient a: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Significant deviation from published values.</a:t>
            </a:r>
          </a:p>
          <a:p>
            <a:endParaRPr lang="en-US" sz="2800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 descr="ff_t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647949"/>
            <a:ext cx="6405164" cy="17097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Fixed-fixed beam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6043626" cy="46256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Possible sources of errors to consider:</a:t>
            </a:r>
          </a:p>
          <a:p>
            <a:endParaRPr lang="en-US" sz="2800" dirty="0" smtClean="0"/>
          </a:p>
          <a:p>
            <a:pPr lvl="1"/>
            <a:r>
              <a:rPr lang="en-US" sz="1800" dirty="0" smtClean="0"/>
              <a:t>Sloped edges have huge effect on width: 6 vs. 9 um.</a:t>
            </a:r>
          </a:p>
          <a:p>
            <a:pPr lvl="1"/>
            <a:r>
              <a:rPr lang="en-US" sz="1800" dirty="0" smtClean="0"/>
              <a:t>Bridge is slanted</a:t>
            </a:r>
          </a:p>
          <a:p>
            <a:pPr lvl="1"/>
            <a:endParaRPr lang="en-US" dirty="0" smtClean="0"/>
          </a:p>
          <a:p>
            <a:r>
              <a:rPr lang="en-US" sz="2800" dirty="0" smtClean="0"/>
              <a:t>Force-displacement profile prefers quadratic term.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 descr="ff_brid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323" y="1714488"/>
            <a:ext cx="2053957" cy="5000636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597713" y="2285992"/>
          <a:ext cx="1402783" cy="642942"/>
        </p:xfrm>
        <a:graphic>
          <a:graphicData uri="http://schemas.openxmlformats.org/presentationml/2006/ole">
            <p:oleObj spid="_x0000_s31746" name="Equation" r:id="rId4" imgW="914400" imgH="41904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232</TotalTime>
  <Words>566</Words>
  <Application>Microsoft Office PowerPoint</Application>
  <PresentationFormat>On-screen Show (4:3)</PresentationFormat>
  <Paragraphs>132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Module</vt:lpstr>
      <vt:lpstr>Equation</vt:lpstr>
      <vt:lpstr>Measurement of Young’s modulus via mechanical test of MEMS cantilevers</vt:lpstr>
      <vt:lpstr>Topics to be discussed</vt:lpstr>
      <vt:lpstr>MEMS Cantilevers and Fixed-fixed beams</vt:lpstr>
      <vt:lpstr>MEMS Cantilevers and Fixed-fixed beams</vt:lpstr>
      <vt:lpstr>Theory of cantilever mechanics</vt:lpstr>
      <vt:lpstr>Theory of cantilever mechanics</vt:lpstr>
      <vt:lpstr>Fabrication details (1)</vt:lpstr>
      <vt:lpstr>Fabrication details (2)</vt:lpstr>
      <vt:lpstr>Fabrication details (3)</vt:lpstr>
      <vt:lpstr>Experimental Setup: Mechanical test</vt:lpstr>
      <vt:lpstr>Experimental Setup: Mechanical test</vt:lpstr>
      <vt:lpstr>Slide 12</vt:lpstr>
      <vt:lpstr>Results: Young’s modulus</vt:lpstr>
      <vt:lpstr>Sources of error in Young’s modulus determination</vt:lpstr>
      <vt:lpstr>Conclusions</vt:lpstr>
      <vt:lpstr>Slide 16</vt:lpstr>
      <vt:lpstr>Fixed-fixed beam analysis</vt:lpstr>
      <vt:lpstr>Slide 18</vt:lpstr>
      <vt:lpstr>Fixed-fixed beam analysis</vt:lpstr>
      <vt:lpstr>Fixed-fixed beam analysis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Measurement of Young’s modulus via mechanical test of MEMS structures</dc:title>
  <dc:creator>Tony Kim</dc:creator>
  <cp:lastModifiedBy> </cp:lastModifiedBy>
  <cp:revision>50</cp:revision>
  <dcterms:created xsi:type="dcterms:W3CDTF">2009-04-22T16:41:44Z</dcterms:created>
  <dcterms:modified xsi:type="dcterms:W3CDTF">2009-04-23T12:33:41Z</dcterms:modified>
</cp:coreProperties>
</file>