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76" r:id="rId9"/>
    <p:sldId id="277" r:id="rId10"/>
    <p:sldId id="262" r:id="rId11"/>
    <p:sldId id="275" r:id="rId12"/>
    <p:sldId id="263" r:id="rId13"/>
    <p:sldId id="264" r:id="rId14"/>
    <p:sldId id="265" r:id="rId15"/>
    <p:sldId id="266" r:id="rId16"/>
    <p:sldId id="279" r:id="rId17"/>
    <p:sldId id="278" r:id="rId18"/>
    <p:sldId id="273" r:id="rId19"/>
    <p:sldId id="267" r:id="rId20"/>
    <p:sldId id="280" r:id="rId21"/>
    <p:sldId id="268" r:id="rId22"/>
    <p:sldId id="270" r:id="rId23"/>
    <p:sldId id="271" r:id="rId24"/>
    <p:sldId id="272" r:id="rId25"/>
    <p:sldId id="26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2EAE8-6E6B-43FB-9818-6CA524ABEC8F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71D04-97A6-46E9-B837-8E239DE4EA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D76EBF-598A-406A-97DE-7BC13AF10827}" type="datetimeFigureOut">
              <a:rPr lang="en-US" smtClean="0"/>
              <a:pPr/>
              <a:t>12/8/2008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EF71D5F-2980-428B-B6B5-CD0F2389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Frequency Doubling with Nd:YAG laser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410200"/>
            <a:ext cx="8077200" cy="966216"/>
          </a:xfrm>
        </p:spPr>
        <p:txBody>
          <a:bodyPr/>
          <a:lstStyle/>
          <a:p>
            <a:r>
              <a:rPr lang="en-US" dirty="0" smtClean="0"/>
              <a:t>Tony Hyun Kim, Ilan F. Almog</a:t>
            </a:r>
          </a:p>
          <a:p>
            <a:r>
              <a:rPr lang="en-US" dirty="0" smtClean="0"/>
              <a:t>12/9/2008</a:t>
            </a:r>
          </a:p>
          <a:p>
            <a:r>
              <a:rPr lang="en-US" dirty="0" smtClean="0"/>
              <a:t>6.161 Modern Optics Lab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Nd:YAG laser restoration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Principles of operation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Repair of the cooling system, replacement of filter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Fixing the deionizer cartridge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Replacement of pumping lamp</a:t>
            </a:r>
          </a:p>
          <a:p>
            <a:pPr marL="925830" lvl="1" indent="-514350">
              <a:buFont typeface="+mj-lt"/>
              <a:buAutoNum type="arabicPeriod"/>
            </a:pPr>
            <a:endParaRPr lang="en-US" sz="2200" dirty="0" smtClean="0"/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Frequency-doubling experiment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Brief theory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Experimental setup; sources of error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Results and conclusion</a:t>
            </a:r>
          </a:p>
          <a:p>
            <a:pPr marL="925830" lvl="1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Nd:YAG – Principles of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153400" cy="1676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Nd:YAG crystal has infrared (1064nm) </a:t>
            </a:r>
            <a:r>
              <a:rPr lang="en-US" sz="2800" dirty="0" smtClean="0"/>
              <a:t>line.</a:t>
            </a:r>
            <a:endParaRPr lang="en-US" sz="2800" dirty="0" smtClean="0"/>
          </a:p>
          <a:p>
            <a:r>
              <a:rPr lang="en-US" sz="2800" dirty="0" smtClean="0"/>
              <a:t>Inversion achieved by Kr flash </a:t>
            </a:r>
            <a:r>
              <a:rPr lang="en-US" sz="2800" dirty="0" smtClean="0"/>
              <a:t>lamp.</a:t>
            </a:r>
            <a:endParaRPr lang="en-US" sz="2800" dirty="0" smtClean="0"/>
          </a:p>
          <a:p>
            <a:r>
              <a:rPr lang="en-US" sz="2800" dirty="0" smtClean="0"/>
              <a:t>System (lamp) must be water </a:t>
            </a:r>
            <a:r>
              <a:rPr lang="en-US" sz="2800" dirty="0" smtClean="0"/>
              <a:t>cooled.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58578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http://www.mrl.columbia.edu/ntm/level1/ch05/html/Image437.jpg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Nd:YAG, the Quantronix 116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3962400" cy="4625609"/>
          </a:xfrm>
        </p:spPr>
        <p:txBody>
          <a:bodyPr>
            <a:noAutofit/>
          </a:bodyPr>
          <a:lstStyle/>
          <a:p>
            <a:r>
              <a:rPr lang="en-US" sz="2400" dirty="0" smtClean="0"/>
              <a:t>Insights from previous repair attempts…</a:t>
            </a:r>
          </a:p>
          <a:p>
            <a:endParaRPr lang="en-US" sz="2400" dirty="0" smtClean="0"/>
          </a:p>
          <a:p>
            <a:r>
              <a:rPr lang="en-US" sz="2400" dirty="0" smtClean="0"/>
              <a:t>Plumbing issues:</a:t>
            </a:r>
          </a:p>
          <a:p>
            <a:pPr lvl="1"/>
            <a:r>
              <a:rPr lang="en-US" sz="2000" dirty="0" smtClean="0"/>
              <a:t>Various leaks</a:t>
            </a:r>
          </a:p>
          <a:p>
            <a:pPr lvl="1"/>
            <a:r>
              <a:rPr lang="en-US" sz="2000" dirty="0" smtClean="0"/>
              <a:t>Water filter too old</a:t>
            </a:r>
          </a:p>
          <a:p>
            <a:pPr lvl="1">
              <a:buNone/>
            </a:pPr>
            <a:endParaRPr lang="en-US" sz="2400" dirty="0" smtClean="0"/>
          </a:p>
          <a:p>
            <a:r>
              <a:rPr lang="en-US" sz="2400" dirty="0" smtClean="0"/>
              <a:t>Laser head:</a:t>
            </a:r>
          </a:p>
          <a:p>
            <a:pPr lvl="1"/>
            <a:r>
              <a:rPr lang="en-US" sz="2000" dirty="0" smtClean="0"/>
              <a:t>Lamp malfunction</a:t>
            </a:r>
          </a:p>
          <a:p>
            <a:pPr lvl="1"/>
            <a:endParaRPr lang="en-US" sz="2000" dirty="0" smtClean="0"/>
          </a:p>
          <a:p>
            <a:pPr lvl="2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7" name="Picture 6" descr="manual_front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789" y="1600200"/>
            <a:ext cx="4443211" cy="52578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175500" y="1911350"/>
            <a:ext cx="1295400" cy="152400"/>
          </a:xfrm>
          <a:prstGeom prst="ellipse">
            <a:avLst/>
          </a:prstGeom>
          <a:solidFill>
            <a:schemeClr val="bg1">
              <a:alpha val="0"/>
            </a:schemeClr>
          </a:solidFill>
          <a:ln w="127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6.162: Modern Plumbing Laboratory</a:t>
            </a:r>
            <a:endParaRPr lang="en-US" sz="3600" dirty="0"/>
          </a:p>
        </p:txBody>
      </p:sp>
      <p:pic>
        <p:nvPicPr>
          <p:cNvPr id="4" name="Picture 3" descr="complicated_water_dia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24000"/>
            <a:ext cx="6629400" cy="5296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6.162: Modern Plumbing Laboratory</a:t>
            </a:r>
            <a:endParaRPr lang="en-US" sz="3600" dirty="0"/>
          </a:p>
        </p:txBody>
      </p:sp>
      <p:pic>
        <p:nvPicPr>
          <p:cNvPr id="3" name="Picture 2" descr="watercircu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37" y="1752600"/>
            <a:ext cx="6791325" cy="2209800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20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Two system-side (water) circuits:</a:t>
            </a:r>
          </a:p>
          <a:p>
            <a:pPr lvl="1"/>
            <a:r>
              <a:rPr lang="en-US" sz="2400" dirty="0" smtClean="0"/>
              <a:t>Left: Cools the laser</a:t>
            </a:r>
          </a:p>
          <a:p>
            <a:pPr lvl="1"/>
            <a:r>
              <a:rPr lang="en-US" sz="2400" dirty="0" smtClean="0"/>
              <a:t>Right: Self-cleans the water supply</a:t>
            </a:r>
          </a:p>
          <a:p>
            <a:pPr lvl="1"/>
            <a:endParaRPr lang="en-US" sz="2400" dirty="0" smtClean="0"/>
          </a:p>
          <a:p>
            <a:r>
              <a:rPr lang="en-US" dirty="0" smtClean="0"/>
              <a:t>Water filter was easily replaced, but…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Deionizer cartridge fiasco</a:t>
            </a:r>
            <a:endParaRPr lang="en-US" dirty="0"/>
          </a:p>
        </p:txBody>
      </p:sp>
      <p:pic>
        <p:nvPicPr>
          <p:cNvPr id="4" name="Picture 3" descr="old_deioniz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661885"/>
            <a:ext cx="2819400" cy="501226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914" y="2765676"/>
            <a:ext cx="2971800" cy="241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5531757" y="3307443"/>
            <a:ext cx="533400" cy="1451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84802" y="3614058"/>
            <a:ext cx="834570" cy="646331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From</a:t>
            </a:r>
          </a:p>
          <a:p>
            <a:pPr algn="ctr"/>
            <a:r>
              <a:rPr lang="en-US" b="1" dirty="0" smtClean="0"/>
              <a:t>Pump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362200" y="1752600"/>
            <a:ext cx="1291770" cy="646331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</a:t>
            </a:r>
          </a:p>
          <a:p>
            <a:pPr algn="ctr"/>
            <a:r>
              <a:rPr lang="en-US" b="1" dirty="0" smtClean="0"/>
              <a:t>Reservoir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3169557" y="2621643"/>
            <a:ext cx="533400" cy="1451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6422574" y="1828800"/>
            <a:ext cx="2518230" cy="4667250"/>
            <a:chOff x="6422574" y="1828800"/>
            <a:chExt cx="2518230" cy="466725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22574" y="1828800"/>
              <a:ext cx="2286000" cy="4667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7" name="Straight Arrow Connector 16"/>
            <p:cNvCxnSpPr/>
            <p:nvPr/>
          </p:nvCxnSpPr>
          <p:spPr>
            <a:xfrm rot="10800000">
              <a:off x="8498118" y="2510970"/>
              <a:ext cx="442686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800000">
              <a:off x="6426204" y="2496456"/>
              <a:ext cx="518886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 flipH="1" flipV="1">
              <a:off x="5898246" y="4486728"/>
              <a:ext cx="3505200" cy="18144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6587664" y="4711698"/>
              <a:ext cx="3505200" cy="18144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  <a:scene3d>
              <a:camera prst="orthographicFront">
                <a:rot lat="0" lon="0" rev="10799999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Deionizer cartridge fiasco</a:t>
            </a:r>
            <a:endParaRPr lang="en-US" dirty="0"/>
          </a:p>
        </p:txBody>
      </p:sp>
      <p:pic>
        <p:nvPicPr>
          <p:cNvPr id="16" name="Picture 15" descr="old_deionizer_top_op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55446"/>
            <a:ext cx="4419600" cy="4898390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6030684" y="1828800"/>
            <a:ext cx="2514600" cy="4591050"/>
            <a:chOff x="6030684" y="1828800"/>
            <a:chExt cx="2514600" cy="459105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15050" y="1828800"/>
              <a:ext cx="2190750" cy="459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8" name="Straight Arrow Connector 17"/>
            <p:cNvCxnSpPr/>
            <p:nvPr/>
          </p:nvCxnSpPr>
          <p:spPr>
            <a:xfrm rot="10800000">
              <a:off x="8102598" y="2438400"/>
              <a:ext cx="442686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>
              <a:off x="6030684" y="2423886"/>
              <a:ext cx="518886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Elbow Connector 33"/>
            <p:cNvCxnSpPr/>
            <p:nvPr/>
          </p:nvCxnSpPr>
          <p:spPr>
            <a:xfrm rot="10800000" flipV="1">
              <a:off x="7282542" y="2590800"/>
              <a:ext cx="685800" cy="228600"/>
            </a:xfrm>
            <a:prstGeom prst="bentConnector3">
              <a:avLst>
                <a:gd name="adj1" fmla="val -794"/>
              </a:avLst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7133772" y="2667000"/>
              <a:ext cx="304800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Deionizer cartridge: Solution</a:t>
            </a:r>
            <a:endParaRPr lang="en-US" dirty="0"/>
          </a:p>
        </p:txBody>
      </p:sp>
      <p:pic>
        <p:nvPicPr>
          <p:cNvPr id="9" name="Picture 8" descr="new_deioniz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28" y="1553028"/>
            <a:ext cx="2823972" cy="5181600"/>
          </a:xfrm>
          <a:prstGeom prst="rect">
            <a:avLst/>
          </a:prstGeom>
        </p:spPr>
      </p:pic>
      <p:pic>
        <p:nvPicPr>
          <p:cNvPr id="10" name="Picture 9" descr="new_deionizer_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881" y="1585686"/>
            <a:ext cx="2552119" cy="3672114"/>
          </a:xfrm>
          <a:prstGeom prst="rect">
            <a:avLst/>
          </a:prstGeom>
        </p:spPr>
      </p:pic>
      <p:pic>
        <p:nvPicPr>
          <p:cNvPr id="11" name="Picture 10" descr="new_deionizer_bo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600200"/>
            <a:ext cx="2362200" cy="369816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29000" y="5486400"/>
            <a:ext cx="5334000" cy="114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Tubes, clamps and epoxy </a:t>
            </a:r>
            <a:r>
              <a:rPr lang="en-US" dirty="0" smtClean="0">
                <a:sym typeface="Wingdings" pitchFamily="2" charset="2"/>
              </a:rPr>
              <a:t>	No leaks; perfect operation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Replacement of the pump lamp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4724400"/>
            <a:ext cx="8153400" cy="144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Suspicion of malfunctioning lamp </a:t>
            </a:r>
            <a:r>
              <a:rPr lang="en-US" sz="2800" dirty="0" smtClean="0"/>
              <a:t>confirmed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With </a:t>
            </a:r>
            <a:r>
              <a:rPr lang="en-US" sz="2800" dirty="0" smtClean="0"/>
              <a:t>plumbing </a:t>
            </a:r>
            <a:r>
              <a:rPr lang="en-US" sz="2800" dirty="0" smtClean="0"/>
              <a:t>and lamp fixed, laser operates!</a:t>
            </a:r>
          </a:p>
        </p:txBody>
      </p:sp>
      <p:pic>
        <p:nvPicPr>
          <p:cNvPr id="5" name="Picture 4" descr="lam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828800"/>
            <a:ext cx="7467600" cy="27536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urrentvspow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(Nd:YAG repair)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4724400"/>
            <a:ext cx="6553200" cy="838200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known </a:t>
            </a:r>
            <a:r>
              <a:rPr lang="en-US" dirty="0" smtClean="0"/>
              <a:t>leaks.</a:t>
            </a:r>
            <a:endParaRPr lang="en-US" dirty="0" smtClean="0"/>
          </a:p>
          <a:p>
            <a:r>
              <a:rPr lang="en-US" dirty="0" smtClean="0"/>
              <a:t>Have established protocols for maintenance:</a:t>
            </a:r>
          </a:p>
          <a:p>
            <a:pPr lvl="1"/>
            <a:r>
              <a:rPr lang="en-US" dirty="0" smtClean="0"/>
              <a:t>Refilling the </a:t>
            </a:r>
            <a:r>
              <a:rPr lang="en-US" dirty="0" smtClean="0"/>
              <a:t>reservoir.</a:t>
            </a:r>
            <a:endParaRPr lang="en-US" dirty="0" smtClean="0"/>
          </a:p>
          <a:p>
            <a:pPr lvl="1"/>
            <a:r>
              <a:rPr lang="en-US" dirty="0" smtClean="0"/>
              <a:t>Wetting the pump for initial </a:t>
            </a:r>
            <a:r>
              <a:rPr lang="en-US" dirty="0" smtClean="0"/>
              <a:t>run.</a:t>
            </a:r>
            <a:endParaRPr lang="en-US" dirty="0" smtClean="0"/>
          </a:p>
          <a:p>
            <a:pPr lvl="1"/>
            <a:r>
              <a:rPr lang="en-US" dirty="0" smtClean="0"/>
              <a:t>Pump electrical reset, and…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Observed up to 14W of IR </a:t>
            </a:r>
            <a:r>
              <a:rPr lang="en-US" dirty="0" smtClean="0"/>
              <a:t>power</a:t>
            </a:r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freqdb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2" y="2819627"/>
            <a:ext cx="5029200" cy="37719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Freq. doubling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3084282"/>
            <a:ext cx="4114800" cy="334554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</a:t>
            </a:r>
            <a:r>
              <a:rPr lang="en-US" baseline="30000" dirty="0" smtClean="0"/>
              <a:t>2</a:t>
            </a:r>
            <a:r>
              <a:rPr lang="en-US" dirty="0" smtClean="0"/>
              <a:t> term in polarizability (e.g. KDP crystal)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Double </a:t>
            </a:r>
            <a:r>
              <a:rPr lang="en-US" dirty="0" smtClean="0"/>
              <a:t>1064nm </a:t>
            </a:r>
            <a:r>
              <a:rPr lang="en-US" dirty="0" smtClean="0"/>
              <a:t>(IR)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>
                <a:sym typeface="Wingdings" pitchFamily="2" charset="2"/>
              </a:rPr>
              <a:t>Obtain </a:t>
            </a:r>
            <a:r>
              <a:rPr lang="en-US" dirty="0" smtClean="0">
                <a:sym typeface="Wingdings" pitchFamily="2" charset="2"/>
              </a:rPr>
              <a:t>532nm (green)</a:t>
            </a: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Our experiment: Characterize the conversion efficiency as a function of input power.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1676400"/>
            <a:ext cx="1905000" cy="838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 smtClean="0"/>
              <a:t>Nonlinear crystal</a:t>
            </a:r>
            <a:endParaRPr lang="en-US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348342" y="1600200"/>
            <a:ext cx="2971800" cy="1213253"/>
            <a:chOff x="348342" y="1600200"/>
            <a:chExt cx="2971800" cy="1213253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14400" y="1600200"/>
              <a:ext cx="1990725" cy="1213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348342" y="2191656"/>
              <a:ext cx="297180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85058" y="2192309"/>
            <a:ext cx="1219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Incident IR</a:t>
            </a:r>
            <a:endParaRPr lang="en-US" sz="1400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5867400" y="1614714"/>
            <a:ext cx="2667000" cy="1081064"/>
            <a:chOff x="5638800" y="1676400"/>
            <a:chExt cx="2667000" cy="1081064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67400" y="1676400"/>
              <a:ext cx="2286000" cy="1081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5" name="Straight Arrow Connector 24"/>
            <p:cNvCxnSpPr/>
            <p:nvPr/>
          </p:nvCxnSpPr>
          <p:spPr>
            <a:xfrm>
              <a:off x="5638800" y="2055812"/>
              <a:ext cx="266700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5638800" y="2362200"/>
              <a:ext cx="2667000" cy="1588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060" y="1676400"/>
            <a:ext cx="835614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98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 dispersion of glass to achieve separation of </a:t>
            </a:r>
            <a:r>
              <a:rPr lang="en-US" dirty="0" smtClean="0">
                <a:solidFill>
                  <a:srgbClr val="FF0000"/>
                </a:solidFill>
              </a:rPr>
              <a:t>IR (shown red)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green</a:t>
            </a:r>
            <a:r>
              <a:rPr lang="en-US" dirty="0" smtClean="0"/>
              <a:t> beams;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Can measure power of green beam only!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Use pick-off mirror to measure input IR power without disturbing other optics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64883"/>
            <a:ext cx="8077200" cy="344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pic>
        <p:nvPicPr>
          <p:cNvPr id="7" name="Content Placeholder 6" descr="freqdbl_setu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qdbl_e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87868"/>
            <a:ext cx="6629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Generation of green light by freq. doubling with Quantronix 116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(Freq. doubling)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Observed frequency doubling using the newly-repaired Quantronix Nd:YAG </a:t>
            </a:r>
            <a:r>
              <a:rPr lang="en-US" dirty="0" smtClean="0"/>
              <a:t>laser.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Based on our alignment, obtained ~5.2% conversion efficiency.</a:t>
            </a:r>
          </a:p>
          <a:p>
            <a:pPr lvl="1"/>
            <a:r>
              <a:rPr lang="en-US" dirty="0" smtClean="0"/>
              <a:t>Efficiency independent of input IR power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Showed that Nd:YAG system and KDP crystal are functional. Opens possibilities for future experiments.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Mike the plumber;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Dave the optics guy;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folks who shared the optics lab with us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That is: Americo, Amrita, Matt, (Raymond);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And, of course, Bill (and Prof. Warde)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m_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t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ny_ilan_bi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ny_il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422</TotalTime>
  <Words>427</Words>
  <Application>Microsoft Office PowerPoint</Application>
  <PresentationFormat>On-screen Show (4:3)</PresentationFormat>
  <Paragraphs>85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Module</vt:lpstr>
      <vt:lpstr>Frequency Doubling with Nd:YAG laser</vt:lpstr>
      <vt:lpstr>Topics to be discussed</vt:lpstr>
      <vt:lpstr>Nd:YAG – Principles of operation</vt:lpstr>
      <vt:lpstr>Our Nd:YAG, the Quantronix 116</vt:lpstr>
      <vt:lpstr>6.162: Modern Plumbing Laboratory</vt:lpstr>
      <vt:lpstr>6.162: Modern Plumbing Laboratory</vt:lpstr>
      <vt:lpstr>Deionizer cartridge fiasco</vt:lpstr>
      <vt:lpstr>Deionizer cartridge fiasco</vt:lpstr>
      <vt:lpstr>Deionizer cartridge: Solution</vt:lpstr>
      <vt:lpstr>Replacement of the pump lamp</vt:lpstr>
      <vt:lpstr>Slide 11</vt:lpstr>
      <vt:lpstr>Conclusions (Nd:YAG repair)</vt:lpstr>
      <vt:lpstr>Slide 13</vt:lpstr>
      <vt:lpstr>Freq. doubling introduction</vt:lpstr>
      <vt:lpstr>Experimental setup</vt:lpstr>
      <vt:lpstr>Experimental setup</vt:lpstr>
      <vt:lpstr>Experimental setup</vt:lpstr>
      <vt:lpstr>Slide 18</vt:lpstr>
      <vt:lpstr>Conclusions (Freq. doubling)</vt:lpstr>
      <vt:lpstr>Concluding remarks</vt:lpstr>
      <vt:lpstr>Acknowledgments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Frequency Doubling with Nd:YAG laser</dc:title>
  <dc:creator>Tony Kim</dc:creator>
  <cp:lastModifiedBy>Tony Kim</cp:lastModifiedBy>
  <cp:revision>121</cp:revision>
  <dcterms:created xsi:type="dcterms:W3CDTF">2008-12-07T14:23:24Z</dcterms:created>
  <dcterms:modified xsi:type="dcterms:W3CDTF">2008-12-09T00:40:26Z</dcterms:modified>
</cp:coreProperties>
</file>