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3" r:id="rId8"/>
    <p:sldId id="264" r:id="rId9"/>
    <p:sldId id="261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7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585DEA6-B745-4C7F-AF4F-936FE22BB78B}" type="datetimeFigureOut">
              <a:rPr lang="en-US" smtClean="0"/>
              <a:t>9/22/2008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E91770-A0AC-4D7B-93C3-93A59BE566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5486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562600"/>
            <a:ext cx="5715000" cy="83515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Reflection and Refraction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34200" y="5334000"/>
            <a:ext cx="1905000" cy="1042416"/>
          </a:xfrm>
        </p:spPr>
        <p:txBody>
          <a:bodyPr>
            <a:normAutofit/>
          </a:bodyPr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9/22/2008</a:t>
            </a:r>
          </a:p>
          <a:p>
            <a:r>
              <a:rPr lang="en-US" dirty="0" smtClean="0"/>
              <a:t>6.161: Lab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Geometric reflection and refraction, Snell’s law</a:t>
            </a:r>
          </a:p>
          <a:p>
            <a:pPr lvl="2"/>
            <a:r>
              <a:rPr lang="en-US" i="1" dirty="0" smtClean="0"/>
              <a:t>(Experiment 1.6)</a:t>
            </a:r>
          </a:p>
          <a:p>
            <a:pPr>
              <a:buNone/>
            </a:pPr>
            <a:endParaRPr lang="en-US" dirty="0"/>
          </a:p>
          <a:p>
            <a:r>
              <a:rPr lang="en-US" sz="2800" dirty="0" smtClean="0"/>
              <a:t>Polarization dependent </a:t>
            </a:r>
            <a:r>
              <a:rPr lang="en-US" sz="2800" i="1" dirty="0" smtClean="0"/>
              <a:t>reflectivity</a:t>
            </a:r>
            <a:r>
              <a:rPr lang="en-US" sz="2800" dirty="0" smtClean="0"/>
              <a:t>, R</a:t>
            </a:r>
          </a:p>
          <a:p>
            <a:pPr lvl="2"/>
            <a:r>
              <a:rPr lang="en-US" i="1" dirty="0" smtClean="0"/>
              <a:t>(Experiment 1.5)</a:t>
            </a:r>
          </a:p>
          <a:p>
            <a:pPr lvl="2">
              <a:buNone/>
            </a:pPr>
            <a:endParaRPr lang="en-US" i="1" dirty="0" smtClean="0"/>
          </a:p>
          <a:p>
            <a:r>
              <a:rPr lang="en-US" sz="2800" dirty="0" smtClean="0"/>
              <a:t>Explanation of the angular dependence of 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Reflection and refraction at a boundary</a:t>
            </a:r>
            <a:endParaRPr lang="en-US" sz="3600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5105400"/>
            <a:ext cx="8229600" cy="160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Incident angle = Reflected angle: </a:t>
            </a:r>
            <a:r>
              <a:rPr lang="el-GR" sz="2800" b="1" dirty="0" smtClean="0"/>
              <a:t>θ</a:t>
            </a:r>
            <a:r>
              <a:rPr lang="en-US" sz="2800" b="1" baseline="-25000" dirty="0" smtClean="0"/>
              <a:t>1</a:t>
            </a:r>
            <a:r>
              <a:rPr lang="en-US" sz="2800" b="1" dirty="0" smtClean="0"/>
              <a:t> = </a:t>
            </a:r>
            <a:r>
              <a:rPr lang="el-GR" sz="2800" b="1" dirty="0" smtClean="0"/>
              <a:t>θ</a:t>
            </a:r>
            <a:r>
              <a:rPr lang="en-US" sz="2800" b="1" baseline="-25000" dirty="0" smtClean="0"/>
              <a:t>1</a:t>
            </a:r>
            <a:r>
              <a:rPr lang="en-US" sz="2800" b="1" dirty="0" smtClean="0"/>
              <a:t>’</a:t>
            </a:r>
          </a:p>
          <a:p>
            <a:endParaRPr lang="en-US" sz="2800" b="1" dirty="0" smtClean="0"/>
          </a:p>
          <a:p>
            <a:r>
              <a:rPr lang="en-US" sz="2800" dirty="0" smtClean="0"/>
              <a:t>Refracted angle obeys Snell’s law: </a:t>
            </a:r>
            <a:r>
              <a:rPr lang="en-US" sz="2800" b="1" dirty="0" smtClean="0"/>
              <a:t>sin </a:t>
            </a:r>
            <a:r>
              <a:rPr lang="el-GR" sz="2800" b="1" dirty="0" smtClean="0"/>
              <a:t>θ</a:t>
            </a:r>
            <a:r>
              <a:rPr lang="en-US" sz="2800" b="1" baseline="-25000" dirty="0" smtClean="0"/>
              <a:t>1 </a:t>
            </a:r>
            <a:r>
              <a:rPr lang="en-US" sz="2800" b="1" dirty="0" smtClean="0"/>
              <a:t>= n sin </a:t>
            </a:r>
            <a:r>
              <a:rPr lang="el-GR" sz="2800" b="1" dirty="0" smtClean="0"/>
              <a:t>θ</a:t>
            </a:r>
            <a:r>
              <a:rPr lang="en-US" sz="2800" b="1" baseline="-25000" dirty="0" smtClean="0"/>
              <a:t>2</a:t>
            </a:r>
            <a:endParaRPr lang="en-US" sz="28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676400"/>
            <a:ext cx="3986213" cy="317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prism (</a:t>
            </a:r>
            <a:r>
              <a:rPr lang="en-US" sz="4800" dirty="0" smtClean="0"/>
              <a:t>Expt. </a:t>
            </a:r>
            <a:r>
              <a:rPr lang="en-US" sz="4800" dirty="0" smtClean="0"/>
              <a:t>1.6</a:t>
            </a:r>
            <a:r>
              <a:rPr lang="en-US" sz="4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calculate the index of refraction, n:</a:t>
            </a:r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 rot="10800000" flipV="1">
            <a:off x="1371601" y="3124200"/>
            <a:ext cx="2286000" cy="228600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2514600" y="4265611"/>
            <a:ext cx="5486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 flipH="1" flipV="1">
            <a:off x="1333500" y="5448300"/>
            <a:ext cx="2362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/>
          <p:cNvSpPr/>
          <p:nvPr/>
        </p:nvSpPr>
        <p:spPr>
          <a:xfrm rot="10800000" flipV="1">
            <a:off x="1524001" y="3276600"/>
            <a:ext cx="2286000" cy="2286000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prism (</a:t>
            </a:r>
            <a:r>
              <a:rPr lang="en-US" sz="4800" dirty="0" smtClean="0"/>
              <a:t>Expt. 1.6)</a:t>
            </a:r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 rot="9280992" flipV="1">
            <a:off x="1371601" y="3124200"/>
            <a:ext cx="2286000" cy="2286000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 flipV="1">
            <a:off x="3733800" y="4267198"/>
            <a:ext cx="426720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362200" y="4267200"/>
            <a:ext cx="137160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H="1" flipV="1">
            <a:off x="990600" y="5334000"/>
            <a:ext cx="1981200" cy="762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Tilt prism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output beam grazes hypotenuse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267200" y="4800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(Analysis yields that </a:t>
            </a:r>
            <a:r>
              <a:rPr lang="en-US" sz="2400" b="1" dirty="0" smtClean="0"/>
              <a:t>n = 1.54</a:t>
            </a:r>
            <a:r>
              <a:rPr lang="en-US" sz="2400" dirty="0" smtClean="0"/>
              <a:t>)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More detailed analysis of reflection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reflected angle is simple: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However, intensity of reflected beam is complicated!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3074" name="Equation" r:id="rId3" imgW="0" imgH="0" progId="Equation.3">
              <p:embed/>
            </p:oleObj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2514600"/>
            <a:ext cx="59436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Reflectivity depends on polarization of light</a:t>
            </a:r>
            <a:endParaRPr lang="en-US" sz="32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0"/>
            <a:ext cx="3986213" cy="317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86000"/>
            <a:ext cx="3986213" cy="317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flipV="1">
            <a:off x="714375" y="2209800"/>
            <a:ext cx="685800" cy="6096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1600" y="1905000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Electric field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298700" y="4495800"/>
            <a:ext cx="762000" cy="3048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340100" y="2222500"/>
            <a:ext cx="685800" cy="60960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43000" y="5715000"/>
            <a:ext cx="2451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“Transverse magnetic”</a:t>
            </a:r>
          </a:p>
          <a:p>
            <a:pPr algn="ctr"/>
            <a:r>
              <a:rPr lang="en-US" b="1" dirty="0" smtClean="0"/>
              <a:t>(“Horizontal”)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5168900" y="2527300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16200000" flipH="1">
            <a:off x="5016500" y="2374900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5016500" y="2374900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683500" y="2489200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rot="16200000" flipH="1">
            <a:off x="7531100" y="2336800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7531100" y="2336800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680200" y="4495801"/>
            <a:ext cx="152400" cy="152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rot="16200000" flipH="1">
            <a:off x="6527800" y="4343401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6527800" y="4343401"/>
            <a:ext cx="457200" cy="45720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56743" y="5791200"/>
            <a:ext cx="2237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“Transverse electric”</a:t>
            </a:r>
          </a:p>
          <a:p>
            <a:pPr algn="ctr"/>
            <a:r>
              <a:rPr lang="en-US" b="1" dirty="0" smtClean="0"/>
              <a:t>(“Vertical”)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pic>
        <p:nvPicPr>
          <p:cNvPr id="4" name="Picture 3" descr="expt_se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2057400"/>
            <a:ext cx="8628077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flectivity_fit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05400" y="5105400"/>
            <a:ext cx="2047868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“Brewster’s angle”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6211094" y="5753100"/>
            <a:ext cx="532606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Explanation of the angular dependence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24920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full treatment involves Maxwell’s equations applied to an interface.</a:t>
            </a:r>
          </a:p>
          <a:p>
            <a:endParaRPr lang="en-US" dirty="0" smtClean="0"/>
          </a:p>
          <a:p>
            <a:r>
              <a:rPr lang="en-US" dirty="0" smtClean="0"/>
              <a:t>Dipole oscillations can give qualitative intuition for Brewster’s angle.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4191000"/>
            <a:ext cx="37338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Brewster’s angle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49871"/>
            <a:ext cx="5562600" cy="4903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271</TotalTime>
  <Words>190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Module</vt:lpstr>
      <vt:lpstr>Microsoft Equation 3.0</vt:lpstr>
      <vt:lpstr>Reflection and Refraction</vt:lpstr>
      <vt:lpstr>Topics to be discussed</vt:lpstr>
      <vt:lpstr>Reflection and refraction at a boundary</vt:lpstr>
      <vt:lpstr>Analysis of prism (Expt. 1.6)</vt:lpstr>
      <vt:lpstr>Analysis of prism (Expt. 1.6)</vt:lpstr>
      <vt:lpstr>More detailed analysis of reflection</vt:lpstr>
      <vt:lpstr>Reflectivity depends on polarization of light</vt:lpstr>
      <vt:lpstr>Experimental setup</vt:lpstr>
      <vt:lpstr>Slide 9</vt:lpstr>
      <vt:lpstr>Explanation of the angular dependence</vt:lpstr>
      <vt:lpstr>Brewster’s angle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Dielectric Reflection</dc:title>
  <dc:creator>Tony Kim</dc:creator>
  <cp:lastModifiedBy>Tony Kim</cp:lastModifiedBy>
  <cp:revision>69</cp:revision>
  <dcterms:created xsi:type="dcterms:W3CDTF">2008-09-22T16:02:34Z</dcterms:created>
  <dcterms:modified xsi:type="dcterms:W3CDTF">2008-09-22T20:34:04Z</dcterms:modified>
</cp:coreProperties>
</file>