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70" r:id="rId6"/>
    <p:sldId id="260" r:id="rId7"/>
    <p:sldId id="261" r:id="rId8"/>
    <p:sldId id="262" r:id="rId9"/>
    <p:sldId id="271" r:id="rId10"/>
    <p:sldId id="272" r:id="rId11"/>
    <p:sldId id="265" r:id="rId12"/>
    <p:sldId id="266" r:id="rId13"/>
    <p:sldId id="269" r:id="rId14"/>
  </p:sldIdLst>
  <p:sldSz cx="9144000" cy="6858000" type="screen4x3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DD28-4728-4794-A46A-1E80C09C21D1}" type="datetimeFigureOut">
              <a:rPr lang="en-US" smtClean="0"/>
              <a:pPr/>
              <a:t>10/19/2008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18041-DEB9-425F-B7A0-7C8E8D943A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DD28-4728-4794-A46A-1E80C09C21D1}" type="datetimeFigureOut">
              <a:rPr lang="en-US" smtClean="0"/>
              <a:pPr/>
              <a:t>10/19/2008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18041-DEB9-425F-B7A0-7C8E8D943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DD28-4728-4794-A46A-1E80C09C21D1}" type="datetimeFigureOut">
              <a:rPr lang="en-US" smtClean="0"/>
              <a:pPr/>
              <a:t>10/19/2008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18041-DEB9-425F-B7A0-7C8E8D943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DD28-4728-4794-A46A-1E80C09C21D1}" type="datetimeFigureOut">
              <a:rPr lang="en-US" smtClean="0"/>
              <a:pPr/>
              <a:t>10/19/2008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18041-DEB9-425F-B7A0-7C8E8D943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DD28-4728-4794-A46A-1E80C09C21D1}" type="datetimeFigureOut">
              <a:rPr lang="en-US" smtClean="0"/>
              <a:pPr/>
              <a:t>10/19/2008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18041-DEB9-425F-B7A0-7C8E8D943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DD28-4728-4794-A46A-1E80C09C21D1}" type="datetimeFigureOut">
              <a:rPr lang="en-US" smtClean="0"/>
              <a:pPr/>
              <a:t>10/19/2008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18041-DEB9-425F-B7A0-7C8E8D943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DD28-4728-4794-A46A-1E80C09C21D1}" type="datetimeFigureOut">
              <a:rPr lang="en-US" smtClean="0"/>
              <a:pPr/>
              <a:t>10/19/2008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18041-DEB9-425F-B7A0-7C8E8D943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DD28-4728-4794-A46A-1E80C09C21D1}" type="datetimeFigureOut">
              <a:rPr lang="en-US" smtClean="0"/>
              <a:pPr/>
              <a:t>10/19/2008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18041-DEB9-425F-B7A0-7C8E8D943A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E208DD28-4728-4794-A46A-1E80C09C21D1}" type="datetimeFigureOut">
              <a:rPr lang="en-US" smtClean="0"/>
              <a:pPr/>
              <a:t>10/19/2008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BA18041-DEB9-425F-B7A0-7C8E8D943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DD28-4728-4794-A46A-1E80C09C21D1}" type="datetimeFigureOut">
              <a:rPr lang="en-US" smtClean="0"/>
              <a:pPr/>
              <a:t>10/19/2008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18041-DEB9-425F-B7A0-7C8E8D943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DD28-4728-4794-A46A-1E80C09C21D1}" type="datetimeFigureOut">
              <a:rPr lang="en-US" smtClean="0"/>
              <a:pPr/>
              <a:t>10/19/2008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18041-DEB9-425F-B7A0-7C8E8D943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208DD28-4728-4794-A46A-1E80C09C21D1}" type="datetimeFigureOut">
              <a:rPr lang="en-US" smtClean="0"/>
              <a:pPr/>
              <a:t>10/19/2008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BA18041-DEB9-425F-B7A0-7C8E8D943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11.pn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17.png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scienceworld.wolfram.com/physics/FraunhoferDiffraction.html" TargetMode="External"/><Relationship Id="rId2" Type="http://schemas.openxmlformats.org/officeDocument/2006/relationships/hyperlink" Target="http://www.trustedreviews.com/images/article/inline/4778-ZoomOut500.gi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"/>
            <a:ext cx="9144000" cy="5105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257800"/>
            <a:ext cx="8077200" cy="838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Diffraction (6.161 Lab3)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943600"/>
            <a:ext cx="8077200" cy="661416"/>
          </a:xfrm>
        </p:spPr>
        <p:txBody>
          <a:bodyPr/>
          <a:lstStyle/>
          <a:p>
            <a:pPr algn="ctr"/>
            <a:r>
              <a:rPr lang="en-US" dirty="0" smtClean="0"/>
              <a:t>Tony Hyun Kim</a:t>
            </a:r>
          </a:p>
          <a:p>
            <a:pPr algn="ctr"/>
            <a:r>
              <a:rPr lang="en-US" dirty="0" smtClean="0"/>
              <a:t>10/21/2008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to be discussed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33222" indent="-514350">
              <a:buFont typeface="+mj-lt"/>
              <a:buAutoNum type="arabicPeriod"/>
            </a:pPr>
            <a:r>
              <a:rPr lang="en-US" dirty="0" smtClean="0"/>
              <a:t>Introduction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000" dirty="0" smtClean="0"/>
              <a:t>Diffraction theory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000" dirty="0" smtClean="0"/>
              <a:t>Fraunhofer diffraction integral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Experimental setup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Patterns from apertures</a:t>
            </a:r>
            <a:endParaRPr lang="en-US" sz="1600" dirty="0" smtClean="0"/>
          </a:p>
          <a:p>
            <a:pPr marL="925830" lvl="1" indent="-514350">
              <a:buFont typeface="+mj-lt"/>
              <a:buAutoNum type="arabicPeriod"/>
            </a:pPr>
            <a:r>
              <a:rPr lang="en-US" sz="2000" dirty="0" smtClean="0"/>
              <a:t>Single-slit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000" dirty="0" smtClean="0"/>
              <a:t>Double-slit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000" dirty="0" smtClean="0"/>
              <a:t>Rectangular aperture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000" dirty="0" smtClean="0"/>
              <a:t>Rectangular grid</a:t>
            </a:r>
          </a:p>
          <a:p>
            <a:pPr marL="633222" indent="-514350">
              <a:buFont typeface="+mj-lt"/>
              <a:buAutoNum type="arabicPeriod"/>
            </a:pPr>
            <a:r>
              <a:rPr lang="en-US" dirty="0" smtClean="0"/>
              <a:t>Conclusions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Diffraction = Wave - 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8006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Although </a:t>
            </a:r>
            <a:r>
              <a:rPr lang="en-US" i="1" dirty="0" smtClean="0"/>
              <a:t>ray optics</a:t>
            </a:r>
            <a:r>
              <a:rPr lang="en-US" dirty="0" smtClean="0"/>
              <a:t> is intuitive…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Light is a </a:t>
            </a:r>
            <a:r>
              <a:rPr lang="en-US" i="1" dirty="0" smtClean="0"/>
              <a:t>wave</a:t>
            </a:r>
            <a:r>
              <a:rPr lang="en-US" dirty="0" smtClean="0"/>
              <a:t> phenomenon</a:t>
            </a:r>
          </a:p>
          <a:p>
            <a:endParaRPr lang="en-US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514600"/>
            <a:ext cx="6601354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228600" y="5257800"/>
            <a:ext cx="8686800" cy="1447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Fraunhofer diffraction integral</a:t>
            </a:r>
            <a:endParaRPr lang="en-US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1676401"/>
            <a:ext cx="3795182" cy="335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57200" y="5240867"/>
          <a:ext cx="8305800" cy="1450219"/>
        </p:xfrm>
        <a:graphic>
          <a:graphicData uri="http://schemas.openxmlformats.org/presentationml/2006/ole">
            <p:oleObj spid="_x0000_s4103" name="Equation" r:id="rId4" imgW="3200400" imgH="55872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2514600" y="2405742"/>
          <a:ext cx="463550" cy="463550"/>
        </p:xfrm>
        <a:graphic>
          <a:graphicData uri="http://schemas.openxmlformats.org/presentationml/2006/ole">
            <p:oleObj spid="_x0000_s4104" name="Equation" r:id="rId5" imgW="164880" imgH="164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228600" y="5257800"/>
            <a:ext cx="8686800" cy="1447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Fraunhofer intensity pattern</a:t>
            </a:r>
            <a:endParaRPr lang="en-US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1676401"/>
            <a:ext cx="3795182" cy="335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187575" y="5603875"/>
          <a:ext cx="4845050" cy="725488"/>
        </p:xfrm>
        <a:graphic>
          <a:graphicData uri="http://schemas.openxmlformats.org/presentationml/2006/ole">
            <p:oleObj spid="_x0000_s5122" name="Equation" r:id="rId4" imgW="1866600" imgH="279360" progId="Equation.3">
              <p:embed/>
            </p:oleObj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2514600" y="2405063"/>
          <a:ext cx="463550" cy="463550"/>
        </p:xfrm>
        <a:graphic>
          <a:graphicData uri="http://schemas.openxmlformats.org/presentationml/2006/ole">
            <p:oleObj spid="_x0000_s5123" name="Equation" r:id="rId5" imgW="164880" imgH="164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Setup to observe diffraction</a:t>
            </a:r>
            <a:endParaRPr lang="en-US" dirty="0"/>
          </a:p>
        </p:txBody>
      </p:sp>
      <p:pic>
        <p:nvPicPr>
          <p:cNvPr id="4" name="Picture 3" descr="diff_se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59" y="1524000"/>
            <a:ext cx="8316741" cy="533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Patterns from apertures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33222" indent="-514350">
              <a:lnSpc>
                <a:spcPct val="150000"/>
              </a:lnSpc>
            </a:pPr>
            <a:r>
              <a:rPr lang="en-US" sz="2400" dirty="0" smtClean="0"/>
              <a:t>We’ll present and analyze (Topic set 1):</a:t>
            </a:r>
          </a:p>
          <a:p>
            <a:pPr marL="92583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dirty="0" smtClean="0"/>
              <a:t>Single-slit</a:t>
            </a:r>
          </a:p>
          <a:p>
            <a:pPr marL="92583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dirty="0" smtClean="0"/>
              <a:t>Double-slit</a:t>
            </a:r>
          </a:p>
          <a:p>
            <a:pPr marL="92583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dirty="0" smtClean="0"/>
              <a:t>Rectangular aperture</a:t>
            </a:r>
          </a:p>
          <a:p>
            <a:pPr marL="92583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dirty="0" smtClean="0"/>
              <a:t>Rectangular grid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slit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1925" y="133350"/>
            <a:ext cx="120967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2362200"/>
            <a:ext cx="4148708" cy="478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2895600"/>
            <a:ext cx="4114800" cy="177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 descr="single_sli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1657350"/>
            <a:ext cx="4495800" cy="3371850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1676400" y="2360612"/>
            <a:ext cx="1752600" cy="158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981200" y="4191000"/>
            <a:ext cx="1143000" cy="158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2360385" y="2329542"/>
          <a:ext cx="444501" cy="546100"/>
        </p:xfrm>
        <a:graphic>
          <a:graphicData uri="http://schemas.openxmlformats.org/presentationml/2006/ole">
            <p:oleObj spid="_x0000_s7173" name="Equation" r:id="rId7" imgW="126720" imgH="177480" progId="Equation.3">
              <p:embed/>
            </p:oleObj>
          </a:graphicData>
        </a:graphic>
      </p:graphicFrame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3336925" y="3564307"/>
          <a:ext cx="930275" cy="1054865"/>
        </p:xfrm>
        <a:graphic>
          <a:graphicData uri="http://schemas.openxmlformats.org/presentationml/2006/ole">
            <p:oleObj spid="_x0000_s7174" name="Equation" r:id="rId8" imgW="304560" imgH="393480" progId="Equation.3">
              <p:embed/>
            </p:oleObj>
          </a:graphicData>
        </a:graphic>
      </p:graphicFrame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457200" y="4953000"/>
            <a:ext cx="8229600" cy="1447800"/>
          </a:xfrm>
        </p:spPr>
        <p:txBody>
          <a:bodyPr/>
          <a:lstStyle/>
          <a:p>
            <a:pPr marL="633222" indent="-514350">
              <a:lnSpc>
                <a:spcPct val="150000"/>
              </a:lnSpc>
            </a:pPr>
            <a:r>
              <a:rPr lang="en-US" sz="2400" dirty="0" smtClean="0"/>
              <a:t>Note </a:t>
            </a:r>
            <a:r>
              <a:rPr lang="en-US" sz="2400" i="1" dirty="0" smtClean="0"/>
              <a:t>Fourier reciprocity </a:t>
            </a:r>
            <a:r>
              <a:rPr lang="en-US" sz="2400" dirty="0" smtClean="0"/>
              <a:t>in characteristic lengths</a:t>
            </a:r>
          </a:p>
          <a:p>
            <a:pPr marL="633222" indent="-514350">
              <a:lnSpc>
                <a:spcPct val="150000"/>
              </a:lnSpc>
            </a:pPr>
            <a:r>
              <a:rPr lang="en-US" sz="2400" dirty="0" smtClean="0"/>
              <a:t>Calculate slit width from pattern: </a:t>
            </a:r>
            <a:r>
              <a:rPr lang="en-US" sz="2400" b="1" dirty="0" smtClean="0"/>
              <a:t>b = 89 microns</a:t>
            </a:r>
            <a:endParaRPr lang="en-US" sz="3200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ouble_sl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714500"/>
            <a:ext cx="4419600" cy="33147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914" y="134256"/>
            <a:ext cx="11906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 slit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953000"/>
            <a:ext cx="8229600" cy="1447800"/>
          </a:xfrm>
        </p:spPr>
        <p:txBody>
          <a:bodyPr/>
          <a:lstStyle/>
          <a:p>
            <a:pPr marL="633222" indent="-514350">
              <a:lnSpc>
                <a:spcPct val="150000"/>
              </a:lnSpc>
            </a:pPr>
            <a:r>
              <a:rPr lang="en-US" sz="2400" i="1" dirty="0" smtClean="0"/>
              <a:t>Periodicity</a:t>
            </a:r>
            <a:r>
              <a:rPr lang="en-US" sz="2400" dirty="0" smtClean="0"/>
              <a:t> </a:t>
            </a:r>
            <a:r>
              <a:rPr lang="en-US" sz="2400" i="1" dirty="0" smtClean="0"/>
              <a:t>in aperture </a:t>
            </a:r>
            <a:r>
              <a:rPr lang="en-US" sz="2400" dirty="0" smtClean="0"/>
              <a:t>produces </a:t>
            </a:r>
            <a:r>
              <a:rPr lang="en-US" sz="2400" i="1" dirty="0" smtClean="0"/>
              <a:t>localization in pattern</a:t>
            </a:r>
          </a:p>
          <a:p>
            <a:pPr marL="633222" indent="-514350">
              <a:lnSpc>
                <a:spcPct val="150000"/>
              </a:lnSpc>
            </a:pPr>
            <a:r>
              <a:rPr lang="en-US" sz="2400" dirty="0" smtClean="0"/>
              <a:t>Calculate inter-slit distance: </a:t>
            </a:r>
            <a:r>
              <a:rPr lang="en-US" sz="2400" b="1" dirty="0" smtClean="0"/>
              <a:t>D = 6.5 mm</a:t>
            </a:r>
            <a:endParaRPr lang="en-US" sz="3200" b="1" dirty="0" smtClean="0"/>
          </a:p>
          <a:p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2971800"/>
            <a:ext cx="4009292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24400" y="2209799"/>
            <a:ext cx="4038600" cy="55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Arrow Connector 9"/>
          <p:cNvCxnSpPr/>
          <p:nvPr/>
        </p:nvCxnSpPr>
        <p:spPr>
          <a:xfrm>
            <a:off x="1676400" y="2360612"/>
            <a:ext cx="1752600" cy="158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2293938" y="2347913"/>
          <a:ext cx="577850" cy="508000"/>
        </p:xfrm>
        <a:graphic>
          <a:graphicData uri="http://schemas.openxmlformats.org/presentationml/2006/ole">
            <p:oleObj spid="_x0000_s9221" name="Equation" r:id="rId7" imgW="164880" imgH="164880" progId="Equation.3">
              <p:embed/>
            </p:oleObj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2362200" y="4191000"/>
            <a:ext cx="457200" cy="158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3336925" y="3563938"/>
          <a:ext cx="930275" cy="1055687"/>
        </p:xfrm>
        <a:graphic>
          <a:graphicData uri="http://schemas.openxmlformats.org/presentationml/2006/ole">
            <p:oleObj spid="_x0000_s9222" name="Equation" r:id="rId8" imgW="30456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54256" y="137886"/>
            <a:ext cx="12192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Rectangular aperture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4953000"/>
            <a:ext cx="8229600" cy="1447800"/>
          </a:xfrm>
        </p:spPr>
        <p:txBody>
          <a:bodyPr/>
          <a:lstStyle/>
          <a:p>
            <a:pPr marL="633222" indent="-514350">
              <a:lnSpc>
                <a:spcPct val="150000"/>
              </a:lnSpc>
            </a:pPr>
            <a:r>
              <a:rPr lang="en-US" sz="2400" dirty="0" smtClean="0"/>
              <a:t>Just a slit in two dimensions</a:t>
            </a:r>
          </a:p>
          <a:p>
            <a:pPr marL="633222" indent="-514350">
              <a:lnSpc>
                <a:spcPct val="150000"/>
              </a:lnSpc>
            </a:pPr>
            <a:r>
              <a:rPr lang="en-US" sz="2400" dirty="0" smtClean="0"/>
              <a:t>Calculate aperture dimensions: </a:t>
            </a:r>
            <a:r>
              <a:rPr lang="en-US" sz="2400" b="1" dirty="0" smtClean="0"/>
              <a:t>b = 76 microns</a:t>
            </a:r>
            <a:endParaRPr lang="en-US" sz="3200" b="1" dirty="0" smtClean="0"/>
          </a:p>
          <a:p>
            <a:endParaRPr 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942141"/>
            <a:ext cx="4038600" cy="278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43543" y="1905001"/>
            <a:ext cx="3819457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156030"/>
            <a:ext cx="117157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Rectangular grid</a:t>
            </a:r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619" y="1524000"/>
            <a:ext cx="5480981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37711" y="2286000"/>
            <a:ext cx="3177689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5791200"/>
            <a:ext cx="8229600" cy="762000"/>
          </a:xfrm>
        </p:spPr>
        <p:txBody>
          <a:bodyPr/>
          <a:lstStyle/>
          <a:p>
            <a:pPr marL="633222" indent="-514350">
              <a:lnSpc>
                <a:spcPct val="150000"/>
              </a:lnSpc>
            </a:pPr>
            <a:r>
              <a:rPr lang="en-US" sz="2400" dirty="0" smtClean="0"/>
              <a:t>Again, periodicity </a:t>
            </a:r>
            <a:r>
              <a:rPr lang="en-US" sz="2400" dirty="0" smtClean="0">
                <a:sym typeface="Wingdings" pitchFamily="2" charset="2"/>
              </a:rPr>
              <a:t> localization</a:t>
            </a:r>
            <a:endParaRPr lang="en-US" sz="3200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Verified Fraunhofer diffraction in lab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General lessons:</a:t>
            </a:r>
          </a:p>
          <a:p>
            <a:pPr lvl="1"/>
            <a:r>
              <a:rPr lang="en-US" dirty="0" smtClean="0"/>
              <a:t>“Fourier pairing” between aperture and pattern</a:t>
            </a:r>
          </a:p>
          <a:p>
            <a:pPr lvl="1"/>
            <a:r>
              <a:rPr lang="en-US" dirty="0" smtClean="0"/>
              <a:t>Reciprocity in characteristic lengths.</a:t>
            </a:r>
          </a:p>
          <a:p>
            <a:pPr lvl="1"/>
            <a:r>
              <a:rPr lang="en-US" dirty="0" smtClean="0"/>
              <a:t>Periodicity</a:t>
            </a:r>
            <a:r>
              <a:rPr lang="en-US" dirty="0" smtClean="0">
                <a:sym typeface="Wingdings" pitchFamily="2" charset="2"/>
              </a:rPr>
              <a:t> of aperture  Localization of pattern</a:t>
            </a:r>
          </a:p>
          <a:p>
            <a:pPr lvl="1"/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Possibilities for metrology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Lens system: </a:t>
            </a:r>
            <a:r>
              <a:rPr lang="en-US" sz="1600" dirty="0" smtClean="0">
                <a:hlinkClick r:id="rId2"/>
              </a:rPr>
              <a:t>http://www.trustedreviews.com/images/article/inline/4778-ZoomOut500.gif</a:t>
            </a:r>
            <a:endParaRPr lang="en-US" sz="1600" dirty="0" smtClean="0"/>
          </a:p>
          <a:p>
            <a:r>
              <a:rPr lang="en-US" sz="1600" dirty="0" smtClean="0"/>
              <a:t>Fraunhofer planes: </a:t>
            </a:r>
            <a:r>
              <a:rPr lang="en-US" sz="1600" dirty="0" smtClean="0">
                <a:hlinkClick r:id="rId3"/>
              </a:rPr>
              <a:t>http://scienceworld.wolfram.com/physics/FraunhoferDiffraction.html</a:t>
            </a:r>
            <a:endParaRPr lang="en-US" sz="1600" dirty="0" smtClean="0"/>
          </a:p>
          <a:p>
            <a:r>
              <a:rPr lang="en-US" sz="1600" dirty="0" smtClean="0"/>
              <a:t>Experimental setup: 6.161 Lab guide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TONY20KIM@BZ7ZNGEFUVWXY5H1" val="319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</TotalTime>
  <Words>187</Words>
  <Application>Microsoft Office PowerPoint</Application>
  <PresentationFormat>On-screen Show (4:3)</PresentationFormat>
  <Paragraphs>54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Module</vt:lpstr>
      <vt:lpstr>Equation</vt:lpstr>
      <vt:lpstr>Diffraction (6.161 Lab3)</vt:lpstr>
      <vt:lpstr>Topics to be discussed</vt:lpstr>
      <vt:lpstr>Diffraction = Wave - Ray</vt:lpstr>
      <vt:lpstr>Fraunhofer diffraction integral</vt:lpstr>
      <vt:lpstr>Fraunhofer intensity pattern</vt:lpstr>
      <vt:lpstr>Setup to observe diffraction</vt:lpstr>
      <vt:lpstr>Patterns from apertures</vt:lpstr>
      <vt:lpstr>Single slit</vt:lpstr>
      <vt:lpstr>Double slit</vt:lpstr>
      <vt:lpstr>Rectangular aperture</vt:lpstr>
      <vt:lpstr>Rectangular grid</vt:lpstr>
      <vt:lpstr>Concluding remarks</vt:lpstr>
      <vt:lpstr>Sources of images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Diffraction (6.161 Lab3)</dc:title>
  <dc:creator>Tony Kim</dc:creator>
  <cp:lastModifiedBy>Tony Kim</cp:lastModifiedBy>
  <cp:revision>97</cp:revision>
  <dcterms:created xsi:type="dcterms:W3CDTF">2008-10-19T13:49:58Z</dcterms:created>
  <dcterms:modified xsi:type="dcterms:W3CDTF">2008-10-19T17:37:00Z</dcterms:modified>
</cp:coreProperties>
</file>