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8566" autoAdjust="0"/>
    <p:restoredTop sz="94718" autoAdjust="0"/>
  </p:normalViewPr>
  <p:slideViewPr>
    <p:cSldViewPr>
      <p:cViewPr varScale="1">
        <p:scale>
          <a:sx n="70" d="100"/>
          <a:sy n="70" d="100"/>
        </p:scale>
        <p:origin x="-43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B254F-1652-4791-BD09-A8FD34341B52}" type="datetimeFigureOut">
              <a:rPr lang="en-US" smtClean="0"/>
              <a:pPr/>
              <a:t>5/13/2008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97EFB-43F1-4C96-AD8D-B9134A9DB8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B254F-1652-4791-BD09-A8FD34341B52}" type="datetimeFigureOut">
              <a:rPr lang="en-US" smtClean="0"/>
              <a:pPr/>
              <a:t>5/13/2008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97EFB-43F1-4C96-AD8D-B9134A9DB8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B254F-1652-4791-BD09-A8FD34341B52}" type="datetimeFigureOut">
              <a:rPr lang="en-US" smtClean="0"/>
              <a:pPr/>
              <a:t>5/13/2008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97EFB-43F1-4C96-AD8D-B9134A9DB8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B254F-1652-4791-BD09-A8FD34341B52}" type="datetimeFigureOut">
              <a:rPr lang="en-US" smtClean="0"/>
              <a:pPr/>
              <a:t>5/13/2008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97EFB-43F1-4C96-AD8D-B9134A9DB8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B254F-1652-4791-BD09-A8FD34341B52}" type="datetimeFigureOut">
              <a:rPr lang="en-US" smtClean="0"/>
              <a:pPr/>
              <a:t>5/13/2008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97EFB-43F1-4C96-AD8D-B9134A9DB8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B254F-1652-4791-BD09-A8FD34341B52}" type="datetimeFigureOut">
              <a:rPr lang="en-US" smtClean="0"/>
              <a:pPr/>
              <a:t>5/13/2008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97EFB-43F1-4C96-AD8D-B9134A9DB8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B254F-1652-4791-BD09-A8FD34341B52}" type="datetimeFigureOut">
              <a:rPr lang="en-US" smtClean="0"/>
              <a:pPr/>
              <a:t>5/13/2008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97EFB-43F1-4C96-AD8D-B9134A9DB8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B254F-1652-4791-BD09-A8FD34341B52}" type="datetimeFigureOut">
              <a:rPr lang="en-US" smtClean="0"/>
              <a:pPr/>
              <a:t>5/13/2008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97EFB-43F1-4C96-AD8D-B9134A9DB8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B254F-1652-4791-BD09-A8FD34341B52}" type="datetimeFigureOut">
              <a:rPr lang="en-US" smtClean="0"/>
              <a:pPr/>
              <a:t>5/13/2008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97EFB-43F1-4C96-AD8D-B9134A9DB8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B254F-1652-4791-BD09-A8FD34341B52}" type="datetimeFigureOut">
              <a:rPr lang="en-US" smtClean="0"/>
              <a:pPr/>
              <a:t>5/13/2008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97EFB-43F1-4C96-AD8D-B9134A9DB8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B254F-1652-4791-BD09-A8FD34341B52}" type="datetimeFigureOut">
              <a:rPr lang="en-US" smtClean="0"/>
              <a:pPr/>
              <a:t>5/13/2008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97EFB-43F1-4C96-AD8D-B9134A9DB8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1B254F-1652-4791-BD09-A8FD34341B52}" type="datetimeFigureOut">
              <a:rPr lang="en-US" smtClean="0"/>
              <a:pPr/>
              <a:t>5/13/2008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97EFB-43F1-4C96-AD8D-B9134A9DB8F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Atomic Physics has to offer for Quantum Computing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Tony Hyun Kim</a:t>
            </a:r>
          </a:p>
          <a:p>
            <a:r>
              <a:rPr lang="en-US" dirty="0" smtClean="0"/>
              <a:t>6.UAT Proposal Talk</a:t>
            </a:r>
          </a:p>
          <a:p>
            <a:r>
              <a:rPr lang="en-US" dirty="0" smtClean="0"/>
              <a:t>Spring 2008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Quantum Computing: (Brief) Inspiration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Modern computing devices are based on classical mechanics (CM).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But CM is a special limit of quantum mechanics. </a:t>
            </a:r>
          </a:p>
          <a:p>
            <a:pPr lvl="1"/>
            <a:r>
              <a:rPr lang="en-US" i="1" dirty="0" smtClean="0"/>
              <a:t>Conclusion</a:t>
            </a:r>
            <a:r>
              <a:rPr lang="en-US" dirty="0" smtClean="0"/>
              <a:t>: Quantum devices can only have greater computational power than classical ones.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Quantum Computing: (Brief) Inspiration</a:t>
            </a:r>
            <a:endParaRPr lang="en-US" sz="36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By a standard “complexity measure”…</a:t>
            </a: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33400" y="2286000"/>
          <a:ext cx="7848600" cy="3962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924300"/>
                <a:gridCol w="39243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Task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Quantum computational</a:t>
                      </a:r>
                      <a:r>
                        <a:rPr lang="en-US" sz="2800" baseline="0" dirty="0" smtClean="0"/>
                        <a:t> gains</a:t>
                      </a:r>
                      <a:endParaRPr lang="en-US" sz="28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Functional Iteration</a:t>
                      </a:r>
                    </a:p>
                    <a:p>
                      <a:pPr algn="ctr"/>
                      <a:r>
                        <a:rPr lang="en-US" sz="2800" i="1" dirty="0" smtClean="0"/>
                        <a:t>f(f(…f(x)…)))</a:t>
                      </a:r>
                      <a:endParaRPr lang="en-US" sz="28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Not sped up at all!</a:t>
                      </a:r>
                      <a:endParaRPr lang="en-US" sz="28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Locating</a:t>
                      </a:r>
                      <a:r>
                        <a:rPr lang="en-US" sz="2800" baseline="0" dirty="0" smtClean="0"/>
                        <a:t> an entry in a database of </a:t>
                      </a:r>
                      <a:r>
                        <a:rPr lang="en-US" sz="2800" i="1" baseline="0" dirty="0" smtClean="0"/>
                        <a:t>N</a:t>
                      </a:r>
                      <a:r>
                        <a:rPr lang="en-US" sz="2800" baseline="0" dirty="0" smtClean="0"/>
                        <a:t> entries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i="1" dirty="0" smtClean="0"/>
                        <a:t>O(N) </a:t>
                      </a:r>
                      <a:r>
                        <a:rPr lang="en-US" sz="2800" i="1" dirty="0" smtClean="0">
                          <a:sym typeface="Wingdings" pitchFamily="2" charset="2"/>
                        </a:rPr>
                        <a:t> O(N</a:t>
                      </a:r>
                      <a:r>
                        <a:rPr lang="en-US" sz="2800" i="1" baseline="30000" dirty="0" smtClean="0">
                          <a:sym typeface="Wingdings" pitchFamily="2" charset="2"/>
                        </a:rPr>
                        <a:t>0.5</a:t>
                      </a:r>
                      <a:r>
                        <a:rPr lang="en-US" sz="2800" i="1" baseline="0" dirty="0" smtClean="0">
                          <a:sym typeface="Wingdings" pitchFamily="2" charset="2"/>
                        </a:rPr>
                        <a:t>)</a:t>
                      </a:r>
                      <a:endParaRPr lang="en-US" sz="2800" i="1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Prime</a:t>
                      </a:r>
                      <a:r>
                        <a:rPr lang="en-US" sz="2800" baseline="0" dirty="0" smtClean="0"/>
                        <a:t> factorization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Apparently, sped up exponentially!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599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Requirements for a quantum computer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Why atomic physics?</a:t>
            </a:r>
          </a:p>
          <a:p>
            <a:pPr marL="1771650" lvl="3" indent="-514350">
              <a:buFont typeface="+mj-lt"/>
              <a:buAutoNum type="arabicPeriod"/>
            </a:pPr>
            <a:r>
              <a:rPr lang="en-US" dirty="0" smtClean="0"/>
              <a:t>Dilute gases in optical lattices</a:t>
            </a:r>
            <a:endParaRPr lang="en-US" dirty="0" smtClean="0"/>
          </a:p>
          <a:p>
            <a:pPr marL="1771650" lvl="3" indent="-514350">
              <a:buFont typeface="+mj-lt"/>
              <a:buAutoNum type="arabicPeriod"/>
            </a:pPr>
            <a:r>
              <a:rPr lang="en-US" dirty="0" smtClean="0"/>
              <a:t>Atom cooling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next challenge</a:t>
            </a:r>
            <a:r>
              <a:rPr lang="en-US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Plan of action for our group.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/>
              <a:t>Basic Requirements for a Quantum Computer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8194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400" b="1" dirty="0" smtClean="0"/>
              <a:t>Scalable physical system with well-characterized qubits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b="1" dirty="0" smtClean="0"/>
              <a:t>The ability to initialize the state of the qubits</a:t>
            </a:r>
            <a:endParaRPr lang="en-US" sz="2400" b="1" dirty="0"/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Long decoherence times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Universal set of quantum gates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b="1" dirty="0" smtClean="0"/>
              <a:t>A qubit-specific measurement capacity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Ability to transport qubits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76800" y="5629870"/>
            <a:ext cx="4038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Source</a:t>
            </a:r>
            <a:r>
              <a:rPr lang="en-US" dirty="0" smtClean="0"/>
              <a:t>: </a:t>
            </a:r>
            <a:r>
              <a:rPr lang="en-US" dirty="0" err="1" smtClean="0"/>
              <a:t>DiVincenzo</a:t>
            </a:r>
            <a:r>
              <a:rPr lang="en-US" dirty="0" smtClean="0"/>
              <a:t>, David P. “The Physical Implementation of Quantum Computation.” </a:t>
            </a:r>
            <a:r>
              <a:rPr lang="en-US" dirty="0" err="1" smtClean="0"/>
              <a:t>Fortschritte</a:t>
            </a:r>
            <a:r>
              <a:rPr lang="en-US" dirty="0" smtClean="0"/>
              <a:t> </a:t>
            </a:r>
            <a:r>
              <a:rPr lang="en-US" dirty="0" err="1" smtClean="0"/>
              <a:t>der</a:t>
            </a:r>
            <a:r>
              <a:rPr lang="en-US" dirty="0" smtClean="0"/>
              <a:t> </a:t>
            </a:r>
            <a:r>
              <a:rPr lang="en-US" dirty="0" err="1" smtClean="0"/>
              <a:t>Physik</a:t>
            </a:r>
            <a:r>
              <a:rPr lang="en-US" dirty="0" smtClean="0"/>
              <a:t>. 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14350" indent="-514350"/>
            <a:r>
              <a:rPr lang="en-US" sz="3200" dirty="0" smtClean="0"/>
              <a:t>1) “Scalable physical system with well-characterized qubits”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r>
              <a:rPr lang="en-US" sz="2400" i="1" dirty="0" smtClean="0"/>
              <a:t>Qubit</a:t>
            </a:r>
            <a:r>
              <a:rPr lang="en-US" sz="2400" dirty="0" smtClean="0"/>
              <a:t>: A two-level physical system.</a:t>
            </a:r>
          </a:p>
          <a:p>
            <a:pPr lvl="1"/>
            <a:r>
              <a:rPr lang="en-US" sz="2400" dirty="0" smtClean="0"/>
              <a:t>e.g. ground and excited states of an atom.</a:t>
            </a:r>
          </a:p>
          <a:p>
            <a:pPr lvl="1"/>
            <a:endParaRPr lang="en-US" sz="2400" dirty="0" smtClean="0"/>
          </a:p>
          <a:p>
            <a:pPr lvl="1">
              <a:buNone/>
            </a:pPr>
            <a:endParaRPr lang="en-US" sz="2400" dirty="0" smtClean="0"/>
          </a:p>
          <a:p>
            <a:pPr lvl="1">
              <a:buNone/>
            </a:pPr>
            <a:endParaRPr lang="en-US" sz="2400" dirty="0"/>
          </a:p>
          <a:p>
            <a:pPr lvl="1">
              <a:buNone/>
            </a:pPr>
            <a:endParaRPr lang="en-US" sz="2400" dirty="0" smtClean="0"/>
          </a:p>
          <a:p>
            <a:pPr lvl="1">
              <a:buNone/>
            </a:pPr>
            <a:endParaRPr lang="en-US" sz="2400" dirty="0"/>
          </a:p>
          <a:p>
            <a:pPr lvl="1">
              <a:buNone/>
            </a:pPr>
            <a:endParaRPr lang="en-US" sz="2400" dirty="0" smtClean="0"/>
          </a:p>
          <a:p>
            <a:pPr lvl="1">
              <a:buNone/>
            </a:pPr>
            <a:endParaRPr lang="en-US" sz="2400" dirty="0"/>
          </a:p>
          <a:p>
            <a:pPr lvl="1">
              <a:buNone/>
            </a:pPr>
            <a:endParaRPr lang="en-US" sz="2400" dirty="0" smtClean="0"/>
          </a:p>
          <a:p>
            <a:r>
              <a:rPr lang="en-US" sz="2400" dirty="0" smtClean="0"/>
              <a:t>Use two-level system to encode binary information.</a:t>
            </a:r>
            <a:endParaRPr lang="en-US" sz="2400" dirty="0"/>
          </a:p>
        </p:txBody>
      </p:sp>
      <p:pic>
        <p:nvPicPr>
          <p:cNvPr id="5" name="Picture 4" descr="vibration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819400"/>
            <a:ext cx="7819467" cy="297606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2) “Ability to initialize the state of the qubits”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6553200" cy="4525963"/>
          </a:xfrm>
        </p:spPr>
        <p:txBody>
          <a:bodyPr/>
          <a:lstStyle/>
          <a:p>
            <a:r>
              <a:rPr lang="en-US" dirty="0" smtClean="0"/>
              <a:t>Clearly necessary for information processing.</a:t>
            </a:r>
          </a:p>
          <a:p>
            <a:endParaRPr lang="en-US" dirty="0" smtClean="0"/>
          </a:p>
          <a:p>
            <a:r>
              <a:rPr lang="en-US" dirty="0" smtClean="0"/>
              <a:t>For example, suppose we want to </a:t>
            </a:r>
            <a:r>
              <a:rPr lang="en-US" i="1" dirty="0" smtClean="0"/>
              <a:t>reset all qubits</a:t>
            </a:r>
            <a:r>
              <a:rPr lang="en-US" dirty="0" smtClean="0"/>
              <a:t>.</a:t>
            </a:r>
          </a:p>
          <a:p>
            <a:pPr lvl="1"/>
            <a:r>
              <a:rPr lang="en-US" sz="2400" dirty="0" smtClean="0"/>
              <a:t>Physically, we need a way to manipulate  many qubits </a:t>
            </a:r>
            <a:r>
              <a:rPr lang="en-US" sz="2400" i="1" dirty="0" smtClean="0"/>
              <a:t>en masse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pic>
        <p:nvPicPr>
          <p:cNvPr id="5" name="Picture 4" descr="flop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0" y="1752600"/>
            <a:ext cx="1704975" cy="34861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3) “A qubit-specific measurement capacity”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Need a reliable way to access information. </a:t>
            </a:r>
            <a:endParaRPr lang="en-US" sz="2400" dirty="0"/>
          </a:p>
          <a:p>
            <a:r>
              <a:rPr lang="en-US" sz="2400" dirty="0" smtClean="0"/>
              <a:t>Must allow for specific addressing of the physical element. </a:t>
            </a:r>
            <a:endParaRPr lang="en-US" sz="2400" dirty="0"/>
          </a:p>
        </p:txBody>
      </p:sp>
      <p:pic>
        <p:nvPicPr>
          <p:cNvPr id="5" name="Picture 4" descr="memory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90799"/>
            <a:ext cx="6096000" cy="3299829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4572000" y="5238988"/>
            <a:ext cx="3962400" cy="1238012"/>
            <a:chOff x="4572000" y="5238988"/>
            <a:chExt cx="3962400" cy="1238012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572000" y="6029325"/>
              <a:ext cx="3962400" cy="447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12" name="Group 11"/>
            <p:cNvGrpSpPr/>
            <p:nvPr/>
          </p:nvGrpSpPr>
          <p:grpSpPr>
            <a:xfrm>
              <a:off x="6324600" y="5238988"/>
              <a:ext cx="1131848" cy="704612"/>
              <a:chOff x="6324600" y="5040868"/>
              <a:chExt cx="1131848" cy="704612"/>
            </a:xfrm>
          </p:grpSpPr>
          <p:cxnSp>
            <p:nvCxnSpPr>
              <p:cNvPr id="8" name="Straight Arrow Connector 7"/>
              <p:cNvCxnSpPr/>
              <p:nvPr/>
            </p:nvCxnSpPr>
            <p:spPr>
              <a:xfrm rot="5400000">
                <a:off x="6004560" y="5425440"/>
                <a:ext cx="640080" cy="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TextBox 10"/>
              <p:cNvSpPr txBox="1"/>
              <p:nvPr/>
            </p:nvSpPr>
            <p:spPr>
              <a:xfrm>
                <a:off x="6324600" y="5040868"/>
                <a:ext cx="11318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>
                    <a:solidFill>
                      <a:srgbClr val="FF0000"/>
                    </a:solidFill>
                  </a:rPr>
                  <a:t>“Address”</a:t>
                </a:r>
                <a:endParaRPr lang="en-US" b="1" dirty="0">
                  <a:solidFill>
                    <a:srgbClr val="FF0000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the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Quantum computing demands:</a:t>
            </a:r>
          </a:p>
          <a:p>
            <a:pPr lvl="1"/>
            <a:r>
              <a:rPr lang="en-US" dirty="0" smtClean="0"/>
              <a:t>A scalable physical system with two states</a:t>
            </a:r>
          </a:p>
          <a:p>
            <a:pPr lvl="1"/>
            <a:r>
              <a:rPr lang="en-US" dirty="0" smtClean="0"/>
              <a:t>Ability to initialize the macroscopic system</a:t>
            </a:r>
          </a:p>
          <a:p>
            <a:pPr lvl="1"/>
            <a:r>
              <a:rPr lang="en-US" dirty="0" smtClean="0"/>
              <a:t>Qubit-specific measurement capacity</a:t>
            </a:r>
          </a:p>
          <a:p>
            <a:pPr lvl="1"/>
            <a:endParaRPr lang="en-US" dirty="0"/>
          </a:p>
          <a:p>
            <a:r>
              <a:rPr lang="en-US" dirty="0" smtClean="0"/>
              <a:t>Proposal:</a:t>
            </a:r>
          </a:p>
          <a:p>
            <a:pPr lvl="1"/>
            <a:r>
              <a:rPr lang="en-US" i="1" dirty="0" smtClean="0"/>
              <a:t>Dilute gases</a:t>
            </a:r>
            <a:r>
              <a:rPr lang="en-US" dirty="0" smtClean="0"/>
              <a:t> found in atomic physics labs are an ideal system meeting the above requirements.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Requirements for a quantum computer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Why atomic physics?</a:t>
            </a:r>
          </a:p>
          <a:p>
            <a:pPr marL="1771650" lvl="3" indent="-514350">
              <a:buFont typeface="+mj-lt"/>
              <a:buAutoNum type="arabicPeriod"/>
            </a:pPr>
            <a:r>
              <a:rPr lang="en-US" b="1" dirty="0" smtClean="0"/>
              <a:t>Dilute gases in optical lattices</a:t>
            </a:r>
          </a:p>
          <a:p>
            <a:pPr marL="1771650" lvl="3" indent="-514350">
              <a:buFont typeface="+mj-lt"/>
              <a:buAutoNum type="arabicPeriod"/>
            </a:pPr>
            <a:r>
              <a:rPr lang="en-US" b="1" dirty="0" smtClean="0"/>
              <a:t>Atom cooling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next challenge.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Plan of action for our group.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atomic physics?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3657600" cy="990600"/>
          </a:xfrm>
        </p:spPr>
        <p:txBody>
          <a:bodyPr>
            <a:normAutofit lnSpcReduction="10000"/>
          </a:bodyPr>
          <a:lstStyle/>
          <a:p>
            <a:r>
              <a:rPr lang="en-US" sz="6000" dirty="0" smtClean="0"/>
              <a:t>Precision.</a:t>
            </a:r>
            <a:endParaRPr lang="en-US" sz="6000" dirty="0"/>
          </a:p>
        </p:txBody>
      </p:sp>
      <p:pic>
        <p:nvPicPr>
          <p:cNvPr id="5" name="Picture 4" descr="optical_tweezer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5800" y="1752600"/>
            <a:ext cx="3581400" cy="42481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334000" y="51816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An optical “tweezer”</a:t>
            </a:r>
            <a:endParaRPr lang="en-US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Atomic physics: an illustrious recent history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Development of precise, atomic physics techniques have led to several recent Nobel prizes.</a:t>
            </a:r>
          </a:p>
          <a:p>
            <a:pPr>
              <a:buNone/>
            </a:pPr>
            <a:endParaRPr lang="en-US" sz="2800" dirty="0" smtClean="0"/>
          </a:p>
          <a:p>
            <a:pPr lvl="1"/>
            <a:r>
              <a:rPr lang="en-US" sz="2400" dirty="0" smtClean="0"/>
              <a:t>1997 – Chu, Cohen-</a:t>
            </a:r>
            <a:r>
              <a:rPr lang="en-US" sz="2400" dirty="0" err="1" smtClean="0"/>
              <a:t>Tannoudji</a:t>
            </a:r>
            <a:r>
              <a:rPr lang="en-US" sz="2400" dirty="0" smtClean="0"/>
              <a:t>, Phillips: “For development of </a:t>
            </a:r>
            <a:r>
              <a:rPr lang="en-US" sz="2400" b="1" dirty="0" smtClean="0"/>
              <a:t>methods to cool and trap atoms with laser light</a:t>
            </a:r>
            <a:r>
              <a:rPr lang="en-US" sz="2400" dirty="0" smtClean="0"/>
              <a:t>.”</a:t>
            </a:r>
          </a:p>
          <a:p>
            <a:pPr lvl="1">
              <a:buNone/>
            </a:pPr>
            <a:endParaRPr lang="en-US" sz="2400" dirty="0" smtClean="0"/>
          </a:p>
          <a:p>
            <a:pPr lvl="1"/>
            <a:r>
              <a:rPr lang="en-US" sz="2400" dirty="0" smtClean="0"/>
              <a:t>2001 – Cornell, </a:t>
            </a:r>
            <a:r>
              <a:rPr lang="en-US" sz="2400" dirty="0" err="1" smtClean="0"/>
              <a:t>Ketterle</a:t>
            </a:r>
            <a:r>
              <a:rPr lang="en-US" sz="2400" dirty="0" smtClean="0"/>
              <a:t>, </a:t>
            </a:r>
            <a:r>
              <a:rPr lang="en-US" sz="2400" dirty="0" err="1" smtClean="0"/>
              <a:t>Wieman</a:t>
            </a:r>
            <a:r>
              <a:rPr lang="en-US" sz="2400" dirty="0" smtClean="0"/>
              <a:t>:  “For the achievement of Bose-Einstein condensation in dilute gases of alkali atoms…”</a:t>
            </a:r>
          </a:p>
          <a:p>
            <a:pPr lvl="1">
              <a:buNone/>
            </a:pPr>
            <a:endParaRPr lang="en-US" sz="2400" dirty="0" smtClean="0"/>
          </a:p>
          <a:p>
            <a:pPr lvl="1"/>
            <a:r>
              <a:rPr lang="en-US" sz="2400" dirty="0" smtClean="0"/>
              <a:t>2005 – Hall, </a:t>
            </a:r>
            <a:r>
              <a:rPr lang="en-US" sz="2400" dirty="0" err="1" smtClean="0"/>
              <a:t>Haensch</a:t>
            </a:r>
            <a:r>
              <a:rPr lang="en-US" sz="2400" dirty="0" smtClean="0"/>
              <a:t>: “For their contributions to the development of laser-based precision spectroscopy, including the </a:t>
            </a:r>
            <a:r>
              <a:rPr lang="en-US" sz="2400" b="1" dirty="0" smtClean="0"/>
              <a:t>optical frequency comb technique</a:t>
            </a:r>
            <a:r>
              <a:rPr lang="en-US" sz="2400" dirty="0" smtClean="0"/>
              <a:t>.”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Dilute gases in an optical lattice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r>
              <a:rPr lang="en-US" dirty="0" smtClean="0"/>
              <a:t>Chu, C-T, Phillips (1997)</a:t>
            </a:r>
          </a:p>
          <a:p>
            <a:pPr lvl="1"/>
            <a:r>
              <a:rPr lang="en-US" dirty="0" smtClean="0"/>
              <a:t>Begin by setting up a standing wave</a:t>
            </a:r>
            <a:endParaRPr lang="en-US" dirty="0"/>
          </a:p>
        </p:txBody>
      </p:sp>
      <p:pic>
        <p:nvPicPr>
          <p:cNvPr id="4" name="Picture 3" descr="standing_wave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3240" y="3048000"/>
            <a:ext cx="5394960" cy="32004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Dilute gases in an optical lattice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Neutral atoms are attracted to regions of high oscillating electric field (“</a:t>
            </a:r>
            <a:r>
              <a:rPr lang="en-US" i="1" dirty="0" smtClean="0"/>
              <a:t>ac</a:t>
            </a:r>
            <a:r>
              <a:rPr lang="en-US" dirty="0" smtClean="0"/>
              <a:t> </a:t>
            </a:r>
            <a:r>
              <a:rPr lang="en-US" i="1" dirty="0" smtClean="0"/>
              <a:t>Stark effect”)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5" name="Picture 4" descr="optical_lattice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2819400"/>
            <a:ext cx="5148873" cy="362902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Dilute gases in an optical lattice: Typical numbers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We routinely produce: </a:t>
            </a:r>
            <a:r>
              <a:rPr lang="en-US" sz="2400" i="1" dirty="0" smtClean="0"/>
              <a:t>~1 million atoms </a:t>
            </a:r>
            <a:r>
              <a:rPr lang="en-US" sz="2400" dirty="0" smtClean="0"/>
              <a:t>per run.</a:t>
            </a:r>
          </a:p>
          <a:p>
            <a:r>
              <a:rPr lang="en-US" sz="2400" dirty="0" smtClean="0"/>
              <a:t>Our optical lattice is based on infrared laser</a:t>
            </a:r>
            <a:r>
              <a:rPr lang="en-US" sz="2400" i="1" dirty="0" smtClean="0"/>
              <a:t>: </a:t>
            </a:r>
            <a:r>
              <a:rPr lang="el-GR" sz="2400" i="1" dirty="0" smtClean="0"/>
              <a:t>λ</a:t>
            </a:r>
            <a:r>
              <a:rPr lang="en-US" sz="2400" i="1" dirty="0" smtClean="0"/>
              <a:t> = 1000 nm</a:t>
            </a:r>
          </a:p>
          <a:p>
            <a:r>
              <a:rPr lang="en-US" sz="2400" dirty="0" smtClean="0"/>
              <a:t>The overlap volume of the lattice beams is: </a:t>
            </a:r>
            <a:r>
              <a:rPr lang="en-US" sz="2400" i="1" dirty="0" smtClean="0"/>
              <a:t>~(</a:t>
            </a:r>
            <a:r>
              <a:rPr lang="en-US" sz="2400" i="1" dirty="0" smtClean="0"/>
              <a:t>1mm)</a:t>
            </a:r>
            <a:r>
              <a:rPr lang="en-US" sz="2400" i="1" baseline="30000" dirty="0" smtClean="0"/>
              <a:t>3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So, one atom per site is a realistic scenario!</a:t>
            </a:r>
            <a:endParaRPr lang="en-US" sz="24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4572000" y="3505200"/>
            <a:ext cx="4038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Number of sites:</a:t>
            </a:r>
          </a:p>
          <a:p>
            <a:r>
              <a:rPr lang="en-US" i="1" dirty="0" smtClean="0"/>
              <a:t>     N = 1,000,000</a:t>
            </a:r>
          </a:p>
          <a:p>
            <a:endParaRPr lang="en-US" dirty="0"/>
          </a:p>
          <a:p>
            <a:r>
              <a:rPr lang="en-US" b="1" dirty="0" smtClean="0"/>
              <a:t>Approximately </a:t>
            </a:r>
            <a:r>
              <a:rPr lang="en-US" b="1" dirty="0" smtClean="0"/>
              <a:t>o</a:t>
            </a:r>
            <a:r>
              <a:rPr lang="en-US" b="1" dirty="0" smtClean="0"/>
              <a:t>ne </a:t>
            </a:r>
            <a:r>
              <a:rPr lang="en-US" b="1" dirty="0" smtClean="0"/>
              <a:t>atom per site!</a:t>
            </a:r>
            <a:endParaRPr lang="en-US" b="1" dirty="0"/>
          </a:p>
        </p:txBody>
      </p:sp>
      <p:pic>
        <p:nvPicPr>
          <p:cNvPr id="6" name="Picture 5" descr="lattice_calculation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3200400"/>
            <a:ext cx="2181225" cy="189547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Scalable QM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Atomic physics quantum computer:</a:t>
            </a:r>
          </a:p>
          <a:p>
            <a:pPr lvl="1"/>
            <a:r>
              <a:rPr lang="en-US" sz="2000" dirty="0" smtClean="0"/>
              <a:t>Excited atomic/molecular states in optical lattice</a:t>
            </a:r>
          </a:p>
          <a:p>
            <a:pPr lvl="1"/>
            <a:r>
              <a:rPr lang="en-US" sz="2000" b="1" dirty="0" smtClean="0"/>
              <a:t>As of now, we can create such experimental setups routinely.</a:t>
            </a:r>
          </a:p>
          <a:p>
            <a:pPr lvl="2"/>
            <a:r>
              <a:rPr lang="en-US" sz="2000" dirty="0" smtClean="0"/>
              <a:t>We possess dual-species oven: sodium and lithium </a:t>
            </a:r>
          </a:p>
          <a:p>
            <a:pPr lvl="1"/>
            <a:endParaRPr lang="en-US" b="1" dirty="0"/>
          </a:p>
        </p:txBody>
      </p:sp>
      <p:pic>
        <p:nvPicPr>
          <p:cNvPr id="4" name="Picture 3" descr="optical_lattice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600" y="3581400"/>
            <a:ext cx="4392083" cy="3095625"/>
          </a:xfrm>
          <a:prstGeom prst="rect">
            <a:avLst/>
          </a:prstGeom>
        </p:spPr>
      </p:pic>
      <p:pic>
        <p:nvPicPr>
          <p:cNvPr id="5" name="Picture 4" descr="vibratio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3733800"/>
            <a:ext cx="3200400" cy="253898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Resetting all qubits: atom cooling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Decades of experience in cooling atoms</a:t>
            </a:r>
          </a:p>
          <a:p>
            <a:pPr lvl="1"/>
            <a:r>
              <a:rPr lang="en-US" sz="2400" dirty="0" smtClean="0"/>
              <a:t>Remove thermal energy </a:t>
            </a:r>
            <a:r>
              <a:rPr lang="en-US" sz="2400" dirty="0" smtClean="0">
                <a:sym typeface="Wingdings" pitchFamily="2" charset="2"/>
              </a:rPr>
              <a:t> Favor the ground state.</a:t>
            </a:r>
          </a:p>
          <a:p>
            <a:endParaRPr lang="en-US" dirty="0"/>
          </a:p>
        </p:txBody>
      </p:sp>
      <p:pic>
        <p:nvPicPr>
          <p:cNvPr id="4" name="Picture 3" descr="optical_lattice_zero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7210" y="2819400"/>
            <a:ext cx="4973190" cy="35052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Previous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current state of atomic physics gives:</a:t>
            </a:r>
          </a:p>
          <a:p>
            <a:pPr lvl="1"/>
            <a:r>
              <a:rPr lang="en-US" sz="2400" dirty="0" smtClean="0"/>
              <a:t>A readily scalable platform for qubits. (Requirement 1)</a:t>
            </a:r>
          </a:p>
          <a:p>
            <a:pPr lvl="1"/>
            <a:r>
              <a:rPr lang="en-US" sz="2400" dirty="0" smtClean="0"/>
              <a:t>Easy to initialize to the “reset state.” (Requirement 2)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Requirements for a quantum computer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Why atomic physics?</a:t>
            </a:r>
          </a:p>
          <a:p>
            <a:pPr marL="1771650" lvl="3" indent="-514350">
              <a:buFont typeface="+mj-lt"/>
              <a:buAutoNum type="arabicPeriod"/>
            </a:pPr>
            <a:r>
              <a:rPr lang="en-US" dirty="0" smtClean="0"/>
              <a:t>Dilute gases in optical lattices</a:t>
            </a:r>
          </a:p>
          <a:p>
            <a:pPr marL="1771650" lvl="3" indent="-514350">
              <a:buFont typeface="+mj-lt"/>
              <a:buAutoNum type="arabicPeriod"/>
            </a:pPr>
            <a:r>
              <a:rPr lang="en-US" dirty="0" smtClean="0"/>
              <a:t>Atom cooling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The next challenge.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Plan of action for our group.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qubit-specific measurement capacity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now have qubits in a known geometry.</a:t>
            </a:r>
          </a:p>
          <a:p>
            <a:r>
              <a:rPr lang="en-US" dirty="0" smtClean="0"/>
              <a:t>How to manipulate individual qubits?</a:t>
            </a:r>
          </a:p>
          <a:p>
            <a:endParaRPr lang="en-US" dirty="0" smtClean="0"/>
          </a:p>
          <a:p>
            <a:r>
              <a:rPr lang="en-US" dirty="0" smtClean="0"/>
              <a:t>Proposal:</a:t>
            </a:r>
          </a:p>
          <a:p>
            <a:pPr lvl="1"/>
            <a:r>
              <a:rPr lang="en-US" dirty="0" smtClean="0"/>
              <a:t>Use light-induced transitions.</a:t>
            </a:r>
            <a:endParaRPr lang="en-US" dirty="0"/>
          </a:p>
        </p:txBody>
      </p:sp>
      <p:pic>
        <p:nvPicPr>
          <p:cNvPr id="4" name="Picture 3" descr="transition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6600" y="3048000"/>
            <a:ext cx="1638300" cy="322897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Light induced transitions in an optical lattice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Consider the 1D array of qubits:</a:t>
            </a:r>
          </a:p>
          <a:p>
            <a:pPr lvl="1"/>
            <a:r>
              <a:rPr lang="en-US" sz="2000" dirty="0" smtClean="0"/>
              <a:t>With a fixed wavelength laser source, tuned to atomic transition</a:t>
            </a:r>
            <a:endParaRPr lang="en-US" sz="2000" dirty="0"/>
          </a:p>
        </p:txBody>
      </p:sp>
      <p:pic>
        <p:nvPicPr>
          <p:cNvPr id="9" name="Picture 8" descr="lightwave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800" y="3810000"/>
            <a:ext cx="3284376" cy="8382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4038600"/>
            <a:ext cx="3952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5715000" y="48006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Fixed frequency laser source</a:t>
            </a: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Light induced transitions in an optical lattice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Laser frequency is fixed.</a:t>
            </a:r>
          </a:p>
          <a:p>
            <a:pPr lvl="1"/>
            <a:r>
              <a:rPr lang="en-US" sz="2000" dirty="0" smtClean="0"/>
              <a:t>Instead, tune the atoms </a:t>
            </a:r>
            <a:r>
              <a:rPr lang="en-US" sz="2000" dirty="0" smtClean="0">
                <a:sym typeface="Wingdings" pitchFamily="2" charset="2"/>
              </a:rPr>
              <a:t> Modify the atomic energy spacing.</a:t>
            </a:r>
            <a:endParaRPr lang="en-US" sz="2000" dirty="0"/>
          </a:p>
        </p:txBody>
      </p:sp>
      <p:pic>
        <p:nvPicPr>
          <p:cNvPr id="9" name="Picture 8" descr="lightwave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800" y="3810000"/>
            <a:ext cx="3284376" cy="8382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4038600"/>
            <a:ext cx="3952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5715000" y="48006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Fixed frequency laser source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914400" y="3124200"/>
            <a:ext cx="3962400" cy="762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914400" y="4724400"/>
            <a:ext cx="3962400" cy="6858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 flipH="1" flipV="1">
            <a:off x="2590800" y="3124200"/>
            <a:ext cx="7620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5400000" flipH="1" flipV="1">
            <a:off x="2564298" y="5471958"/>
            <a:ext cx="7620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352800" y="5638800"/>
            <a:ext cx="18772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Capacitor with</a:t>
            </a:r>
          </a:p>
          <a:p>
            <a:r>
              <a:rPr lang="en-US" dirty="0" smtClean="0"/>
              <a:t>c</a:t>
            </a:r>
            <a:r>
              <a:rPr lang="en-US" dirty="0" smtClean="0"/>
              <a:t>ontrolled voltage</a:t>
            </a:r>
            <a:endParaRPr lang="en-US" dirty="0"/>
          </a:p>
        </p:txBody>
      </p:sp>
      <p:cxnSp>
        <p:nvCxnSpPr>
          <p:cNvPr id="25" name="Straight Arrow Connector 24"/>
          <p:cNvCxnSpPr/>
          <p:nvPr/>
        </p:nvCxnSpPr>
        <p:spPr>
          <a:xfrm rot="5400000">
            <a:off x="834562" y="4290858"/>
            <a:ext cx="838200" cy="158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rot="5400000">
            <a:off x="1424142" y="4277210"/>
            <a:ext cx="685800" cy="158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rot="5400000">
            <a:off x="2057400" y="4280848"/>
            <a:ext cx="457994" cy="794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5400000">
            <a:off x="2560660" y="4291652"/>
            <a:ext cx="381794" cy="794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rot="5400000">
            <a:off x="3102592" y="4280848"/>
            <a:ext cx="305594" cy="794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rot="5400000">
            <a:off x="3619500" y="4283692"/>
            <a:ext cx="229394" cy="794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needs to be done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E-Field modification of energy levels depends on </a:t>
            </a:r>
            <a:r>
              <a:rPr lang="en-US" i="1" dirty="0" smtClean="0"/>
              <a:t>electric dipole </a:t>
            </a:r>
            <a:r>
              <a:rPr lang="en-US" dirty="0" smtClean="0"/>
              <a:t>of the qubit.</a:t>
            </a:r>
          </a:p>
          <a:p>
            <a:endParaRPr lang="en-US" dirty="0" smtClean="0"/>
          </a:p>
          <a:p>
            <a:r>
              <a:rPr lang="en-US" dirty="0" smtClean="0"/>
              <a:t>Our task:</a:t>
            </a:r>
          </a:p>
          <a:p>
            <a:pPr lvl="1"/>
            <a:r>
              <a:rPr lang="en-US" sz="2400" dirty="0" smtClean="0"/>
              <a:t>Produce a molecule with a permanent dipole moment.</a:t>
            </a:r>
          </a:p>
          <a:p>
            <a:pPr lvl="1"/>
            <a:r>
              <a:rPr lang="en-US" sz="2400" dirty="0" smtClean="0"/>
              <a:t>For our group, that means: </a:t>
            </a:r>
          </a:p>
          <a:p>
            <a:pPr lvl="1"/>
            <a:r>
              <a:rPr lang="en-US" sz="2400" b="1" dirty="0" smtClean="0"/>
              <a:t>Production of sodium-lithium molecule.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Requirements for a quantum computer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Why atomic physics?</a:t>
            </a:r>
          </a:p>
          <a:p>
            <a:pPr marL="1771650" lvl="3" indent="-514350">
              <a:buFont typeface="+mj-lt"/>
              <a:buAutoNum type="arabicPeriod"/>
            </a:pPr>
            <a:r>
              <a:rPr lang="en-US" dirty="0" smtClean="0"/>
              <a:t>Dilute gases in optical lattices</a:t>
            </a:r>
          </a:p>
          <a:p>
            <a:pPr marL="1771650" lvl="3" indent="-514350">
              <a:buFont typeface="+mj-lt"/>
              <a:buAutoNum type="arabicPeriod"/>
            </a:pPr>
            <a:r>
              <a:rPr lang="en-US" dirty="0" smtClean="0"/>
              <a:t>Atom cooling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next challenge.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Plan of action for our group.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Calendar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Early summer 2008:  </a:t>
            </a:r>
          </a:p>
          <a:p>
            <a:pPr lvl="1"/>
            <a:r>
              <a:rPr lang="en-US" dirty="0" smtClean="0"/>
              <a:t>Installation of the optical lattice chamber.</a:t>
            </a:r>
          </a:p>
          <a:p>
            <a:r>
              <a:rPr lang="en-US" dirty="0" smtClean="0"/>
              <a:t>Summer 2008:</a:t>
            </a:r>
          </a:p>
          <a:p>
            <a:pPr lvl="1"/>
            <a:r>
              <a:rPr lang="en-US" dirty="0" smtClean="0"/>
              <a:t>Settle the lab’s temperature problem.</a:t>
            </a:r>
          </a:p>
          <a:p>
            <a:pPr lvl="1"/>
            <a:r>
              <a:rPr lang="en-US" dirty="0" smtClean="0"/>
              <a:t>Reinstallation of the optics/electronic equipment.</a:t>
            </a: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2400"/>
            <a:ext cx="9144000" cy="773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Calendar (continued)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Fall 2008:</a:t>
            </a:r>
          </a:p>
          <a:p>
            <a:pPr lvl="1"/>
            <a:r>
              <a:rPr lang="en-US" dirty="0" smtClean="0"/>
              <a:t>Association of lithium and sodium atoms.</a:t>
            </a:r>
          </a:p>
          <a:p>
            <a:r>
              <a:rPr lang="en-US" dirty="0" smtClean="0"/>
              <a:t>Sometime further on:</a:t>
            </a:r>
          </a:p>
          <a:p>
            <a:pPr lvl="1"/>
            <a:r>
              <a:rPr lang="en-US" dirty="0" smtClean="0"/>
              <a:t>Attain deeply bound lithium </a:t>
            </a:r>
            <a:r>
              <a:rPr lang="en-US" smtClean="0"/>
              <a:t>and sodium atoms.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341</TotalTime>
  <Words>914</Words>
  <Application>Microsoft Office PowerPoint</Application>
  <PresentationFormat>On-screen Show (4:3)</PresentationFormat>
  <Paragraphs>162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What Atomic Physics has to offer for Quantum Computing</vt:lpstr>
      <vt:lpstr>Quantum Computing: (Brief) Inspiration</vt:lpstr>
      <vt:lpstr>Quantum Computing: (Brief) Inspiration</vt:lpstr>
      <vt:lpstr>Outline</vt:lpstr>
      <vt:lpstr>Basic Requirements for a Quantum Computer</vt:lpstr>
      <vt:lpstr>1) “Scalable physical system with well-characterized qubits”</vt:lpstr>
      <vt:lpstr>2) “Ability to initialize the state of the qubits”</vt:lpstr>
      <vt:lpstr>3) “A qubit-specific measurement capacity”</vt:lpstr>
      <vt:lpstr>Summary of the Problem</vt:lpstr>
      <vt:lpstr>Outline</vt:lpstr>
      <vt:lpstr>Why atomic physics?</vt:lpstr>
      <vt:lpstr>Atomic physics: an illustrious recent history </vt:lpstr>
      <vt:lpstr>Dilute gases in an optical lattice</vt:lpstr>
      <vt:lpstr>Dilute gases in an optical lattice</vt:lpstr>
      <vt:lpstr>Dilute gases in an optical lattice: Typical numbers</vt:lpstr>
      <vt:lpstr>A Scalable QM System</vt:lpstr>
      <vt:lpstr>Resetting all qubits: atom cooling </vt:lpstr>
      <vt:lpstr>Summary of Previous Work</vt:lpstr>
      <vt:lpstr>Outline</vt:lpstr>
      <vt:lpstr>A qubit-specific measurement capacity</vt:lpstr>
      <vt:lpstr>Light induced transitions in an optical lattice</vt:lpstr>
      <vt:lpstr>Light induced transitions in an optical lattice</vt:lpstr>
      <vt:lpstr>What needs to be done</vt:lpstr>
      <vt:lpstr>Outline</vt:lpstr>
      <vt:lpstr>Calendar</vt:lpstr>
      <vt:lpstr>Slide 26</vt:lpstr>
      <vt:lpstr>Calendar (continued)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Atomic Physics has to offer for Quantum Computing</dc:title>
  <dc:creator>Tony Kim</dc:creator>
  <cp:lastModifiedBy>Tony Kim</cp:lastModifiedBy>
  <cp:revision>75</cp:revision>
  <dcterms:created xsi:type="dcterms:W3CDTF">2008-05-13T20:46:19Z</dcterms:created>
  <dcterms:modified xsi:type="dcterms:W3CDTF">2008-05-14T04:09:35Z</dcterms:modified>
</cp:coreProperties>
</file>