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4"/>
  </p:notesMasterIdLst>
  <p:sldIdLst>
    <p:sldId id="256" r:id="rId2"/>
    <p:sldId id="257" r:id="rId3"/>
    <p:sldId id="272" r:id="rId4"/>
    <p:sldId id="258" r:id="rId5"/>
    <p:sldId id="274" r:id="rId6"/>
    <p:sldId id="266" r:id="rId7"/>
    <p:sldId id="273" r:id="rId8"/>
    <p:sldId id="259" r:id="rId9"/>
    <p:sldId id="276" r:id="rId10"/>
    <p:sldId id="260" r:id="rId11"/>
    <p:sldId id="275" r:id="rId12"/>
    <p:sldId id="277" r:id="rId13"/>
    <p:sldId id="279" r:id="rId14"/>
    <p:sldId id="278" r:id="rId15"/>
    <p:sldId id="280" r:id="rId16"/>
    <p:sldId id="281" r:id="rId17"/>
    <p:sldId id="282" r:id="rId18"/>
    <p:sldId id="283" r:id="rId19"/>
    <p:sldId id="284" r:id="rId20"/>
    <p:sldId id="285" r:id="rId21"/>
    <p:sldId id="287" r:id="rId22"/>
    <p:sldId id="286" r:id="rId23"/>
    <p:sldId id="288" r:id="rId24"/>
    <p:sldId id="289" r:id="rId25"/>
    <p:sldId id="261" r:id="rId26"/>
    <p:sldId id="268" r:id="rId27"/>
    <p:sldId id="270" r:id="rId28"/>
    <p:sldId id="271" r:id="rId29"/>
    <p:sldId id="267" r:id="rId30"/>
    <p:sldId id="263" r:id="rId31"/>
    <p:sldId id="290" r:id="rId32"/>
    <p:sldId id="26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21" autoAdjust="0"/>
    <p:restoredTop sz="94660"/>
  </p:normalViewPr>
  <p:slideViewPr>
    <p:cSldViewPr>
      <p:cViewPr>
        <p:scale>
          <a:sx n="70" d="100"/>
          <a:sy n="70" d="100"/>
        </p:scale>
        <p:origin x="-18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884F4-5D5F-4534-B419-AB3AFAA34940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F12EF-23D1-4887-8E3F-C7885C605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F12EF-23D1-4887-8E3F-C7885C605E3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F12EF-23D1-4887-8E3F-C7885C605E3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F12EF-23D1-4887-8E3F-C7885C605E3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F12EF-23D1-4887-8E3F-C7885C605E3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Field</a:t>
            </a:r>
            <a:r>
              <a:rPr lang="en-US" baseline="0" dirty="0" smtClean="0"/>
              <a:t> lines don’t cross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F12EF-23D1-4887-8E3F-C7885C605E3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F12EF-23D1-4887-8E3F-C7885C605E3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8A4EAD6-0CC7-422B-B33D-97683F1C3835}" type="datetimeFigureOut">
              <a:rPr lang="en-US" smtClean="0"/>
              <a:pPr/>
              <a:t>3/18/2008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E87A35E-1798-482F-8A6F-5DDE9CE25E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72896"/>
            <a:ext cx="7772400" cy="1441704"/>
          </a:xfrm>
        </p:spPr>
        <p:txBody>
          <a:bodyPr/>
          <a:lstStyle/>
          <a:p>
            <a:r>
              <a:rPr lang="en-US" dirty="0" smtClean="0"/>
              <a:t>Wireless control:</a:t>
            </a:r>
            <a:br>
              <a:rPr lang="en-US" dirty="0" smtClean="0"/>
            </a:br>
            <a:r>
              <a:rPr lang="en-US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34000" endA="740" endPos="53000" dir="5400000" sy="-100000" algn="bl" rotWithShape="0"/>
                </a:effectLst>
              </a:rPr>
              <a:t>Sending</a:t>
            </a:r>
            <a:r>
              <a:rPr lang="en-US" sz="2400" dirty="0" smtClean="0"/>
              <a:t> and receiving electromagnetic waves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67400" y="2834640"/>
            <a:ext cx="2819400" cy="1508760"/>
          </a:xfrm>
        </p:spPr>
        <p:txBody>
          <a:bodyPr/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Spring 2008, 6.UAT</a:t>
            </a:r>
            <a:endParaRPr lang="en-US" dirty="0"/>
          </a:p>
        </p:txBody>
      </p:sp>
      <p:pic>
        <p:nvPicPr>
          <p:cNvPr id="1030" name="Picture 6" descr="C:\Documents and Settings\Tony Kim\Local Settings\Temporary Internet Files\Content.IE5\9MA1J8NZ\MCPE02499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429000"/>
            <a:ext cx="4568982" cy="2898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2819400"/>
          </a:xfrm>
        </p:spPr>
        <p:txBody>
          <a:bodyPr/>
          <a:lstStyle/>
          <a:p>
            <a:r>
              <a:rPr lang="en-US" dirty="0" smtClean="0"/>
              <a:t>Explain the basic physics of wireless control.</a:t>
            </a:r>
          </a:p>
          <a:p>
            <a:pPr lvl="1"/>
            <a:r>
              <a:rPr lang="en-US" dirty="0" smtClean="0"/>
              <a:t>Focus on </a:t>
            </a:r>
            <a:r>
              <a:rPr lang="en-US" dirty="0" smtClean="0">
                <a:solidFill>
                  <a:srgbClr val="FF0000"/>
                </a:solidFill>
              </a:rPr>
              <a:t>ELECTRO</a:t>
            </a:r>
            <a:r>
              <a:rPr lang="en-US" sz="1400" dirty="0" smtClean="0">
                <a:solidFill>
                  <a:srgbClr val="FF0000"/>
                </a:solidFill>
              </a:rPr>
              <a:t>MAGNETIC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WAVES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Demonstrate the physics with early 20</a:t>
            </a:r>
            <a:r>
              <a:rPr lang="en-US" baseline="30000" dirty="0" smtClean="0"/>
              <a:t>th</a:t>
            </a:r>
            <a:r>
              <a:rPr lang="en-US" dirty="0" smtClean="0"/>
              <a:t> century technology.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2819400"/>
          </a:xfrm>
        </p:spPr>
        <p:txBody>
          <a:bodyPr/>
          <a:lstStyle/>
          <a:p>
            <a:r>
              <a:rPr lang="en-US" dirty="0" smtClean="0"/>
              <a:t>Explain the basic physics of wireless control.</a:t>
            </a:r>
          </a:p>
          <a:p>
            <a:pPr lvl="1"/>
            <a:r>
              <a:rPr lang="en-US" dirty="0" smtClean="0"/>
              <a:t>Focus on </a:t>
            </a:r>
            <a:r>
              <a:rPr lang="en-US" dirty="0" smtClean="0">
                <a:solidFill>
                  <a:srgbClr val="FF0000"/>
                </a:solidFill>
              </a:rPr>
              <a:t>ELECTRO</a:t>
            </a:r>
            <a:r>
              <a:rPr lang="en-US" sz="1400" dirty="0" smtClean="0">
                <a:solidFill>
                  <a:srgbClr val="FF0000"/>
                </a:solidFill>
              </a:rPr>
              <a:t>MAGNETIC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WAVES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Demonstrate the physics with early 20</a:t>
            </a:r>
            <a:r>
              <a:rPr lang="en-US" baseline="30000" dirty="0" smtClean="0"/>
              <a:t>th</a:t>
            </a:r>
            <a:r>
              <a:rPr lang="en-US" dirty="0" smtClean="0"/>
              <a:t> century technology.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9916" y="5373469"/>
            <a:ext cx="8491684" cy="10156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Basic principle:</a:t>
            </a:r>
          </a:p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rgbClr val="FF0000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Sudden charge motion emits EM waves</a:t>
            </a:r>
            <a:endParaRPr lang="en-US" sz="3600" b="1" cap="none" spc="50" dirty="0">
              <a:ln w="11430"/>
              <a:gradFill>
                <a:gsLst>
                  <a:gs pos="25000">
                    <a:srgbClr val="FF0000"/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Basics:</a:t>
            </a:r>
            <a:br>
              <a:rPr lang="en-US" sz="2800" dirty="0" smtClean="0"/>
            </a:br>
            <a:r>
              <a:rPr lang="en-US" sz="2800" dirty="0" smtClean="0"/>
              <a:t>Electric field of a </a:t>
            </a:r>
            <a:r>
              <a:rPr lang="en-US" sz="2800" dirty="0" smtClean="0">
                <a:solidFill>
                  <a:srgbClr val="FF0000"/>
                </a:solidFill>
              </a:rPr>
              <a:t>stationary </a:t>
            </a:r>
            <a:r>
              <a:rPr lang="en-US" sz="2800" dirty="0" smtClean="0"/>
              <a:t>charge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4419600" y="35052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en-US" sz="1050" dirty="0" smtClean="0"/>
              <a:t>+q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Basics:</a:t>
            </a:r>
            <a:br>
              <a:rPr lang="en-US" sz="2800" dirty="0" smtClean="0"/>
            </a:br>
            <a:r>
              <a:rPr lang="en-US" sz="2800" dirty="0" smtClean="0"/>
              <a:t>Electric field of a </a:t>
            </a:r>
            <a:r>
              <a:rPr lang="en-US" sz="2800" dirty="0" smtClean="0">
                <a:solidFill>
                  <a:srgbClr val="FF0000"/>
                </a:solidFill>
              </a:rPr>
              <a:t>stationary </a:t>
            </a:r>
            <a:r>
              <a:rPr lang="en-US" sz="2800" dirty="0" smtClean="0"/>
              <a:t>charge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4419600" y="35052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en-US" sz="1050" dirty="0" smtClean="0"/>
              <a:t>+q</a:t>
            </a:r>
            <a:endParaRPr lang="en-US" sz="1050" dirty="0"/>
          </a:p>
        </p:txBody>
      </p:sp>
      <p:pic>
        <p:nvPicPr>
          <p:cNvPr id="2050" name="Picture 2" descr="C:\Documents and Settings\Tony Kim\Local Settings\Temporary Internet Files\Content.IE5\AE7ZD8CG\MCj043258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048000"/>
            <a:ext cx="838086" cy="838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Arrow Connector 34"/>
          <p:cNvCxnSpPr/>
          <p:nvPr/>
        </p:nvCxnSpPr>
        <p:spPr>
          <a:xfrm rot="5400000" flipH="1" flipV="1">
            <a:off x="3581770" y="2438030"/>
            <a:ext cx="2133600" cy="74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Basics:</a:t>
            </a:r>
            <a:br>
              <a:rPr lang="en-US" sz="2800" dirty="0" smtClean="0"/>
            </a:br>
            <a:r>
              <a:rPr lang="en-US" sz="2800" dirty="0" smtClean="0"/>
              <a:t>Electric field of a </a:t>
            </a:r>
            <a:r>
              <a:rPr lang="en-US" sz="2800" dirty="0" smtClean="0">
                <a:solidFill>
                  <a:srgbClr val="FF0000"/>
                </a:solidFill>
              </a:rPr>
              <a:t>stationary</a:t>
            </a:r>
            <a:r>
              <a:rPr lang="en-US" sz="2800" dirty="0" smtClean="0"/>
              <a:t> charge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4419600" y="35052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en-US" sz="1050" dirty="0" smtClean="0"/>
              <a:t>+q</a:t>
            </a:r>
            <a:endParaRPr lang="en-US" sz="1050" dirty="0"/>
          </a:p>
        </p:txBody>
      </p:sp>
      <p:cxnSp>
        <p:nvCxnSpPr>
          <p:cNvPr id="9" name="Straight Arrow Connector 8"/>
          <p:cNvCxnSpPr>
            <a:stCxn id="3" idx="7"/>
          </p:cNvCxnSpPr>
          <p:nvPr/>
        </p:nvCxnSpPr>
        <p:spPr>
          <a:xfrm rot="5400000" flipH="1" flipV="1">
            <a:off x="4809845" y="1828801"/>
            <a:ext cx="1743355" cy="174335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6"/>
          </p:cNvCxnSpPr>
          <p:nvPr/>
        </p:nvCxnSpPr>
        <p:spPr>
          <a:xfrm>
            <a:off x="4876800" y="3733800"/>
            <a:ext cx="2514600" cy="154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" idx="5"/>
          </p:cNvCxnSpPr>
          <p:nvPr/>
        </p:nvCxnSpPr>
        <p:spPr>
          <a:xfrm rot="16200000" flipH="1">
            <a:off x="4809847" y="3895443"/>
            <a:ext cx="1590955" cy="159095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3" idx="4"/>
          </p:cNvCxnSpPr>
          <p:nvPr/>
        </p:nvCxnSpPr>
        <p:spPr>
          <a:xfrm rot="5400000">
            <a:off x="3619499" y="4991101"/>
            <a:ext cx="2057402" cy="158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3" idx="3"/>
          </p:cNvCxnSpPr>
          <p:nvPr/>
        </p:nvCxnSpPr>
        <p:spPr>
          <a:xfrm rot="5400000">
            <a:off x="2819401" y="3895445"/>
            <a:ext cx="1667155" cy="166715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" idx="2"/>
          </p:cNvCxnSpPr>
          <p:nvPr/>
        </p:nvCxnSpPr>
        <p:spPr>
          <a:xfrm rot="10800000">
            <a:off x="2057400" y="3733800"/>
            <a:ext cx="2362200" cy="158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3" idx="1"/>
          </p:cNvCxnSpPr>
          <p:nvPr/>
        </p:nvCxnSpPr>
        <p:spPr>
          <a:xfrm rot="16200000" flipV="1">
            <a:off x="2819401" y="1905000"/>
            <a:ext cx="1667155" cy="166715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Documents and Settings\Tony Kim\Local Settings\Temporary Internet Files\Content.IE5\AE7ZD8CG\MCj043258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048000"/>
            <a:ext cx="838086" cy="838086"/>
          </a:xfrm>
          <a:prstGeom prst="rect">
            <a:avLst/>
          </a:prstGeom>
          <a:noFill/>
        </p:spPr>
      </p:pic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1488744" y="5912640"/>
            <a:ext cx="6324600" cy="564360"/>
          </a:xfrm>
        </p:spPr>
        <p:txBody>
          <a:bodyPr/>
          <a:lstStyle/>
          <a:p>
            <a:r>
              <a:rPr lang="en-US" dirty="0" smtClean="0"/>
              <a:t>Boring: The field is static, and </a:t>
            </a:r>
            <a:r>
              <a:rPr lang="en-US" dirty="0" smtClean="0">
                <a:solidFill>
                  <a:srgbClr val="FF0000"/>
                </a:solidFill>
              </a:rPr>
              <a:t>radial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Basics:</a:t>
            </a:r>
            <a:br>
              <a:rPr lang="en-US" sz="2800" dirty="0" smtClean="0"/>
            </a:br>
            <a:r>
              <a:rPr lang="en-US" sz="2800" dirty="0" smtClean="0"/>
              <a:t>Electric field of a </a:t>
            </a:r>
            <a:r>
              <a:rPr lang="en-US" sz="2800" dirty="0" smtClean="0">
                <a:solidFill>
                  <a:srgbClr val="FF0000"/>
                </a:solidFill>
              </a:rPr>
              <a:t>stationary</a:t>
            </a:r>
            <a:r>
              <a:rPr lang="en-US" sz="2800" dirty="0" smtClean="0"/>
              <a:t> charge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4419600" y="35052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r>
              <a:rPr lang="en-US" sz="1050" dirty="0" smtClean="0"/>
              <a:t>+q</a:t>
            </a:r>
            <a:endParaRPr lang="en-US" sz="1050" dirty="0"/>
          </a:p>
        </p:txBody>
      </p:sp>
      <p:cxnSp>
        <p:nvCxnSpPr>
          <p:cNvPr id="7" name="Straight Arrow Connector 6"/>
          <p:cNvCxnSpPr>
            <a:stCxn id="3" idx="0"/>
          </p:cNvCxnSpPr>
          <p:nvPr/>
        </p:nvCxnSpPr>
        <p:spPr>
          <a:xfrm rot="5400000" flipH="1" flipV="1">
            <a:off x="3581770" y="2438030"/>
            <a:ext cx="2133600" cy="74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" idx="7"/>
          </p:cNvCxnSpPr>
          <p:nvPr/>
        </p:nvCxnSpPr>
        <p:spPr>
          <a:xfrm rot="5400000" flipH="1" flipV="1">
            <a:off x="4809845" y="1828801"/>
            <a:ext cx="1743355" cy="174335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6"/>
          </p:cNvCxnSpPr>
          <p:nvPr/>
        </p:nvCxnSpPr>
        <p:spPr>
          <a:xfrm>
            <a:off x="4876800" y="3733800"/>
            <a:ext cx="2514600" cy="154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" idx="5"/>
          </p:cNvCxnSpPr>
          <p:nvPr/>
        </p:nvCxnSpPr>
        <p:spPr>
          <a:xfrm rot="16200000" flipH="1">
            <a:off x="4809847" y="3895443"/>
            <a:ext cx="1590955" cy="159095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3" idx="4"/>
          </p:cNvCxnSpPr>
          <p:nvPr/>
        </p:nvCxnSpPr>
        <p:spPr>
          <a:xfrm rot="5400000">
            <a:off x="3619499" y="4991101"/>
            <a:ext cx="2057402" cy="158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3" idx="3"/>
          </p:cNvCxnSpPr>
          <p:nvPr/>
        </p:nvCxnSpPr>
        <p:spPr>
          <a:xfrm rot="5400000">
            <a:off x="2819401" y="3895445"/>
            <a:ext cx="1667155" cy="166715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" idx="2"/>
          </p:cNvCxnSpPr>
          <p:nvPr/>
        </p:nvCxnSpPr>
        <p:spPr>
          <a:xfrm rot="10800000">
            <a:off x="2057400" y="3733800"/>
            <a:ext cx="2362200" cy="158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3" idx="1"/>
          </p:cNvCxnSpPr>
          <p:nvPr/>
        </p:nvCxnSpPr>
        <p:spPr>
          <a:xfrm rot="16200000" flipV="1">
            <a:off x="2819401" y="1905000"/>
            <a:ext cx="1667155" cy="166715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5798403"/>
            <a:ext cx="8186857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Question:</a:t>
            </a:r>
          </a:p>
          <a:p>
            <a:r>
              <a:rPr lang="en-US" sz="2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How does this picture change, when we </a:t>
            </a:r>
            <a:r>
              <a:rPr lang="en-US" sz="24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move</a:t>
            </a:r>
            <a:r>
              <a:rPr lang="en-US" sz="2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charge?</a:t>
            </a:r>
            <a:endParaRPr lang="en-US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Picture 2" descr="C:\Documents and Settings\Tony Kim\Local Settings\Temporary Internet Files\Content.IE5\AE7ZD8CG\MCj043258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048000"/>
            <a:ext cx="838086" cy="838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basic physical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2930" indent="-514350">
              <a:buFont typeface="+mj-lt"/>
              <a:buAutoNum type="arabicPeriod"/>
            </a:pPr>
            <a:r>
              <a:rPr lang="en-US" dirty="0" smtClean="0"/>
              <a:t>“Information transfer” is </a:t>
            </a:r>
            <a:r>
              <a:rPr lang="en-US" i="1" dirty="0" smtClean="0">
                <a:solidFill>
                  <a:srgbClr val="FF0000"/>
                </a:solidFill>
              </a:rPr>
              <a:t>NOT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instantaneous</a:t>
            </a:r>
            <a:r>
              <a:rPr lang="en-US" dirty="0" smtClean="0"/>
              <a:t>.</a:t>
            </a:r>
          </a:p>
          <a:p>
            <a:pPr marL="912114" lvl="1" indent="-514350">
              <a:buFont typeface="+mj-lt"/>
              <a:buAutoNum type="arabicPeriod"/>
            </a:pPr>
            <a:r>
              <a:rPr lang="en-US" dirty="0" smtClean="0"/>
              <a:t>For electric phenomena, the “transfer rate” is        c = 300,000,000 m/s = 3 x 10</a:t>
            </a:r>
            <a:r>
              <a:rPr lang="en-US" baseline="30000" dirty="0" smtClean="0"/>
              <a:t>8</a:t>
            </a:r>
            <a:r>
              <a:rPr lang="en-US" dirty="0" smtClean="0"/>
              <a:t> m/s</a:t>
            </a:r>
          </a:p>
          <a:p>
            <a:pPr marL="912114" lvl="1" indent="-514350">
              <a:buNone/>
            </a:pPr>
            <a:endParaRPr lang="en-US" i="1" dirty="0" smtClean="0"/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In “free space,” field lines don’t disappear.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3" name="Oval 2"/>
          <p:cNvSpPr/>
          <p:nvPr/>
        </p:nvSpPr>
        <p:spPr>
          <a:xfrm>
            <a:off x="872835" y="454429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33600" y="50292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0 second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>
            <a:stCxn id="14" idx="1"/>
          </p:cNvCxnSpPr>
          <p:nvPr/>
        </p:nvCxnSpPr>
        <p:spPr>
          <a:xfrm rot="10800000">
            <a:off x="1067958" y="4739413"/>
            <a:ext cx="1065643" cy="52062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3" name="Oval 2"/>
          <p:cNvSpPr/>
          <p:nvPr/>
        </p:nvSpPr>
        <p:spPr>
          <a:xfrm>
            <a:off x="872835" y="4544290"/>
            <a:ext cx="228600" cy="228600"/>
          </a:xfrm>
          <a:prstGeom prst="ellips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8" idx="1"/>
          </p:cNvCxnSpPr>
          <p:nvPr/>
        </p:nvCxnSpPr>
        <p:spPr>
          <a:xfrm rot="10800000" flipV="1">
            <a:off x="1066802" y="3583633"/>
            <a:ext cx="1066799" cy="37876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2133600" y="33528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1 second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 flipH="1" flipV="1">
            <a:off x="787886" y="4346863"/>
            <a:ext cx="391390" cy="346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2875" y="417891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1 cm</a:t>
            </a:r>
            <a:endParaRPr lang="en-US" b="1" dirty="0">
              <a:solidFill>
                <a:srgbClr val="92D050"/>
              </a:solidFill>
            </a:endParaRPr>
          </a:p>
        </p:txBody>
      </p:sp>
      <p:pic>
        <p:nvPicPr>
          <p:cNvPr id="1026" name="Picture 2" descr="C:\Documents and Settings\Tony Kim\Local Settings\Temporary Internet Files\Content.IE5\AE7ZD8CG\MCPE01958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767163"/>
            <a:ext cx="1643958" cy="2014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3" name="Oval 2"/>
          <p:cNvSpPr/>
          <p:nvPr/>
        </p:nvSpPr>
        <p:spPr>
          <a:xfrm>
            <a:off x="872835" y="454429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0 second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3" idx="0"/>
          </p:cNvCxnSpPr>
          <p:nvPr/>
        </p:nvCxnSpPr>
        <p:spPr>
          <a:xfrm rot="5400000" flipH="1" flipV="1">
            <a:off x="-483178" y="3070513"/>
            <a:ext cx="2944090" cy="346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" idx="7"/>
          </p:cNvCxnSpPr>
          <p:nvPr/>
        </p:nvCxnSpPr>
        <p:spPr>
          <a:xfrm rot="5400000" flipH="1" flipV="1">
            <a:off x="1064581" y="1603576"/>
            <a:ext cx="2977568" cy="297081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47547" y="2367084"/>
            <a:ext cx="2957739" cy="142397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3" idx="6"/>
          </p:cNvCxnSpPr>
          <p:nvPr/>
        </p:nvCxnSpPr>
        <p:spPr>
          <a:xfrm flipV="1">
            <a:off x="1101435" y="4648200"/>
            <a:ext cx="6594765" cy="1039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060491" y="1586552"/>
            <a:ext cx="6670965" cy="305839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" idx="5"/>
          </p:cNvCxnSpPr>
          <p:nvPr/>
        </p:nvCxnSpPr>
        <p:spPr>
          <a:xfrm rot="16200000" flipH="1">
            <a:off x="1036784" y="4770584"/>
            <a:ext cx="1737588" cy="16752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2636984" y="3120117"/>
            <a:ext cx="1737588" cy="48756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0 second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>
            <a:off x="22744" y="5737281"/>
            <a:ext cx="1932712" cy="393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872835" y="454429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483178" y="3070513"/>
            <a:ext cx="2944090" cy="346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1064581" y="1603576"/>
            <a:ext cx="2977568" cy="297081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47547" y="2367084"/>
            <a:ext cx="2957739" cy="142397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101435" y="4648200"/>
            <a:ext cx="6594765" cy="1039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060491" y="1586552"/>
            <a:ext cx="6670965" cy="305839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1036784" y="4770584"/>
            <a:ext cx="1737588" cy="16752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2636984" y="3120117"/>
            <a:ext cx="1737588" cy="48756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6781800" y="2468940"/>
            <a:ext cx="1295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en-US" sz="9600" b="1" cap="none" spc="5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16200000" flipH="1">
            <a:off x="22744" y="5737281"/>
            <a:ext cx="1932712" cy="393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1 second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-533400" y="3137848"/>
            <a:ext cx="3026392" cy="30263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483178" y="3070513"/>
            <a:ext cx="2944090" cy="346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1064581" y="1603576"/>
            <a:ext cx="2977568" cy="297081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47547" y="2367084"/>
            <a:ext cx="2957739" cy="142397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101435" y="4648200"/>
            <a:ext cx="6594765" cy="1039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060491" y="1586552"/>
            <a:ext cx="6670965" cy="305839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1036784" y="4770584"/>
            <a:ext cx="1737588" cy="16752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2636984" y="3120117"/>
            <a:ext cx="1737588" cy="48756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2895600" y="4800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Radius = c * (1 sec) = 3 x 10</a:t>
            </a:r>
            <a:r>
              <a:rPr lang="en-US" b="1" baseline="30000" dirty="0" smtClean="0">
                <a:solidFill>
                  <a:srgbClr val="92D050"/>
                </a:solidFill>
              </a:rPr>
              <a:t>8</a:t>
            </a:r>
            <a:r>
              <a:rPr lang="en-US" b="1" dirty="0" smtClean="0">
                <a:solidFill>
                  <a:srgbClr val="92D050"/>
                </a:solidFill>
              </a:rPr>
              <a:t> m </a:t>
            </a:r>
            <a:endParaRPr lang="en-US" b="1" dirty="0">
              <a:solidFill>
                <a:srgbClr val="92D05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6200000" flipH="1">
            <a:off x="22744" y="5737281"/>
            <a:ext cx="1932712" cy="393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1 second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/>
          <p:cNvSpPr/>
          <p:nvPr/>
        </p:nvSpPr>
        <p:spPr>
          <a:xfrm>
            <a:off x="-533400" y="3137848"/>
            <a:ext cx="3026392" cy="30263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42" idx="7"/>
          </p:cNvCxnSpPr>
          <p:nvPr/>
        </p:nvCxnSpPr>
        <p:spPr>
          <a:xfrm rot="5400000" flipH="1" flipV="1">
            <a:off x="2053855" y="1596135"/>
            <a:ext cx="1980850" cy="198898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1196664" y="2034862"/>
            <a:ext cx="1676394" cy="80708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2" idx="6"/>
          </p:cNvCxnSpPr>
          <p:nvPr/>
        </p:nvCxnSpPr>
        <p:spPr>
          <a:xfrm flipV="1">
            <a:off x="2492992" y="4648201"/>
            <a:ext cx="5203208" cy="284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383045" y="1586553"/>
            <a:ext cx="5348411" cy="245204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2021552" y="5755354"/>
            <a:ext cx="757496" cy="68579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438400" y="5177545"/>
            <a:ext cx="3505199" cy="124918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1 second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2895600" y="4800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Radius = c * (1 sec) = 3 x 10</a:t>
            </a:r>
            <a:r>
              <a:rPr lang="en-US" b="1" baseline="30000" dirty="0" smtClean="0">
                <a:solidFill>
                  <a:srgbClr val="92D050"/>
                </a:solidFill>
              </a:rPr>
              <a:t>8</a:t>
            </a:r>
            <a:r>
              <a:rPr lang="en-US" b="1" dirty="0" smtClean="0">
                <a:solidFill>
                  <a:srgbClr val="92D050"/>
                </a:solidFill>
              </a:rPr>
              <a:t> m/s </a:t>
            </a:r>
            <a:endParaRPr lang="en-US" b="1" dirty="0">
              <a:solidFill>
                <a:srgbClr val="92D050"/>
              </a:solidFill>
            </a:endParaRPr>
          </a:p>
        </p:txBody>
      </p:sp>
      <p:cxnSp>
        <p:nvCxnSpPr>
          <p:cNvPr id="11" name="Straight Arrow Connector 10"/>
          <p:cNvCxnSpPr>
            <a:stCxn id="42" idx="0"/>
          </p:cNvCxnSpPr>
          <p:nvPr/>
        </p:nvCxnSpPr>
        <p:spPr>
          <a:xfrm rot="5400000" flipH="1" flipV="1">
            <a:off x="209551" y="2356799"/>
            <a:ext cx="1551294" cy="1080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H="1">
            <a:off x="758728" y="6473264"/>
            <a:ext cx="457201" cy="747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-1905000" y="1779896"/>
            <a:ext cx="5783240" cy="5783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048000" y="1600204"/>
            <a:ext cx="990773" cy="99058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156192" y="1698991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62400" y="4648200"/>
            <a:ext cx="37338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712706" y="1586554"/>
            <a:ext cx="4018750" cy="18424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32673" y="5638800"/>
            <a:ext cx="2210926" cy="7879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>
            <a:stCxn id="20" idx="0"/>
          </p:cNvCxnSpPr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2 second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-1905000" y="1779896"/>
            <a:ext cx="5783240" cy="5783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-533400" y="2536208"/>
            <a:ext cx="3026392" cy="30263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048000" y="1600204"/>
            <a:ext cx="990773" cy="99058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156192" y="1698991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62400" y="4648200"/>
            <a:ext cx="37338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712706" y="1586554"/>
            <a:ext cx="4018750" cy="18424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32673" y="5638800"/>
            <a:ext cx="2210926" cy="7879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>
            <a:stCxn id="20" idx="0"/>
          </p:cNvCxnSpPr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6"/>
            <a:endCxn id="16" idx="6"/>
          </p:cNvCxnSpPr>
          <p:nvPr/>
        </p:nvCxnSpPr>
        <p:spPr>
          <a:xfrm>
            <a:off x="1104900" y="4038600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7"/>
          </p:cNvCxnSpPr>
          <p:nvPr/>
        </p:nvCxnSpPr>
        <p:spPr>
          <a:xfrm rot="5400000" flipH="1" flipV="1">
            <a:off x="1071422" y="2971800"/>
            <a:ext cx="985978" cy="98597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8" idx="0"/>
            <a:endCxn id="16" idx="0"/>
          </p:cNvCxnSpPr>
          <p:nvPr/>
        </p:nvCxnSpPr>
        <p:spPr>
          <a:xfrm rot="16200000" flipV="1">
            <a:off x="291152" y="3224852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674710" y="3015302"/>
            <a:ext cx="1257300" cy="6096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1466070" y="3101526"/>
            <a:ext cx="528778" cy="129077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91252" y="4087504"/>
            <a:ext cx="1270948" cy="56069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981200" y="5105400"/>
            <a:ext cx="1295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en-US" sz="9600" b="1" cap="none" spc="5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2 second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/>
          <p:cNvSpPr/>
          <p:nvPr/>
        </p:nvSpPr>
        <p:spPr>
          <a:xfrm>
            <a:off x="-1905000" y="1779896"/>
            <a:ext cx="5783240" cy="5783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-533400" y="2536208"/>
            <a:ext cx="3026392" cy="30263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048000" y="1600204"/>
            <a:ext cx="990773" cy="99058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156192" y="1698991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62400" y="4648200"/>
            <a:ext cx="37338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712706" y="1586554"/>
            <a:ext cx="4018750" cy="18424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32673" y="5638800"/>
            <a:ext cx="2210926" cy="7879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2 second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6"/>
            <a:endCxn id="16" idx="6"/>
          </p:cNvCxnSpPr>
          <p:nvPr/>
        </p:nvCxnSpPr>
        <p:spPr>
          <a:xfrm>
            <a:off x="1104900" y="4038600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7"/>
          </p:cNvCxnSpPr>
          <p:nvPr/>
        </p:nvCxnSpPr>
        <p:spPr>
          <a:xfrm rot="5400000" flipH="1" flipV="1">
            <a:off x="1071422" y="2971800"/>
            <a:ext cx="985978" cy="98597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8" idx="0"/>
            <a:endCxn id="16" idx="0"/>
          </p:cNvCxnSpPr>
          <p:nvPr/>
        </p:nvCxnSpPr>
        <p:spPr>
          <a:xfrm rot="16200000" flipV="1">
            <a:off x="291152" y="3224852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674710" y="3015302"/>
            <a:ext cx="1257300" cy="6096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1466070" y="3101526"/>
            <a:ext cx="528778" cy="129077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91252" y="4087504"/>
            <a:ext cx="1270948" cy="56069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362200" y="4648200"/>
            <a:ext cx="13716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6" idx="6"/>
          </p:cNvCxnSpPr>
          <p:nvPr/>
        </p:nvCxnSpPr>
        <p:spPr>
          <a:xfrm>
            <a:off x="2492992" y="4049404"/>
            <a:ext cx="1469408" cy="59879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362200" y="3429000"/>
            <a:ext cx="1371600" cy="76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6" idx="7"/>
          </p:cNvCxnSpPr>
          <p:nvPr/>
        </p:nvCxnSpPr>
        <p:spPr>
          <a:xfrm rot="5400000" flipH="1" flipV="1">
            <a:off x="2354587" y="2286001"/>
            <a:ext cx="388613" cy="998213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 flipH="1" flipV="1">
            <a:off x="1548452" y="1956748"/>
            <a:ext cx="789296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6" idx="0"/>
          </p:cNvCxnSpPr>
          <p:nvPr/>
        </p:nvCxnSpPr>
        <p:spPr>
          <a:xfrm rot="5400000" flipH="1" flipV="1">
            <a:off x="593394" y="2139002"/>
            <a:ext cx="783608" cy="10804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048000" y="1600204"/>
            <a:ext cx="990773" cy="99058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185882" y="1704929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62400" y="4648200"/>
            <a:ext cx="37338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712706" y="1586554"/>
            <a:ext cx="4018750" cy="18424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32673" y="5638800"/>
            <a:ext cx="2210926" cy="7879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2 second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6"/>
          </p:cNvCxnSpPr>
          <p:nvPr/>
        </p:nvCxnSpPr>
        <p:spPr>
          <a:xfrm>
            <a:off x="1104900" y="4038600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7"/>
          </p:cNvCxnSpPr>
          <p:nvPr/>
        </p:nvCxnSpPr>
        <p:spPr>
          <a:xfrm rot="5400000" flipH="1" flipV="1">
            <a:off x="1071422" y="2971800"/>
            <a:ext cx="985978" cy="985978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8" idx="0"/>
          </p:cNvCxnSpPr>
          <p:nvPr/>
        </p:nvCxnSpPr>
        <p:spPr>
          <a:xfrm rot="16200000" flipV="1">
            <a:off x="291152" y="3224852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674710" y="3015302"/>
            <a:ext cx="1257300" cy="609600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5070" y="3505200"/>
            <a:ext cx="1277130" cy="5061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91252" y="4087504"/>
            <a:ext cx="1270948" cy="560696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362200" y="4648200"/>
            <a:ext cx="13716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492992" y="4049404"/>
            <a:ext cx="1469408" cy="59879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362200" y="3429000"/>
            <a:ext cx="1371600" cy="76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 flipH="1" flipV="1">
            <a:off x="2354587" y="2286001"/>
            <a:ext cx="388613" cy="998213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 flipH="1" flipV="1">
            <a:off x="1586552" y="1994848"/>
            <a:ext cx="713096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 flipH="1" flipV="1">
            <a:off x="593394" y="2139002"/>
            <a:ext cx="783608" cy="10804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657600" y="1600207"/>
            <a:ext cx="381173" cy="30479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53000" y="4648200"/>
            <a:ext cx="27432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24400" y="1586554"/>
            <a:ext cx="3007056" cy="13852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419600" y="5867400"/>
            <a:ext cx="1523999" cy="5593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&gt; 2 second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6"/>
          </p:cNvCxnSpPr>
          <p:nvPr/>
        </p:nvCxnSpPr>
        <p:spPr>
          <a:xfrm>
            <a:off x="1104900" y="4038600"/>
            <a:ext cx="2400300" cy="1588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7"/>
          </p:cNvCxnSpPr>
          <p:nvPr/>
        </p:nvCxnSpPr>
        <p:spPr>
          <a:xfrm rot="5400000" flipH="1" flipV="1">
            <a:off x="1071422" y="2362200"/>
            <a:ext cx="1595578" cy="1595578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8" idx="0"/>
          </p:cNvCxnSpPr>
          <p:nvPr/>
        </p:nvCxnSpPr>
        <p:spPr>
          <a:xfrm rot="16200000" flipV="1">
            <a:off x="291152" y="3224852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506104" y="2549856"/>
            <a:ext cx="1891352" cy="906440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5070" y="3124200"/>
            <a:ext cx="2115330" cy="8871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91252" y="4087504"/>
            <a:ext cx="1961848" cy="865496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0" y="4953000"/>
            <a:ext cx="1371600" cy="914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491552" y="4038600"/>
            <a:ext cx="1469408" cy="59879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200400" y="2971800"/>
            <a:ext cx="1524000" cy="152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667000" y="1905000"/>
            <a:ext cx="9906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 flipH="1" flipV="1">
            <a:off x="1865666" y="1410934"/>
            <a:ext cx="688268" cy="609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 flipH="1" flipV="1">
            <a:off x="593394" y="2139002"/>
            <a:ext cx="783608" cy="10804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2405480" y="1108404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3124200"/>
            <a:ext cx="7772400" cy="914400"/>
          </a:xfrm>
        </p:spPr>
        <p:txBody>
          <a:bodyPr/>
          <a:lstStyle/>
          <a:p>
            <a:r>
              <a:rPr lang="en-US" dirty="0" smtClean="0"/>
              <a:t>Let’s see that 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048000" y="1600204"/>
            <a:ext cx="990773" cy="990581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2185882" y="1704929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62400" y="4648200"/>
            <a:ext cx="37338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712706" y="1586554"/>
            <a:ext cx="4018750" cy="18424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32673" y="5638800"/>
            <a:ext cx="2210926" cy="7879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= 2 second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6"/>
          </p:cNvCxnSpPr>
          <p:nvPr/>
        </p:nvCxnSpPr>
        <p:spPr>
          <a:xfrm>
            <a:off x="1104900" y="4038600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7"/>
          </p:cNvCxnSpPr>
          <p:nvPr/>
        </p:nvCxnSpPr>
        <p:spPr>
          <a:xfrm rot="5400000" flipH="1" flipV="1">
            <a:off x="1071422" y="2971800"/>
            <a:ext cx="985978" cy="985978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8" idx="0"/>
          </p:cNvCxnSpPr>
          <p:nvPr/>
        </p:nvCxnSpPr>
        <p:spPr>
          <a:xfrm rot="16200000" flipV="1">
            <a:off x="291152" y="3224852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674710" y="3015302"/>
            <a:ext cx="1257300" cy="609600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5070" y="3505200"/>
            <a:ext cx="1277130" cy="5061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91252" y="4087504"/>
            <a:ext cx="1270948" cy="560696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362200" y="4648200"/>
            <a:ext cx="13716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492992" y="4049404"/>
            <a:ext cx="1469408" cy="59879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362200" y="3429000"/>
            <a:ext cx="1371600" cy="76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 flipH="1" flipV="1">
            <a:off x="2354587" y="2286001"/>
            <a:ext cx="388613" cy="998213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 flipH="1" flipV="1">
            <a:off x="1586552" y="1994848"/>
            <a:ext cx="713096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 flipH="1" flipV="1">
            <a:off x="593394" y="2139002"/>
            <a:ext cx="783608" cy="10804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858294" y="4381500"/>
            <a:ext cx="6858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724400" y="3276600"/>
            <a:ext cx="2590800" cy="830997"/>
          </a:xfrm>
          <a:prstGeom prst="rect">
            <a:avLst/>
          </a:prstGeom>
          <a:solidFill>
            <a:schemeClr val="tx1"/>
          </a:solidFill>
          <a:ln w="254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“Transverse”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Electric field!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/>
          <p:cNvCxnSpPr>
            <a:endCxn id="34" idx="1"/>
          </p:cNvCxnSpPr>
          <p:nvPr/>
        </p:nvCxnSpPr>
        <p:spPr>
          <a:xfrm flipV="1">
            <a:off x="3200400" y="3692099"/>
            <a:ext cx="1524000" cy="651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685800" y="4648200"/>
            <a:ext cx="815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-1715294" y="3924300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8001000" cy="914400"/>
          </a:xfrm>
        </p:spPr>
        <p:txBody>
          <a:bodyPr/>
          <a:lstStyle/>
          <a:p>
            <a:r>
              <a:rPr lang="en-US" sz="3600" dirty="0" smtClean="0"/>
              <a:t>E-Field of an ACCELERATED charge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143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4724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657600" y="1600207"/>
            <a:ext cx="381173" cy="30479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53000" y="4648200"/>
            <a:ext cx="2743200" cy="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24400" y="1586554"/>
            <a:ext cx="3007056" cy="13852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419600" y="5867400"/>
            <a:ext cx="1523999" cy="55933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60960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&gt; 2 second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6300" y="3924300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891940" y="1681236"/>
            <a:ext cx="193341" cy="398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6"/>
          </p:cNvCxnSpPr>
          <p:nvPr/>
        </p:nvCxnSpPr>
        <p:spPr>
          <a:xfrm>
            <a:off x="1104900" y="4038600"/>
            <a:ext cx="2400300" cy="1588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7"/>
          </p:cNvCxnSpPr>
          <p:nvPr/>
        </p:nvCxnSpPr>
        <p:spPr>
          <a:xfrm rot="5400000" flipH="1" flipV="1">
            <a:off x="1071422" y="2362200"/>
            <a:ext cx="1595578" cy="1595578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8" idx="0"/>
          </p:cNvCxnSpPr>
          <p:nvPr/>
        </p:nvCxnSpPr>
        <p:spPr>
          <a:xfrm rot="16200000" flipV="1">
            <a:off x="291152" y="3224852"/>
            <a:ext cx="1388092" cy="108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506104" y="2549856"/>
            <a:ext cx="1891352" cy="906440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5070" y="3124200"/>
            <a:ext cx="2115330" cy="887104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91252" y="4087504"/>
            <a:ext cx="1961848" cy="865496"/>
          </a:xfrm>
          <a:prstGeom prst="straightConnector1">
            <a:avLst/>
          </a:prstGeom>
          <a:ln w="254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0" y="4953000"/>
            <a:ext cx="1371600" cy="914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491552" y="4038600"/>
            <a:ext cx="1469408" cy="59879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200400" y="2971800"/>
            <a:ext cx="1524000" cy="152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667000" y="1905000"/>
            <a:ext cx="9906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 flipH="1" flipV="1">
            <a:off x="1865666" y="1410934"/>
            <a:ext cx="688268" cy="609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 flipH="1" flipV="1">
            <a:off x="593394" y="2139002"/>
            <a:ext cx="783608" cy="10804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2405480" y="1108404"/>
            <a:ext cx="380994" cy="18342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3962003" y="4343003"/>
            <a:ext cx="609600" cy="79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791200" y="32766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And it moves out!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/>
          <p:cNvCxnSpPr>
            <a:endCxn id="39" idx="1"/>
          </p:cNvCxnSpPr>
          <p:nvPr/>
        </p:nvCxnSpPr>
        <p:spPr>
          <a:xfrm flipV="1">
            <a:off x="4267200" y="3507433"/>
            <a:ext cx="1524000" cy="835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667000"/>
            <a:ext cx="7772400" cy="1371600"/>
          </a:xfrm>
        </p:spPr>
        <p:txBody>
          <a:bodyPr/>
          <a:lstStyle/>
          <a:p>
            <a:r>
              <a:rPr lang="en-US" dirty="0" smtClean="0"/>
              <a:t>That’s how electric fields are radiated!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Can we arrange for </a:t>
            </a:r>
            <a:r>
              <a:rPr lang="en-US" sz="2800" dirty="0" smtClean="0">
                <a:solidFill>
                  <a:srgbClr val="FF0000"/>
                </a:solidFill>
              </a:rPr>
              <a:t>sudden charge motion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relic from the previous century: 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“spark gap transmitter”</a:t>
            </a:r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Basic Idea:</a:t>
            </a:r>
          </a:p>
          <a:p>
            <a:pPr marL="969264" lvl="1" indent="-514350">
              <a:buFont typeface="+mj-lt"/>
              <a:buAutoNum type="arabicPeriod"/>
            </a:pPr>
            <a:r>
              <a:rPr lang="en-US" dirty="0" smtClean="0"/>
              <a:t>High voltage</a:t>
            </a:r>
          </a:p>
          <a:p>
            <a:pPr marL="969264" lvl="1" indent="-514350">
              <a:buFont typeface="+mj-lt"/>
              <a:buAutoNum type="arabicPeriod"/>
            </a:pPr>
            <a:r>
              <a:rPr lang="en-US" dirty="0" smtClean="0"/>
              <a:t>Build-up of charge</a:t>
            </a:r>
          </a:p>
          <a:p>
            <a:pPr marL="969264" lvl="1" indent="-514350">
              <a:buFont typeface="+mj-lt"/>
              <a:buAutoNum type="arabicPeriod"/>
            </a:pPr>
            <a:r>
              <a:rPr lang="en-US" dirty="0" smtClean="0"/>
              <a:t>Breakdown: Sudden discharge across junction</a:t>
            </a:r>
            <a:endParaRPr lang="en-US" dirty="0"/>
          </a:p>
        </p:txBody>
      </p:sp>
      <p:pic>
        <p:nvPicPr>
          <p:cNvPr id="4" name="Picture 3" descr="spark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227100"/>
            <a:ext cx="3657600" cy="24462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32004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Focus here!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4876800" y="3431233"/>
            <a:ext cx="2133600" cy="91216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Spark gap transmitter: </a:t>
            </a:r>
            <a:r>
              <a:rPr lang="en-US" sz="2800" dirty="0" smtClean="0">
                <a:solidFill>
                  <a:srgbClr val="FF0000"/>
                </a:solidFill>
              </a:rPr>
              <a:t>1. High voltage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 descr="sgt_high_voltag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19200"/>
            <a:ext cx="5943600" cy="5308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Spark gap transmitter: </a:t>
            </a:r>
            <a:r>
              <a:rPr lang="en-US" sz="2800" dirty="0" smtClean="0">
                <a:solidFill>
                  <a:srgbClr val="FF0000"/>
                </a:solidFill>
              </a:rPr>
              <a:t>2. Charge buildup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 descr="sgt_high_voltag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19200"/>
            <a:ext cx="5943599" cy="5308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Spark gap transmitter: </a:t>
            </a:r>
            <a:r>
              <a:rPr lang="en-US" sz="2800" dirty="0" smtClean="0">
                <a:solidFill>
                  <a:srgbClr val="FF0000"/>
                </a:solidFill>
              </a:rPr>
              <a:t>3. Breakdown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 descr="sgt_high_voltag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19200"/>
            <a:ext cx="5943599" cy="53082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Spark gap transmitter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6172200" cy="118824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apparatus is a realization of the </a:t>
            </a:r>
            <a:r>
              <a:rPr lang="en-US" sz="2400" dirty="0" smtClean="0">
                <a:solidFill>
                  <a:srgbClr val="FF0000"/>
                </a:solidFill>
              </a:rPr>
              <a:t>sudden charge motion</a:t>
            </a:r>
            <a:r>
              <a:rPr lang="en-US" sz="2400" dirty="0" smtClean="0"/>
              <a:t> we described earlier.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4534694" y="3847306"/>
            <a:ext cx="5410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935788" y="4571206"/>
            <a:ext cx="1752600" cy="5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122823" y="4467296"/>
            <a:ext cx="228600" cy="228600"/>
          </a:xfrm>
          <a:prstGeom prst="ellips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7316788" y="106600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07388" y="479980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9" name="Straight Arrow Connector 8"/>
          <p:cNvCxnSpPr>
            <a:endCxn id="10" idx="1"/>
          </p:cNvCxnSpPr>
          <p:nvPr/>
        </p:nvCxnSpPr>
        <p:spPr>
          <a:xfrm rot="16200000" flipH="1">
            <a:off x="6668691" y="3389709"/>
            <a:ext cx="527984" cy="4541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126288" y="3847306"/>
            <a:ext cx="228600" cy="2286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4114800" y="3124200"/>
            <a:ext cx="2590800" cy="461665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 &gt; 0 second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7037874" y="4269869"/>
            <a:ext cx="391390" cy="346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gt_topdown_cartoo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971800"/>
            <a:ext cx="990600" cy="35099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400" y="4572000"/>
            <a:ext cx="1447800" cy="923330"/>
          </a:xfrm>
          <a:prstGeom prst="rect">
            <a:avLst/>
          </a:prstGeom>
          <a:solidFill>
            <a:schemeClr val="tx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Top down view of the transmitter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362200" y="4800600"/>
            <a:ext cx="533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control of LEDs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2940840"/>
          </a:xfrm>
        </p:spPr>
        <p:txBody>
          <a:bodyPr/>
          <a:lstStyle/>
          <a:p>
            <a:r>
              <a:rPr lang="en-US" dirty="0" smtClean="0"/>
              <a:t>Want to take advantage of the basic physics to do something </a:t>
            </a:r>
            <a:r>
              <a:rPr lang="en-US" dirty="0" smtClean="0">
                <a:solidFill>
                  <a:srgbClr val="FF0000"/>
                </a:solidFill>
              </a:rPr>
              <a:t>useful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 a device that responds to electric fields:</a:t>
            </a:r>
          </a:p>
          <a:p>
            <a:pPr lvl="1"/>
            <a:r>
              <a:rPr lang="en-US" dirty="0" smtClean="0"/>
              <a:t>A “</a:t>
            </a:r>
            <a:r>
              <a:rPr lang="en-US" dirty="0" smtClean="0">
                <a:solidFill>
                  <a:srgbClr val="FF0000"/>
                </a:solidFill>
              </a:rPr>
              <a:t>coherer</a:t>
            </a:r>
            <a:r>
              <a:rPr lang="en-US" dirty="0" smtClean="0"/>
              <a:t>”: a circuit with an antenna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Coherer</a:t>
            </a:r>
            <a:endParaRPr lang="en-US" dirty="0"/>
          </a:p>
        </p:txBody>
      </p:sp>
      <p:pic>
        <p:nvPicPr>
          <p:cNvPr id="4" name="Picture 3" descr="coher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7800"/>
            <a:ext cx="7886700" cy="482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Accelerated charges radiate electro</a:t>
            </a:r>
            <a:r>
              <a:rPr lang="en-US" sz="1400" dirty="0" smtClean="0"/>
              <a:t>magnetic </a:t>
            </a:r>
            <a:r>
              <a:rPr lang="en-US" sz="2800" dirty="0" smtClean="0"/>
              <a:t>waves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Described </a:t>
            </a:r>
            <a:r>
              <a:rPr lang="en-US" i="1" dirty="0" smtClean="0"/>
              <a:t>and demonstrated </a:t>
            </a:r>
            <a:r>
              <a:rPr lang="en-US" dirty="0" smtClean="0"/>
              <a:t>a simple experimental setup to accelerate charges.</a:t>
            </a:r>
          </a:p>
          <a:p>
            <a:pPr>
              <a:buNone/>
            </a:pPr>
            <a:endParaRPr lang="en-US" dirty="0" smtClean="0"/>
          </a:p>
          <a:p>
            <a:r>
              <a:rPr lang="en-US" smtClean="0"/>
              <a:t>Used this physics </a:t>
            </a:r>
            <a:r>
              <a:rPr lang="en-US" dirty="0" smtClean="0"/>
              <a:t>to control LEDs wirelessly.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sz="2000" dirty="0" smtClean="0"/>
              <a:t>Acknowledgements: Robert Moffatt (Physics ’09)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1698</TotalTime>
  <Words>526</Words>
  <Application>Microsoft Office PowerPoint</Application>
  <PresentationFormat>On-screen Show (4:3)</PresentationFormat>
  <Paragraphs>140</Paragraphs>
  <Slides>32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Metro</vt:lpstr>
      <vt:lpstr>Wireless control: Sending and receiving electromagnetic waves</vt:lpstr>
      <vt:lpstr>Objectives</vt:lpstr>
      <vt:lpstr>Objectives</vt:lpstr>
      <vt:lpstr>The Basics: Electric field of a stationary charge</vt:lpstr>
      <vt:lpstr>The Basics: Electric field of a stationary charge</vt:lpstr>
      <vt:lpstr>The Basics: Electric field of a stationary charge</vt:lpstr>
      <vt:lpstr>The Basics: Electric field of a stationary charge</vt:lpstr>
      <vt:lpstr>Two basic physical facts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E-Field of an ACCELERATED charge</vt:lpstr>
      <vt:lpstr>Let’s see that again</vt:lpstr>
      <vt:lpstr>E-Field of an ACCELERATED charge</vt:lpstr>
      <vt:lpstr>E-Field of an ACCELERATED charge</vt:lpstr>
      <vt:lpstr>That’s how electric fields are radiated!</vt:lpstr>
      <vt:lpstr>Can we arrange for sudden charge motion?</vt:lpstr>
      <vt:lpstr>Spark gap transmitter: 1. High voltage</vt:lpstr>
      <vt:lpstr>Spark gap transmitter: 2. Charge buildup</vt:lpstr>
      <vt:lpstr>Spark gap transmitter: 3. Breakdown</vt:lpstr>
      <vt:lpstr>Spark gap transmitter</vt:lpstr>
      <vt:lpstr>Wireless control of LEDs</vt:lpstr>
      <vt:lpstr>Coherer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Sending and receiving  electromagnetic waves</dc:title>
  <dc:creator>Tony Kim</dc:creator>
  <cp:lastModifiedBy>Tony Kim</cp:lastModifiedBy>
  <cp:revision>207</cp:revision>
  <dcterms:created xsi:type="dcterms:W3CDTF">2008-03-12T14:06:59Z</dcterms:created>
  <dcterms:modified xsi:type="dcterms:W3CDTF">2008-03-18T04:53:14Z</dcterms:modified>
</cp:coreProperties>
</file>