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5" r:id="rId9"/>
    <p:sldId id="266" r:id="rId10"/>
    <p:sldId id="267" r:id="rId11"/>
    <p:sldId id="262" r:id="rId12"/>
    <p:sldId id="263" r:id="rId13"/>
    <p:sldId id="264" r:id="rId14"/>
    <p:sldId id="269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A92BDB-8F32-4AE4-AC58-2C794BBEEFD5}" type="datetimeFigureOut">
              <a:rPr lang="en-US" smtClean="0"/>
              <a:pPr/>
              <a:t>11/30/2008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41D8D-850E-46BC-B501-7FAA007E50E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2BDA-6491-4705-9DE2-6AD5D7EBD434}" type="datetimeFigureOut">
              <a:rPr lang="en-US" smtClean="0"/>
              <a:pPr/>
              <a:t>11/30/2008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EC972-D8A2-4CFF-89E4-DE182F6AE2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2BDA-6491-4705-9DE2-6AD5D7EBD434}" type="datetimeFigureOut">
              <a:rPr lang="en-US" smtClean="0"/>
              <a:pPr/>
              <a:t>11/30/2008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EC972-D8A2-4CFF-89E4-DE182F6AE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2BDA-6491-4705-9DE2-6AD5D7EBD434}" type="datetimeFigureOut">
              <a:rPr lang="en-US" smtClean="0"/>
              <a:pPr/>
              <a:t>11/30/2008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EC972-D8A2-4CFF-89E4-DE182F6AE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2BDA-6491-4705-9DE2-6AD5D7EBD434}" type="datetimeFigureOut">
              <a:rPr lang="en-US" smtClean="0"/>
              <a:pPr/>
              <a:t>11/30/2008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EC972-D8A2-4CFF-89E4-DE182F6AE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2BDA-6491-4705-9DE2-6AD5D7EBD434}" type="datetimeFigureOut">
              <a:rPr lang="en-US" smtClean="0"/>
              <a:pPr/>
              <a:t>11/30/2008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EC972-D8A2-4CFF-89E4-DE182F6AE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2BDA-6491-4705-9DE2-6AD5D7EBD434}" type="datetimeFigureOut">
              <a:rPr lang="en-US" smtClean="0"/>
              <a:pPr/>
              <a:t>11/30/2008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EC972-D8A2-4CFF-89E4-DE182F6AE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2BDA-6491-4705-9DE2-6AD5D7EBD434}" type="datetimeFigureOut">
              <a:rPr lang="en-US" smtClean="0"/>
              <a:pPr/>
              <a:t>11/30/2008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EC972-D8A2-4CFF-89E4-DE182F6AE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2BDA-6491-4705-9DE2-6AD5D7EBD434}" type="datetimeFigureOut">
              <a:rPr lang="en-US" smtClean="0"/>
              <a:pPr/>
              <a:t>11/30/2008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EC972-D8A2-4CFF-89E4-DE182F6AE2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E2FB2BDA-6491-4705-9DE2-6AD5D7EBD434}" type="datetimeFigureOut">
              <a:rPr lang="en-US" smtClean="0"/>
              <a:pPr/>
              <a:t>11/30/2008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FA8EC972-D8A2-4CFF-89E4-DE182F6AE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2BDA-6491-4705-9DE2-6AD5D7EBD434}" type="datetimeFigureOut">
              <a:rPr lang="en-US" smtClean="0"/>
              <a:pPr/>
              <a:t>11/30/2008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EC972-D8A2-4CFF-89E4-DE182F6AE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2BDA-6491-4705-9DE2-6AD5D7EBD434}" type="datetimeFigureOut">
              <a:rPr lang="en-US" smtClean="0"/>
              <a:pPr/>
              <a:t>11/30/2008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EC972-D8A2-4CFF-89E4-DE182F6AE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2FB2BDA-6491-4705-9DE2-6AD5D7EBD434}" type="datetimeFigureOut">
              <a:rPr lang="en-US" smtClean="0"/>
              <a:pPr/>
              <a:t>11/30/2008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A8EC972-D8A2-4CFF-89E4-DE182F6AE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657600"/>
            <a:ext cx="8077200" cy="1219200"/>
          </a:xfrm>
        </p:spPr>
        <p:txBody>
          <a:bodyPr/>
          <a:lstStyle/>
          <a:p>
            <a:r>
              <a:rPr lang="en-US" dirty="0" smtClean="0"/>
              <a:t>Compton Scattering:</a:t>
            </a:r>
            <a:br>
              <a:rPr lang="en-US" dirty="0" smtClean="0"/>
            </a:br>
            <a:r>
              <a:rPr lang="en-US" sz="2400" dirty="0" smtClean="0"/>
              <a:t>Observation of the Compton wavelength shift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257800"/>
            <a:ext cx="8077200" cy="1347216"/>
          </a:xfrm>
        </p:spPr>
        <p:txBody>
          <a:bodyPr/>
          <a:lstStyle/>
          <a:p>
            <a:r>
              <a:rPr lang="en-US" dirty="0" smtClean="0"/>
              <a:t>Tony Hyun Kim</a:t>
            </a:r>
          </a:p>
          <a:p>
            <a:r>
              <a:rPr lang="en-US" dirty="0" smtClean="0"/>
              <a:t>(Partner: Connor McEntee)</a:t>
            </a:r>
          </a:p>
          <a:p>
            <a:r>
              <a:rPr lang="en-US" dirty="0" smtClean="0"/>
              <a:t>12/1/2008</a:t>
            </a:r>
          </a:p>
          <a:p>
            <a:r>
              <a:rPr lang="en-US" dirty="0" smtClean="0"/>
              <a:t>8.13 MW2-5 Prof. Roland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to be discussed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33222" indent="-514350">
              <a:buFont typeface="+mj-lt"/>
              <a:buAutoNum type="arabicPeriod"/>
            </a:pPr>
            <a:r>
              <a:rPr lang="en-US" dirty="0" smtClean="0"/>
              <a:t>Introduction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/>
              <a:t>Classical EM vs. Compton scattering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/>
              <a:t>Compton wavelength shift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/>
              <a:t>Compton scattering (Klein-</a:t>
            </a:r>
            <a:r>
              <a:rPr lang="en-US" sz="2200" dirty="0" err="1" smtClean="0"/>
              <a:t>Nishina</a:t>
            </a:r>
            <a:r>
              <a:rPr lang="en-US" sz="2200" dirty="0" smtClean="0"/>
              <a:t>) cross-section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Experimental setup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/>
              <a:t>Compton A vs. Compton B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Analysis and Results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/>
              <a:t>Fitting the lineshape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/>
              <a:t>Measured Compton shifts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Conclusions</a:t>
            </a:r>
            <a:endParaRPr lang="en-US" dirty="0" smtClean="0"/>
          </a:p>
          <a:p>
            <a:pPr marL="925830" lvl="1" indent="-514350">
              <a:buFont typeface="+mj-lt"/>
              <a:buAutoNum type="arabicPeriod"/>
            </a:pPr>
            <a:r>
              <a:rPr lang="en-US" sz="2200" dirty="0" smtClean="0"/>
              <a:t>Observation of wavelength shift in light scattering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5257800" y="4343400"/>
            <a:ext cx="3733800" cy="1219200"/>
          </a:xfrm>
          <a:prstGeom prst="roundRect">
            <a:avLst/>
          </a:prstGeom>
          <a:solidFill>
            <a:schemeClr val="accent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Classical (Rayleigh) scattering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5400" y="1752600"/>
            <a:ext cx="3886200" cy="4648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Scattering is dipole radiation from a driven dipole oscillator.</a:t>
            </a:r>
          </a:p>
          <a:p>
            <a:endParaRPr lang="en-US" sz="2400" dirty="0" smtClean="0"/>
          </a:p>
          <a:p>
            <a:r>
              <a:rPr lang="en-US" sz="2400" dirty="0" smtClean="0"/>
              <a:t>Governed by Maxwell’s equations.</a:t>
            </a:r>
          </a:p>
          <a:p>
            <a:endParaRPr lang="en-US" sz="2400" dirty="0" smtClean="0"/>
          </a:p>
          <a:p>
            <a:r>
              <a:rPr lang="en-US" sz="2400" b="1" u="sng" dirty="0" smtClean="0"/>
              <a:t>Linear physics</a:t>
            </a:r>
            <a:r>
              <a:rPr lang="en-US" sz="2400" dirty="0" smtClean="0"/>
              <a:t>: frequency and wavelength are invariant.</a:t>
            </a:r>
            <a:endParaRPr lang="en-US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77" y="1981200"/>
            <a:ext cx="511082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Image source: http://www.azonano.com/details.asp?ArticleID=1239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533400" y="4953000"/>
            <a:ext cx="8077200" cy="1219200"/>
          </a:xfrm>
          <a:prstGeom prst="roundRect">
            <a:avLst/>
          </a:prstGeom>
          <a:solidFill>
            <a:schemeClr val="accent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Compton scattering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057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 smtClean="0"/>
              <a:t>Modern picture of light: photons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Basic results of QM and relativity: E = </a:t>
            </a:r>
            <a:r>
              <a:rPr lang="en-US" sz="2400" dirty="0" err="1" smtClean="0"/>
              <a:t>hc</a:t>
            </a:r>
            <a:r>
              <a:rPr lang="en-US" sz="2400" dirty="0" smtClean="0"/>
              <a:t>/</a:t>
            </a:r>
            <a:r>
              <a:rPr lang="el-GR" sz="2400" dirty="0" smtClean="0"/>
              <a:t> λ </a:t>
            </a:r>
            <a:r>
              <a:rPr lang="en-US" sz="2400" dirty="0" smtClean="0"/>
              <a:t>; p = h/</a:t>
            </a:r>
            <a:r>
              <a:rPr lang="el-GR" sz="2400" dirty="0" smtClean="0"/>
              <a:t>λ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Usual conservation laws yield: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1600590"/>
            <a:ext cx="5867400" cy="2307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Image source: http://commons.wikimedia.org/wiki/Image:Compton_scattering-de.svg</a:t>
            </a:r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940300" y="5105400"/>
          <a:ext cx="2846388" cy="939800"/>
        </p:xfrm>
        <a:graphic>
          <a:graphicData uri="http://schemas.openxmlformats.org/presentationml/2006/ole">
            <p:oleObj spid="_x0000_s2050" name="Equation" r:id="rId4" imgW="1307880" imgH="431640" progId="Equation.3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533400" y="4953000"/>
            <a:ext cx="8077200" cy="1219200"/>
          </a:xfrm>
          <a:prstGeom prst="roundRect">
            <a:avLst/>
          </a:prstGeom>
          <a:solidFill>
            <a:schemeClr val="accent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Compton scattering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057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 smtClean="0"/>
              <a:t>Modern picture of light: photons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Basic results of QM and relativity: E = </a:t>
            </a:r>
            <a:r>
              <a:rPr lang="en-US" sz="2400" dirty="0" err="1" smtClean="0"/>
              <a:t>hc</a:t>
            </a:r>
            <a:r>
              <a:rPr lang="en-US" sz="2400" dirty="0" smtClean="0"/>
              <a:t>/</a:t>
            </a:r>
            <a:r>
              <a:rPr lang="el-GR" sz="2400" dirty="0" smtClean="0"/>
              <a:t> λ </a:t>
            </a:r>
            <a:r>
              <a:rPr lang="en-US" sz="2400" dirty="0" smtClean="0"/>
              <a:t>; p = h/</a:t>
            </a:r>
            <a:r>
              <a:rPr lang="el-GR" sz="2400" dirty="0" smtClean="0"/>
              <a:t>λ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Usual conservation laws yield: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1600590"/>
            <a:ext cx="5867400" cy="2307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Image source: http://commons.wikimedia.org/wiki/Image:Compton_scattering-de.svg</a:t>
            </a:r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857750" y="5105400"/>
          <a:ext cx="3538538" cy="939800"/>
        </p:xfrm>
        <a:graphic>
          <a:graphicData uri="http://schemas.openxmlformats.org/presentationml/2006/ole">
            <p:oleObj spid="_x0000_s3074" name="Equation" r:id="rId4" imgW="1625400" imgH="431640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Compton scattering cross-section</a:t>
            </a:r>
            <a:endParaRPr lang="en-US" dirty="0"/>
          </a:p>
        </p:txBody>
      </p:sp>
      <p:pic>
        <p:nvPicPr>
          <p:cNvPr id="4" name="Picture 3" descr="klein_nishin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239" y="1578420"/>
            <a:ext cx="6285521" cy="51271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 (Compton A)</a:t>
            </a:r>
            <a:endParaRPr lang="en-US" dirty="0"/>
          </a:p>
        </p:txBody>
      </p:sp>
      <p:pic>
        <p:nvPicPr>
          <p:cNvPr id="4" name="Content Placeholder 3" descr="apparatu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9216" y="1435289"/>
            <a:ext cx="6172200" cy="4432111"/>
          </a:xfrm>
        </p:spPr>
      </p:pic>
      <p:grpSp>
        <p:nvGrpSpPr>
          <p:cNvPr id="26" name="Group 25"/>
          <p:cNvGrpSpPr/>
          <p:nvPr/>
        </p:nvGrpSpPr>
        <p:grpSpPr>
          <a:xfrm>
            <a:off x="1436958" y="3567680"/>
            <a:ext cx="6868842" cy="3290320"/>
            <a:chOff x="736600" y="3186680"/>
            <a:chExt cx="4641800" cy="2223520"/>
          </a:xfrm>
        </p:grpSpPr>
        <p:cxnSp>
          <p:nvCxnSpPr>
            <p:cNvPr id="6" name="Straight Connector 5"/>
            <p:cNvCxnSpPr/>
            <p:nvPr/>
          </p:nvCxnSpPr>
          <p:spPr>
            <a:xfrm rot="5400000">
              <a:off x="1400628" y="4024086"/>
              <a:ext cx="16764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5400000">
              <a:off x="411480" y="4747260"/>
              <a:ext cx="6858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238828" y="4869180"/>
              <a:ext cx="9144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754380" y="5090160"/>
              <a:ext cx="24384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hord 13"/>
            <p:cNvSpPr/>
            <p:nvPr/>
          </p:nvSpPr>
          <p:spPr>
            <a:xfrm rot="12093475">
              <a:off x="3026468" y="4786688"/>
              <a:ext cx="367525" cy="367525"/>
            </a:xfrm>
            <a:prstGeom prst="chord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3416300" y="4972050"/>
              <a:ext cx="6096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755650" y="4722812"/>
              <a:ext cx="35052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/>
            <p:cNvSpPr/>
            <p:nvPr/>
          </p:nvSpPr>
          <p:spPr>
            <a:xfrm>
              <a:off x="736600" y="470535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2241550" y="4646612"/>
              <a:ext cx="19050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2209800" y="462915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62400" y="4191000"/>
              <a:ext cx="1416000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10799978" rev="0"/>
              </a:camera>
              <a:lightRig rig="threePt" dir="t"/>
            </a:scene3d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Complications: Geometry</a:t>
            </a:r>
            <a:endParaRPr lang="en-US" dirty="0"/>
          </a:p>
        </p:txBody>
      </p:sp>
      <p:pic>
        <p:nvPicPr>
          <p:cNvPr id="4" name="Content Placeholder 3" descr="apparatu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9216" y="1435289"/>
            <a:ext cx="6172200" cy="4432111"/>
          </a:xfrm>
        </p:spPr>
      </p:pic>
      <p:grpSp>
        <p:nvGrpSpPr>
          <p:cNvPr id="3" name="Group 25"/>
          <p:cNvGrpSpPr/>
          <p:nvPr/>
        </p:nvGrpSpPr>
        <p:grpSpPr>
          <a:xfrm>
            <a:off x="1436958" y="3567680"/>
            <a:ext cx="6868842" cy="3290320"/>
            <a:chOff x="736600" y="3186680"/>
            <a:chExt cx="4641800" cy="2223520"/>
          </a:xfrm>
        </p:grpSpPr>
        <p:cxnSp>
          <p:nvCxnSpPr>
            <p:cNvPr id="6" name="Straight Connector 5"/>
            <p:cNvCxnSpPr/>
            <p:nvPr/>
          </p:nvCxnSpPr>
          <p:spPr>
            <a:xfrm rot="5400000">
              <a:off x="1400628" y="4024086"/>
              <a:ext cx="16764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5400000">
              <a:off x="411480" y="4747260"/>
              <a:ext cx="6858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238828" y="4869180"/>
              <a:ext cx="9144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754380" y="5090160"/>
              <a:ext cx="24384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hord 13"/>
            <p:cNvSpPr/>
            <p:nvPr/>
          </p:nvSpPr>
          <p:spPr>
            <a:xfrm rot="12093475">
              <a:off x="3026468" y="4786688"/>
              <a:ext cx="367525" cy="367525"/>
            </a:xfrm>
            <a:prstGeom prst="chord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3416300" y="4972050"/>
              <a:ext cx="6096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755650" y="4722812"/>
              <a:ext cx="35052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/>
            <p:cNvSpPr/>
            <p:nvPr/>
          </p:nvSpPr>
          <p:spPr>
            <a:xfrm>
              <a:off x="736600" y="470535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2241550" y="4646612"/>
              <a:ext cx="19050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2209800" y="462915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62400" y="4191000"/>
              <a:ext cx="1416000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10799978" rev="0"/>
              </a:camera>
              <a:lightRig rig="threePt" dir="t"/>
            </a:scene3d>
          </p:spPr>
        </p:pic>
      </p:grpSp>
      <p:sp>
        <p:nvSpPr>
          <p:cNvPr id="16" name="TextBox 15"/>
          <p:cNvSpPr txBox="1"/>
          <p:nvPr/>
        </p:nvSpPr>
        <p:spPr>
          <a:xfrm>
            <a:off x="5791200" y="1944469"/>
            <a:ext cx="2514600" cy="646331"/>
          </a:xfrm>
          <a:prstGeom prst="rect">
            <a:avLst/>
          </a:prstGeom>
          <a:solidFill>
            <a:schemeClr val="accent1">
              <a:alpha val="75000"/>
            </a:schemeClr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Angular spread  (FWHM) of the beam ~12°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 rot="16200000" flipH="1">
            <a:off x="5600700" y="2781300"/>
            <a:ext cx="7620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Isosceles Triangle 20"/>
          <p:cNvSpPr/>
          <p:nvPr/>
        </p:nvSpPr>
        <p:spPr>
          <a:xfrm rot="5400000">
            <a:off x="2552700" y="829128"/>
            <a:ext cx="838200" cy="5029200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Complications: Electronic</a:t>
            </a:r>
            <a:endParaRPr lang="en-US" dirty="0"/>
          </a:p>
        </p:txBody>
      </p:sp>
      <p:pic>
        <p:nvPicPr>
          <p:cNvPr id="4" name="Content Placeholder 3" descr="apparatu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9216" y="1435289"/>
            <a:ext cx="6172200" cy="4432111"/>
          </a:xfrm>
        </p:spPr>
      </p:pic>
      <p:grpSp>
        <p:nvGrpSpPr>
          <p:cNvPr id="3" name="Group 25"/>
          <p:cNvGrpSpPr/>
          <p:nvPr/>
        </p:nvGrpSpPr>
        <p:grpSpPr>
          <a:xfrm>
            <a:off x="1436958" y="3567680"/>
            <a:ext cx="6868842" cy="3290320"/>
            <a:chOff x="736600" y="3186680"/>
            <a:chExt cx="4641800" cy="2223520"/>
          </a:xfrm>
        </p:grpSpPr>
        <p:cxnSp>
          <p:nvCxnSpPr>
            <p:cNvPr id="6" name="Straight Connector 5"/>
            <p:cNvCxnSpPr/>
            <p:nvPr/>
          </p:nvCxnSpPr>
          <p:spPr>
            <a:xfrm rot="5400000">
              <a:off x="1400628" y="4024086"/>
              <a:ext cx="16764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5400000">
              <a:off x="411480" y="4747260"/>
              <a:ext cx="6858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238828" y="4869180"/>
              <a:ext cx="9144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754380" y="5090160"/>
              <a:ext cx="24384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hord 13"/>
            <p:cNvSpPr/>
            <p:nvPr/>
          </p:nvSpPr>
          <p:spPr>
            <a:xfrm rot="12093475">
              <a:off x="3026468" y="4786688"/>
              <a:ext cx="367525" cy="367525"/>
            </a:xfrm>
            <a:prstGeom prst="chord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3416300" y="4972050"/>
              <a:ext cx="6096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755650" y="4722812"/>
              <a:ext cx="35052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/>
            <p:cNvSpPr/>
            <p:nvPr/>
          </p:nvSpPr>
          <p:spPr>
            <a:xfrm>
              <a:off x="736600" y="470535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2241550" y="4646612"/>
              <a:ext cx="19050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2209800" y="462915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62400" y="4191000"/>
              <a:ext cx="1416000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10799978" rev="0"/>
              </a:camera>
              <a:lightRig rig="threePt" dir="t"/>
            </a:scene3d>
          </p:spPr>
        </p:pic>
      </p:grpSp>
      <p:sp>
        <p:nvSpPr>
          <p:cNvPr id="16" name="TextBox 15"/>
          <p:cNvSpPr txBox="1"/>
          <p:nvPr/>
        </p:nvSpPr>
        <p:spPr>
          <a:xfrm>
            <a:off x="5776686" y="4143828"/>
            <a:ext cx="2514600" cy="646331"/>
          </a:xfrm>
          <a:prstGeom prst="rect">
            <a:avLst/>
          </a:prstGeom>
          <a:solidFill>
            <a:schemeClr val="accent1">
              <a:alpha val="75000"/>
            </a:schemeClr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Arbitrary discriminator level </a:t>
            </a:r>
            <a:r>
              <a:rPr lang="en-US" dirty="0" err="1" smtClean="0"/>
              <a:t>w.r.t</a:t>
            </a:r>
            <a:r>
              <a:rPr lang="en-US" dirty="0" smtClean="0"/>
              <a:t>. Target PMT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 rot="5400000">
            <a:off x="4800600" y="5181600"/>
            <a:ext cx="1371600" cy="609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Comparisons between Compton A, B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Due to these complications, high-angle measurements are preferred.</a:t>
            </a:r>
          </a:p>
          <a:p>
            <a:endParaRPr lang="en-US" sz="2400" dirty="0" smtClean="0"/>
          </a:p>
          <a:p>
            <a:r>
              <a:rPr lang="en-US" sz="2400" dirty="0" smtClean="0"/>
              <a:t>Source in Compton B is 2.4 times more intense than Compton A.</a:t>
            </a:r>
          </a:p>
          <a:p>
            <a:pPr lvl="1"/>
            <a:r>
              <a:rPr lang="en-US" sz="2000" dirty="0" smtClean="0"/>
              <a:t>Fatal flaw: Compton A does not yield signal beyond ~70°</a:t>
            </a:r>
          </a:p>
          <a:p>
            <a:pPr lvl="1"/>
            <a:endParaRPr lang="en-US" sz="2400" dirty="0" smtClean="0"/>
          </a:p>
          <a:p>
            <a:r>
              <a:rPr lang="en-US" sz="2400" dirty="0" smtClean="0"/>
              <a:t>Longer lever arm in Compton B: better angular specificity. (Approx. 12.5° vs. 20.8°)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Typical MCA data (Scatter PMT 110°)</a:t>
            </a:r>
            <a:endParaRPr lang="en-US" sz="3600" dirty="0"/>
          </a:p>
        </p:txBody>
      </p:sp>
      <p:pic>
        <p:nvPicPr>
          <p:cNvPr id="4" name="Picture 3" descr="scatter110de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042" y="1521529"/>
            <a:ext cx="6418558" cy="524212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447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ll_results_labe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ipp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2394857"/>
            <a:ext cx="4648200" cy="34861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Compton shift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Low angle measurements underestimate the Compton shift, as predicted by geometry.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Compton A underestimates incident energy at E = 635keV. Possibly caused by the set-point complication.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57200" y="3276600"/>
            <a:ext cx="7086600" cy="2286000"/>
          </a:xfrm>
          <a:prstGeom prst="roundRect">
            <a:avLst/>
          </a:prstGeom>
          <a:solidFill>
            <a:schemeClr val="accent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Compton shift results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625609"/>
          </a:xfrm>
        </p:spPr>
        <p:txBody>
          <a:bodyPr>
            <a:normAutofit/>
          </a:bodyPr>
          <a:lstStyle/>
          <a:p>
            <a:r>
              <a:rPr lang="en-US" dirty="0" smtClean="0"/>
              <a:t>Wavelength variation observed </a:t>
            </a:r>
            <a:r>
              <a:rPr lang="en-US" dirty="0" smtClean="0">
                <a:sym typeface="Wingdings" pitchFamily="2" charset="2"/>
              </a:rPr>
              <a:t> Rayleigh picture is inadequate.</a:t>
            </a:r>
          </a:p>
          <a:p>
            <a:endParaRPr lang="en-US" dirty="0" smtClean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Fit to Compton B yields: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Incident energy: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Electron rest mass: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Goodness of fit:</a:t>
            </a:r>
          </a:p>
          <a:p>
            <a:pPr lvl="1"/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178300" y="3919538"/>
          <a:ext cx="3108325" cy="495300"/>
        </p:xfrm>
        <a:graphic>
          <a:graphicData uri="http://schemas.openxmlformats.org/presentationml/2006/ole">
            <p:oleObj spid="_x0000_s5122" name="Equation" r:id="rId3" imgW="1434960" imgH="22860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191000" y="4419600"/>
          <a:ext cx="2916767" cy="495300"/>
        </p:xfrm>
        <a:graphic>
          <a:graphicData uri="http://schemas.openxmlformats.org/presentationml/2006/ole">
            <p:oleObj spid="_x0000_s5123" name="Equation" r:id="rId4" imgW="1346040" imgH="228600" progId="Equation.3">
              <p:embed/>
            </p:oleObj>
          </a:graphicData>
        </a:graphic>
      </p:graphicFrame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186238" y="4924199"/>
          <a:ext cx="1376362" cy="523875"/>
        </p:xfrm>
        <a:graphic>
          <a:graphicData uri="http://schemas.openxmlformats.org/presentationml/2006/ole">
            <p:oleObj spid="_x0000_s5124" name="Equation" r:id="rId5" imgW="63468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Observed the wavelength shift in light scattering.  Unexplained by classical scattering.</a:t>
            </a:r>
          </a:p>
          <a:p>
            <a:endParaRPr lang="en-US" sz="2400" dirty="0" smtClean="0"/>
          </a:p>
          <a:p>
            <a:r>
              <a:rPr lang="en-US" sz="2400" dirty="0" smtClean="0"/>
              <a:t>Obtained 4 large-angle data points on Compton B, showing good agreement to Compton shift formula. Fit yields:</a:t>
            </a:r>
          </a:p>
          <a:p>
            <a:pPr>
              <a:buNone/>
            </a:pPr>
            <a:endParaRPr lang="en-US" sz="2400" dirty="0" smtClean="0"/>
          </a:p>
          <a:p>
            <a:pPr lvl="1"/>
            <a:r>
              <a:rPr lang="en-US" sz="2000" dirty="0" smtClean="0"/>
              <a:t>Incident energy:</a:t>
            </a:r>
          </a:p>
          <a:p>
            <a:pPr lvl="1">
              <a:buNone/>
            </a:pPr>
            <a:endParaRPr lang="en-US" sz="2000" dirty="0" smtClean="0"/>
          </a:p>
          <a:p>
            <a:pPr lvl="1"/>
            <a:r>
              <a:rPr lang="en-US" sz="2000" dirty="0" smtClean="0"/>
              <a:t>Electron rest mass:</a:t>
            </a:r>
            <a:endParaRPr lang="en-US" sz="2000" dirty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3444875" y="4076700"/>
          <a:ext cx="3108325" cy="495300"/>
        </p:xfrm>
        <a:graphic>
          <a:graphicData uri="http://schemas.openxmlformats.org/presentationml/2006/ole">
            <p:oleObj spid="_x0000_s6146" name="Equation" r:id="rId3" imgW="1434960" imgH="228600" progId="Equation.3">
              <p:embed/>
            </p:oleObj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3429000" y="4800600"/>
          <a:ext cx="2916238" cy="495300"/>
        </p:xfrm>
        <a:graphic>
          <a:graphicData uri="http://schemas.openxmlformats.org/presentationml/2006/ole">
            <p:oleObj spid="_x0000_s6147" name="Equation" r:id="rId4" imgW="1346040" imgH="228600" progId="Equation.3">
              <p:embed/>
            </p:oleObj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322</TotalTime>
  <Words>379</Words>
  <Application>Microsoft Office PowerPoint</Application>
  <PresentationFormat>On-screen Show (4:3)</PresentationFormat>
  <Paragraphs>75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Module</vt:lpstr>
      <vt:lpstr>Microsoft Equation 3.0</vt:lpstr>
      <vt:lpstr>Equation</vt:lpstr>
      <vt:lpstr>Compton Scattering: Observation of the Compton wavelength shift</vt:lpstr>
      <vt:lpstr>Topics to be discussed</vt:lpstr>
      <vt:lpstr>Classical (Rayleigh) scattering</vt:lpstr>
      <vt:lpstr>Compton scattering</vt:lpstr>
      <vt:lpstr>Compton scattering</vt:lpstr>
      <vt:lpstr>Compton scattering cross-section</vt:lpstr>
      <vt:lpstr>Experimental setup (Compton A)</vt:lpstr>
      <vt:lpstr>Complications: Geometry</vt:lpstr>
      <vt:lpstr>Complications: Electronic</vt:lpstr>
      <vt:lpstr>Comparisons between Compton A, B</vt:lpstr>
      <vt:lpstr>Typical MCA data (Scatter PMT 110°)</vt:lpstr>
      <vt:lpstr>Slide 12</vt:lpstr>
      <vt:lpstr>Compton shift results</vt:lpstr>
      <vt:lpstr>Compton shift results (cont.)</vt:lpstr>
      <vt:lpstr>Conclusions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Compton Scattering: Observation of the Compton wavelength shift</dc:title>
  <dc:creator>Tony Kim</dc:creator>
  <cp:lastModifiedBy>Tony Kim</cp:lastModifiedBy>
  <cp:revision>53</cp:revision>
  <dcterms:created xsi:type="dcterms:W3CDTF">2008-11-30T14:09:51Z</dcterms:created>
  <dcterms:modified xsi:type="dcterms:W3CDTF">2008-11-30T19:33:18Z</dcterms:modified>
</cp:coreProperties>
</file>