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75" r:id="rId6"/>
    <p:sldId id="274" r:id="rId7"/>
    <p:sldId id="260" r:id="rId8"/>
    <p:sldId id="261" r:id="rId9"/>
    <p:sldId id="262" r:id="rId10"/>
    <p:sldId id="270" r:id="rId11"/>
    <p:sldId id="276" r:id="rId12"/>
    <p:sldId id="277" r:id="rId13"/>
    <p:sldId id="263" r:id="rId14"/>
    <p:sldId id="271" r:id="rId15"/>
    <p:sldId id="264" r:id="rId16"/>
    <p:sldId id="265" r:id="rId17"/>
    <p:sldId id="266" r:id="rId18"/>
    <p:sldId id="267" r:id="rId19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6B9D-DAE1-405D-B91A-41D3A37460CE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25511-2C20-4FAB-9F00-9AF45A961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FFCEF44-3A02-45D2-894B-D51B6E5BE8E2}" type="datetimeFigureOut">
              <a:rPr lang="en-US" smtClean="0"/>
              <a:pPr/>
              <a:t>11/16/2008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7A9C9C9-5866-41B5-AC37-F788E42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/>
              <a:t>Pulsed NMR: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Relaxation times vs. viscosity and impurities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53584"/>
            <a:ext cx="8077200" cy="1499616"/>
          </a:xfrm>
        </p:spPr>
        <p:txBody>
          <a:bodyPr/>
          <a:lstStyle/>
          <a:p>
            <a:r>
              <a:rPr lang="en-US" dirty="0" smtClean="0"/>
              <a:t>Tony Hyun Kim</a:t>
            </a:r>
          </a:p>
          <a:p>
            <a:r>
              <a:rPr lang="en-US" dirty="0" smtClean="0"/>
              <a:t>(Partner: Connor McEntee)</a:t>
            </a:r>
          </a:p>
          <a:p>
            <a:r>
              <a:rPr lang="en-US" dirty="0" smtClean="0"/>
              <a:t>11/17/2008</a:t>
            </a:r>
          </a:p>
          <a:p>
            <a:r>
              <a:rPr lang="en-US" dirty="0" smtClean="0"/>
              <a:t>8.13 MW2-5 Prof. Roland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Relaxation times (T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, T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)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Theory of NMR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Carr-Purcell sequence for T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 measurement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Experimental setup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Analysis and results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Processing of Carr-Purcell data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Relaxation times as function of viscosity 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Relaxation times as function of impurities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Sources of error; possible improvements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Conclusions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More microscopic interaction </a:t>
            </a:r>
            <a:r>
              <a:rPr lang="en-US" sz="2200" dirty="0" smtClean="0">
                <a:sym typeface="Wingdings" pitchFamily="2" charset="2"/>
              </a:rPr>
              <a:t> faster relaxation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>
                <a:sym typeface="Wingdings" pitchFamily="2" charset="2"/>
              </a:rPr>
              <a:t>Verify Bloembergen’s inverse-law relationship.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Relaxation times in current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1775191"/>
            <a:ext cx="5486400" cy="43208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Modern applications of quantum mechanics (e.g. quantum computing) limited by relaxation times.</a:t>
            </a:r>
          </a:p>
          <a:p>
            <a:endParaRPr lang="en-US" sz="2400" dirty="0" smtClean="0"/>
          </a:p>
          <a:p>
            <a:r>
              <a:rPr lang="en-US" sz="2400" dirty="0" smtClean="0"/>
              <a:t>Relaxation time is the timescale for which the system remains under coherent control by experimenter.</a:t>
            </a:r>
          </a:p>
          <a:p>
            <a:endParaRPr lang="en-US" sz="2400" dirty="0" smtClean="0"/>
          </a:p>
          <a:p>
            <a:r>
              <a:rPr lang="en-US" sz="2400" dirty="0" smtClean="0"/>
              <a:t>Investigate dynamics of spin ensemble as prototype of the relaxation phenomenon.</a:t>
            </a:r>
            <a:endParaRPr lang="en-US" sz="2400" dirty="0"/>
          </a:p>
        </p:txBody>
      </p:sp>
      <p:pic>
        <p:nvPicPr>
          <p:cNvPr id="6" name="Picture 5" descr="bec_interfere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714500"/>
            <a:ext cx="2619375" cy="44577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Image source: G.-B. Jo, et al. Phys. Rev. Lett. 98, 030407 (2007)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Coherent manipulation of spin ensemble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2791"/>
            <a:ext cx="8229600" cy="23396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Standard NMR technique:</a:t>
            </a:r>
          </a:p>
          <a:p>
            <a:pPr lvl="1"/>
            <a:r>
              <a:rPr lang="en-US" sz="2000" dirty="0" smtClean="0"/>
              <a:t>Strong </a:t>
            </a:r>
            <a:r>
              <a:rPr lang="en-US" sz="2000" b="1" dirty="0" smtClean="0"/>
              <a:t>bias field B</a:t>
            </a:r>
            <a:r>
              <a:rPr lang="en-US" sz="2000" b="1" baseline="-25000" dirty="0" smtClean="0"/>
              <a:t>0 </a:t>
            </a:r>
            <a:r>
              <a:rPr lang="en-US" sz="2000" dirty="0" smtClean="0"/>
              <a:t>= 1770 gauss;</a:t>
            </a:r>
          </a:p>
          <a:p>
            <a:pPr lvl="1"/>
            <a:r>
              <a:rPr lang="en-US" sz="2000" dirty="0" smtClean="0"/>
              <a:t>Small, </a:t>
            </a:r>
            <a:r>
              <a:rPr lang="en-US" sz="2000" b="1" dirty="0" smtClean="0"/>
              <a:t>oscillating field B</a:t>
            </a:r>
            <a:r>
              <a:rPr lang="en-US" sz="2000" b="1" baseline="-25000" dirty="0" smtClean="0"/>
              <a:t>1 </a:t>
            </a:r>
            <a:r>
              <a:rPr lang="en-US" sz="2000" dirty="0" smtClean="0"/>
              <a:t>at w = w</a:t>
            </a:r>
            <a:r>
              <a:rPr lang="en-US" sz="2000" baseline="-25000" dirty="0" smtClean="0"/>
              <a:t>L</a:t>
            </a:r>
            <a:r>
              <a:rPr lang="en-US" sz="2000" dirty="0" smtClean="0"/>
              <a:t> (Larmor freq.);</a:t>
            </a:r>
          </a:p>
          <a:p>
            <a:r>
              <a:rPr lang="en-US" sz="2400" dirty="0" smtClean="0"/>
              <a:t>“Macroscopic” Hamiltonian: </a:t>
            </a:r>
          </a:p>
          <a:p>
            <a:pPr lvl="1"/>
            <a:r>
              <a:rPr lang="en-US" sz="2000" dirty="0" smtClean="0"/>
              <a:t>Coherent dynamics in static field: Precession of magnetic moment</a:t>
            </a:r>
          </a:p>
          <a:p>
            <a:pPr lvl="1"/>
            <a:r>
              <a:rPr lang="en-US" sz="2000" dirty="0" smtClean="0"/>
              <a:t>Can manipulate the spin vector via proper “pulsing” of B</a:t>
            </a:r>
            <a:r>
              <a:rPr lang="en-US" sz="2000" baseline="-25000" dirty="0" smtClean="0"/>
              <a:t>1</a:t>
            </a:r>
          </a:p>
          <a:p>
            <a:pPr lvl="1"/>
            <a:endParaRPr lang="en-US" baseline="-25000" dirty="0"/>
          </a:p>
        </p:txBody>
      </p:sp>
      <p:pic>
        <p:nvPicPr>
          <p:cNvPr id="5" name="Picture 4" descr="coherent_mo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032305"/>
            <a:ext cx="5181600" cy="2292295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495800" y="2805546"/>
          <a:ext cx="1143000" cy="394854"/>
        </p:xfrm>
        <a:graphic>
          <a:graphicData uri="http://schemas.openxmlformats.org/presentationml/2006/ole">
            <p:oleObj spid="_x0000_s1026" name="Equation" r:id="rId4" imgW="698400" imgH="241200" progId="Equation.3">
              <p:embed/>
            </p:oleObj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Image source: Q. </a:t>
            </a:r>
            <a:r>
              <a:rPr lang="en-US" dirty="0" err="1" smtClean="0"/>
              <a:t>Hu's</a:t>
            </a:r>
            <a:r>
              <a:rPr lang="en-US" dirty="0" smtClean="0"/>
              <a:t> 8.06 paper on NMR (2006)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measurement: General theory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47320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Reasons for loss of transverse magnetization (without collapse to axis):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Spin-spin interactions,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Bias field inhomogeneity;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Diffusion of spins through volume;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…</a:t>
            </a:r>
          </a:p>
          <a:p>
            <a:pPr lvl="1">
              <a:lnSpc>
                <a:spcPct val="150000"/>
              </a:lnSpc>
            </a:pPr>
            <a:endParaRPr lang="en-US" sz="2000" dirty="0" smtClean="0"/>
          </a:p>
          <a:p>
            <a:pPr lvl="1"/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672114" y="2667000"/>
          <a:ext cx="1143000" cy="770282"/>
        </p:xfrm>
        <a:graphic>
          <a:graphicData uri="http://schemas.openxmlformats.org/presentationml/2006/ole">
            <p:oleObj spid="_x0000_s20482" name="Equation" r:id="rId3" imgW="5839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57200" y="4953000"/>
            <a:ext cx="8382000" cy="1371600"/>
          </a:xfrm>
          <a:prstGeom prst="roundRect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measurement: General theory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Reasons for loss of transverse magnetization (without collapse to axis):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Spin-spin interactions,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Bias field inhomogeneity;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Diffusion of spins through volume;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…</a:t>
            </a:r>
          </a:p>
          <a:p>
            <a:pPr lvl="1">
              <a:lnSpc>
                <a:spcPct val="150000"/>
              </a:lnSpc>
            </a:pPr>
            <a:endParaRPr lang="en-US" sz="2000" dirty="0" smtClean="0"/>
          </a:p>
          <a:p>
            <a:r>
              <a:rPr lang="en-US" sz="2800" dirty="0" smtClean="0"/>
              <a:t>Intuition:</a:t>
            </a:r>
          </a:p>
          <a:p>
            <a:pPr lvl="1"/>
            <a:r>
              <a:rPr lang="en-US" sz="2400" dirty="0" smtClean="0"/>
              <a:t>More microscopic interactions (viscous, impurities) should lead to faster relaxation.</a:t>
            </a:r>
          </a:p>
          <a:p>
            <a:pPr lvl="1"/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672114" y="2667000"/>
          <a:ext cx="1143000" cy="770282"/>
        </p:xfrm>
        <a:graphic>
          <a:graphicData uri="http://schemas.openxmlformats.org/presentationml/2006/ole">
            <p:oleObj spid="_x0000_s19458" name="Equation" r:id="rId3" imgW="583920" imgH="393480" progId="Equation.3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423886" y="5011355"/>
          <a:ext cx="2895600" cy="475045"/>
        </p:xfrm>
        <a:graphic>
          <a:graphicData uri="http://schemas.openxmlformats.org/presentationml/2006/ole">
            <p:oleObj spid="_x0000_s19459" name="Equation" r:id="rId4" imgW="15490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measurement: Spin echo technique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400"/>
            <a:ext cx="8382000" cy="112040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Eliminate field inhomogeneity effect;</a:t>
            </a:r>
          </a:p>
          <a:p>
            <a:r>
              <a:rPr lang="en-US" sz="2800" dirty="0" smtClean="0"/>
              <a:t>Choose small </a:t>
            </a:r>
            <a:r>
              <a:rPr lang="el-GR" sz="2800" dirty="0" smtClean="0"/>
              <a:t>τ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 pitchFamily="2" charset="2"/>
              </a:rPr>
              <a:t> Overcome diffusion effects;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6" name="Picture 5" descr="spin_ech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2" y="1596349"/>
            <a:ext cx="5272088" cy="3813851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Q. Hu's 8.06 paper on NMR (2006)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measurement: Carr-Purcell sequence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432791"/>
            <a:ext cx="8229600" cy="1425209"/>
          </a:xfrm>
        </p:spPr>
        <p:txBody>
          <a:bodyPr>
            <a:normAutofit/>
          </a:bodyPr>
          <a:lstStyle/>
          <a:p>
            <a:r>
              <a:rPr lang="en-US" dirty="0" smtClean="0"/>
              <a:t>Initial 90°: Initiate precession</a:t>
            </a:r>
          </a:p>
          <a:p>
            <a:r>
              <a:rPr lang="en-US" dirty="0" smtClean="0"/>
              <a:t>Repeated 180°: Produce spin echoes</a:t>
            </a:r>
          </a:p>
          <a:p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1741025" y="1600200"/>
            <a:ext cx="6183775" cy="3733800"/>
            <a:chOff x="1371600" y="1524000"/>
            <a:chExt cx="6183775" cy="3733800"/>
          </a:xfrm>
        </p:grpSpPr>
        <p:pic>
          <p:nvPicPr>
            <p:cNvPr id="4" name="Picture 3" descr="94percent_glycerine_carr_purcell.bmp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52600" y="1676400"/>
              <a:ext cx="5802775" cy="3581400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>
              <a:stCxn id="7" idx="3"/>
            </p:cNvCxnSpPr>
            <p:nvPr/>
          </p:nvCxnSpPr>
          <p:spPr>
            <a:xfrm>
              <a:off x="1981200" y="2089666"/>
              <a:ext cx="609600" cy="12013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371600" y="1905000"/>
              <a:ext cx="609600" cy="369332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90°</a:t>
              </a:r>
              <a:endParaRPr lang="en-US" b="1" dirty="0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133600" y="1524000"/>
              <a:ext cx="990600" cy="685800"/>
              <a:chOff x="2133600" y="1524000"/>
              <a:chExt cx="990600" cy="685800"/>
            </a:xfrm>
          </p:grpSpPr>
          <p:cxnSp>
            <p:nvCxnSpPr>
              <p:cNvPr id="11" name="Straight Arrow Connector 10"/>
              <p:cNvCxnSpPr>
                <a:stCxn id="12" idx="3"/>
              </p:cNvCxnSpPr>
              <p:nvPr/>
            </p:nvCxnSpPr>
            <p:spPr>
              <a:xfrm>
                <a:off x="2819400" y="1708666"/>
                <a:ext cx="304800" cy="50113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2133600" y="1524000"/>
                <a:ext cx="685800" cy="369332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/>
                  <a:t>180°</a:t>
                </a:r>
                <a:endParaRPr lang="en-US" b="1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3124200" y="1524000"/>
              <a:ext cx="990600" cy="685800"/>
              <a:chOff x="2133600" y="1524000"/>
              <a:chExt cx="990600" cy="685800"/>
            </a:xfrm>
          </p:grpSpPr>
          <p:cxnSp>
            <p:nvCxnSpPr>
              <p:cNvPr id="17" name="Straight Arrow Connector 16"/>
              <p:cNvCxnSpPr>
                <a:stCxn id="18" idx="3"/>
              </p:cNvCxnSpPr>
              <p:nvPr/>
            </p:nvCxnSpPr>
            <p:spPr>
              <a:xfrm>
                <a:off x="2819400" y="1708666"/>
                <a:ext cx="304800" cy="50113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2133600" y="1524000"/>
                <a:ext cx="685800" cy="369332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/>
                  <a:t>180°</a:t>
                </a:r>
                <a:endParaRPr lang="en-US" b="1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4114800" y="1524000"/>
              <a:ext cx="990600" cy="685800"/>
              <a:chOff x="2133600" y="1524000"/>
              <a:chExt cx="990600" cy="685800"/>
            </a:xfrm>
          </p:grpSpPr>
          <p:cxnSp>
            <p:nvCxnSpPr>
              <p:cNvPr id="20" name="Straight Arrow Connector 19"/>
              <p:cNvCxnSpPr>
                <a:stCxn id="21" idx="3"/>
              </p:cNvCxnSpPr>
              <p:nvPr/>
            </p:nvCxnSpPr>
            <p:spPr>
              <a:xfrm>
                <a:off x="2819400" y="1708666"/>
                <a:ext cx="304800" cy="50113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2133600" y="1524000"/>
                <a:ext cx="685800" cy="369332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/>
                  <a:t>180°</a:t>
                </a:r>
                <a:endParaRPr lang="en-US" b="1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5410200" y="1676400"/>
              <a:ext cx="609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…</a:t>
              </a:r>
              <a:endParaRPr lang="en-US" sz="400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10028" y="254725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Applied RF </a:t>
            </a:r>
            <a:r>
              <a:rPr lang="en-US" b="1" dirty="0" smtClean="0">
                <a:sym typeface="Wingdings" pitchFamily="2" charset="2"/>
              </a:rPr>
              <a:t>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81428" y="386884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Spin response </a:t>
            </a:r>
            <a:r>
              <a:rPr lang="en-US" b="1" dirty="0" smtClean="0">
                <a:sym typeface="Wingdings" pitchFamily="2" charset="2"/>
              </a:rPr>
              <a:t>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S. Sewell. Pulsed NMR. (MIT Copy Tech, 2005)</a:t>
            </a:r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09600" y="1600200"/>
            <a:ext cx="7996200" cy="4731522"/>
            <a:chOff x="766800" y="1600200"/>
            <a:chExt cx="7996200" cy="4731522"/>
          </a:xfrm>
        </p:grpSpPr>
        <p:pic>
          <p:nvPicPr>
            <p:cNvPr id="5" name="Picture 4" descr="apparatus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6800" y="1600200"/>
              <a:ext cx="6705600" cy="4731522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701000" y="2133600"/>
              <a:ext cx="10620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10799978" rev="0"/>
              </a:camera>
              <a:lightRig rig="threePt" dir="t"/>
            </a:scene3d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7319999" y="2590800"/>
              <a:ext cx="304801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setup: Drawbacks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S. Sewell. Pulsed NMR. (MIT Copy Tech, 2005)</a:t>
            </a:r>
            <a:endParaRPr lang="en-US"/>
          </a:p>
        </p:txBody>
      </p:sp>
      <p:grpSp>
        <p:nvGrpSpPr>
          <p:cNvPr id="3" name="Group 10"/>
          <p:cNvGrpSpPr/>
          <p:nvPr/>
        </p:nvGrpSpPr>
        <p:grpSpPr>
          <a:xfrm>
            <a:off x="609600" y="1600200"/>
            <a:ext cx="7996200" cy="4731522"/>
            <a:chOff x="766800" y="1600200"/>
            <a:chExt cx="7996200" cy="4731522"/>
          </a:xfrm>
        </p:grpSpPr>
        <p:pic>
          <p:nvPicPr>
            <p:cNvPr id="5" name="Picture 4" descr="apparatus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6800" y="1600200"/>
              <a:ext cx="6705600" cy="4731522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701000" y="2133600"/>
              <a:ext cx="10620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10799978" rev="0"/>
              </a:camera>
              <a:lightRig rig="threePt" dir="t"/>
            </a:scene3d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7319999" y="2590800"/>
              <a:ext cx="304801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2438400" y="5385138"/>
            <a:ext cx="4114800" cy="1015663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(1) Provides timing resolution of 1 microsecond. Insufficient to provide ideal 180° pulses.</a:t>
            </a:r>
            <a:endParaRPr lang="en-US" sz="2000" b="1" dirty="0"/>
          </a:p>
        </p:txBody>
      </p:sp>
      <p:cxnSp>
        <p:nvCxnSpPr>
          <p:cNvPr id="12" name="Straight Arrow Connector 11"/>
          <p:cNvCxnSpPr>
            <a:stCxn id="11" idx="1"/>
          </p:cNvCxnSpPr>
          <p:nvPr/>
        </p:nvCxnSpPr>
        <p:spPr>
          <a:xfrm rot="10800000">
            <a:off x="1905000" y="5562604"/>
            <a:ext cx="533400" cy="33036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setup: Drawbacks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S. Sewell. Pulsed NMR. (MIT Copy Tech, 2005)</a:t>
            </a:r>
            <a:endParaRPr lang="en-US"/>
          </a:p>
        </p:txBody>
      </p:sp>
      <p:grpSp>
        <p:nvGrpSpPr>
          <p:cNvPr id="3" name="Group 10"/>
          <p:cNvGrpSpPr/>
          <p:nvPr/>
        </p:nvGrpSpPr>
        <p:grpSpPr>
          <a:xfrm>
            <a:off x="609600" y="1600200"/>
            <a:ext cx="7996200" cy="4731522"/>
            <a:chOff x="766800" y="1600200"/>
            <a:chExt cx="7996200" cy="4731522"/>
          </a:xfrm>
        </p:grpSpPr>
        <p:pic>
          <p:nvPicPr>
            <p:cNvPr id="5" name="Picture 4" descr="apparatus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6800" y="1600200"/>
              <a:ext cx="6705600" cy="4731522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701000" y="2133600"/>
              <a:ext cx="10620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10799978" rev="0"/>
              </a:camera>
              <a:lightRig rig="threePt" dir="t"/>
            </a:scene3d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7319999" y="2590800"/>
              <a:ext cx="304801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3505200" y="2971802"/>
            <a:ext cx="4114800" cy="70788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(2) Forces us to run the system off resonance (~kHz).</a:t>
            </a:r>
            <a:endParaRPr lang="en-US" sz="2000" b="1" dirty="0"/>
          </a:p>
        </p:txBody>
      </p:sp>
      <p:cxnSp>
        <p:nvCxnSpPr>
          <p:cNvPr id="12" name="Straight Arrow Connector 11"/>
          <p:cNvCxnSpPr>
            <a:stCxn id="11" idx="1"/>
          </p:cNvCxnSpPr>
          <p:nvPr/>
        </p:nvCxnSpPr>
        <p:spPr>
          <a:xfrm rot="10800000" flipV="1">
            <a:off x="3048000" y="3325744"/>
            <a:ext cx="457200" cy="7890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setup: Drawbacks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S. Sewell. Pulsed NMR. (MIT Copy Tech, 2005)</a:t>
            </a:r>
            <a:endParaRPr lang="en-US"/>
          </a:p>
        </p:txBody>
      </p:sp>
      <p:grpSp>
        <p:nvGrpSpPr>
          <p:cNvPr id="3" name="Group 10"/>
          <p:cNvGrpSpPr/>
          <p:nvPr/>
        </p:nvGrpSpPr>
        <p:grpSpPr>
          <a:xfrm>
            <a:off x="609600" y="1600200"/>
            <a:ext cx="7996200" cy="4731522"/>
            <a:chOff x="766800" y="1600200"/>
            <a:chExt cx="7996200" cy="4731522"/>
          </a:xfrm>
        </p:grpSpPr>
        <p:pic>
          <p:nvPicPr>
            <p:cNvPr id="5" name="Picture 4" descr="apparatus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6800" y="1600200"/>
              <a:ext cx="6705600" cy="4731522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701000" y="2133600"/>
              <a:ext cx="10620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10799978" rev="0"/>
              </a:camera>
              <a:lightRig rig="threePt" dir="t"/>
            </a:scene3d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7319999" y="2590800"/>
              <a:ext cx="304801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2667000" y="3200400"/>
            <a:ext cx="4114800" cy="1015663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(3) Sampling errors in the acquisition (aliasing). Quantization errors in A-D conversion.</a:t>
            </a:r>
            <a:endParaRPr lang="en-US" sz="2000" b="1" dirty="0"/>
          </a:p>
        </p:txBody>
      </p:sp>
      <p:cxnSp>
        <p:nvCxnSpPr>
          <p:cNvPr id="12" name="Straight Arrow Connector 11"/>
          <p:cNvCxnSpPr>
            <a:stCxn id="11" idx="3"/>
          </p:cNvCxnSpPr>
          <p:nvPr/>
        </p:nvCxnSpPr>
        <p:spPr>
          <a:xfrm flipV="1">
            <a:off x="6781800" y="2667001"/>
            <a:ext cx="457200" cy="104123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Typical Carr-Purcell data (98% </a:t>
            </a:r>
            <a:r>
              <a:rPr lang="en-US" sz="3600" dirty="0" err="1" smtClean="0"/>
              <a:t>glycerine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pic>
        <p:nvPicPr>
          <p:cNvPr id="5" name="Picture 4" descr="T2_analys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562100"/>
            <a:ext cx="7086600" cy="5314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Typical Carr-Purcell data (98% </a:t>
            </a:r>
            <a:r>
              <a:rPr lang="en-US" sz="3600" dirty="0" err="1" smtClean="0"/>
              <a:t>glycerine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pic>
        <p:nvPicPr>
          <p:cNvPr id="5" name="Picture 4" descr="T2_analys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562100"/>
            <a:ext cx="7086600" cy="531495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886200" y="4089738"/>
            <a:ext cx="4419600" cy="1472862"/>
            <a:chOff x="3657600" y="3632537"/>
            <a:chExt cx="4419600" cy="1472862"/>
          </a:xfrm>
        </p:grpSpPr>
        <p:sp>
          <p:nvSpPr>
            <p:cNvPr id="6" name="TextBox 5"/>
            <p:cNvSpPr txBox="1"/>
            <p:nvPr/>
          </p:nvSpPr>
          <p:spPr>
            <a:xfrm>
              <a:off x="3962400" y="3632537"/>
              <a:ext cx="4114800" cy="1015663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Error bars computed by taking the std of  N neighboring points about maximum. (Will discuss later)</a:t>
              </a:r>
              <a:endParaRPr lang="en-US" sz="2000" b="1" dirty="0"/>
            </a:p>
          </p:txBody>
        </p:sp>
        <p:cxnSp>
          <p:nvCxnSpPr>
            <p:cNvPr id="7" name="Straight Arrow Connector 6"/>
            <p:cNvCxnSpPr>
              <a:stCxn id="6" idx="1"/>
            </p:cNvCxnSpPr>
            <p:nvPr/>
          </p:nvCxnSpPr>
          <p:spPr>
            <a:xfrm rot="10800000" flipV="1">
              <a:off x="3657600" y="4140368"/>
              <a:ext cx="304800" cy="96503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Relaxation times as function of viscosity</a:t>
            </a:r>
            <a:endParaRPr lang="en-US" sz="3600" dirty="0"/>
          </a:p>
        </p:txBody>
      </p:sp>
      <p:pic>
        <p:nvPicPr>
          <p:cNvPr id="4" name="Picture 3" descr="visc_resul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Relaxation times as function of impurities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Sources of error; possible improvements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Several instrumental drawbacks already discussed.</a:t>
            </a:r>
            <a:endParaRPr lang="en-US" sz="2000" dirty="0" smtClean="0"/>
          </a:p>
          <a:p>
            <a:r>
              <a:rPr lang="en-US" sz="2000" dirty="0" smtClean="0"/>
              <a:t>T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echo height </a:t>
            </a:r>
            <a:r>
              <a:rPr lang="en-US" sz="2000" dirty="0" smtClean="0"/>
              <a:t>estimation is susceptible to aliasing</a:t>
            </a:r>
            <a:r>
              <a:rPr lang="en-US" sz="2000" dirty="0" smtClean="0"/>
              <a:t>.</a:t>
            </a:r>
          </a:p>
          <a:p>
            <a:pPr lvl="1"/>
            <a:r>
              <a:rPr lang="en-US" sz="1600" dirty="0" smtClean="0"/>
              <a:t>T</a:t>
            </a:r>
            <a:r>
              <a:rPr lang="en-US" sz="1600" baseline="-25000" dirty="0" smtClean="0"/>
              <a:t>1</a:t>
            </a:r>
            <a:r>
              <a:rPr lang="en-US" sz="1600" dirty="0" smtClean="0"/>
              <a:t> analysis technique is sensitive to phase;</a:t>
            </a:r>
          </a:p>
          <a:p>
            <a:pPr lvl="1"/>
            <a:r>
              <a:rPr lang="en-US" sz="1600" dirty="0" smtClean="0"/>
              <a:t> Two methods have shown up to ~100ms discrepancy.</a:t>
            </a:r>
            <a:endParaRPr lang="en-US" sz="1600" dirty="0"/>
          </a:p>
        </p:txBody>
      </p:sp>
      <p:pic>
        <p:nvPicPr>
          <p:cNvPr id="4" name="Picture 3" descr="alias_dem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124200"/>
            <a:ext cx="4800600" cy="3600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10200" y="3657600"/>
            <a:ext cx="3124200" cy="1754326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Accommodated the aliasing error </a:t>
            </a:r>
            <a:r>
              <a:rPr lang="en-US" dirty="0" smtClean="0"/>
              <a:t>by using neighborhood of the point for error estimation.</a:t>
            </a:r>
          </a:p>
          <a:p>
            <a:endParaRPr lang="en-US" dirty="0" smtClean="0"/>
          </a:p>
          <a:p>
            <a:r>
              <a:rPr lang="en-US" dirty="0" smtClean="0"/>
              <a:t>Such errors ~ 0.005; c.f. quantization error = 0.0006;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57200" y="5120390"/>
            <a:ext cx="8229600" cy="1066800"/>
          </a:xfrm>
          <a:prstGeom prst="roundRect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Investigated relaxation times as a function of:</a:t>
            </a:r>
          </a:p>
          <a:p>
            <a:pPr lvl="1"/>
            <a:r>
              <a:rPr lang="en-US" u="sng" dirty="0" smtClean="0"/>
              <a:t>Sample viscosity</a:t>
            </a:r>
            <a:r>
              <a:rPr lang="en-US" dirty="0" smtClean="0"/>
              <a:t>: </a:t>
            </a:r>
          </a:p>
          <a:p>
            <a:pPr lvl="2"/>
            <a:r>
              <a:rPr lang="en-US" dirty="0" smtClean="0"/>
              <a:t>Verified the inverse-law relationship observed by Bloembergen.</a:t>
            </a:r>
          </a:p>
          <a:p>
            <a:pPr lvl="1"/>
            <a:r>
              <a:rPr lang="en-US" u="sng" dirty="0" smtClean="0"/>
              <a:t>Paramagnetic ion concentration:</a:t>
            </a:r>
          </a:p>
          <a:p>
            <a:pPr lvl="2"/>
            <a:r>
              <a:rPr lang="en-US" dirty="0" smtClean="0"/>
              <a:t>Unclear results; need more samples in the range 10</a:t>
            </a:r>
            <a:r>
              <a:rPr lang="en-US" baseline="30000" dirty="0" smtClean="0"/>
              <a:t>17</a:t>
            </a:r>
            <a:r>
              <a:rPr lang="en-US" dirty="0" smtClean="0"/>
              <a:t>-10</a:t>
            </a:r>
            <a:r>
              <a:rPr lang="en-US" baseline="30000" dirty="0" smtClean="0"/>
              <a:t>21 </a:t>
            </a:r>
            <a:r>
              <a:rPr lang="en-US" dirty="0" smtClean="0"/>
              <a:t>ions/cc.</a:t>
            </a:r>
          </a:p>
          <a:p>
            <a:pPr lvl="2"/>
            <a:r>
              <a:rPr lang="en-US" dirty="0" smtClean="0"/>
              <a:t>Possible threshold effect </a:t>
            </a:r>
            <a:r>
              <a:rPr lang="en-US" dirty="0" smtClean="0"/>
              <a:t>~ 10</a:t>
            </a:r>
            <a:r>
              <a:rPr lang="en-US" baseline="30000" dirty="0" smtClean="0"/>
              <a:t>17</a:t>
            </a:r>
            <a:r>
              <a:rPr lang="en-US" dirty="0" smtClean="0"/>
              <a:t>.</a:t>
            </a:r>
            <a:endParaRPr lang="en-US" baseline="30000" dirty="0" smtClean="0"/>
          </a:p>
          <a:p>
            <a:endParaRPr lang="en-US" dirty="0" smtClean="0"/>
          </a:p>
          <a:p>
            <a:r>
              <a:rPr lang="en-US" dirty="0" smtClean="0"/>
              <a:t>In general: More interactions </a:t>
            </a:r>
            <a:r>
              <a:rPr lang="en-US" dirty="0" smtClean="0">
                <a:sym typeface="Wingdings" pitchFamily="2" charset="2"/>
              </a:rPr>
              <a:t>						 </a:t>
            </a:r>
            <a:r>
              <a:rPr lang="en-US" dirty="0" smtClean="0">
                <a:sym typeface="Wingdings" pitchFamily="2" charset="2"/>
              </a:rPr>
              <a:t>Increased relaxation rates.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ONY20KIM@BZ7ZNGEFUVWXY5H1" val="319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201</TotalTime>
  <Words>653</Words>
  <Application>Microsoft Office PowerPoint</Application>
  <PresentationFormat>On-screen Show (4:3)</PresentationFormat>
  <Paragraphs>96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Module</vt:lpstr>
      <vt:lpstr>Equation</vt:lpstr>
      <vt:lpstr>Pulsed NMR: Relaxation times vs. viscosity and impurities</vt:lpstr>
      <vt:lpstr>Topics to be discussed</vt:lpstr>
      <vt:lpstr>Relaxation times in current research</vt:lpstr>
      <vt:lpstr>Coherent manipulation of spin ensemble</vt:lpstr>
      <vt:lpstr>T2 measurement: General theory</vt:lpstr>
      <vt:lpstr>T2 measurement: General theory</vt:lpstr>
      <vt:lpstr>T2 measurement: Spin echo technique</vt:lpstr>
      <vt:lpstr>T2 measurement: Carr-Purcell sequence</vt:lpstr>
      <vt:lpstr>Experimental setup</vt:lpstr>
      <vt:lpstr>Experimental setup: Drawbacks</vt:lpstr>
      <vt:lpstr>Experimental setup: Drawbacks</vt:lpstr>
      <vt:lpstr>Experimental setup: Drawbacks</vt:lpstr>
      <vt:lpstr>Typical Carr-Purcell data (98% glycerine)</vt:lpstr>
      <vt:lpstr>Typical Carr-Purcell data (98% glycerine)</vt:lpstr>
      <vt:lpstr>Relaxation times as function of viscosity</vt:lpstr>
      <vt:lpstr>Relaxation times as function of impurities</vt:lpstr>
      <vt:lpstr>Sources of error; possible improvements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Tony Kim</dc:creator>
  <cp:lastModifiedBy>Tony Kim</cp:lastModifiedBy>
  <cp:revision>115</cp:revision>
  <dcterms:created xsi:type="dcterms:W3CDTF">2008-11-16T14:23:43Z</dcterms:created>
  <dcterms:modified xsi:type="dcterms:W3CDTF">2008-11-16T20:27:37Z</dcterms:modified>
</cp:coreProperties>
</file>