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6" r:id="rId2"/>
    <p:sldId id="257" r:id="rId3"/>
    <p:sldId id="268" r:id="rId4"/>
    <p:sldId id="269" r:id="rId5"/>
    <p:sldId id="258" r:id="rId6"/>
    <p:sldId id="259" r:id="rId7"/>
    <p:sldId id="261" r:id="rId8"/>
    <p:sldId id="271" r:id="rId9"/>
    <p:sldId id="260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014520-B05D-4DE5-84BC-7CEFE8AD488D}" type="datetimeFigureOut">
              <a:rPr lang="en-US" smtClean="0"/>
              <a:pPr/>
              <a:t>10/31/2008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769362-741B-446F-8877-33472F071FD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69362-741B-446F-8877-33472F071FD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69362-741B-446F-8877-33472F071FD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69362-741B-446F-8877-33472F071FD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777F-D74C-4A14-A665-03A9DA07FA6D}" type="datetime1">
              <a:rPr lang="en-US" smtClean="0"/>
              <a:pPr/>
              <a:t>10/31/2008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http://en.wikipedia.org/wiki/Emission_spectrum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8349-E27B-435D-AB87-6DDEC4671E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82249-6180-4F11-BD29-2D7360266C6F}" type="datetime1">
              <a:rPr lang="en-US" smtClean="0"/>
              <a:pPr/>
              <a:t>10/31/2008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http://en.wikipedia.org/wiki/Emission_spectrum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8349-E27B-435D-AB87-6DDEC4671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041F9-A528-41F8-B13F-AEEF10D3E548}" type="datetime1">
              <a:rPr lang="en-US" smtClean="0"/>
              <a:pPr/>
              <a:t>10/31/2008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http://en.wikipedia.org/wiki/Emission_spectrum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8349-E27B-435D-AB87-6DDEC4671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A6AF2-6D7F-468C-B4B6-62E2BEACF9BC}" type="datetime1">
              <a:rPr lang="en-US" smtClean="0"/>
              <a:pPr/>
              <a:t>10/31/2008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http://en.wikipedia.org/wiki/Emission_spectrum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8349-E27B-435D-AB87-6DDEC4671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7DD91-287E-46D7-BE69-839EDC9E5CC7}" type="datetime1">
              <a:rPr lang="en-US" smtClean="0"/>
              <a:pPr/>
              <a:t>10/31/2008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http://en.wikipedia.org/wiki/Emission_spectrum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8349-E27B-435D-AB87-6DDEC4671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2574-768B-4D65-BBA2-43E0EFFF4BE2}" type="datetime1">
              <a:rPr lang="en-US" smtClean="0"/>
              <a:pPr/>
              <a:t>10/31/2008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http://en.wikipedia.org/wiki/Emission_spectrum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8349-E27B-435D-AB87-6DDEC4671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B613B-08B4-4EE9-8E13-AF0AB3B7B5E0}" type="datetime1">
              <a:rPr lang="en-US" smtClean="0"/>
              <a:pPr/>
              <a:t>10/31/2008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http://en.wikipedia.org/wiki/Emission_spectrum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8349-E27B-435D-AB87-6DDEC4671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8215-4F41-4965-A16C-7D5630821DC5}" type="datetime1">
              <a:rPr lang="en-US" smtClean="0"/>
              <a:pPr/>
              <a:t>10/31/2008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http://en.wikipedia.org/wiki/Emission_spectrum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8349-E27B-435D-AB87-6DDEC4671E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00B82C6B-BB26-4AC8-B348-AA4321E70C9A}" type="datetime1">
              <a:rPr lang="en-US" smtClean="0"/>
              <a:pPr/>
              <a:t>10/31/2008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r>
              <a:rPr lang="en-US" smtClean="0"/>
              <a:t>http://en.wikipedia.org/wiki/Emission_spectrum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3F88349-E27B-435D-AB87-6DDEC4671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A8DF7-41B2-4452-8191-430DA3DFFE50}" type="datetime1">
              <a:rPr lang="en-US" smtClean="0"/>
              <a:pPr/>
              <a:t>10/31/2008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http://en.wikipedia.org/wiki/Emission_spectrum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8349-E27B-435D-AB87-6DDEC4671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DF9B5-9316-4851-86B4-B026BEF02C3D}" type="datetime1">
              <a:rPr lang="en-US" smtClean="0"/>
              <a:pPr/>
              <a:t>10/31/2008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r>
              <a:rPr lang="en-US" smtClean="0"/>
              <a:t>http://en.wikipedia.org/wiki/Emission_spectrum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8349-E27B-435D-AB87-6DDEC4671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A42B597-23A9-495A-AF8B-07AA73A730FD}" type="datetime1">
              <a:rPr lang="en-US" smtClean="0"/>
              <a:pPr/>
              <a:t>10/31/2008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r>
              <a:rPr lang="en-US" smtClean="0"/>
              <a:t>http://en.wikipedia.org/wiki/Emission_spectrum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3F88349-E27B-435D-AB87-6DDEC4671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05200"/>
            <a:ext cx="8077200" cy="13685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Optical Spectroscopy of Hydrogenic Atoms:</a:t>
            </a:r>
            <a:br>
              <a:rPr lang="en-US" sz="3200" dirty="0" smtClean="0"/>
            </a:br>
            <a:r>
              <a:rPr lang="en-US" sz="2000" dirty="0" smtClean="0"/>
              <a:t>Rydberg fits of </a:t>
            </a:r>
            <a:r>
              <a:rPr lang="en-US" sz="2000" baseline="30000" dirty="0" smtClean="0"/>
              <a:t>1</a:t>
            </a:r>
            <a:r>
              <a:rPr lang="en-US" sz="2000" dirty="0" smtClean="0"/>
              <a:t>H and 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H, and Determination of the mass ratio</a:t>
            </a: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334000"/>
            <a:ext cx="8077200" cy="119481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Tony Hyun Kim</a:t>
            </a:r>
          </a:p>
          <a:p>
            <a:r>
              <a:rPr lang="en-US" dirty="0" smtClean="0"/>
              <a:t>(Partner: Connor McEntee)</a:t>
            </a:r>
          </a:p>
          <a:p>
            <a:r>
              <a:rPr lang="en-US" dirty="0" smtClean="0"/>
              <a:t>10/31/2008</a:t>
            </a:r>
          </a:p>
          <a:p>
            <a:r>
              <a:rPr lang="en-US" dirty="0" smtClean="0"/>
              <a:t>8.13 MW2-5 Prof. Roland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to be discussed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33222" indent="-514350">
              <a:buFont typeface="+mj-lt"/>
              <a:buAutoNum type="arabicPeriod"/>
            </a:pPr>
            <a:r>
              <a:rPr lang="en-US" dirty="0" smtClean="0"/>
              <a:t>Introduction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1800" dirty="0" smtClean="0"/>
              <a:t>Historical context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1800" dirty="0" smtClean="0"/>
              <a:t>Quantum mechanics of atomic emission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Experimental setup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Analysis and Results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1900" dirty="0" smtClean="0"/>
              <a:t>Fitting the lineshape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1900" dirty="0" smtClean="0"/>
              <a:t>Mercury calibration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1900" dirty="0" smtClean="0"/>
              <a:t>Hydrogen and deuterium fits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Sources of Error; Possible improvements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Conclusions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1800" dirty="0" smtClean="0"/>
              <a:t>Verification of the hydrogen Rydberg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1800" dirty="0" smtClean="0"/>
              <a:t>Estimate of the hydrogen-deuterium mass ratio</a:t>
            </a:r>
          </a:p>
          <a:p>
            <a:pPr marL="925830" lvl="1" indent="-514350">
              <a:buFont typeface="+mj-lt"/>
              <a:buAutoNum type="arabicPeriod"/>
            </a:pPr>
            <a:endParaRPr lang="en-US" dirty="0" smtClean="0"/>
          </a:p>
          <a:p>
            <a:pPr marL="925830" lvl="1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Atomic spectra: a historical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91000"/>
            <a:ext cx="8229600" cy="1447800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By 19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century, tremendous amounts of atomic spectral data collected.</a:t>
            </a:r>
          </a:p>
          <a:p>
            <a:endParaRPr lang="en-US" sz="2000" dirty="0" smtClean="0"/>
          </a:p>
          <a:p>
            <a:r>
              <a:rPr lang="en-US" sz="2800" b="1" dirty="0" smtClean="0"/>
              <a:t>What are the underlying mathematical patterns and the physical explanations?</a:t>
            </a:r>
            <a:endParaRPr lang="en-US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726729"/>
            <a:ext cx="7772400" cy="102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2945930"/>
            <a:ext cx="7772400" cy="1016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Image source: http://en.wikipedia.org/wiki/Emission_spectrum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Atomic spectra: a historical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91000"/>
            <a:ext cx="8229600" cy="1447800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By 19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century, tremendous amounts of atomic spectral data collected.</a:t>
            </a:r>
          </a:p>
          <a:p>
            <a:endParaRPr lang="en-US" sz="2000" dirty="0" smtClean="0"/>
          </a:p>
          <a:p>
            <a:r>
              <a:rPr lang="en-US" sz="2800" b="1" dirty="0" smtClean="0"/>
              <a:t>What are the underlying mathematical patterns and the physical explanations?</a:t>
            </a:r>
            <a:endParaRPr lang="en-US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726729"/>
            <a:ext cx="7772400" cy="102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" y="2945930"/>
            <a:ext cx="7772400" cy="1016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Image source: http://en.wikipedia.org/wiki/Emission_spectrum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5638800" y="5257800"/>
            <a:ext cx="27432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5961888" y="5324856"/>
          <a:ext cx="2179316" cy="990600"/>
        </p:xfrm>
        <a:graphic>
          <a:graphicData uri="http://schemas.openxmlformats.org/presentationml/2006/ole">
            <p:oleObj spid="_x0000_s2050" name="Equation" r:id="rId6" imgW="1117440" imgH="507960" progId="Equation.3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QM of the optical electron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4419600" cy="462560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Reduced, one-body SE yields eigenenergies: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Light emitted when electron undergoes transition: n</a:t>
            </a:r>
            <a:r>
              <a:rPr lang="en-US" sz="2000" baseline="-25000" dirty="0" smtClean="0"/>
              <a:t>i</a:t>
            </a:r>
            <a:r>
              <a:rPr lang="en-US" sz="2000" dirty="0" smtClean="0"/>
              <a:t> </a:t>
            </a:r>
            <a:r>
              <a:rPr lang="en-US" sz="2000" dirty="0" smtClean="0">
                <a:sym typeface="Wingdings" pitchFamily="2" charset="2"/>
              </a:rPr>
              <a:t> n</a:t>
            </a:r>
            <a:r>
              <a:rPr lang="en-US" sz="2000" baseline="-25000" dirty="0" smtClean="0">
                <a:sym typeface="Wingdings" pitchFamily="2" charset="2"/>
              </a:rPr>
              <a:t>f</a:t>
            </a:r>
            <a:endParaRPr lang="en-US" sz="2000" baseline="-250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143000" y="2590800"/>
          <a:ext cx="2743200" cy="942975"/>
        </p:xfrm>
        <a:graphic>
          <a:graphicData uri="http://schemas.openxmlformats.org/presentationml/2006/ole">
            <p:oleObj spid="_x0000_s11266" name="Equation" r:id="rId3" imgW="1625400" imgH="558720" progId="Equation.3">
              <p:embed/>
            </p:oleObj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143000" y="4419600"/>
          <a:ext cx="3513137" cy="942975"/>
        </p:xfrm>
        <a:graphic>
          <a:graphicData uri="http://schemas.openxmlformats.org/presentationml/2006/ole">
            <p:oleObj spid="_x0000_s11267" name="Equation" r:id="rId4" imgW="2082600" imgH="558720" progId="Equation.3">
              <p:embed/>
            </p:oleObj>
          </a:graphicData>
        </a:graphic>
      </p:graphicFrame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Image source: Griffiths. "Intro. to QM (2nd Ed.)" Pearson 2005.</a:t>
            </a:r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447800" y="5486400"/>
            <a:ext cx="2286000" cy="914400"/>
            <a:chOff x="2057400" y="5562600"/>
            <a:chExt cx="2286000" cy="914400"/>
          </a:xfrm>
        </p:grpSpPr>
        <p:sp>
          <p:nvSpPr>
            <p:cNvPr id="9" name="Rounded Rectangle 8"/>
            <p:cNvSpPr/>
            <p:nvPr/>
          </p:nvSpPr>
          <p:spPr>
            <a:xfrm>
              <a:off x="2057400" y="5562600"/>
              <a:ext cx="2286000" cy="914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1268" name="Object 4"/>
            <p:cNvGraphicFramePr>
              <a:graphicFrameLocks noChangeAspect="1"/>
            </p:cNvGraphicFramePr>
            <p:nvPr/>
          </p:nvGraphicFramePr>
          <p:xfrm>
            <a:off x="2206943" y="5590032"/>
            <a:ext cx="2055812" cy="857250"/>
          </p:xfrm>
          <a:graphic>
            <a:graphicData uri="http://schemas.openxmlformats.org/presentationml/2006/ole">
              <p:oleObj spid="_x0000_s11268" name="Equation" r:id="rId5" imgW="1218960" imgH="507960" progId="Equation.3">
                <p:embed/>
              </p:oleObj>
            </a:graphicData>
          </a:graphic>
        </p:graphicFrame>
      </p:grp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00600" y="1676399"/>
            <a:ext cx="4114800" cy="4638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6788150" y="3756964"/>
          <a:ext cx="1517650" cy="662636"/>
        </p:xfrm>
        <a:graphic>
          <a:graphicData uri="http://schemas.openxmlformats.org/presentationml/2006/ole">
            <p:oleObj spid="_x0000_s11270" name="Equation" r:id="rId7" imgW="90144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Experimental setup: Basic principles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53465" y="1676400"/>
            <a:ext cx="516193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Image source: http://en.wikipedia.org/wiki/Monochromator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381000" y="2743200"/>
            <a:ext cx="2971800" cy="1295400"/>
            <a:chOff x="381000" y="2971800"/>
            <a:chExt cx="2971800" cy="129540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381000" y="4191000"/>
              <a:ext cx="2971800" cy="1588"/>
            </a:xfrm>
            <a:prstGeom prst="line">
              <a:avLst/>
            </a:prstGeom>
            <a:ln w="254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>
            <a:xfrm>
              <a:off x="1143000" y="41148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2362200" y="41148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>
              <a:stCxn id="9" idx="7"/>
            </p:cNvCxnSpPr>
            <p:nvPr/>
          </p:nvCxnSpPr>
          <p:spPr>
            <a:xfrm rot="5400000" flipH="1" flipV="1">
              <a:off x="1501682" y="2743200"/>
              <a:ext cx="1165318" cy="1622518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V="1">
              <a:off x="2514600" y="3535110"/>
              <a:ext cx="838200" cy="602008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1943108" y="3671893"/>
              <a:ext cx="479518" cy="403318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V="1">
              <a:off x="1219200" y="3520440"/>
              <a:ext cx="685800" cy="53340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3" name="Object 22"/>
            <p:cNvGraphicFramePr>
              <a:graphicFrameLocks noChangeAspect="1"/>
            </p:cNvGraphicFramePr>
            <p:nvPr/>
          </p:nvGraphicFramePr>
          <p:xfrm>
            <a:off x="1295400" y="3429000"/>
            <a:ext cx="304800" cy="387927"/>
          </p:xfrm>
          <a:graphic>
            <a:graphicData uri="http://schemas.openxmlformats.org/presentationml/2006/ole">
              <p:oleObj spid="_x0000_s3075" name="Equation" r:id="rId4" imgW="139680" imgH="177480" progId="Equation.3">
                <p:embed/>
              </p:oleObj>
            </a:graphicData>
          </a:graphic>
        </p:graphicFrame>
      </p:grpSp>
      <p:sp>
        <p:nvSpPr>
          <p:cNvPr id="25" name="Content Placeholder 2"/>
          <p:cNvSpPr txBox="1">
            <a:spLocks/>
          </p:cNvSpPr>
          <p:nvPr/>
        </p:nvSpPr>
        <p:spPr>
          <a:xfrm>
            <a:off x="457200" y="4800600"/>
            <a:ext cx="8229600" cy="1676400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Used JY1250M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monochromator (R ~ 10</a:t>
            </a:r>
            <a:r>
              <a:rPr kumimoji="0" lang="en-US" sz="24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 </a:t>
            </a:r>
            <a:r>
              <a:rPr lang="en-US" sz="2400" dirty="0" smtClean="0">
                <a:sym typeface="Wingdings" pitchFamily="2" charset="2"/>
              </a:rPr>
              <a:t> 0.03 A step size!)</a:t>
            </a:r>
            <a:endParaRPr kumimoji="0" lang="en-US" sz="2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lang="en-US" sz="2400" baseline="0" dirty="0" smtClean="0"/>
              <a:t>Counter indicates</a:t>
            </a:r>
            <a:r>
              <a:rPr lang="en-US" sz="2400" dirty="0" smtClean="0"/>
              <a:t> the orientation of grating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5181600" cy="462560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Slit sizes: quality of lineshape vs. signal size</a:t>
            </a:r>
          </a:p>
          <a:p>
            <a:r>
              <a:rPr lang="en-US" sz="2000" dirty="0" smtClean="0"/>
              <a:t>Integration time:        -error vs. patience</a:t>
            </a:r>
          </a:p>
          <a:p>
            <a:pPr>
              <a:buNone/>
            </a:pPr>
            <a:endParaRPr lang="en-US" sz="2400" dirty="0" smtClean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743200" y="2154936"/>
          <a:ext cx="438912" cy="343496"/>
        </p:xfrm>
        <a:graphic>
          <a:graphicData uri="http://schemas.openxmlformats.org/presentationml/2006/ole">
            <p:oleObj spid="_x0000_s4098" name="Equation" r:id="rId3" imgW="291960" imgH="228600" progId="Equation.3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ech_err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2590800"/>
            <a:ext cx="4876800" cy="40445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5181600" cy="462560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Slit sizes: quality of lineshape vs. signal size</a:t>
            </a:r>
          </a:p>
          <a:p>
            <a:r>
              <a:rPr lang="en-US" sz="2000" dirty="0" smtClean="0"/>
              <a:t>Integration time:        -error vs. patience</a:t>
            </a:r>
          </a:p>
          <a:p>
            <a:endParaRPr lang="en-US" sz="2400" dirty="0" smtClean="0"/>
          </a:p>
          <a:p>
            <a:r>
              <a:rPr lang="en-US" sz="2400" dirty="0" smtClean="0"/>
              <a:t>Most important: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743200" y="2154936"/>
          <a:ext cx="438912" cy="343496"/>
        </p:xfrm>
        <a:graphic>
          <a:graphicData uri="http://schemas.openxmlformats.org/presentationml/2006/ole">
            <p:oleObj spid="_x0000_s7170" name="Equation" r:id="rId4" imgW="291960" imgH="228600" progId="Equation.3">
              <p:embed/>
            </p:oleObj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1143000" y="3276600"/>
            <a:ext cx="3810000" cy="533400"/>
          </a:xfrm>
          <a:prstGeom prst="roundRect">
            <a:avLst/>
          </a:prstGeom>
          <a:solidFill>
            <a:schemeClr val="accent1"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Shot-to-shot repeatability!</a:t>
            </a:r>
            <a:endParaRPr lang="en-US" sz="2000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364224" y="3962400"/>
            <a:ext cx="838200" cy="1588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4837441" y="3885935"/>
            <a:ext cx="3048794" cy="1324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5657353" y="3885141"/>
            <a:ext cx="3048794" cy="1324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260336" y="3657600"/>
            <a:ext cx="13716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0.17 A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monochromator data</a:t>
            </a:r>
            <a:endParaRPr lang="en-US" dirty="0"/>
          </a:p>
        </p:txBody>
      </p:sp>
      <p:pic>
        <p:nvPicPr>
          <p:cNvPr id="5" name="Content Placeholder 4" descr="voigt_profile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5903" y="1752600"/>
            <a:ext cx="5438131" cy="3657600"/>
          </a:xfr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5562600"/>
            <a:ext cx="8229600" cy="990600"/>
          </a:xfrm>
          <a:prstGeom prst="rect">
            <a:avLst/>
          </a:prstGeom>
        </p:spPr>
        <p:txBody>
          <a:bodyPr vert="horz" lIns="54864" tIns="91440" rtlCol="0">
            <a:normAutofit fontScale="77500" lnSpcReduction="20000"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Voigt gives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better fit than Gaussian, but the means agree!</a:t>
            </a:r>
          </a:p>
          <a:p>
            <a:pPr marL="438912" marR="0" lvl="0" indent="-32004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lang="en-US" sz="2600" dirty="0" smtClean="0"/>
              <a:t>Typical errors in fitted mean: ~0.001 A</a:t>
            </a:r>
            <a:endParaRPr kumimoji="0" lang="en-US" sz="26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Mercury calibration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2791"/>
            <a:ext cx="8229600" cy="4092209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Monochromator’s counter is not physically accurate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Produced quadratic conversion function: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2438400"/>
            <a:ext cx="4518552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3600gpmm_rul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600" y="2324326"/>
            <a:ext cx="3606498" cy="2704874"/>
          </a:xfrm>
          <a:prstGeom prst="rect">
            <a:avLst/>
          </a:prstGeom>
        </p:spPr>
      </p:pic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1066800" y="5867400"/>
          <a:ext cx="7569200" cy="457200"/>
        </p:xfrm>
        <a:graphic>
          <a:graphicData uri="http://schemas.openxmlformats.org/presentationml/2006/ole">
            <p:oleObj spid="_x0000_s6147" name="Equation" r:id="rId6" imgW="3784320" imgH="228600" progId="Equation.3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ydberg_hydrogen_w_er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Hydrogen Rydberg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Published value of Rydberg constant:</a:t>
            </a:r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r>
              <a:rPr lang="en-US" sz="2400" dirty="0" smtClean="0"/>
              <a:t>Our measured value: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Correct for index of refraction of air (n = 1.0003) </a:t>
            </a:r>
          </a:p>
          <a:p>
            <a:pPr lvl="1">
              <a:buNone/>
            </a:pPr>
            <a:endParaRPr lang="en-US" sz="20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008632" y="2348618"/>
          <a:ext cx="3671886" cy="546982"/>
        </p:xfrm>
        <a:graphic>
          <a:graphicData uri="http://schemas.openxmlformats.org/presentationml/2006/ole">
            <p:oleObj spid="_x0000_s8194" name="Equation" r:id="rId3" imgW="1701720" imgH="25380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017776" y="4724400"/>
          <a:ext cx="6134100" cy="533400"/>
        </p:xfrm>
        <a:graphic>
          <a:graphicData uri="http://schemas.openxmlformats.org/presentationml/2006/ole">
            <p:oleObj spid="_x0000_s8196" name="Equation" r:id="rId4" imgW="2920680" imgH="253800" progId="Equation.3">
              <p:embed/>
            </p:oleObj>
          </a:graphicData>
        </a:graphic>
      </p:graphicFrame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2008632" y="3548824"/>
          <a:ext cx="4822825" cy="547688"/>
        </p:xfrm>
        <a:graphic>
          <a:graphicData uri="http://schemas.openxmlformats.org/presentationml/2006/ole">
            <p:oleObj spid="_x0000_s8197" name="Equation" r:id="rId5" imgW="223488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</a:t>
            </a:r>
            <a:r>
              <a:rPr lang="en-US" sz="4800" baseline="30000" dirty="0" smtClean="0"/>
              <a:t> 1</a:t>
            </a:r>
            <a:r>
              <a:rPr lang="en-US" sz="4800" dirty="0" smtClean="0"/>
              <a:t>H/</a:t>
            </a:r>
            <a:r>
              <a:rPr lang="en-US" sz="4800" baseline="30000" dirty="0" smtClean="0"/>
              <a:t>2</a:t>
            </a:r>
            <a:r>
              <a:rPr lang="en-US" sz="4800" dirty="0" smtClean="0"/>
              <a:t>H</a:t>
            </a:r>
            <a:r>
              <a:rPr lang="en-US" dirty="0" smtClean="0"/>
              <a:t> mass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From                                  …</a:t>
            </a:r>
          </a:p>
          <a:p>
            <a:pPr lvl="1"/>
            <a:r>
              <a:rPr lang="en-US" sz="2400" dirty="0" smtClean="0"/>
              <a:t>Compute </a:t>
            </a:r>
            <a:r>
              <a:rPr lang="en-US" sz="2400" dirty="0" smtClean="0"/>
              <a:t>m</a:t>
            </a:r>
            <a:r>
              <a:rPr lang="en-US" sz="2400" baseline="-25000" dirty="0" smtClean="0"/>
              <a:t>D</a:t>
            </a:r>
            <a:r>
              <a:rPr lang="en-US" sz="2400" dirty="0" smtClean="0"/>
              <a:t> using known values of m</a:t>
            </a:r>
            <a:r>
              <a:rPr lang="en-US" sz="2400" baseline="-25000" dirty="0" smtClean="0"/>
              <a:t>e</a:t>
            </a:r>
            <a:r>
              <a:rPr lang="en-US" sz="2400" dirty="0" smtClean="0"/>
              <a:t>, </a:t>
            </a:r>
            <a:r>
              <a:rPr lang="en-US" sz="2400" dirty="0" smtClean="0"/>
              <a:t>m</a:t>
            </a:r>
            <a:r>
              <a:rPr lang="en-US" sz="2400" baseline="-25000" dirty="0" smtClean="0"/>
              <a:t>p </a:t>
            </a:r>
            <a:r>
              <a:rPr lang="en-US" sz="2400" dirty="0" smtClean="0"/>
              <a:t>(NIST)</a:t>
            </a:r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Published value:  </a:t>
            </a:r>
            <a:endParaRPr 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755824" y="1854776"/>
          <a:ext cx="1837768" cy="355024"/>
        </p:xfrm>
        <a:graphic>
          <a:graphicData uri="http://schemas.openxmlformats.org/presentationml/2006/ole">
            <p:oleObj spid="_x0000_s9218" name="Equation" r:id="rId3" imgW="1117440" imgH="215640" progId="Equation.3">
              <p:embed/>
            </p:oleObj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1506538" y="2869559"/>
          <a:ext cx="2532062" cy="940441"/>
        </p:xfrm>
        <a:graphic>
          <a:graphicData uri="http://schemas.openxmlformats.org/presentationml/2006/ole">
            <p:oleObj spid="_x0000_s9219" name="Equation" r:id="rId4" imgW="1333440" imgH="495000" progId="Equation.3">
              <p:embed/>
            </p:oleObj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1518412" y="4572000"/>
          <a:ext cx="2120900" cy="939800"/>
        </p:xfrm>
        <a:graphic>
          <a:graphicData uri="http://schemas.openxmlformats.org/presentationml/2006/ole">
            <p:oleObj spid="_x0000_s9220" name="Equation" r:id="rId5" imgW="1117440" imgH="495000" progId="Equation.3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improved optical setup</a:t>
            </a:r>
            <a:endParaRPr lang="en-US" dirty="0"/>
          </a:p>
        </p:txBody>
      </p:sp>
      <p:sp>
        <p:nvSpPr>
          <p:cNvPr id="51" name="Content Placeholder 2"/>
          <p:cNvSpPr>
            <a:spLocks noGrp="1"/>
          </p:cNvSpPr>
          <p:nvPr>
            <p:ph idx="1"/>
          </p:nvPr>
        </p:nvSpPr>
        <p:spPr>
          <a:xfrm>
            <a:off x="457200" y="1774825"/>
            <a:ext cx="8229600" cy="4625975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z="2000" dirty="0" smtClean="0"/>
              <a:t>Since we regard the Hg-lines as “</a:t>
            </a:r>
            <a:r>
              <a:rPr lang="en-US" sz="2000" smtClean="0"/>
              <a:t>ruler</a:t>
            </a:r>
            <a:r>
              <a:rPr lang="en-US" sz="2000" smtClean="0"/>
              <a:t>”…</a:t>
            </a:r>
            <a:endParaRPr lang="en-US" sz="2000" dirty="0" smtClean="0"/>
          </a:p>
          <a:p>
            <a:pPr eaLnBrk="1" hangingPunct="1">
              <a:lnSpc>
                <a:spcPct val="150000"/>
              </a:lnSpc>
            </a:pPr>
            <a:r>
              <a:rPr lang="en-US" sz="2000" dirty="0" smtClean="0"/>
              <a:t>Scheme for circumventing the </a:t>
            </a:r>
            <a:r>
              <a:rPr lang="en-US" sz="2000" b="1" dirty="0" smtClean="0"/>
              <a:t>0.17A mechanical error</a:t>
            </a:r>
            <a:r>
              <a:rPr lang="en-US" sz="2000" dirty="0" smtClean="0"/>
              <a:t>:</a:t>
            </a:r>
          </a:p>
          <a:p>
            <a:pPr eaLnBrk="1" hangingPunct="1">
              <a:lnSpc>
                <a:spcPct val="150000"/>
              </a:lnSpc>
            </a:pPr>
            <a:endParaRPr lang="en-US" sz="2000" dirty="0" smtClean="0"/>
          </a:p>
          <a:p>
            <a:pPr eaLnBrk="1" hangingPunct="1">
              <a:lnSpc>
                <a:spcPct val="150000"/>
              </a:lnSpc>
            </a:pPr>
            <a:endParaRPr lang="en-US" sz="2000" dirty="0" smtClean="0"/>
          </a:p>
          <a:p>
            <a:pPr eaLnBrk="1" hangingPunct="1">
              <a:lnSpc>
                <a:spcPct val="150000"/>
              </a:lnSpc>
            </a:pPr>
            <a:endParaRPr lang="en-US" sz="2000" dirty="0" smtClean="0"/>
          </a:p>
          <a:p>
            <a:pPr eaLnBrk="1" hangingPunct="1">
              <a:lnSpc>
                <a:spcPct val="150000"/>
              </a:lnSpc>
            </a:pPr>
            <a:endParaRPr lang="en-US" sz="2000" dirty="0" smtClean="0"/>
          </a:p>
          <a:p>
            <a:pPr eaLnBrk="1" hangingPunct="1">
              <a:lnSpc>
                <a:spcPct val="150000"/>
              </a:lnSpc>
            </a:pPr>
            <a:endParaRPr lang="en-US" sz="2000" dirty="0" smtClean="0"/>
          </a:p>
          <a:p>
            <a:pPr eaLnBrk="1" hangingPunct="1">
              <a:lnSpc>
                <a:spcPct val="150000"/>
              </a:lnSpc>
            </a:pPr>
            <a:endParaRPr lang="en-US" sz="2000" dirty="0" smtClean="0"/>
          </a:p>
          <a:p>
            <a:pPr eaLnBrk="1" hangingPunct="1">
              <a:lnSpc>
                <a:spcPct val="150000"/>
              </a:lnSpc>
            </a:pPr>
            <a:r>
              <a:rPr lang="en-US" sz="2000" dirty="0" smtClean="0"/>
              <a:t>Especially useful for isotope shift measurement</a:t>
            </a:r>
          </a:p>
        </p:txBody>
      </p:sp>
      <p:grpSp>
        <p:nvGrpSpPr>
          <p:cNvPr id="52" name="Group 21"/>
          <p:cNvGrpSpPr>
            <a:grpSpLocks/>
          </p:cNvGrpSpPr>
          <p:nvPr/>
        </p:nvGrpSpPr>
        <p:grpSpPr bwMode="auto">
          <a:xfrm>
            <a:off x="533400" y="3095625"/>
            <a:ext cx="4926013" cy="2162175"/>
            <a:chOff x="1065663" y="3581400"/>
            <a:chExt cx="6249537" cy="2743415"/>
          </a:xfrm>
        </p:grpSpPr>
        <p:sp>
          <p:nvSpPr>
            <p:cNvPr id="53" name="Rectangle 52"/>
            <p:cNvSpPr/>
            <p:nvPr/>
          </p:nvSpPr>
          <p:spPr>
            <a:xfrm>
              <a:off x="3657721" y="4191720"/>
              <a:ext cx="610251" cy="60830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1752448" y="4258190"/>
              <a:ext cx="457184" cy="4572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3744323" y="5867580"/>
              <a:ext cx="457186" cy="45723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56" name="Straight Connector 55"/>
            <p:cNvCxnSpPr/>
            <p:nvPr/>
          </p:nvCxnSpPr>
          <p:spPr>
            <a:xfrm rot="5400000" flipH="1" flipV="1">
              <a:off x="3658693" y="4190748"/>
              <a:ext cx="608305" cy="610251"/>
            </a:xfrm>
            <a:prstGeom prst="line">
              <a:avLst/>
            </a:prstGeom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>
              <a:stCxn id="54" idx="6"/>
            </p:cNvCxnSpPr>
            <p:nvPr/>
          </p:nvCxnSpPr>
          <p:spPr>
            <a:xfrm>
              <a:off x="2209632" y="4485801"/>
              <a:ext cx="4114665" cy="1007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stCxn id="55" idx="0"/>
            </p:cNvCxnSpPr>
            <p:nvPr/>
          </p:nvCxnSpPr>
          <p:spPr>
            <a:xfrm rot="16200000" flipV="1">
              <a:off x="3319290" y="5214962"/>
              <a:ext cx="1295166" cy="1007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3961839" y="4572413"/>
              <a:ext cx="2362458" cy="201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Isosceles Triangle 59"/>
            <p:cNvSpPr/>
            <p:nvPr/>
          </p:nvSpPr>
          <p:spPr>
            <a:xfrm>
              <a:off x="6324297" y="4648955"/>
              <a:ext cx="229599" cy="91447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1" name="Isosceles Triangle 60"/>
            <p:cNvSpPr/>
            <p:nvPr/>
          </p:nvSpPr>
          <p:spPr>
            <a:xfrm>
              <a:off x="6336792" y="3581400"/>
              <a:ext cx="228600" cy="91440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orthographicFront">
                <a:rot lat="0" lon="21599989" rev="107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2" name="TextBox 19"/>
            <p:cNvSpPr txBox="1">
              <a:spLocks noChangeArrowheads="1"/>
            </p:cNvSpPr>
            <p:nvPr/>
          </p:nvSpPr>
          <p:spPr bwMode="auto">
            <a:xfrm>
              <a:off x="1065663" y="4812269"/>
              <a:ext cx="2286000" cy="3904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>
                  <a:latin typeface="Corbel" pitchFamily="34" charset="0"/>
                </a:rPr>
                <a:t>Superimpose sources</a:t>
              </a:r>
            </a:p>
          </p:txBody>
        </p:sp>
        <p:sp>
          <p:nvSpPr>
            <p:cNvPr id="63" name="TextBox 20"/>
            <p:cNvSpPr txBox="1">
              <a:spLocks noChangeArrowheads="1"/>
            </p:cNvSpPr>
            <p:nvPr/>
          </p:nvSpPr>
          <p:spPr bwMode="auto">
            <a:xfrm>
              <a:off x="5562600" y="5715000"/>
              <a:ext cx="1752600" cy="5857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200">
                  <a:latin typeface="Corbel" pitchFamily="34" charset="0"/>
                </a:rPr>
                <a:t>Monochromator</a:t>
              </a:r>
            </a:p>
            <a:p>
              <a:pPr algn="ctr"/>
              <a:r>
                <a:rPr lang="en-US" sz="1200">
                  <a:latin typeface="Corbel" pitchFamily="34" charset="0"/>
                </a:rPr>
                <a:t>Input</a:t>
              </a:r>
            </a:p>
          </p:txBody>
        </p:sp>
      </p:grpSp>
      <p:pic>
        <p:nvPicPr>
          <p:cNvPr id="64" name="Picture 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3200400"/>
            <a:ext cx="3352800" cy="213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1524000" y="5239512"/>
            <a:ext cx="5562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524000" y="3410712"/>
            <a:ext cx="48768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Performed spectroscopy of </a:t>
            </a:r>
            <a:r>
              <a:rPr lang="en-US" sz="2400" baseline="30000" dirty="0" smtClean="0"/>
              <a:t>1</a:t>
            </a:r>
            <a:r>
              <a:rPr lang="en-US" sz="2400" dirty="0" smtClean="0"/>
              <a:t>H/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H</a:t>
            </a:r>
          </a:p>
          <a:p>
            <a:endParaRPr lang="en-US" sz="2400" dirty="0" smtClean="0"/>
          </a:p>
          <a:p>
            <a:r>
              <a:rPr lang="en-US" sz="2400" dirty="0" smtClean="0"/>
              <a:t>The Rydberg formula for hydrogen was confirmed. Remarkable agreement with published values: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Ratio of Rydberg constants was used to deduce mass ratio:</a:t>
            </a:r>
            <a:endParaRPr lang="en-US" sz="2400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689100" y="5308600"/>
          <a:ext cx="2532062" cy="939800"/>
        </p:xfrm>
        <a:graphic>
          <a:graphicData uri="http://schemas.openxmlformats.org/presentationml/2006/ole">
            <p:oleObj spid="_x0000_s10242" name="Equation" r:id="rId3" imgW="1333440" imgH="495000" progId="Equation.3">
              <p:embed/>
            </p:oleObj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4737100" y="5306568"/>
          <a:ext cx="2120900" cy="939800"/>
        </p:xfrm>
        <a:graphic>
          <a:graphicData uri="http://schemas.openxmlformats.org/presentationml/2006/ole">
            <p:oleObj spid="_x0000_s10243" name="Equation" r:id="rId4" imgW="1117440" imgH="495000" progId="Equation.3">
              <p:embed/>
            </p:oleObj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630363" y="3490913"/>
          <a:ext cx="4694237" cy="533400"/>
        </p:xfrm>
        <a:graphic>
          <a:graphicData uri="http://schemas.openxmlformats.org/presentationml/2006/ole">
            <p:oleObj spid="_x0000_s10244" name="Equation" r:id="rId5" imgW="2234880" imgH="253800" progId="Equation.3">
              <p:embed/>
            </p:oleObj>
          </a:graphicData>
        </a:graphic>
      </p:graphicFrame>
      <p:graphicFrame>
        <p:nvGraphicFramePr>
          <p:cNvPr id="10246" name="Object 6"/>
          <p:cNvGraphicFramePr>
            <a:graphicFrameLocks noChangeAspect="1"/>
          </p:cNvGraphicFramePr>
          <p:nvPr/>
        </p:nvGraphicFramePr>
        <p:xfrm>
          <a:off x="1609344" y="3948113"/>
          <a:ext cx="3671887" cy="547687"/>
        </p:xfrm>
        <a:graphic>
          <a:graphicData uri="http://schemas.openxmlformats.org/presentationml/2006/ole">
            <p:oleObj spid="_x0000_s10246" name="Equation" r:id="rId6" imgW="1701720" imgH="253800" progId="Equation.3">
              <p:embed/>
            </p:oleObj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270</TotalTime>
  <Words>403</Words>
  <Application>Microsoft Office PowerPoint</Application>
  <PresentationFormat>On-screen Show (4:3)</PresentationFormat>
  <Paragraphs>106</Paragraphs>
  <Slides>15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Module</vt:lpstr>
      <vt:lpstr>Equation</vt:lpstr>
      <vt:lpstr>Microsoft Equation 3.0</vt:lpstr>
      <vt:lpstr>Optical Spectroscopy of Hydrogenic Atoms: Rydberg fits of 1H and 2H, and Determination of the mass ratio</vt:lpstr>
      <vt:lpstr>Topics to be discussed</vt:lpstr>
      <vt:lpstr>Atomic spectra: a historical context</vt:lpstr>
      <vt:lpstr>Atomic spectra: a historical context</vt:lpstr>
      <vt:lpstr>QM of the optical electron</vt:lpstr>
      <vt:lpstr>Experimental setup: Basic principles</vt:lpstr>
      <vt:lpstr>Experimental setup parameters</vt:lpstr>
      <vt:lpstr>Experimental setup parameters</vt:lpstr>
      <vt:lpstr>Typical monochromator data</vt:lpstr>
      <vt:lpstr>Mercury calibration</vt:lpstr>
      <vt:lpstr>Slide 11</vt:lpstr>
      <vt:lpstr>Results: Hydrogen Rydberg</vt:lpstr>
      <vt:lpstr>Results: 1H/2H mass ratio</vt:lpstr>
      <vt:lpstr>An improved optical setup</vt:lpstr>
      <vt:lpstr>Conclusions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Optical Spectroscopy of Hydrogenic Atoms: Rydberg fits of 1H and 2H, and Determination of the mass ratio</dc:title>
  <dc:creator>Tony Kim</dc:creator>
  <cp:lastModifiedBy>Tony Kim</cp:lastModifiedBy>
  <cp:revision>140</cp:revision>
  <dcterms:created xsi:type="dcterms:W3CDTF">2008-10-30T22:09:48Z</dcterms:created>
  <dcterms:modified xsi:type="dcterms:W3CDTF">2008-10-31T12:27:17Z</dcterms:modified>
</cp:coreProperties>
</file>