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8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948ECC9-5704-4555-95AE-0F6414BC54BB}" type="datetimeFigureOut">
              <a:rPr lang="en-US" smtClean="0"/>
              <a:pPr/>
              <a:t>10/16/2008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4770E74-A674-4F7B-8C6E-30B3E02D11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omeromu.hu/tortenelem/kepek/rutherford-e.jpg" TargetMode="External"/><Relationship Id="rId2" Type="http://schemas.openxmlformats.org/officeDocument/2006/relationships/hyperlink" Target="http://hyperphysics.phy-astr.gsu.edu/hbase/Nuclear/rutsca3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rafikdesign.files.wordpress.com/2007/10/desktop-20pc-20icon.jpg" TargetMode="External"/><Relationship Id="rId4" Type="http://schemas.openxmlformats.org/officeDocument/2006/relationships/hyperlink" Target="http://web.mit.edu/8.13/www/15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772400" cy="19240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Rutherford scattering: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Angular dependence </a:t>
            </a:r>
            <a:r>
              <a:rPr lang="en-US" sz="3100" dirty="0" smtClean="0"/>
              <a:t>of the </a:t>
            </a:r>
            <a:r>
              <a:rPr lang="en-US" sz="3100" dirty="0" smtClean="0"/>
              <a:t>scattering rate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953000"/>
            <a:ext cx="4572000" cy="149961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Tony Hyun Kim </a:t>
            </a:r>
          </a:p>
          <a:p>
            <a:r>
              <a:rPr lang="en-US" sz="1600" dirty="0" smtClean="0"/>
              <a:t>(Partner: Connor McEntee)</a:t>
            </a:r>
          </a:p>
          <a:p>
            <a:r>
              <a:rPr lang="en-US" sz="1600" dirty="0" smtClean="0"/>
              <a:t>10/17/2008</a:t>
            </a:r>
          </a:p>
          <a:p>
            <a:r>
              <a:rPr lang="en-US" sz="1600" dirty="0" smtClean="0"/>
              <a:t>8.13 MW2-5 Prof. Roland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sz="2800" b="1" dirty="0" smtClean="0"/>
              <a:t>Introduction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Historical context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Atomic structure and differential cross-section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2800" b="1" dirty="0" smtClean="0"/>
              <a:t>Experimental setup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2800" b="1" dirty="0" smtClean="0"/>
              <a:t>Analysis and results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Interpretation of MCA histogram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Angular spread of the </a:t>
            </a:r>
            <a:r>
              <a:rPr lang="el-GR" sz="2000" dirty="0" smtClean="0"/>
              <a:t>α</a:t>
            </a:r>
            <a:r>
              <a:rPr lang="en-US" sz="2000" dirty="0" smtClean="0"/>
              <a:t>-particle beam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Rutherford vs. Thomson model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2800" b="1" dirty="0" smtClean="0"/>
              <a:t>Sources of error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2800" b="1" dirty="0" smtClean="0"/>
              <a:t>Conclusion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Verification of the Rutherford hypothesis</a:t>
            </a:r>
          </a:p>
          <a:p>
            <a:pPr marL="633222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 of our experiment in 1909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smtClean="0"/>
              <a:t>Discovery of the </a:t>
            </a:r>
            <a:r>
              <a:rPr lang="en-US" sz="2200" dirty="0" smtClean="0"/>
              <a:t>electron. Properties:</a:t>
            </a:r>
            <a:endParaRPr lang="en-US" sz="2200" dirty="0" smtClean="0"/>
          </a:p>
          <a:p>
            <a:pPr lvl="1"/>
            <a:r>
              <a:rPr lang="en-US" sz="2200" dirty="0" smtClean="0"/>
              <a:t>Negatively charged</a:t>
            </a:r>
            <a:endParaRPr lang="en-US" sz="2200" dirty="0" smtClean="0"/>
          </a:p>
          <a:p>
            <a:pPr lvl="1"/>
            <a:r>
              <a:rPr lang="en-US" sz="2200" dirty="0" smtClean="0"/>
              <a:t>Subatomic </a:t>
            </a:r>
            <a:r>
              <a:rPr lang="en-US" sz="2200" dirty="0" smtClean="0"/>
              <a:t>mass</a:t>
            </a:r>
            <a:endParaRPr lang="en-US" sz="2200" dirty="0" smtClean="0"/>
          </a:p>
          <a:p>
            <a:pPr lvl="1"/>
            <a:endParaRPr lang="en-US" sz="2400" dirty="0" smtClean="0"/>
          </a:p>
          <a:p>
            <a:r>
              <a:rPr lang="en-US" sz="3500" b="1" u="sng" dirty="0" smtClean="0"/>
              <a:t>Question</a:t>
            </a:r>
            <a:r>
              <a:rPr lang="en-US" sz="3500" b="1" dirty="0" smtClean="0"/>
              <a:t>: What is the structure of the 		compensating </a:t>
            </a:r>
            <a:r>
              <a:rPr lang="en-US" sz="3500" b="1" dirty="0" smtClean="0"/>
              <a:t>positive charge?</a:t>
            </a:r>
          </a:p>
          <a:p>
            <a:pPr lvl="1"/>
            <a:endParaRPr lang="en-US" sz="2400" dirty="0" smtClean="0"/>
          </a:p>
          <a:p>
            <a:r>
              <a:rPr lang="en-US" sz="2200" dirty="0" smtClean="0"/>
              <a:t>Prominent diffuse-charge model by Thomson</a:t>
            </a:r>
          </a:p>
          <a:p>
            <a:endParaRPr lang="en-US" dirty="0" smtClean="0"/>
          </a:p>
          <a:p>
            <a:r>
              <a:rPr lang="en-US" sz="3500" b="1" u="sng" dirty="0" smtClean="0"/>
              <a:t>Idea</a:t>
            </a:r>
            <a:r>
              <a:rPr lang="en-US" sz="3500" b="1" dirty="0" smtClean="0"/>
              <a:t>: Use scattering experiments to probe 	the atomic structure.</a:t>
            </a:r>
            <a:endParaRPr lang="en-US" sz="3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relationship between scattering and atomic structure?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0866" y="1600201"/>
            <a:ext cx="3094934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586336"/>
            <a:ext cx="3428999" cy="229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6" name="Group 15"/>
          <p:cNvGrpSpPr/>
          <p:nvPr/>
        </p:nvGrpSpPr>
        <p:grpSpPr>
          <a:xfrm>
            <a:off x="381000" y="5029200"/>
            <a:ext cx="3962400" cy="1628775"/>
            <a:chOff x="381000" y="4724400"/>
            <a:chExt cx="3962400" cy="1628775"/>
          </a:xfrm>
        </p:grpSpPr>
        <p:sp>
          <p:nvSpPr>
            <p:cNvPr id="10" name="Rounded Rectangle 9"/>
            <p:cNvSpPr/>
            <p:nvPr/>
          </p:nvSpPr>
          <p:spPr>
            <a:xfrm>
              <a:off x="381000" y="4724400"/>
              <a:ext cx="3962400" cy="1524000"/>
            </a:xfrm>
            <a:prstGeom prst="roundRect">
              <a:avLst/>
            </a:prstGeom>
            <a:solidFill>
              <a:schemeClr val="accent1">
                <a:alpha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0600" y="4724400"/>
              <a:ext cx="2819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Thomson scattering</a:t>
              </a: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854075" y="4978400"/>
            <a:ext cx="3092450" cy="1374775"/>
          </p:xfrm>
          <a:graphic>
            <a:graphicData uri="http://schemas.openxmlformats.org/presentationml/2006/ole">
              <p:oleObj spid="_x0000_s2054" name="Equation" r:id="rId5" imgW="1257120" imgH="558720" progId="Equation.3">
                <p:embed/>
              </p:oleObj>
            </a:graphicData>
          </a:graphic>
        </p:graphicFrame>
      </p:grpSp>
      <p:grpSp>
        <p:nvGrpSpPr>
          <p:cNvPr id="18" name="Group 17"/>
          <p:cNvGrpSpPr/>
          <p:nvPr/>
        </p:nvGrpSpPr>
        <p:grpSpPr>
          <a:xfrm>
            <a:off x="4876800" y="5029200"/>
            <a:ext cx="3962400" cy="1524000"/>
            <a:chOff x="4876800" y="4724400"/>
            <a:chExt cx="3962400" cy="1524000"/>
          </a:xfrm>
        </p:grpSpPr>
        <p:sp>
          <p:nvSpPr>
            <p:cNvPr id="13" name="Rounded Rectangle 12"/>
            <p:cNvSpPr/>
            <p:nvPr/>
          </p:nvSpPr>
          <p:spPr>
            <a:xfrm>
              <a:off x="4876800" y="4724400"/>
              <a:ext cx="3962400" cy="1524000"/>
            </a:xfrm>
            <a:prstGeom prst="roundRect">
              <a:avLst/>
            </a:prstGeom>
            <a:solidFill>
              <a:schemeClr val="accent1">
                <a:alpha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10200" y="4800600"/>
              <a:ext cx="3124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Rutherford scattering</a:t>
              </a: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5628558" y="5167086"/>
            <a:ext cx="2415984" cy="1066799"/>
          </p:xfrm>
          <a:graphic>
            <a:graphicData uri="http://schemas.openxmlformats.org/presentationml/2006/ole">
              <p:oleObj spid="_x0000_s2055" name="Equation" r:id="rId6" imgW="977760" imgH="431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1676400"/>
            <a:ext cx="5943600" cy="480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pparatu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05000"/>
            <a:ext cx="5497673" cy="4343400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1676400"/>
            <a:ext cx="1862137" cy="160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10799978" rev="0"/>
            </a:camera>
            <a:lightRig rig="threePt" dir="t"/>
          </a:scene3d>
        </p:spPr>
      </p:pic>
      <p:cxnSp>
        <p:nvCxnSpPr>
          <p:cNvPr id="8" name="Straight Arrow Connector 7"/>
          <p:cNvCxnSpPr/>
          <p:nvPr/>
        </p:nvCxnSpPr>
        <p:spPr>
          <a:xfrm>
            <a:off x="5791200" y="2362200"/>
            <a:ext cx="1066800" cy="1588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90800" y="595378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Vacuum (&lt; 80 microns)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29400" y="32766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MCA provides</a:t>
            </a:r>
          </a:p>
          <a:p>
            <a:pPr algn="ctr"/>
            <a:r>
              <a:rPr lang="en-US" sz="2000" b="1" u="sng" dirty="0" smtClean="0"/>
              <a:t>counts over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data obtained from MCA</a:t>
            </a:r>
            <a:endParaRPr lang="en-US" dirty="0"/>
          </a:p>
        </p:txBody>
      </p:sp>
      <p:pic>
        <p:nvPicPr>
          <p:cNvPr id="4" name="Content Placeholder 3" descr="mca_outpu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0"/>
            <a:ext cx="6173972" cy="510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ca_outpu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0"/>
            <a:ext cx="6173972" cy="5105400"/>
          </a:xfrm>
        </p:spPr>
      </p:pic>
      <p:sp>
        <p:nvSpPr>
          <p:cNvPr id="9" name="Rounded Rectangle 8"/>
          <p:cNvSpPr/>
          <p:nvPr/>
        </p:nvSpPr>
        <p:spPr>
          <a:xfrm>
            <a:off x="457200" y="4191000"/>
            <a:ext cx="4114800" cy="1295400"/>
          </a:xfrm>
          <a:prstGeom prst="roundRect">
            <a:avLst/>
          </a:prstGeom>
          <a:solidFill>
            <a:schemeClr val="accent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data obtained from MCA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648200" y="5181600"/>
            <a:ext cx="16764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" y="43434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 range of “valid-channels” constructed by looking at two std. deviations from the mean.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Apparatus has poor angular resolution</a:t>
            </a:r>
            <a:endParaRPr lang="en-US" sz="3600" dirty="0"/>
          </a:p>
        </p:txBody>
      </p:sp>
      <p:pic>
        <p:nvPicPr>
          <p:cNvPr id="4" name="Content Placeholder 3" descr="ang_profil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585686"/>
            <a:ext cx="6324600" cy="5133876"/>
          </a:xfr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4038600"/>
            <a:ext cx="1988579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981200"/>
            <a:ext cx="12858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Need to </a:t>
            </a:r>
            <a:r>
              <a:rPr lang="en-US" sz="3600" dirty="0" smtClean="0"/>
              <a:t>“smear</a:t>
            </a:r>
            <a:r>
              <a:rPr lang="en-US" sz="3600" dirty="0" smtClean="0"/>
              <a:t>” the </a:t>
            </a:r>
            <a:r>
              <a:rPr lang="en-US" sz="3600" dirty="0" smtClean="0"/>
              <a:t>cross-section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870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At any </a:t>
            </a:r>
            <a:r>
              <a:rPr lang="en-US" sz="2400" dirty="0" smtClean="0"/>
              <a:t>howitzer angle, range of scattering angles possible.</a:t>
            </a:r>
            <a:endParaRPr lang="en-US" sz="2400" dirty="0"/>
          </a:p>
        </p:txBody>
      </p:sp>
      <p:pic>
        <p:nvPicPr>
          <p:cNvPr id="4" name="Picture 3" descr="con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03" y="2286000"/>
            <a:ext cx="5689297" cy="4266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Need to “smear” </a:t>
            </a:r>
            <a:r>
              <a:rPr lang="en-US" sz="3600" dirty="0" smtClean="0"/>
              <a:t>the </a:t>
            </a:r>
            <a:r>
              <a:rPr lang="en-US" sz="3600" dirty="0" smtClean="0"/>
              <a:t>cross-section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870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At any </a:t>
            </a:r>
            <a:r>
              <a:rPr lang="en-US" sz="2400" dirty="0" smtClean="0"/>
              <a:t>howitzer angle, range of scattering angles possible.</a:t>
            </a:r>
            <a:endParaRPr lang="en-US" sz="2400" dirty="0"/>
          </a:p>
        </p:txBody>
      </p:sp>
      <p:pic>
        <p:nvPicPr>
          <p:cNvPr id="4" name="Picture 3" descr="convolu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03" y="2286000"/>
            <a:ext cx="5689297" cy="4266973"/>
          </a:xfrm>
          <a:prstGeom prst="rect">
            <a:avLst/>
          </a:prstGeom>
        </p:spPr>
      </p:pic>
      <p:grpSp>
        <p:nvGrpSpPr>
          <p:cNvPr id="3" name="Group 9"/>
          <p:cNvGrpSpPr/>
          <p:nvPr/>
        </p:nvGrpSpPr>
        <p:grpSpPr>
          <a:xfrm>
            <a:off x="3962400" y="3810000"/>
            <a:ext cx="4800600" cy="1384300"/>
            <a:chOff x="3733800" y="4114800"/>
            <a:chExt cx="4800600" cy="1384300"/>
          </a:xfrm>
        </p:grpSpPr>
        <p:sp>
          <p:nvSpPr>
            <p:cNvPr id="8" name="Rounded Rectangle 7"/>
            <p:cNvSpPr/>
            <p:nvPr/>
          </p:nvSpPr>
          <p:spPr>
            <a:xfrm>
              <a:off x="3733800" y="4114800"/>
              <a:ext cx="4800600" cy="1371600"/>
            </a:xfrm>
            <a:prstGeom prst="roundRect">
              <a:avLst/>
            </a:prstGeom>
            <a:solidFill>
              <a:schemeClr val="accent1">
                <a:alpha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3962400" y="4495800"/>
            <a:ext cx="4409240" cy="1003300"/>
          </p:xfrm>
          <a:graphic>
            <a:graphicData uri="http://schemas.openxmlformats.org/presentationml/2006/ole">
              <p:oleObj spid="_x0000_s19458" name="Equation" r:id="rId4" imgW="2120760" imgH="482400" progId="Equation.3">
                <p:embed/>
              </p:oleObj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886200" y="4171890"/>
              <a:ext cx="381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Model for angular imprecision:</a:t>
              </a:r>
              <a:endParaRPr lang="en-US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g_scatt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037013" y="2057400"/>
          <a:ext cx="4435475" cy="1003300"/>
        </p:xfrm>
        <a:graphic>
          <a:graphicData uri="http://schemas.openxmlformats.org/presentationml/2006/ole">
            <p:oleObj spid="_x0000_s20482" name="Equation" r:id="rId4" imgW="2133360" imgH="4824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953000" y="3124200"/>
          <a:ext cx="3511550" cy="501650"/>
        </p:xfrm>
        <a:graphic>
          <a:graphicData uri="http://schemas.openxmlformats.org/presentationml/2006/ole">
            <p:oleObj spid="_x0000_s20483" name="Equation" r:id="rId5" imgW="16887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Inaccuracy in howitzer 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dramatically improve expt. by increasing the accuracy of howitzer angle. 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124200"/>
            <a:ext cx="7461661" cy="304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Performed </a:t>
            </a:r>
            <a:r>
              <a:rPr lang="el-GR" sz="2800" dirty="0" smtClean="0"/>
              <a:t>α</a:t>
            </a:r>
            <a:r>
              <a:rPr lang="en-US" sz="2800" dirty="0" smtClean="0"/>
              <a:t>-particle scattering from gold foils.</a:t>
            </a:r>
          </a:p>
          <a:p>
            <a:endParaRPr lang="en-US" sz="2800" dirty="0" smtClean="0"/>
          </a:p>
          <a:p>
            <a:r>
              <a:rPr lang="en-US" sz="2800" dirty="0" smtClean="0"/>
              <a:t>Excellent agreement to Rutherford cross section. </a:t>
            </a:r>
          </a:p>
          <a:p>
            <a:pPr lvl="1"/>
            <a:r>
              <a:rPr lang="en-US" sz="2400" dirty="0" smtClean="0"/>
              <a:t>Obtained (</a:t>
            </a:r>
            <a:r>
              <a:rPr lang="el-GR" sz="2400" dirty="0" smtClean="0"/>
              <a:t>χ²</a:t>
            </a:r>
            <a:r>
              <a:rPr lang="en-US" sz="2400" dirty="0" smtClean="0"/>
              <a:t>/</a:t>
            </a:r>
            <a:r>
              <a:rPr lang="en-US" sz="2400" dirty="0" err="1" smtClean="0"/>
              <a:t>dof</a:t>
            </a:r>
            <a:r>
              <a:rPr lang="en-US" sz="2400" dirty="0" smtClean="0"/>
              <a:t> = 0.95) </a:t>
            </a:r>
            <a:r>
              <a:rPr lang="en-US" sz="2400" dirty="0" smtClean="0">
                <a:sym typeface="Wingdings" pitchFamily="2" charset="2"/>
              </a:rPr>
              <a:t> </a:t>
            </a:r>
            <a:r>
              <a:rPr lang="el-GR" sz="2400" dirty="0" smtClean="0"/>
              <a:t>χ²</a:t>
            </a:r>
            <a:r>
              <a:rPr lang="en-US" sz="2400" dirty="0" smtClean="0"/>
              <a:t> prob. = </a:t>
            </a:r>
            <a:r>
              <a:rPr lang="en-US" sz="2400" dirty="0" smtClean="0"/>
              <a:t>0.4662</a:t>
            </a:r>
            <a:endParaRPr lang="en-US" dirty="0" smtClean="0"/>
          </a:p>
          <a:p>
            <a:pPr lvl="1"/>
            <a:r>
              <a:rPr lang="en-US" sz="2400" dirty="0" smtClean="0"/>
              <a:t>26 instances of back-scattering at 145 degrees.</a:t>
            </a:r>
            <a:endParaRPr lang="en-US" sz="2400" dirty="0" smtClean="0"/>
          </a:p>
          <a:p>
            <a:endParaRPr lang="en-US" sz="2800" dirty="0" smtClean="0"/>
          </a:p>
          <a:p>
            <a:r>
              <a:rPr lang="en-US" sz="2800" dirty="0" smtClean="0"/>
              <a:t>Thomson model is completely rejected. </a:t>
            </a:r>
          </a:p>
          <a:p>
            <a:pPr lvl="1"/>
            <a:r>
              <a:rPr lang="en-US" sz="2400" dirty="0" smtClean="0"/>
              <a:t>Obtained (</a:t>
            </a:r>
            <a:r>
              <a:rPr lang="el-GR" sz="2400" dirty="0" smtClean="0"/>
              <a:t>χ²</a:t>
            </a:r>
            <a:r>
              <a:rPr lang="en-US" sz="2400" dirty="0" smtClean="0"/>
              <a:t>/</a:t>
            </a:r>
            <a:r>
              <a:rPr lang="en-US" sz="2400" dirty="0" err="1" smtClean="0"/>
              <a:t>dof</a:t>
            </a:r>
            <a:r>
              <a:rPr lang="en-US" sz="2400" dirty="0" smtClean="0"/>
              <a:t> = 99) </a:t>
            </a:r>
            <a:r>
              <a:rPr lang="en-US" sz="2400" dirty="0" smtClean="0">
                <a:sym typeface="Wingdings" pitchFamily="2" charset="2"/>
              </a:rPr>
              <a:t> </a:t>
            </a:r>
            <a:r>
              <a:rPr lang="el-GR" sz="2400" dirty="0" smtClean="0"/>
              <a:t>χ²</a:t>
            </a:r>
            <a:r>
              <a:rPr lang="en-US" sz="2400" dirty="0" smtClean="0"/>
              <a:t> prob. = 0!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678269"/>
            <a:ext cx="80010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Verification of the nuclear hypothesis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various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Thomson </a:t>
            </a:r>
            <a:r>
              <a:rPr lang="en-US" sz="1600" dirty="0" smtClean="0"/>
              <a:t>scattering (slide 4): </a:t>
            </a:r>
            <a:r>
              <a:rPr lang="en-US" sz="1600" dirty="0" smtClean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hyperphysics.phy-astr.gsu.edu/hbase/Nuclear/rutsca3.html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Rutherford </a:t>
            </a:r>
            <a:r>
              <a:rPr lang="en-US" sz="1600" dirty="0" smtClean="0"/>
              <a:t>scattering (slide 4): </a:t>
            </a:r>
            <a:r>
              <a:rPr lang="en-US" sz="1600" dirty="0" smtClean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www.atomeromu.hu/tortenelem/kepek/rutherford-e.jpg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Apparatus (slide </a:t>
            </a:r>
            <a:r>
              <a:rPr lang="en-US" sz="1600" dirty="0" smtClean="0"/>
              <a:t>5): </a:t>
            </a:r>
            <a:r>
              <a:rPr lang="en-US" sz="1600" dirty="0" smtClean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web.mit.edu/8.13/www/15.shtml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PC </a:t>
            </a:r>
            <a:r>
              <a:rPr lang="en-US" sz="1600" dirty="0" smtClean="0"/>
              <a:t>Icon (slide </a:t>
            </a:r>
            <a:r>
              <a:rPr lang="en-US" sz="1600" dirty="0" smtClean="0"/>
              <a:t>5): </a:t>
            </a:r>
            <a:r>
              <a:rPr lang="en-US" sz="1600" dirty="0" smtClean="0">
                <a:hlinkClick r:id="rId5"/>
              </a:rPr>
              <a:t>http://grafikdesign.files.wordpress.com/2007/10/desktop-20pc-20icon.jpg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658</TotalTime>
  <Words>303</Words>
  <Application>Microsoft Office PowerPoint</Application>
  <PresentationFormat>On-screen Show (4:3)</PresentationFormat>
  <Paragraphs>64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Module</vt:lpstr>
      <vt:lpstr>Microsoft Equation 3.0</vt:lpstr>
      <vt:lpstr>Equation</vt:lpstr>
      <vt:lpstr>Rutherford scattering: Angular dependence of the scattering rate</vt:lpstr>
      <vt:lpstr>Topics to be discussed</vt:lpstr>
      <vt:lpstr>Context of our experiment in 1909</vt:lpstr>
      <vt:lpstr>What is the relationship between scattering and atomic structure?</vt:lpstr>
      <vt:lpstr>Experimental setup</vt:lpstr>
      <vt:lpstr>Typical data obtained from MCA</vt:lpstr>
      <vt:lpstr>Typical data obtained from MCA</vt:lpstr>
      <vt:lpstr>Apparatus has poor angular resolution</vt:lpstr>
      <vt:lpstr>Need to “smear” the cross-section</vt:lpstr>
      <vt:lpstr>Need to “smear” the cross-section</vt:lpstr>
      <vt:lpstr>Slide 11</vt:lpstr>
      <vt:lpstr>Inaccuracy in howitzer angle</vt:lpstr>
      <vt:lpstr>Conclusions</vt:lpstr>
      <vt:lpstr>Sources of various images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Rutherford scattering: Angular dependence of scattering rate</dc:title>
  <dc:creator>Tony Kim</dc:creator>
  <cp:lastModifiedBy> </cp:lastModifiedBy>
  <cp:revision>126</cp:revision>
  <dcterms:created xsi:type="dcterms:W3CDTF">2008-10-16T14:15:21Z</dcterms:created>
  <dcterms:modified xsi:type="dcterms:W3CDTF">2008-10-17T01:48:38Z</dcterms:modified>
</cp:coreProperties>
</file>