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B20726E-A3A0-4043-A0F1-93C79AF58A9F}" type="datetimeFigureOut">
              <a:rPr lang="en-US" smtClean="0"/>
              <a:pPr/>
              <a:t>9/25/2008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EA1055A-3E9C-4406-94F3-1F7E3D6CD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000" b="1" u="sng" dirty="0" smtClean="0"/>
              <a:t>Poisson statistics</a:t>
            </a:r>
            <a:r>
              <a:rPr lang="en-US" sz="4000" b="1" dirty="0" smtClean="0"/>
              <a:t>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100" dirty="0" smtClean="0"/>
              <a:t>Measurement of gamma radiation from </a:t>
            </a:r>
            <a:r>
              <a:rPr lang="en-US" sz="3100" baseline="30000" dirty="0" smtClean="0"/>
              <a:t>137</a:t>
            </a:r>
            <a:r>
              <a:rPr lang="en-US" sz="3100" dirty="0" smtClean="0"/>
              <a:t>Cs source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09800"/>
            <a:ext cx="1981200" cy="111861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Tony Hyun Kim</a:t>
            </a:r>
          </a:p>
          <a:p>
            <a:r>
              <a:rPr lang="en-US" sz="2000" dirty="0" smtClean="0"/>
              <a:t>9/26/2008</a:t>
            </a:r>
          </a:p>
          <a:p>
            <a:r>
              <a:rPr lang="en-US" sz="2000" dirty="0" smtClean="0"/>
              <a:t>8.13 MW2-5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25609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Probability theory</a:t>
            </a:r>
          </a:p>
          <a:p>
            <a:pPr marL="1314450" lvl="2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Independent events</a:t>
            </a:r>
          </a:p>
          <a:p>
            <a:pPr marL="1314450" lvl="2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Poisson distribution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Experimental setup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Results</a:t>
            </a:r>
          </a:p>
          <a:p>
            <a:pPr marL="1314450" lvl="2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Comparison to Matlab-generated Poisson data sets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Discussion of errors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Conclusions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Independent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Occurrence of one event does not affect the likelihood of others.</a:t>
            </a:r>
          </a:p>
          <a:p>
            <a:pPr>
              <a:buNone/>
            </a:pPr>
            <a:endParaRPr lang="en-US" sz="2200" dirty="0" smtClean="0"/>
          </a:p>
          <a:p>
            <a:r>
              <a:rPr lang="en-US" sz="2200" dirty="0" smtClean="0"/>
              <a:t>Radioactive </a:t>
            </a:r>
            <a:r>
              <a:rPr lang="en-US" sz="2200" dirty="0" smtClean="0"/>
              <a:t>emission of photons by sample of </a:t>
            </a:r>
            <a:r>
              <a:rPr lang="en-US" sz="2200" baseline="30000" dirty="0" smtClean="0"/>
              <a:t>137</a:t>
            </a:r>
            <a:r>
              <a:rPr lang="en-US" sz="2200" dirty="0" smtClean="0"/>
              <a:t>Cs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05800" cy="18824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A process involving independent events with “mean rate”: </a:t>
            </a:r>
            <a:r>
              <a:rPr lang="el-GR" sz="2400" b="1" dirty="0" smtClean="0"/>
              <a:t>λ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Observation period: </a:t>
            </a:r>
            <a:r>
              <a:rPr lang="en-US" sz="2400" b="1" dirty="0" smtClean="0"/>
              <a:t>T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Expected number of events (“on average”): </a:t>
            </a:r>
            <a:r>
              <a:rPr lang="el-GR" sz="2400" b="1" dirty="0" smtClean="0"/>
              <a:t>μ</a:t>
            </a:r>
            <a:r>
              <a:rPr lang="en-US" sz="2400" b="1" dirty="0" smtClean="0"/>
              <a:t> = </a:t>
            </a:r>
            <a:r>
              <a:rPr lang="el-GR" sz="2400" b="1" dirty="0" smtClean="0"/>
              <a:t>λ</a:t>
            </a:r>
            <a:r>
              <a:rPr lang="en-US" sz="2400" b="1" dirty="0" smtClean="0"/>
              <a:t>T</a:t>
            </a:r>
            <a:endParaRPr lang="en-US" sz="2400" b="1" dirty="0"/>
          </a:p>
        </p:txBody>
      </p:sp>
      <p:pic>
        <p:nvPicPr>
          <p:cNvPr id="4" name="Picture 3" descr="poissondis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600676"/>
            <a:ext cx="4343098" cy="325732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62000" y="4191000"/>
          <a:ext cx="3581400" cy="1441295"/>
        </p:xfrm>
        <a:graphic>
          <a:graphicData uri="http://schemas.openxmlformats.org/presentationml/2006/ole">
            <p:oleObj spid="_x0000_s1026" name="Equation" r:id="rId4" imgW="104112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arat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752601"/>
            <a:ext cx="4343400" cy="316214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7780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Main “knobs”: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Source-detector distance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Amplifier gain</a:t>
            </a:r>
          </a:p>
          <a:p>
            <a:pPr lvl="1">
              <a:lnSpc>
                <a:spcPct val="150000"/>
              </a:lnSpc>
              <a:buNone/>
            </a:pPr>
            <a:endParaRPr lang="en-US" sz="2000" dirty="0" smtClean="0"/>
          </a:p>
          <a:p>
            <a:pPr lvl="1">
              <a:lnSpc>
                <a:spcPct val="150000"/>
              </a:lnSpc>
              <a:buNone/>
            </a:pPr>
            <a:endParaRPr lang="en-US" sz="2000" dirty="0" smtClean="0"/>
          </a:p>
          <a:p>
            <a:pPr lvl="1"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Configured for counting rates of 1, 4, 10, 100 sec</a:t>
            </a:r>
            <a:r>
              <a:rPr lang="en-US" sz="2400" baseline="30000" dirty="0" smtClean="0"/>
              <a:t>-1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Took 100 one-second measurements.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details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hz_his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characteristic of the parent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The long 100-s measurement yields: </a:t>
            </a:r>
            <a:r>
              <a:rPr lang="el-GR" sz="2400" dirty="0" smtClean="0"/>
              <a:t>λ</a:t>
            </a:r>
            <a:r>
              <a:rPr lang="en-US" sz="2400" dirty="0" smtClean="0"/>
              <a:t> = 87.5 sec</a:t>
            </a:r>
            <a:r>
              <a:rPr lang="en-US" sz="2400" baseline="30000" dirty="0" smtClean="0"/>
              <a:t>-1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Confirmed by cumulative averages of 1-second data</a:t>
            </a:r>
            <a:endParaRPr lang="en-US" sz="2400" dirty="0"/>
          </a:p>
        </p:txBody>
      </p:sp>
      <p:pic>
        <p:nvPicPr>
          <p:cNvPr id="4" name="Picture 3" descr="100hz_meancon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702" y="3029176"/>
            <a:ext cx="4800298" cy="360022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352800" y="4876800"/>
            <a:ext cx="3810000" cy="369332"/>
            <a:chOff x="3352800" y="5486400"/>
            <a:chExt cx="3810000" cy="369332"/>
          </a:xfrm>
        </p:grpSpPr>
        <p:sp>
          <p:nvSpPr>
            <p:cNvPr id="5" name="TextBox 4"/>
            <p:cNvSpPr txBox="1"/>
            <p:nvPr/>
          </p:nvSpPr>
          <p:spPr>
            <a:xfrm>
              <a:off x="3352800" y="5486400"/>
              <a:ext cx="3810000" cy="369332"/>
            </a:xfrm>
            <a:prstGeom prst="rect">
              <a:avLst/>
            </a:prstGeom>
            <a:solidFill>
              <a:schemeClr val="accent1"/>
            </a:solidFill>
            <a:ln w="222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Final assessment of mean: </a:t>
              </a:r>
              <a:endParaRPr lang="en-US" dirty="0"/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5958840" y="5504688"/>
            <a:ext cx="1133929" cy="317500"/>
          </p:xfrm>
          <a:graphic>
            <a:graphicData uri="http://schemas.openxmlformats.org/presentationml/2006/ole">
              <p:oleObj spid="_x0000_s17409" name="Equation" r:id="rId4" imgW="634680" imgH="17748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Matlab generated Poisson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Measured data set is characterized by:</a:t>
            </a:r>
          </a:p>
          <a:p>
            <a:endParaRPr lang="en-US" sz="2400" dirty="0" smtClean="0"/>
          </a:p>
          <a:p>
            <a:r>
              <a:rPr lang="en-US" sz="2400" dirty="0" smtClean="0"/>
              <a:t>Reasonable? Given parent Poisson distr:</a:t>
            </a:r>
          </a:p>
          <a:p>
            <a:endParaRPr lang="en-US" sz="2400" b="1" dirty="0" smtClean="0"/>
          </a:p>
          <a:p>
            <a:r>
              <a:rPr lang="en-US" sz="2400" dirty="0" smtClean="0"/>
              <a:t>Generated 100-element Poisson data sets, to find statistical fluctuations on</a:t>
            </a:r>
            <a:endParaRPr lang="en-US" sz="2400" dirty="0"/>
          </a:p>
        </p:txBody>
      </p:sp>
      <p:pic>
        <p:nvPicPr>
          <p:cNvPr id="4" name="Picture 3" descr="sim_tab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343400"/>
            <a:ext cx="5943600" cy="2164612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812536" y="1847088"/>
          <a:ext cx="2828926" cy="457200"/>
        </p:xfrm>
        <a:graphic>
          <a:graphicData uri="http://schemas.openxmlformats.org/presentationml/2006/ole">
            <p:oleObj spid="_x0000_s3074" name="Equation" r:id="rId4" imgW="1257120" imgH="2030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029325" y="2590800"/>
          <a:ext cx="1285875" cy="457200"/>
        </p:xfrm>
        <a:graphic>
          <a:graphicData uri="http://schemas.openxmlformats.org/presentationml/2006/ole">
            <p:oleObj spid="_x0000_s3075" name="Equation" r:id="rId5" imgW="571320" imgH="2030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916936" y="3697224"/>
          <a:ext cx="838200" cy="459658"/>
        </p:xfrm>
        <a:graphic>
          <a:graphicData uri="http://schemas.openxmlformats.org/presentationml/2006/ole">
            <p:oleObj spid="_x0000_s3076" name="Equation" r:id="rId6" imgW="393480" imgH="21564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Poisson fit?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Is             of the measured set typical?</a:t>
            </a:r>
          </a:p>
          <a:p>
            <a:endParaRPr lang="en-US" sz="2800" dirty="0" smtClean="0"/>
          </a:p>
          <a:p>
            <a:pPr lvl="1"/>
            <a:r>
              <a:rPr lang="en-US" dirty="0" smtClean="0"/>
              <a:t>Measured set:</a:t>
            </a:r>
          </a:p>
          <a:p>
            <a:pPr lvl="1"/>
            <a:r>
              <a:rPr lang="en-US" dirty="0" smtClean="0"/>
              <a:t>Simulated set:</a:t>
            </a:r>
          </a:p>
          <a:p>
            <a:endParaRPr lang="en-US" dirty="0" smtClean="0"/>
          </a:p>
          <a:p>
            <a:r>
              <a:rPr lang="en-US" sz="2800" dirty="0" smtClean="0"/>
              <a:t>Does                ?</a:t>
            </a:r>
          </a:p>
          <a:p>
            <a:pPr lvl="1"/>
            <a:r>
              <a:rPr lang="en-US" dirty="0" smtClean="0"/>
              <a:t>Measured set: </a:t>
            </a:r>
          </a:p>
          <a:p>
            <a:pPr lvl="1"/>
            <a:r>
              <a:rPr lang="en-US" dirty="0" smtClean="0"/>
              <a:t>Simulated set: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2599944"/>
            <a:ext cx="4267200" cy="990600"/>
            <a:chOff x="3429000" y="2667000"/>
            <a:chExt cx="4267200" cy="990600"/>
          </a:xfrm>
        </p:grpSpPr>
        <p:sp>
          <p:nvSpPr>
            <p:cNvPr id="6" name="Rounded Rectangle 5"/>
            <p:cNvSpPr/>
            <p:nvPr/>
          </p:nvSpPr>
          <p:spPr>
            <a:xfrm>
              <a:off x="3429000" y="2667000"/>
              <a:ext cx="4267200" cy="990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3575050" y="3214688"/>
            <a:ext cx="3962400" cy="442912"/>
          </p:xfrm>
          <a:graphic>
            <a:graphicData uri="http://schemas.openxmlformats.org/presentationml/2006/ole">
              <p:oleObj spid="_x0000_s2050" name="Equation" r:id="rId3" imgW="1815840" imgH="203040" progId="Equation.3">
                <p:embed/>
              </p:oleObj>
            </a:graphicData>
          </a:graphic>
        </p:graphicFrame>
        <p:graphicFrame>
          <p:nvGraphicFramePr>
            <p:cNvPr id="2051" name="Object 3"/>
            <p:cNvGraphicFramePr>
              <a:graphicFrameLocks noChangeAspect="1"/>
            </p:cNvGraphicFramePr>
            <p:nvPr/>
          </p:nvGraphicFramePr>
          <p:xfrm>
            <a:off x="3581400" y="2714625"/>
            <a:ext cx="2828925" cy="457200"/>
          </p:xfrm>
          <a:graphic>
            <a:graphicData uri="http://schemas.openxmlformats.org/presentationml/2006/ole">
              <p:oleObj spid="_x0000_s2051" name="Equation" r:id="rId4" imgW="1257120" imgH="203040" progId="Equation.3">
                <p:embed/>
              </p:oleObj>
            </a:graphicData>
          </a:graphic>
        </p:graphicFrame>
      </p:grp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743456" y="3855720"/>
          <a:ext cx="990600" cy="483220"/>
        </p:xfrm>
        <a:graphic>
          <a:graphicData uri="http://schemas.openxmlformats.org/presentationml/2006/ole">
            <p:oleObj spid="_x0000_s2052" name="Equation" r:id="rId5" imgW="520560" imgH="253800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295400" y="1905000"/>
          <a:ext cx="685800" cy="376670"/>
        </p:xfrm>
        <a:graphic>
          <a:graphicData uri="http://schemas.openxmlformats.org/presentationml/2006/ole">
            <p:oleObj spid="_x0000_s2054" name="Equation" r:id="rId6" imgW="393480" imgH="215640" progId="Equation.3">
              <p:embed/>
            </p:oleObj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3438144" y="4258056"/>
            <a:ext cx="2971800" cy="990600"/>
            <a:chOff x="3429000" y="4267200"/>
            <a:chExt cx="2971800" cy="990600"/>
          </a:xfrm>
        </p:grpSpPr>
        <p:sp>
          <p:nvSpPr>
            <p:cNvPr id="17" name="Rounded Rectangle 16"/>
            <p:cNvSpPr/>
            <p:nvPr/>
          </p:nvSpPr>
          <p:spPr>
            <a:xfrm>
              <a:off x="3429000" y="4267200"/>
              <a:ext cx="2971800" cy="990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3581400" y="4267200"/>
            <a:ext cx="1828800" cy="530087"/>
          </p:xfrm>
          <a:graphic>
            <a:graphicData uri="http://schemas.openxmlformats.org/presentationml/2006/ole">
              <p:oleObj spid="_x0000_s2055" name="Equation" r:id="rId7" imgW="876240" imgH="253800" progId="Equation.3">
                <p:embed/>
              </p:oleObj>
            </a:graphicData>
          </a:graphic>
        </p:graphicFrame>
        <p:graphicFrame>
          <p:nvGraphicFramePr>
            <p:cNvPr id="2056" name="Object 8"/>
            <p:cNvGraphicFramePr>
              <a:graphicFrameLocks noChangeAspect="1"/>
            </p:cNvGraphicFramePr>
            <p:nvPr/>
          </p:nvGraphicFramePr>
          <p:xfrm>
            <a:off x="3581400" y="4724400"/>
            <a:ext cx="2649538" cy="530225"/>
          </p:xfrm>
          <a:graphic>
            <a:graphicData uri="http://schemas.openxmlformats.org/presentationml/2006/ole">
              <p:oleObj spid="_x0000_s2056" name="Equation" r:id="rId8" imgW="1269720" imgH="25380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pparat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819400"/>
            <a:ext cx="4552950" cy="3314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error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8918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Our expt. and analysis are robust against “hidden sources”</a:t>
            </a:r>
          </a:p>
          <a:p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5715000" y="2486890"/>
            <a:ext cx="1295400" cy="9421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5562600" y="2895600"/>
            <a:ext cx="1295400" cy="9421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5334000" y="2438400"/>
            <a:ext cx="1295400" cy="9421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5715000" y="3276600"/>
            <a:ext cx="1295400" cy="9421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5334000" y="3886200"/>
            <a:ext cx="1295400" cy="9421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24600" y="4343400"/>
            <a:ext cx="1524000" cy="3810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Other sources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Counting experiments of emission from Cs.</a:t>
            </a:r>
          </a:p>
          <a:p>
            <a:endParaRPr lang="en-US" sz="2400" dirty="0" smtClean="0"/>
          </a:p>
          <a:p>
            <a:r>
              <a:rPr lang="en-US" sz="2400" dirty="0" smtClean="0"/>
              <a:t>Direct fit shows that Poisson distr. describes data well.</a:t>
            </a:r>
          </a:p>
          <a:p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Comparison with Matlab-generated sets show: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Data set parameters within statistical fluctuations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The relation                 holds for data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599944" y="4550664"/>
          <a:ext cx="685800" cy="335207"/>
        </p:xfrm>
        <a:graphic>
          <a:graphicData uri="http://schemas.openxmlformats.org/presentationml/2006/ole">
            <p:oleObj spid="_x0000_s4099" name="Equation" r:id="rId3" imgW="520560" imgH="25380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105</TotalTime>
  <Words>249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Module</vt:lpstr>
      <vt:lpstr>Equation</vt:lpstr>
      <vt:lpstr>Poisson statistics:  Measurement of gamma radiation from 137Cs source</vt:lpstr>
      <vt:lpstr>Topics to be discussed</vt:lpstr>
      <vt:lpstr>Independent events</vt:lpstr>
      <vt:lpstr>Poisson distribution</vt:lpstr>
      <vt:lpstr>Experimental details</vt:lpstr>
      <vt:lpstr>Slide 6</vt:lpstr>
      <vt:lpstr>What is the characteristic of the parent distribution?</vt:lpstr>
      <vt:lpstr>Matlab generated Poisson sets</vt:lpstr>
      <vt:lpstr>Does Poisson fit?</vt:lpstr>
      <vt:lpstr>Brief error analysis</vt:lpstr>
      <vt:lpstr>Conclusions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Poisson statistics:  Measurement of gamma radiation from 137Cs source</dc:title>
  <dc:creator> </dc:creator>
  <cp:lastModifiedBy> </cp:lastModifiedBy>
  <cp:revision>82</cp:revision>
  <dcterms:created xsi:type="dcterms:W3CDTF">2008-09-26T01:42:54Z</dcterms:created>
  <dcterms:modified xsi:type="dcterms:W3CDTF">2008-09-26T03:44:04Z</dcterms:modified>
</cp:coreProperties>
</file>