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1" r:id="rId6"/>
    <p:sldId id="264" r:id="rId7"/>
    <p:sldId id="259" r:id="rId8"/>
    <p:sldId id="260" r:id="rId9"/>
    <p:sldId id="262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9" autoAdjust="0"/>
    <p:restoredTop sz="94660"/>
  </p:normalViewPr>
  <p:slideViewPr>
    <p:cSldViewPr>
      <p:cViewPr>
        <p:scale>
          <a:sx n="75" d="100"/>
          <a:sy n="75" d="100"/>
        </p:scale>
        <p:origin x="-1296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C7E6F-69A8-4E0E-B320-9DBAAE194308}" type="datetimeFigureOut">
              <a:rPr lang="de-DE" smtClean="0"/>
              <a:t>04.04.2011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8F81C-2E49-48BE-96AF-DA94AA97D06D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bkgd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el 1"/>
          <p:cNvSpPr txBox="1">
            <a:spLocks/>
          </p:cNvSpPr>
          <p:nvPr/>
        </p:nvSpPr>
        <p:spPr>
          <a:xfrm>
            <a:off x="-7484" y="0"/>
            <a:ext cx="9151016" cy="6885384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670943"/>
            <a:ext cx="7772400" cy="1470025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Surface-electrode ion trap with integrated light source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75856" y="3861048"/>
            <a:ext cx="2592288" cy="1343000"/>
          </a:xfrm>
          <a:solidFill>
            <a:schemeClr val="bg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de-DE" sz="2400" dirty="0" smtClean="0">
                <a:solidFill>
                  <a:schemeClr val="tx1"/>
                </a:solidFill>
              </a:rPr>
              <a:t>Tony Hyun Kim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Chuang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group</a:t>
            </a:r>
          </a:p>
          <a:p>
            <a:r>
              <a:rPr lang="de-DE" sz="2400" dirty="0" smtClean="0">
                <a:solidFill>
                  <a:schemeClr val="tx1"/>
                </a:solidFill>
              </a:rPr>
              <a:t>2011 April 5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Optics integration in ion traps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4525963"/>
          </a:xfrm>
        </p:spPr>
        <p:txBody>
          <a:bodyPr/>
          <a:lstStyle/>
          <a:p>
            <a:r>
              <a:rPr lang="en-US" dirty="0" smtClean="0"/>
              <a:t>QIP with 10s and 100s of qubits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Quantum light-matter interface (cQED)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4680520" y="4915034"/>
            <a:ext cx="4427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[1] D. Kielpinski, C. Monroe, D.J. Wineland. Nature 6890, 709-771 (2002)</a:t>
            </a:r>
          </a:p>
          <a:p>
            <a:r>
              <a:rPr lang="de-DE" sz="1200" dirty="0" smtClean="0"/>
              <a:t>[2] A. VanDevender, Y. Colombe, J. Amini, D. Leibfried, D.J. Wineland. PRL 105, 023001 (2010)</a:t>
            </a:r>
          </a:p>
          <a:p>
            <a:r>
              <a:rPr lang="de-DE" sz="1200" dirty="0" smtClean="0"/>
              <a:t>[3] E. </a:t>
            </a:r>
            <a:r>
              <a:rPr lang="de-DE" sz="1200" dirty="0" err="1" smtClean="0"/>
              <a:t>Streed</a:t>
            </a:r>
            <a:r>
              <a:rPr lang="de-DE" sz="1200" dirty="0" smtClean="0"/>
              <a:t>, B.G. Norton, A. </a:t>
            </a:r>
            <a:r>
              <a:rPr lang="de-DE" sz="1200" dirty="0" err="1" smtClean="0"/>
              <a:t>Jechow</a:t>
            </a:r>
            <a:r>
              <a:rPr lang="de-DE" sz="1200" dirty="0" smtClean="0"/>
              <a:t>, T.J. </a:t>
            </a:r>
            <a:r>
              <a:rPr lang="de-DE" sz="1200" dirty="0" err="1" smtClean="0"/>
              <a:t>Weinhold</a:t>
            </a:r>
            <a:r>
              <a:rPr lang="de-DE" sz="1200" dirty="0" smtClean="0"/>
              <a:t>,  D. Kielpinski. PRL 106, 010502 (2011)</a:t>
            </a:r>
          </a:p>
          <a:p>
            <a:r>
              <a:rPr lang="de-DE" sz="1200" dirty="0" smtClean="0"/>
              <a:t>[4]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S.X. Wang, M. Shi, Y. </a:t>
            </a:r>
            <a:r>
              <a:rPr lang="de-DE" sz="1200" dirty="0" err="1" smtClean="0"/>
              <a:t>Ge</a:t>
            </a:r>
            <a:r>
              <a:rPr lang="de-DE" sz="1200" dirty="0" smtClean="0"/>
              <a:t>, M. </a:t>
            </a:r>
            <a:r>
              <a:rPr lang="de-DE" sz="1200" dirty="0" err="1" smtClean="0"/>
              <a:t>Cetina</a:t>
            </a:r>
            <a:r>
              <a:rPr lang="de-DE" sz="1200" dirty="0" smtClean="0"/>
              <a:t>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</a:t>
            </a:r>
            <a:r>
              <a:rPr lang="de-DE" sz="1200" dirty="0" err="1" smtClean="0"/>
              <a:t>arXiv</a:t>
            </a:r>
            <a:r>
              <a:rPr lang="de-DE" sz="1200" dirty="0" smtClean="0"/>
              <a:t>: 1011:5259 (2010)</a:t>
            </a:r>
          </a:p>
          <a:p>
            <a:r>
              <a:rPr lang="de-DE" sz="1200" dirty="0" smtClean="0"/>
              <a:t>[5] A. Wilson, </a:t>
            </a:r>
            <a:r>
              <a:rPr lang="de-DE" sz="1200" i="1" dirty="0" smtClean="0"/>
              <a:t>et al</a:t>
            </a:r>
            <a:r>
              <a:rPr lang="de-DE" sz="1200" dirty="0" smtClean="0"/>
              <a:t>. </a:t>
            </a:r>
            <a:r>
              <a:rPr lang="de-DE" sz="1200" dirty="0" err="1" smtClean="0"/>
              <a:t>arXiv</a:t>
            </a:r>
            <a:r>
              <a:rPr lang="de-DE" sz="1200" dirty="0" smtClean="0"/>
              <a:t>: 1101.5877 (2011)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68810" y="21328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[1]</a:t>
            </a:r>
            <a:endParaRPr lang="de-DE" dirty="0"/>
          </a:p>
        </p:txBody>
      </p:sp>
      <p:grpSp>
        <p:nvGrpSpPr>
          <p:cNvPr id="9" name="Gruppieren 30"/>
          <p:cNvGrpSpPr/>
          <p:nvPr/>
        </p:nvGrpSpPr>
        <p:grpSpPr>
          <a:xfrm>
            <a:off x="700536" y="2039656"/>
            <a:ext cx="3367408" cy="2376376"/>
            <a:chOff x="628528" y="1988840"/>
            <a:chExt cx="3439416" cy="2427192"/>
          </a:xfrm>
        </p:grpSpPr>
        <p:pic>
          <p:nvPicPr>
            <p:cNvPr id="4" name="Grafik 3" descr="kielpinski200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528" y="1988840"/>
              <a:ext cx="1855240" cy="2427192"/>
            </a:xfrm>
            <a:prstGeom prst="rect">
              <a:avLst/>
            </a:prstGeom>
          </p:spPr>
        </p:pic>
        <p:sp>
          <p:nvSpPr>
            <p:cNvPr id="8" name="Rechteck 7"/>
            <p:cNvSpPr/>
            <p:nvPr/>
          </p:nvSpPr>
          <p:spPr>
            <a:xfrm>
              <a:off x="2411760" y="2060848"/>
              <a:ext cx="1656184" cy="10801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" name="Grafik 6" descr="strontiumlevels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3768" y="2132856"/>
              <a:ext cx="1521796" cy="936104"/>
            </a:xfrm>
            <a:prstGeom prst="rect">
              <a:avLst/>
            </a:prstGeom>
          </p:spPr>
        </p:pic>
        <p:cxnSp>
          <p:nvCxnSpPr>
            <p:cNvPr id="10" name="Gerade Verbindung 9"/>
            <p:cNvCxnSpPr/>
            <p:nvPr/>
          </p:nvCxnSpPr>
          <p:spPr>
            <a:xfrm rot="10800000" flipV="1">
              <a:off x="1403648" y="2060848"/>
              <a:ext cx="1008112" cy="8640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0800000">
              <a:off x="1403648" y="2972564"/>
              <a:ext cx="1008112" cy="16840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Grafik 17" descr="NI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562570"/>
            <a:ext cx="2088232" cy="1730526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4211960" y="21328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[2]</a:t>
            </a:r>
            <a:endParaRPr lang="de-DE" dirty="0"/>
          </a:p>
        </p:txBody>
      </p:sp>
      <p:pic>
        <p:nvPicPr>
          <p:cNvPr id="23" name="Grafik 22" descr="stre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5742" y="2618720"/>
            <a:ext cx="2654994" cy="1645348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168810" y="493187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[4]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6444208" y="2564904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 descr="mirrortra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9" y="4964947"/>
            <a:ext cx="1368151" cy="1632405"/>
          </a:xfrm>
          <a:prstGeom prst="rect">
            <a:avLst/>
          </a:prstGeom>
        </p:spPr>
      </p:pic>
      <p:sp>
        <p:nvSpPr>
          <p:cNvPr id="27" name="Rechteck 26"/>
          <p:cNvSpPr/>
          <p:nvPr/>
        </p:nvSpPr>
        <p:spPr>
          <a:xfrm>
            <a:off x="611560" y="4941168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6657914" y="22852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[3]</a:t>
            </a:r>
            <a:endParaRPr lang="de-DE" dirty="0"/>
          </a:p>
        </p:txBody>
      </p:sp>
      <p:pic>
        <p:nvPicPr>
          <p:cNvPr id="29" name="Grafik 28" descr="lang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92476" y="4941168"/>
            <a:ext cx="1274202" cy="1700808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2483768" y="494116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[5]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Optics integration in ion traps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4525963"/>
          </a:xfrm>
        </p:spPr>
        <p:txBody>
          <a:bodyPr/>
          <a:lstStyle/>
          <a:p>
            <a:r>
              <a:rPr lang="en-US" dirty="0" smtClean="0"/>
              <a:t>QIP with 10s and 100s of qubits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Quantum light-matter interface (cQED)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4680520" y="4915034"/>
            <a:ext cx="4427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[1] D. Kielpinski, C. Monroe, D.J. Wineland. Nature 6890, 709-771 (2002)</a:t>
            </a:r>
          </a:p>
          <a:p>
            <a:r>
              <a:rPr lang="de-DE" sz="1200" dirty="0" smtClean="0"/>
              <a:t>[2] A. VanDevender, Y. Colombe, J. Amini, D. Leibfried, D.J. Wineland. PRL 105, 023001 (2010)</a:t>
            </a:r>
          </a:p>
          <a:p>
            <a:r>
              <a:rPr lang="de-DE" sz="1200" dirty="0" smtClean="0"/>
              <a:t>[3] E. </a:t>
            </a:r>
            <a:r>
              <a:rPr lang="de-DE" sz="1200" dirty="0" err="1" smtClean="0"/>
              <a:t>Streed</a:t>
            </a:r>
            <a:r>
              <a:rPr lang="de-DE" sz="1200" dirty="0" smtClean="0"/>
              <a:t>, B.G. Norton, A. </a:t>
            </a:r>
            <a:r>
              <a:rPr lang="de-DE" sz="1200" dirty="0" err="1" smtClean="0"/>
              <a:t>Jechow</a:t>
            </a:r>
            <a:r>
              <a:rPr lang="de-DE" sz="1200" dirty="0" smtClean="0"/>
              <a:t>, T.J. </a:t>
            </a:r>
            <a:r>
              <a:rPr lang="de-DE" sz="1200" dirty="0" err="1" smtClean="0"/>
              <a:t>Weinhold</a:t>
            </a:r>
            <a:r>
              <a:rPr lang="de-DE" sz="1200" dirty="0" smtClean="0"/>
              <a:t>,  D. Kielpinski. PRL 106, 010502 (2011)</a:t>
            </a:r>
          </a:p>
          <a:p>
            <a:r>
              <a:rPr lang="de-DE" sz="1200" dirty="0" smtClean="0"/>
              <a:t>[4]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S.X. Wang, M. Shi, Y. </a:t>
            </a:r>
            <a:r>
              <a:rPr lang="de-DE" sz="1200" dirty="0" err="1" smtClean="0"/>
              <a:t>Ge</a:t>
            </a:r>
            <a:r>
              <a:rPr lang="de-DE" sz="1200" dirty="0" smtClean="0"/>
              <a:t>, M. </a:t>
            </a:r>
            <a:r>
              <a:rPr lang="de-DE" sz="1200" dirty="0" err="1" smtClean="0"/>
              <a:t>Cetina</a:t>
            </a:r>
            <a:r>
              <a:rPr lang="de-DE" sz="1200" dirty="0" smtClean="0"/>
              <a:t>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</a:t>
            </a:r>
            <a:r>
              <a:rPr lang="de-DE" sz="1200" dirty="0" err="1" smtClean="0"/>
              <a:t>arXiv</a:t>
            </a:r>
            <a:r>
              <a:rPr lang="de-DE" sz="1200" dirty="0" smtClean="0"/>
              <a:t>: 1011:5259 (2010)</a:t>
            </a:r>
          </a:p>
          <a:p>
            <a:r>
              <a:rPr lang="de-DE" sz="1200" dirty="0" smtClean="0"/>
              <a:t>[5] A. Wilson, </a:t>
            </a:r>
            <a:r>
              <a:rPr lang="de-DE" sz="1200" i="1" dirty="0" smtClean="0"/>
              <a:t>et al</a:t>
            </a:r>
            <a:r>
              <a:rPr lang="de-DE" sz="1200" dirty="0" smtClean="0"/>
              <a:t>. </a:t>
            </a:r>
            <a:r>
              <a:rPr lang="de-DE" sz="1200" dirty="0" err="1" smtClean="0"/>
              <a:t>arXiv</a:t>
            </a:r>
            <a:r>
              <a:rPr lang="de-DE" sz="1200" dirty="0" smtClean="0"/>
              <a:t>: 1101.5877 (2011)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68810" y="21328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[1]</a:t>
            </a:r>
            <a:endParaRPr lang="de-DE" dirty="0"/>
          </a:p>
        </p:txBody>
      </p:sp>
      <p:grpSp>
        <p:nvGrpSpPr>
          <p:cNvPr id="31" name="Gruppieren 30"/>
          <p:cNvGrpSpPr/>
          <p:nvPr/>
        </p:nvGrpSpPr>
        <p:grpSpPr>
          <a:xfrm>
            <a:off x="700536" y="2039656"/>
            <a:ext cx="3367408" cy="2376376"/>
            <a:chOff x="628528" y="1988840"/>
            <a:chExt cx="3439416" cy="2427192"/>
          </a:xfrm>
        </p:grpSpPr>
        <p:pic>
          <p:nvPicPr>
            <p:cNvPr id="4" name="Grafik 3" descr="kielpinski200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528" y="1988840"/>
              <a:ext cx="1855240" cy="2427192"/>
            </a:xfrm>
            <a:prstGeom prst="rect">
              <a:avLst/>
            </a:prstGeom>
          </p:spPr>
        </p:pic>
        <p:sp>
          <p:nvSpPr>
            <p:cNvPr id="8" name="Rechteck 7"/>
            <p:cNvSpPr/>
            <p:nvPr/>
          </p:nvSpPr>
          <p:spPr>
            <a:xfrm>
              <a:off x="2411760" y="2060848"/>
              <a:ext cx="1656184" cy="10801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" name="Grafik 6" descr="strontiumlevels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3768" y="2132856"/>
              <a:ext cx="1521796" cy="936104"/>
            </a:xfrm>
            <a:prstGeom prst="rect">
              <a:avLst/>
            </a:prstGeom>
          </p:spPr>
        </p:pic>
        <p:cxnSp>
          <p:nvCxnSpPr>
            <p:cNvPr id="10" name="Gerade Verbindung 9"/>
            <p:cNvCxnSpPr/>
            <p:nvPr/>
          </p:nvCxnSpPr>
          <p:spPr>
            <a:xfrm rot="10800000" flipV="1">
              <a:off x="1403648" y="2060848"/>
              <a:ext cx="1008112" cy="8640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0800000">
              <a:off x="1403648" y="2972564"/>
              <a:ext cx="1008112" cy="16840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Grafik 17" descr="NI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562570"/>
            <a:ext cx="2088232" cy="1730526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4211960" y="21328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[2]</a:t>
            </a:r>
            <a:endParaRPr lang="de-DE" dirty="0"/>
          </a:p>
        </p:txBody>
      </p:sp>
      <p:pic>
        <p:nvPicPr>
          <p:cNvPr id="23" name="Grafik 22" descr="stre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5742" y="2618720"/>
            <a:ext cx="2654994" cy="1645348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168810" y="493187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[4]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6444208" y="2564904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 descr="mirrortra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9" y="4964947"/>
            <a:ext cx="1368151" cy="1632405"/>
          </a:xfrm>
          <a:prstGeom prst="rect">
            <a:avLst/>
          </a:prstGeom>
        </p:spPr>
      </p:pic>
      <p:sp>
        <p:nvSpPr>
          <p:cNvPr id="27" name="Rechteck 26"/>
          <p:cNvSpPr/>
          <p:nvPr/>
        </p:nvSpPr>
        <p:spPr>
          <a:xfrm>
            <a:off x="611560" y="4941168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6657914" y="228525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[3]</a:t>
            </a:r>
            <a:endParaRPr lang="de-DE" dirty="0"/>
          </a:p>
        </p:txBody>
      </p:sp>
      <p:pic>
        <p:nvPicPr>
          <p:cNvPr id="29" name="Grafik 28" descr="lang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92476" y="4941168"/>
            <a:ext cx="1274202" cy="1700808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2483768" y="494116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[5]</a:t>
            </a:r>
            <a:endParaRPr lang="de-DE" dirty="0"/>
          </a:p>
        </p:txBody>
      </p:sp>
      <p:sp>
        <p:nvSpPr>
          <p:cNvPr id="32" name="Titel 1"/>
          <p:cNvSpPr txBox="1">
            <a:spLocks/>
          </p:cNvSpPr>
          <p:nvPr/>
        </p:nvSpPr>
        <p:spPr>
          <a:xfrm>
            <a:off x="-7484" y="1340768"/>
            <a:ext cx="9151016" cy="55446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" name="Abgerundetes Rechteck 32"/>
          <p:cNvSpPr/>
          <p:nvPr/>
        </p:nvSpPr>
        <p:spPr>
          <a:xfrm>
            <a:off x="539552" y="3645024"/>
            <a:ext cx="7992888" cy="273630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feld 33"/>
          <p:cNvSpPr txBox="1"/>
          <p:nvPr/>
        </p:nvSpPr>
        <p:spPr>
          <a:xfrm>
            <a:off x="971600" y="3959185"/>
            <a:ext cx="72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Challenges: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solidFill>
                  <a:srgbClr val="002060"/>
                </a:solidFill>
              </a:rPr>
              <a:t> Perturbation of trapping fields,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solidFill>
                  <a:srgbClr val="002060"/>
                </a:solidFill>
              </a:rPr>
              <a:t> Dielectric charging [6],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Overlap of ion and mode.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139952" y="6581001"/>
            <a:ext cx="5004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[6] M. </a:t>
            </a:r>
            <a:r>
              <a:rPr lang="de-DE" sz="1200" dirty="0" err="1" smtClean="0"/>
              <a:t>Harlander</a:t>
            </a:r>
            <a:r>
              <a:rPr lang="de-DE" sz="1200" dirty="0" smtClean="0"/>
              <a:t>, M. </a:t>
            </a:r>
            <a:r>
              <a:rPr lang="de-DE" sz="1200" dirty="0" err="1" smtClean="0"/>
              <a:t>Brownnutt</a:t>
            </a:r>
            <a:r>
              <a:rPr lang="de-DE" sz="1200" dirty="0" smtClean="0"/>
              <a:t>, W. Hansel, R. Blatt. NJP 12, 093035 (2010) 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integration for light delivery</a:t>
            </a:r>
            <a:endParaRPr lang="en-US" dirty="0"/>
          </a:p>
        </p:txBody>
      </p:sp>
      <p:pic>
        <p:nvPicPr>
          <p:cNvPr id="10" name="Grafik 163" descr="structur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92" y="3284984"/>
            <a:ext cx="6890700" cy="3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58"/>
          <p:cNvSpPr txBox="1">
            <a:spLocks noChangeArrowheads="1"/>
          </p:cNvSpPr>
          <p:nvPr/>
        </p:nvSpPr>
        <p:spPr bwMode="auto">
          <a:xfrm>
            <a:off x="1504121" y="5963794"/>
            <a:ext cx="19442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0" dirty="0" smtClean="0">
                <a:solidFill>
                  <a:srgbClr val="FF0000"/>
                </a:solidFill>
              </a:rPr>
              <a:t> 674nm SM fiber</a:t>
            </a:r>
            <a:endParaRPr lang="en-US" b="1" i="0" dirty="0">
              <a:solidFill>
                <a:srgbClr val="FF0000"/>
              </a:solidFill>
            </a:endParaRPr>
          </a:p>
        </p:txBody>
      </p:sp>
      <p:grpSp>
        <p:nvGrpSpPr>
          <p:cNvPr id="12" name="Gruppieren 164"/>
          <p:cNvGrpSpPr>
            <a:grpSpLocks/>
          </p:cNvGrpSpPr>
          <p:nvPr/>
        </p:nvGrpSpPr>
        <p:grpSpPr bwMode="auto">
          <a:xfrm>
            <a:off x="3826089" y="3406650"/>
            <a:ext cx="1584069" cy="3163318"/>
            <a:chOff x="18821853" y="7239000"/>
            <a:chExt cx="3048000" cy="5943600"/>
          </a:xfrm>
        </p:grpSpPr>
        <p:sp>
          <p:nvSpPr>
            <p:cNvPr id="13" name="Bogen 12"/>
            <p:cNvSpPr/>
            <p:nvPr/>
          </p:nvSpPr>
          <p:spPr bwMode="auto">
            <a:xfrm>
              <a:off x="18821853" y="7239000"/>
              <a:ext cx="1447800" cy="5943600"/>
            </a:xfrm>
            <a:prstGeom prst="arc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4" name="Bogen 13"/>
            <p:cNvSpPr/>
            <p:nvPr/>
          </p:nvSpPr>
          <p:spPr bwMode="auto">
            <a:xfrm flipH="1">
              <a:off x="20422053" y="7239000"/>
              <a:ext cx="1447800" cy="5943600"/>
            </a:xfrm>
            <a:prstGeom prst="arc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15" name="Textfeld 168"/>
          <p:cNvSpPr txBox="1">
            <a:spLocks noChangeArrowheads="1"/>
          </p:cNvSpPr>
          <p:nvPr/>
        </p:nvSpPr>
        <p:spPr bwMode="auto">
          <a:xfrm>
            <a:off x="2195736" y="3419708"/>
            <a:ext cx="2138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i="0" dirty="0" smtClean="0">
                <a:solidFill>
                  <a:srgbClr val="FF0000"/>
                </a:solidFill>
              </a:rPr>
              <a:t>~50 micron waist</a:t>
            </a:r>
            <a:endParaRPr lang="en-US" b="1" i="0" dirty="0">
              <a:solidFill>
                <a:srgbClr val="FF0000"/>
              </a:solidFill>
            </a:endParaRPr>
          </a:p>
        </p:txBody>
      </p:sp>
      <p:sp>
        <p:nvSpPr>
          <p:cNvPr id="16" name="Textfeld 172"/>
          <p:cNvSpPr txBox="1">
            <a:spLocks noChangeArrowheads="1"/>
          </p:cNvSpPr>
          <p:nvPr/>
        </p:nvSpPr>
        <p:spPr bwMode="auto">
          <a:xfrm>
            <a:off x="3326117" y="4869160"/>
            <a:ext cx="4356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 i="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RF</a:t>
            </a:r>
          </a:p>
        </p:txBody>
      </p:sp>
      <p:sp>
        <p:nvSpPr>
          <p:cNvPr id="17" name="Textfeld 39"/>
          <p:cNvSpPr txBox="1">
            <a:spLocks noChangeArrowheads="1"/>
          </p:cNvSpPr>
          <p:nvPr/>
        </p:nvSpPr>
        <p:spPr bwMode="auto">
          <a:xfrm>
            <a:off x="2192593" y="4860652"/>
            <a:ext cx="7232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GND</a:t>
            </a:r>
          </a:p>
        </p:txBody>
      </p:sp>
      <p:sp>
        <p:nvSpPr>
          <p:cNvPr id="18" name="Textfeld 40"/>
          <p:cNvSpPr txBox="1">
            <a:spLocks noChangeArrowheads="1"/>
          </p:cNvSpPr>
          <p:nvPr/>
        </p:nvSpPr>
        <p:spPr bwMode="auto">
          <a:xfrm>
            <a:off x="4893940" y="6021288"/>
            <a:ext cx="6873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GND</a:t>
            </a:r>
          </a:p>
        </p:txBody>
      </p:sp>
      <p:cxnSp>
        <p:nvCxnSpPr>
          <p:cNvPr id="20" name="Gerade Verbindung mit Pfeil 19"/>
          <p:cNvCxnSpPr/>
          <p:nvPr/>
        </p:nvCxnSpPr>
        <p:spPr>
          <a:xfrm flipV="1">
            <a:off x="3347864" y="6021288"/>
            <a:ext cx="1296144" cy="1440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uppieren 21"/>
          <p:cNvGrpSpPr/>
          <p:nvPr/>
        </p:nvGrpSpPr>
        <p:grpSpPr>
          <a:xfrm>
            <a:off x="3261341" y="2867450"/>
            <a:ext cx="2750818" cy="2750818"/>
            <a:chOff x="6660680" y="3078138"/>
            <a:chExt cx="1440257" cy="1440160"/>
          </a:xfrm>
          <a:scene3d>
            <a:camera prst="isometricOffAxis1Top"/>
            <a:lightRig rig="threePt" dir="t"/>
          </a:scene3d>
        </p:grpSpPr>
        <p:cxnSp>
          <p:nvCxnSpPr>
            <p:cNvPr id="23" name="Gerade Verbindung mit Pfeil 22"/>
            <p:cNvCxnSpPr/>
            <p:nvPr/>
          </p:nvCxnSpPr>
          <p:spPr>
            <a:xfrm>
              <a:off x="6660680" y="3789040"/>
              <a:ext cx="1440257" cy="1588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mit Pfeil 23"/>
            <p:cNvCxnSpPr/>
            <p:nvPr/>
          </p:nvCxnSpPr>
          <p:spPr>
            <a:xfrm rot="5400000">
              <a:off x="6668616" y="3797424"/>
              <a:ext cx="1440160" cy="1588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Ellipse 18"/>
          <p:cNvSpPr/>
          <p:nvPr/>
        </p:nvSpPr>
        <p:spPr>
          <a:xfrm>
            <a:off x="4547617" y="4139555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228184" y="2924944"/>
            <a:ext cx="2664296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strontiumleve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996952"/>
            <a:ext cx="2568311" cy="1579848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>
          <a:xfrm rot="10800000" flipV="1">
            <a:off x="4572000" y="2924943"/>
            <a:ext cx="1656184" cy="120604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>
          <a:xfrm rot="10800000">
            <a:off x="4572000" y="4293096"/>
            <a:ext cx="1656184" cy="3600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nhaltsplatzhalter 2"/>
          <p:cNvSpPr>
            <a:spLocks noGrp="1"/>
          </p:cNvSpPr>
          <p:nvPr>
            <p:ph idx="1"/>
          </p:nvPr>
        </p:nvSpPr>
        <p:spPr>
          <a:xfrm>
            <a:off x="457200" y="1456185"/>
            <a:ext cx="8229600" cy="1684784"/>
          </a:xfrm>
        </p:spPr>
        <p:txBody>
          <a:bodyPr/>
          <a:lstStyle/>
          <a:p>
            <a:r>
              <a:rPr lang="en-US" dirty="0" smtClean="0"/>
              <a:t>Single-mode for 674nm (and 422nm)</a:t>
            </a:r>
          </a:p>
          <a:p>
            <a:r>
              <a:rPr lang="en-US" dirty="0" smtClean="0"/>
              <a:t>Mode waist at ion of ~50 micron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1209692" y="3018061"/>
            <a:ext cx="6890700" cy="3284984"/>
            <a:chOff x="1209692" y="3284984"/>
            <a:chExt cx="6890700" cy="3284984"/>
          </a:xfrm>
        </p:grpSpPr>
        <p:pic>
          <p:nvPicPr>
            <p:cNvPr id="4" name="Grafik 163" descr="structure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9692" y="3284984"/>
              <a:ext cx="6890700" cy="3192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uppieren 164"/>
            <p:cNvGrpSpPr>
              <a:grpSpLocks/>
            </p:cNvGrpSpPr>
            <p:nvPr/>
          </p:nvGrpSpPr>
          <p:grpSpPr bwMode="auto">
            <a:xfrm>
              <a:off x="3826089" y="3406650"/>
              <a:ext cx="1584069" cy="3163318"/>
              <a:chOff x="18821853" y="7239000"/>
              <a:chExt cx="3048000" cy="5943600"/>
            </a:xfrm>
          </p:grpSpPr>
          <p:sp>
            <p:nvSpPr>
              <p:cNvPr id="7" name="Bogen 6"/>
              <p:cNvSpPr/>
              <p:nvPr/>
            </p:nvSpPr>
            <p:spPr bwMode="auto">
              <a:xfrm>
                <a:off x="18821853" y="7239000"/>
                <a:ext cx="1447800" cy="5943600"/>
              </a:xfrm>
              <a:prstGeom prst="arc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  <p:sp>
            <p:nvSpPr>
              <p:cNvPr id="8" name="Bogen 7"/>
              <p:cNvSpPr/>
              <p:nvPr/>
            </p:nvSpPr>
            <p:spPr bwMode="auto">
              <a:xfrm flipH="1">
                <a:off x="20422053" y="7239000"/>
                <a:ext cx="1447800" cy="5943600"/>
              </a:xfrm>
              <a:prstGeom prst="arc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</p:grpSp>
      </p:grpSp>
      <p:sp>
        <p:nvSpPr>
          <p:cNvPr id="5" name="Titel 1"/>
          <p:cNvSpPr txBox="1">
            <a:spLocks/>
          </p:cNvSpPr>
          <p:nvPr/>
        </p:nvSpPr>
        <p:spPr>
          <a:xfrm>
            <a:off x="-7016" y="1340768"/>
            <a:ext cx="9151016" cy="55446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Trap design and fabrication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3277"/>
            <a:ext cx="8229600" cy="4525963"/>
          </a:xfrm>
        </p:spPr>
        <p:txBody>
          <a:bodyPr/>
          <a:lstStyle/>
          <a:p>
            <a:r>
              <a:rPr lang="en-US" dirty="0" smtClean="0"/>
              <a:t>Ion translation by multiple RF sources [7]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Coarse alignment under microscope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404" y="2853812"/>
            <a:ext cx="1201852" cy="65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uppieren 19"/>
          <p:cNvGrpSpPr/>
          <p:nvPr/>
        </p:nvGrpSpPr>
        <p:grpSpPr>
          <a:xfrm>
            <a:off x="395536" y="2030721"/>
            <a:ext cx="3816424" cy="1419388"/>
            <a:chOff x="467544" y="2276872"/>
            <a:chExt cx="4065889" cy="1512168"/>
          </a:xfrm>
        </p:grpSpPr>
        <p:pic>
          <p:nvPicPr>
            <p:cNvPr id="11" name="Grafik 10" descr="20100921_ppGeometry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6625" y="2276872"/>
              <a:ext cx="2876808" cy="1512168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2353587"/>
              <a:ext cx="1201852" cy="653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4" name="Gerade Verbindung 13"/>
            <p:cNvCxnSpPr/>
            <p:nvPr/>
          </p:nvCxnSpPr>
          <p:spPr>
            <a:xfrm>
              <a:off x="1388123" y="2775519"/>
              <a:ext cx="1457583" cy="8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/>
            <p:cNvCxnSpPr/>
            <p:nvPr/>
          </p:nvCxnSpPr>
          <p:spPr>
            <a:xfrm rot="5400000">
              <a:off x="2711454" y="2909770"/>
              <a:ext cx="268502" cy="8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>
              <a:off x="1694982" y="3542667"/>
              <a:ext cx="1457583" cy="85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/>
            <p:cNvCxnSpPr/>
            <p:nvPr/>
          </p:nvCxnSpPr>
          <p:spPr>
            <a:xfrm rot="5400000" flipH="1" flipV="1">
              <a:off x="2903242" y="3293344"/>
              <a:ext cx="498647" cy="8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1942243" y="2411596"/>
              <a:ext cx="613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RF1</a:t>
              </a:r>
              <a:endParaRPr lang="de-DE" b="1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1940964" y="3203684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solidFill>
                    <a:srgbClr val="FF0000"/>
                  </a:solidFill>
                </a:rPr>
                <a:t>RF2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1791" y="1852269"/>
            <a:ext cx="2420630" cy="181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02925" y="1865934"/>
            <a:ext cx="2361563" cy="17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Grafik 23" descr="trapmicroscop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1880" y="4386212"/>
            <a:ext cx="2544483" cy="1903759"/>
          </a:xfrm>
          <a:prstGeom prst="rect">
            <a:avLst/>
          </a:prstGeom>
        </p:spPr>
      </p:pic>
      <p:pic>
        <p:nvPicPr>
          <p:cNvPr id="25" name="Grafik 24" descr="trapcpg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63904" y="4386213"/>
            <a:ext cx="2383960" cy="1923107"/>
          </a:xfrm>
          <a:prstGeom prst="rect">
            <a:avLst/>
          </a:prstGeom>
        </p:spPr>
      </p:pic>
      <p:sp>
        <p:nvSpPr>
          <p:cNvPr id="26" name="Textfeld 25"/>
          <p:cNvSpPr txBox="1"/>
          <p:nvPr/>
        </p:nvSpPr>
        <p:spPr>
          <a:xfrm>
            <a:off x="4139952" y="6581001"/>
            <a:ext cx="5004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[7] T.H. Kim,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T. Kim, J. Kim,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PRA 82, 043412 (2010) 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8"/>
          <p:cNvGrpSpPr/>
          <p:nvPr/>
        </p:nvGrpSpPr>
        <p:grpSpPr>
          <a:xfrm>
            <a:off x="1209692" y="3018061"/>
            <a:ext cx="6890700" cy="3284984"/>
            <a:chOff x="1209692" y="3284984"/>
            <a:chExt cx="6890700" cy="3284984"/>
          </a:xfrm>
        </p:grpSpPr>
        <p:pic>
          <p:nvPicPr>
            <p:cNvPr id="4" name="Grafik 163" descr="structure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9692" y="3284984"/>
              <a:ext cx="6890700" cy="3192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uppieren 164"/>
            <p:cNvGrpSpPr>
              <a:grpSpLocks/>
            </p:cNvGrpSpPr>
            <p:nvPr/>
          </p:nvGrpSpPr>
          <p:grpSpPr bwMode="auto">
            <a:xfrm>
              <a:off x="3826089" y="3406650"/>
              <a:ext cx="1584069" cy="3163318"/>
              <a:chOff x="18821853" y="7239000"/>
              <a:chExt cx="3048000" cy="5943600"/>
            </a:xfrm>
          </p:grpSpPr>
          <p:sp>
            <p:nvSpPr>
              <p:cNvPr id="7" name="Bogen 6"/>
              <p:cNvSpPr/>
              <p:nvPr/>
            </p:nvSpPr>
            <p:spPr bwMode="auto">
              <a:xfrm>
                <a:off x="18821853" y="7239000"/>
                <a:ext cx="1447800" cy="5943600"/>
              </a:xfrm>
              <a:prstGeom prst="arc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  <p:sp>
            <p:nvSpPr>
              <p:cNvPr id="8" name="Bogen 7"/>
              <p:cNvSpPr/>
              <p:nvPr/>
            </p:nvSpPr>
            <p:spPr bwMode="auto">
              <a:xfrm flipH="1">
                <a:off x="20422053" y="7239000"/>
                <a:ext cx="1447800" cy="5943600"/>
              </a:xfrm>
              <a:prstGeom prst="arc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de-DE" dirty="0"/>
              </a:p>
            </p:txBody>
          </p:sp>
        </p:grpSp>
      </p:grpSp>
      <p:sp>
        <p:nvSpPr>
          <p:cNvPr id="5" name="Titel 1"/>
          <p:cNvSpPr txBox="1">
            <a:spLocks/>
          </p:cNvSpPr>
          <p:nvPr/>
        </p:nvSpPr>
        <p:spPr>
          <a:xfrm>
            <a:off x="-7016" y="1340768"/>
            <a:ext cx="9151016" cy="55446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Trap design and fabrication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3277"/>
            <a:ext cx="8229600" cy="4525963"/>
          </a:xfrm>
        </p:spPr>
        <p:txBody>
          <a:bodyPr/>
          <a:lstStyle/>
          <a:p>
            <a:r>
              <a:rPr lang="en-US" dirty="0" smtClean="0"/>
              <a:t>Ion translation by multiple RF sources [7]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Coarse alignment under microscope</a:t>
            </a:r>
            <a:endParaRPr lang="en-US" dirty="0"/>
          </a:p>
        </p:txBody>
      </p:sp>
      <p:grpSp>
        <p:nvGrpSpPr>
          <p:cNvPr id="10" name="Gruppieren 19"/>
          <p:cNvGrpSpPr/>
          <p:nvPr/>
        </p:nvGrpSpPr>
        <p:grpSpPr>
          <a:xfrm>
            <a:off x="395536" y="2030721"/>
            <a:ext cx="3816424" cy="1419388"/>
            <a:chOff x="467544" y="2276872"/>
            <a:chExt cx="4065889" cy="1512168"/>
          </a:xfrm>
        </p:grpSpPr>
        <p:pic>
          <p:nvPicPr>
            <p:cNvPr id="11" name="Grafik 10" descr="20100921_ppGeometry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6625" y="2276872"/>
              <a:ext cx="2876808" cy="1512168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44" y="2353587"/>
              <a:ext cx="1201852" cy="653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4" name="Gerade Verbindung 13"/>
            <p:cNvCxnSpPr/>
            <p:nvPr/>
          </p:nvCxnSpPr>
          <p:spPr>
            <a:xfrm>
              <a:off x="1388123" y="2775519"/>
              <a:ext cx="1457583" cy="8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/>
            <p:cNvCxnSpPr/>
            <p:nvPr/>
          </p:nvCxnSpPr>
          <p:spPr>
            <a:xfrm rot="5400000">
              <a:off x="2711454" y="2909770"/>
              <a:ext cx="268502" cy="8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/>
            <p:cNvCxnSpPr/>
            <p:nvPr/>
          </p:nvCxnSpPr>
          <p:spPr>
            <a:xfrm rot="5400000" flipH="1" flipV="1">
              <a:off x="2903242" y="3293344"/>
              <a:ext cx="498647" cy="8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1942243" y="2411596"/>
              <a:ext cx="613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RF1</a:t>
              </a:r>
              <a:endParaRPr lang="de-DE" b="1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2155272" y="3203684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solidFill>
                    <a:srgbClr val="FF0000"/>
                  </a:solidFill>
                </a:rPr>
                <a:t>RF2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Gerade Verbindung 15"/>
            <p:cNvCxnSpPr/>
            <p:nvPr/>
          </p:nvCxnSpPr>
          <p:spPr>
            <a:xfrm>
              <a:off x="1694982" y="3542667"/>
              <a:ext cx="1457583" cy="85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404" y="2853812"/>
            <a:ext cx="1201852" cy="65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1791" y="1852269"/>
            <a:ext cx="2420630" cy="181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02925" y="1865934"/>
            <a:ext cx="2361563" cy="17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Grafik 22" descr="20110126_rul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6176" y="4386213"/>
            <a:ext cx="2555776" cy="1916832"/>
          </a:xfrm>
          <a:prstGeom prst="rect">
            <a:avLst/>
          </a:prstGeom>
        </p:spPr>
      </p:pic>
      <p:pic>
        <p:nvPicPr>
          <p:cNvPr id="24" name="Grafik 23" descr="trapmicroscop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1880" y="4386212"/>
            <a:ext cx="2544483" cy="1903759"/>
          </a:xfrm>
          <a:prstGeom prst="rect">
            <a:avLst/>
          </a:prstGeom>
        </p:spPr>
      </p:pic>
      <p:pic>
        <p:nvPicPr>
          <p:cNvPr id="25" name="Grafik 24" descr="trapcpg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3904" y="4386213"/>
            <a:ext cx="2383960" cy="1923107"/>
          </a:xfrm>
          <a:prstGeom prst="rect">
            <a:avLst/>
          </a:prstGeom>
        </p:spPr>
      </p:pic>
      <p:sp>
        <p:nvSpPr>
          <p:cNvPr id="26" name="Textfeld 25"/>
          <p:cNvSpPr txBox="1"/>
          <p:nvPr/>
        </p:nvSpPr>
        <p:spPr>
          <a:xfrm>
            <a:off x="4139952" y="6581001"/>
            <a:ext cx="5004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[7] T.H. Kim,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T. Kim, J. Kim,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PRA 82, 043412 (2010) 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20110127_closin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  <a:solidFill>
            <a:schemeClr val="bg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Cryogenic experiment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6847228" y="3169996"/>
            <a:ext cx="864096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Fiber</a:t>
            </a:r>
            <a:endParaRPr lang="de-DE" b="1" dirty="0"/>
          </a:p>
        </p:txBody>
      </p:sp>
      <p:cxnSp>
        <p:nvCxnSpPr>
          <p:cNvPr id="7" name="Gerade Verbindung mit Pfeil 6"/>
          <p:cNvCxnSpPr/>
          <p:nvPr/>
        </p:nvCxnSpPr>
        <p:spPr>
          <a:xfrm rot="10800000">
            <a:off x="6372200" y="3140968"/>
            <a:ext cx="432048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851920" y="5805264"/>
            <a:ext cx="1008112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Sr oven</a:t>
            </a:r>
            <a:endParaRPr lang="en-US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2195736" y="4859868"/>
            <a:ext cx="720080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2x RF</a:t>
            </a:r>
            <a:endParaRPr lang="en-US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763688" y="1340768"/>
            <a:ext cx="720080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4x RF</a:t>
            </a:r>
            <a:endParaRPr lang="en-US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7668344" y="5013176"/>
            <a:ext cx="720080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40K</a:t>
            </a:r>
            <a:endParaRPr lang="en-US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5292080" y="2636912"/>
            <a:ext cx="576064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8K</a:t>
            </a:r>
            <a:endParaRPr lang="en-US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043608" y="2566645"/>
            <a:ext cx="2180884" cy="646331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„Conventional“ beam delivery</a:t>
            </a:r>
            <a:endParaRPr lang="en-US" b="1" dirty="0"/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467544" y="3068960"/>
            <a:ext cx="3240360" cy="28803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84176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Stable trapping and ion-fiber interaction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Fiber-induced charging dynamics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Measured fiber mode using ion as a probe</a:t>
            </a:r>
            <a:endParaRPr lang="en-US" dirty="0"/>
          </a:p>
        </p:txBody>
      </p:sp>
      <p:pic>
        <p:nvPicPr>
          <p:cNvPr id="4" name="Grafik 3" descr="fiberinterac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262828"/>
            <a:ext cx="3600400" cy="1606332"/>
          </a:xfrm>
          <a:prstGeom prst="rect">
            <a:avLst/>
          </a:prstGeom>
        </p:spPr>
      </p:pic>
      <p:pic>
        <p:nvPicPr>
          <p:cNvPr id="5" name="Grafik 4" descr="modeme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3272" y="3884067"/>
            <a:ext cx="4017200" cy="220922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51520" y="321297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(1)</a:t>
            </a:r>
            <a:endParaRPr lang="de-DE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5220072" y="6597352"/>
            <a:ext cx="392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T.H. Kim,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arXiv:1103.5256 (2011)</a:t>
            </a:r>
            <a:endParaRPr lang="de-DE" sz="1200" dirty="0"/>
          </a:p>
        </p:txBody>
      </p:sp>
      <p:sp>
        <p:nvSpPr>
          <p:cNvPr id="8" name="Textfeld 7"/>
          <p:cNvSpPr txBox="1"/>
          <p:nvPr/>
        </p:nvSpPr>
        <p:spPr>
          <a:xfrm>
            <a:off x="4499992" y="3717032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(3)</a:t>
            </a:r>
            <a:endParaRPr lang="de-DE" sz="2400" b="1" dirty="0"/>
          </a:p>
        </p:txBody>
      </p:sp>
      <p:pic>
        <p:nvPicPr>
          <p:cNvPr id="9" name="Grafik 8" descr="discharge67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876" y="5060502"/>
            <a:ext cx="3600400" cy="139283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251520" y="4839543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(2)</a:t>
            </a:r>
            <a:endParaRPr lang="de-DE" sz="24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3203848" y="6237312"/>
            <a:ext cx="2016224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~5s discharge rate</a:t>
            </a:r>
            <a:endParaRPr lang="en-US" b="1" dirty="0"/>
          </a:p>
        </p:txBody>
      </p:sp>
      <p:cxnSp>
        <p:nvCxnSpPr>
          <p:cNvPr id="12" name="Gerade Verbindung mit Pfeil 11"/>
          <p:cNvCxnSpPr/>
          <p:nvPr/>
        </p:nvCxnSpPr>
        <p:spPr>
          <a:xfrm rot="16200000" flipV="1">
            <a:off x="3887924" y="5985284"/>
            <a:ext cx="36004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1259632" y="5589240"/>
            <a:ext cx="1143744" cy="36933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~100mV</a:t>
            </a:r>
            <a:endParaRPr lang="en-US" b="1" dirty="0"/>
          </a:p>
        </p:txBody>
      </p:sp>
      <p:cxnSp>
        <p:nvCxnSpPr>
          <p:cNvPr id="15" name="Gerade Verbindung mit Pfeil 14"/>
          <p:cNvCxnSpPr/>
          <p:nvPr/>
        </p:nvCxnSpPr>
        <p:spPr>
          <a:xfrm rot="5400000">
            <a:off x="2160526" y="5625244"/>
            <a:ext cx="504056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Demonstration of integrated (SM) fiber-trap:</a:t>
            </a:r>
          </a:p>
          <a:p>
            <a:pPr lvl="1"/>
            <a:r>
              <a:rPr lang="en-US" dirty="0" smtClean="0"/>
              <a:t>No dramatic charge buildup during trap operation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Quantified fiber-induced stray fields:</a:t>
            </a:r>
          </a:p>
          <a:p>
            <a:pPr lvl="1"/>
            <a:r>
              <a:rPr lang="en-US" dirty="0" smtClean="0"/>
              <a:t>Large (10~100mV) but slow (seconds)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Micromotion-free RF translation of ion:</a:t>
            </a:r>
          </a:p>
          <a:p>
            <a:pPr lvl="1"/>
            <a:r>
              <a:rPr lang="en-US" dirty="0" smtClean="0"/>
              <a:t>Significant range; tuned to mode ~150um away</a:t>
            </a:r>
          </a:p>
          <a:p>
            <a:pPr lvl="1"/>
            <a:r>
              <a:rPr lang="en-US" dirty="0" smtClean="0"/>
              <a:t>General technique for tuning ion-mode overlap, use of ion as sensor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5220072" y="6597352"/>
            <a:ext cx="392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T.H. Kim, P.F. </a:t>
            </a:r>
            <a:r>
              <a:rPr lang="de-DE" sz="1200" dirty="0" err="1" smtClean="0"/>
              <a:t>Herskind</a:t>
            </a:r>
            <a:r>
              <a:rPr lang="de-DE" sz="1200" dirty="0" smtClean="0"/>
              <a:t>, I.L. </a:t>
            </a:r>
            <a:r>
              <a:rPr lang="de-DE" sz="1200" dirty="0" err="1" smtClean="0"/>
              <a:t>Chuang</a:t>
            </a:r>
            <a:r>
              <a:rPr lang="de-DE" sz="1200" dirty="0" smtClean="0"/>
              <a:t>. arXiv:1103.5256 (2011)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Microsoft Office PowerPoint</Application>
  <PresentationFormat>Bildschirmpräsentation (4:3)</PresentationFormat>
  <Paragraphs>98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Larissa-Design</vt:lpstr>
      <vt:lpstr>Surface-electrode ion trap with integrated light source</vt:lpstr>
      <vt:lpstr>Optics integration in ion traps</vt:lpstr>
      <vt:lpstr>Optics integration in ion traps</vt:lpstr>
      <vt:lpstr>Fiber integration for light delivery</vt:lpstr>
      <vt:lpstr>Trap design and fabrication</vt:lpstr>
      <vt:lpstr>Trap design and fabrication</vt:lpstr>
      <vt:lpstr>Cryogenic experiment</vt:lpstr>
      <vt:lpstr>Results</vt:lpstr>
      <vt:lpstr>Summary</vt:lpstr>
    </vt:vector>
  </TitlesOfParts>
  <Company>Name Ihrer Firma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Surface-electrode ion trap with integrated light source</dc:title>
  <dc:creator>Ihr Benutzername</dc:creator>
  <cp:lastModifiedBy>Ihr Benutzername</cp:lastModifiedBy>
  <cp:revision>98</cp:revision>
  <dcterms:created xsi:type="dcterms:W3CDTF">2011-04-05T02:19:56Z</dcterms:created>
  <dcterms:modified xsi:type="dcterms:W3CDTF">2011-04-05T15:26:54Z</dcterms:modified>
</cp:coreProperties>
</file>