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7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1" r:id="rId1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718" autoAdjust="0"/>
  </p:normalViewPr>
  <p:slideViewPr>
    <p:cSldViewPr>
      <p:cViewPr>
        <p:scale>
          <a:sx n="66" d="100"/>
          <a:sy n="66" d="100"/>
        </p:scale>
        <p:origin x="-142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9646-151D-4018-AF73-811A93A4DED3}" type="datetimeFigureOut">
              <a:rPr lang="de-DE" smtClean="0"/>
              <a:pPr/>
              <a:t>22.09.2010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650D-51AE-485B-AA21-8C21C64BDA0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9646-151D-4018-AF73-811A93A4DED3}" type="datetimeFigureOut">
              <a:rPr lang="de-DE" smtClean="0"/>
              <a:pPr/>
              <a:t>22.09.2010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650D-51AE-485B-AA21-8C21C64BDA0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9646-151D-4018-AF73-811A93A4DED3}" type="datetimeFigureOut">
              <a:rPr lang="de-DE" smtClean="0"/>
              <a:pPr/>
              <a:t>22.09.2010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650D-51AE-485B-AA21-8C21C64BDA0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9646-151D-4018-AF73-811A93A4DED3}" type="datetimeFigureOut">
              <a:rPr lang="de-DE" smtClean="0"/>
              <a:pPr/>
              <a:t>22.09.2010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650D-51AE-485B-AA21-8C21C64BDA0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9646-151D-4018-AF73-811A93A4DED3}" type="datetimeFigureOut">
              <a:rPr lang="de-DE" smtClean="0"/>
              <a:pPr/>
              <a:t>22.09.2010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650D-51AE-485B-AA21-8C21C64BDA0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9646-151D-4018-AF73-811A93A4DED3}" type="datetimeFigureOut">
              <a:rPr lang="de-DE" smtClean="0"/>
              <a:pPr/>
              <a:t>22.09.2010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650D-51AE-485B-AA21-8C21C64BDA0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9646-151D-4018-AF73-811A93A4DED3}" type="datetimeFigureOut">
              <a:rPr lang="de-DE" smtClean="0"/>
              <a:pPr/>
              <a:t>22.09.2010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650D-51AE-485B-AA21-8C21C64BDA0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9646-151D-4018-AF73-811A93A4DED3}" type="datetimeFigureOut">
              <a:rPr lang="de-DE" smtClean="0"/>
              <a:pPr/>
              <a:t>22.09.2010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650D-51AE-485B-AA21-8C21C64BDA0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9646-151D-4018-AF73-811A93A4DED3}" type="datetimeFigureOut">
              <a:rPr lang="de-DE" smtClean="0"/>
              <a:pPr/>
              <a:t>22.09.2010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650D-51AE-485B-AA21-8C21C64BDA0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9646-151D-4018-AF73-811A93A4DED3}" type="datetimeFigureOut">
              <a:rPr lang="de-DE" smtClean="0"/>
              <a:pPr/>
              <a:t>22.09.2010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650D-51AE-485B-AA21-8C21C64BDA0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9646-151D-4018-AF73-811A93A4DED3}" type="datetimeFigureOut">
              <a:rPr lang="de-DE" smtClean="0"/>
              <a:pPr/>
              <a:t>22.09.2010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650D-51AE-485B-AA21-8C21C64BDA0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09646-151D-4018-AF73-811A93A4DED3}" type="datetimeFigureOut">
              <a:rPr lang="de-DE" smtClean="0"/>
              <a:pPr/>
              <a:t>22.09.2010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9650D-51AE-485B-AA21-8C21C64BDA05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20100819_trap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90931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072075"/>
            <a:ext cx="6357950" cy="178592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b="1" dirty="0" smtClean="0"/>
              <a:t>Point Paul trap</a:t>
            </a:r>
            <a:r>
              <a:rPr lang="de-DE" dirty="0" smtClean="0"/>
              <a:t>: </a:t>
            </a:r>
            <a:br>
              <a:rPr lang="de-DE" dirty="0" smtClean="0"/>
            </a:br>
            <a:r>
              <a:rPr lang="de-DE" sz="3100" dirty="0" smtClean="0"/>
              <a:t>Fiber integration and height variation</a:t>
            </a:r>
            <a:endParaRPr lang="de-DE" sz="31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429388" y="6072206"/>
            <a:ext cx="2643174" cy="685832"/>
          </a:xfrm>
        </p:spPr>
        <p:txBody>
          <a:bodyPr>
            <a:normAutofit lnSpcReduction="10000"/>
          </a:bodyPr>
          <a:lstStyle/>
          <a:p>
            <a:r>
              <a:rPr lang="de-DE" sz="1800" dirty="0" smtClean="0">
                <a:solidFill>
                  <a:schemeClr val="tx1"/>
                </a:solidFill>
              </a:rPr>
              <a:t>Tony </a:t>
            </a:r>
            <a:r>
              <a:rPr lang="en-US" sz="1800" dirty="0" smtClean="0">
                <a:solidFill>
                  <a:schemeClr val="tx1"/>
                </a:solidFill>
              </a:rPr>
              <a:t>Hyun</a:t>
            </a:r>
            <a:r>
              <a:rPr lang="de-DE" sz="1800" dirty="0" smtClean="0">
                <a:solidFill>
                  <a:schemeClr val="tx1"/>
                </a:solidFill>
              </a:rPr>
              <a:t> Kim </a:t>
            </a:r>
          </a:p>
          <a:p>
            <a:r>
              <a:rPr lang="de-DE" sz="1800" dirty="0" smtClean="0">
                <a:solidFill>
                  <a:schemeClr val="tx1"/>
                </a:solidFill>
              </a:rPr>
              <a:t>Chuang group, MIT </a:t>
            </a:r>
            <a:endParaRPr lang="de-DE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1422"/>
            <a:ext cx="8229600" cy="1143000"/>
          </a:xfrm>
        </p:spPr>
        <p:txBody>
          <a:bodyPr/>
          <a:lstStyle/>
          <a:p>
            <a:r>
              <a:rPr lang="en-US" b="1" dirty="0" smtClean="0"/>
              <a:t>Topics to be discussed</a:t>
            </a:r>
            <a:endParaRPr lang="en-US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60491"/>
            <a:ext cx="8229600" cy="452596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Ion trap design (“point Paul trap”) for optical fiber integration</a:t>
            </a:r>
          </a:p>
          <a:p>
            <a:pPr marL="857250" lvl="1" indent="-457200"/>
            <a:r>
              <a:rPr lang="en-US" sz="2000" dirty="0" smtClean="0"/>
              <a:t>Perturbation of trapping fields?</a:t>
            </a:r>
          </a:p>
          <a:p>
            <a:pPr marL="857250" lvl="1" indent="-457200"/>
            <a:r>
              <a:rPr lang="en-US" sz="2000" dirty="0" smtClean="0"/>
              <a:t>Effect of dielectric beneath the ion?</a:t>
            </a:r>
          </a:p>
          <a:p>
            <a:pPr marL="857250" lvl="1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800" i="1" dirty="0" smtClean="0"/>
              <a:t>In situ</a:t>
            </a:r>
            <a:r>
              <a:rPr lang="en-US" sz="2800" dirty="0" smtClean="0"/>
              <a:t> variation of ion distance to electrodes</a:t>
            </a:r>
          </a:p>
          <a:p>
            <a:pPr marL="457200" indent="-457200">
              <a:buFont typeface="+mj-lt"/>
              <a:buAutoNum type="arabicPeriod"/>
            </a:pPr>
            <a:endParaRPr lang="en-US" sz="2800" i="1" dirty="0"/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Outlook</a:t>
            </a:r>
          </a:p>
          <a:p>
            <a:pPr marL="857250" lvl="1" indent="-457200"/>
            <a:r>
              <a:rPr lang="en-US" sz="2000" dirty="0" smtClean="0"/>
              <a:t>Point Paul trap ideal for systematic study of anomalous heating</a:t>
            </a:r>
            <a:endParaRPr lang="en-US" sz="20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19772"/>
            <a:ext cx="823811" cy="1038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68" descr="s6_r_g"/>
          <p:cNvPicPr>
            <a:picLocks noChangeAspect="1" noChangeArrowheads="1"/>
          </p:cNvPicPr>
          <p:nvPr/>
        </p:nvPicPr>
        <p:blipFill>
          <a:blip r:embed="rId3" cstate="print"/>
          <a:srcRect b="16096"/>
          <a:stretch>
            <a:fillRect/>
          </a:stretch>
        </p:blipFill>
        <p:spPr bwMode="auto">
          <a:xfrm>
            <a:off x="857224" y="6357958"/>
            <a:ext cx="1936360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1422"/>
            <a:ext cx="8229600" cy="1143000"/>
          </a:xfrm>
        </p:spPr>
        <p:txBody>
          <a:bodyPr/>
          <a:lstStyle/>
          <a:p>
            <a:r>
              <a:rPr lang="en-US" b="1" dirty="0" smtClean="0"/>
              <a:t>Fiber-integrated point Paul trap</a:t>
            </a:r>
            <a:endParaRPr lang="en-US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46177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Idea: </a:t>
            </a:r>
            <a:r>
              <a:rPr lang="en-US" sz="2800" dirty="0" smtClean="0">
                <a:solidFill>
                  <a:schemeClr val="accent1"/>
                </a:solidFill>
              </a:rPr>
              <a:t>cylindrically symmetric surface-electrode trap 	   with integrated optical fiber on axis</a:t>
            </a:r>
          </a:p>
          <a:p>
            <a:r>
              <a:rPr lang="en-US" sz="2800" dirty="0" smtClean="0"/>
              <a:t>Issues:</a:t>
            </a:r>
          </a:p>
          <a:p>
            <a:pPr lvl="1"/>
            <a:r>
              <a:rPr lang="en-US" sz="2000" dirty="0" smtClean="0"/>
              <a:t>Perturbation of trapping fields</a:t>
            </a:r>
          </a:p>
          <a:p>
            <a:pPr lvl="1"/>
            <a:r>
              <a:rPr lang="en-US" sz="2000" dirty="0" smtClean="0"/>
              <a:t>Trap assembly</a:t>
            </a:r>
          </a:p>
          <a:p>
            <a:pPr lvl="1"/>
            <a:r>
              <a:rPr lang="en-US" sz="2000" dirty="0" smtClean="0"/>
              <a:t>Ion positioning relative to fiber</a:t>
            </a:r>
            <a:endParaRPr lang="en-US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19772"/>
            <a:ext cx="823811" cy="1038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" name="Gruppieren 22"/>
          <p:cNvGrpSpPr/>
          <p:nvPr/>
        </p:nvGrpSpPr>
        <p:grpSpPr>
          <a:xfrm>
            <a:off x="1571604" y="3701813"/>
            <a:ext cx="7358082" cy="2941897"/>
            <a:chOff x="1785918" y="3916103"/>
            <a:chExt cx="7358082" cy="2941897"/>
          </a:xfrm>
        </p:grpSpPr>
        <p:grpSp>
          <p:nvGrpSpPr>
            <p:cNvPr id="18" name="Gruppieren 17"/>
            <p:cNvGrpSpPr/>
            <p:nvPr/>
          </p:nvGrpSpPr>
          <p:grpSpPr>
            <a:xfrm>
              <a:off x="1785918" y="3916103"/>
              <a:ext cx="7358082" cy="2941897"/>
              <a:chOff x="2214546" y="3916103"/>
              <a:chExt cx="7358082" cy="2941897"/>
            </a:xfrm>
          </p:grpSpPr>
          <p:pic>
            <p:nvPicPr>
              <p:cNvPr id="7" name="Grafik 163" descr="structure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214546" y="3916103"/>
                <a:ext cx="6319631" cy="28593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8" name="Gruppieren 165"/>
              <p:cNvGrpSpPr>
                <a:grpSpLocks/>
              </p:cNvGrpSpPr>
              <p:nvPr/>
            </p:nvGrpSpPr>
            <p:grpSpPr bwMode="auto">
              <a:xfrm>
                <a:off x="5374361" y="5714992"/>
                <a:ext cx="4198267" cy="923330"/>
                <a:chOff x="20421600" y="10936931"/>
                <a:chExt cx="8808106" cy="1937178"/>
              </a:xfrm>
            </p:grpSpPr>
            <p:cxnSp>
              <p:nvCxnSpPr>
                <p:cNvPr id="15" name="Gerade Verbindung mit Pfeil 157"/>
                <p:cNvCxnSpPr>
                  <a:cxnSpLocks noChangeShapeType="1"/>
                </p:cNvCxnSpPr>
                <p:nvPr/>
              </p:nvCxnSpPr>
              <p:spPr bwMode="auto">
                <a:xfrm rot="10800000">
                  <a:off x="20421600" y="12192000"/>
                  <a:ext cx="1981200" cy="228600"/>
                </a:xfrm>
                <a:prstGeom prst="straightConnector1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</p:cxnSp>
            <p:sp>
              <p:nvSpPr>
                <p:cNvPr id="16" name="Textfeld 158"/>
                <p:cNvSpPr txBox="1">
                  <a:spLocks noChangeArrowheads="1"/>
                </p:cNvSpPr>
                <p:nvPr/>
              </p:nvSpPr>
              <p:spPr bwMode="auto">
                <a:xfrm>
                  <a:off x="22478999" y="10936931"/>
                  <a:ext cx="6750707" cy="19371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i="0" dirty="0"/>
                    <a:t>Single-mode fiber for </a:t>
                  </a:r>
                  <a:r>
                    <a:rPr lang="en-US" i="0" dirty="0" smtClean="0"/>
                    <a:t>qubit </a:t>
                  </a:r>
                  <a:r>
                    <a:rPr lang="en-US" i="0" dirty="0"/>
                    <a:t>(674nm) and Doppler cooling (422nm) transitions of </a:t>
                  </a:r>
                  <a:r>
                    <a:rPr lang="en-US" i="0" baseline="30000" dirty="0"/>
                    <a:t>88</a:t>
                  </a:r>
                  <a:r>
                    <a:rPr lang="en-US" i="0" dirty="0"/>
                    <a:t>Sr</a:t>
                  </a:r>
                  <a:r>
                    <a:rPr lang="en-US" i="0" baseline="30000" dirty="0"/>
                    <a:t>+</a:t>
                  </a:r>
                  <a:r>
                    <a:rPr lang="en-US" i="0" dirty="0"/>
                    <a:t>.</a:t>
                  </a:r>
                </a:p>
              </p:txBody>
            </p:sp>
          </p:grpSp>
          <p:grpSp>
            <p:nvGrpSpPr>
              <p:cNvPr id="9" name="Gruppieren 164"/>
              <p:cNvGrpSpPr>
                <a:grpSpLocks/>
              </p:cNvGrpSpPr>
              <p:nvPr/>
            </p:nvGrpSpPr>
            <p:grpSpPr bwMode="auto">
              <a:xfrm>
                <a:off x="4634347" y="4025062"/>
                <a:ext cx="1452789" cy="2832938"/>
                <a:chOff x="18821853" y="7239000"/>
                <a:chExt cx="3048000" cy="5943600"/>
              </a:xfrm>
            </p:grpSpPr>
            <p:sp>
              <p:nvSpPr>
                <p:cNvPr id="13" name="Bogen 12"/>
                <p:cNvSpPr/>
                <p:nvPr/>
              </p:nvSpPr>
              <p:spPr bwMode="auto">
                <a:xfrm>
                  <a:off x="18821853" y="7239000"/>
                  <a:ext cx="1447800" cy="5943600"/>
                </a:xfrm>
                <a:prstGeom prst="arc">
                  <a:avLst/>
                </a:prstGeom>
                <a:noFill/>
                <a:ln w="38100" cap="flat" cmpd="sng" algn="ctr">
                  <a:solidFill>
                    <a:srgbClr val="FF0000"/>
                  </a:solidFill>
                  <a:prstDash val="sysDot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de-DE" dirty="0"/>
                </a:p>
              </p:txBody>
            </p:sp>
            <p:sp>
              <p:nvSpPr>
                <p:cNvPr id="14" name="Bogen 13"/>
                <p:cNvSpPr/>
                <p:nvPr/>
              </p:nvSpPr>
              <p:spPr bwMode="auto">
                <a:xfrm flipH="1">
                  <a:off x="20422053" y="7239000"/>
                  <a:ext cx="1447800" cy="5943600"/>
                </a:xfrm>
                <a:prstGeom prst="arc">
                  <a:avLst/>
                </a:prstGeom>
                <a:noFill/>
                <a:ln w="38100" cap="flat" cmpd="sng" algn="ctr">
                  <a:solidFill>
                    <a:srgbClr val="FF0000"/>
                  </a:solidFill>
                  <a:prstDash val="sysDot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de-DE" dirty="0"/>
                </a:p>
              </p:txBody>
            </p:sp>
          </p:grpSp>
        </p:grpSp>
        <p:cxnSp>
          <p:nvCxnSpPr>
            <p:cNvPr id="21" name="Gerade Verbindung mit Pfeil 20"/>
            <p:cNvCxnSpPr/>
            <p:nvPr/>
          </p:nvCxnSpPr>
          <p:spPr>
            <a:xfrm>
              <a:off x="4670632" y="4214818"/>
              <a:ext cx="500066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feld 21"/>
            <p:cNvSpPr txBox="1"/>
            <p:nvPr/>
          </p:nvSpPr>
          <p:spPr>
            <a:xfrm>
              <a:off x="1928794" y="4000480"/>
              <a:ext cx="25003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Beam diameter: 70um</a:t>
              </a:r>
              <a:endParaRPr lang="de-DE" dirty="0">
                <a:solidFill>
                  <a:srgbClr val="FF0000"/>
                </a:solidFill>
              </a:endParaRPr>
            </a:p>
          </p:txBody>
        </p:sp>
      </p:grpSp>
      <p:pic>
        <p:nvPicPr>
          <p:cNvPr id="4" name="Picture 168" descr="s6_r_g"/>
          <p:cNvPicPr>
            <a:picLocks noChangeAspect="1" noChangeArrowheads="1"/>
          </p:cNvPicPr>
          <p:nvPr/>
        </p:nvPicPr>
        <p:blipFill>
          <a:blip r:embed="rId4" cstate="print"/>
          <a:srcRect b="16096"/>
          <a:stretch>
            <a:fillRect/>
          </a:stretch>
        </p:blipFill>
        <p:spPr bwMode="auto">
          <a:xfrm>
            <a:off x="857224" y="6357958"/>
            <a:ext cx="1936360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Gerade Verbindung mit Pfeil 24"/>
          <p:cNvCxnSpPr/>
          <p:nvPr/>
        </p:nvCxnSpPr>
        <p:spPr>
          <a:xfrm rot="5400000">
            <a:off x="4106462" y="4893082"/>
            <a:ext cx="786612" cy="15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2500298" y="4357694"/>
            <a:ext cx="1857388" cy="369332"/>
          </a:xfrm>
          <a:prstGeom prst="rect">
            <a:avLst/>
          </a:prstGeom>
          <a:solidFill>
            <a:schemeClr val="bg2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dirty="0" smtClean="0"/>
              <a:t>Ion height: ~1mm</a:t>
            </a:r>
            <a:endParaRPr lang="de-DE" dirty="0"/>
          </a:p>
        </p:txBody>
      </p:sp>
      <p:sp>
        <p:nvSpPr>
          <p:cNvPr id="28" name="Textfeld 27"/>
          <p:cNvSpPr txBox="1"/>
          <p:nvPr/>
        </p:nvSpPr>
        <p:spPr>
          <a:xfrm>
            <a:off x="3428992" y="5072074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latin typeface="Bell MT" pitchFamily="18" charset="0"/>
              </a:rPr>
              <a:t>RF</a:t>
            </a:r>
            <a:endParaRPr lang="de-DE" b="1" dirty="0">
              <a:latin typeface="Bell MT" pitchFamily="18" charset="0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2214546" y="5072074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latin typeface="Bell MT" pitchFamily="18" charset="0"/>
              </a:rPr>
              <a:t>GND</a:t>
            </a:r>
            <a:endParaRPr lang="de-DE" b="1" dirty="0">
              <a:latin typeface="Bell MT" pitchFamily="18" charset="0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3913751" y="6072206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latin typeface="Bell MT" pitchFamily="18" charset="0"/>
              </a:rPr>
              <a:t>GND</a:t>
            </a:r>
            <a:endParaRPr lang="de-DE" b="1" dirty="0">
              <a:latin typeface="Bell MT" pitchFamily="18" charset="0"/>
            </a:endParaRPr>
          </a:p>
        </p:txBody>
      </p:sp>
      <p:pic>
        <p:nvPicPr>
          <p:cNvPr id="32" name="Grafik 149" descr="pseudopotFiel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90855" y="2214554"/>
            <a:ext cx="1667425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1422"/>
            <a:ext cx="8229600" cy="1143000"/>
          </a:xfrm>
        </p:spPr>
        <p:txBody>
          <a:bodyPr/>
          <a:lstStyle/>
          <a:p>
            <a:r>
              <a:rPr lang="en-US" b="1" dirty="0" smtClean="0"/>
              <a:t>Basic point Paul trap</a:t>
            </a:r>
            <a:endParaRPr lang="en-US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19772"/>
            <a:ext cx="823811" cy="1038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68" descr="s6_r_g"/>
          <p:cNvPicPr>
            <a:picLocks noChangeAspect="1" noChangeArrowheads="1"/>
          </p:cNvPicPr>
          <p:nvPr/>
        </p:nvPicPr>
        <p:blipFill>
          <a:blip r:embed="rId3" cstate="print"/>
          <a:srcRect b="16096"/>
          <a:stretch>
            <a:fillRect/>
          </a:stretch>
        </p:blipFill>
        <p:spPr bwMode="auto">
          <a:xfrm>
            <a:off x="857224" y="6357958"/>
            <a:ext cx="1936360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Inhaltsplatzhalter 2"/>
          <p:cNvSpPr>
            <a:spLocks noGrp="1"/>
          </p:cNvSpPr>
          <p:nvPr>
            <p:ph idx="1"/>
          </p:nvPr>
        </p:nvSpPr>
        <p:spPr>
          <a:xfrm>
            <a:off x="485804" y="1117615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Ion confinement through single RF</a:t>
            </a:r>
          </a:p>
          <a:p>
            <a:pPr lvl="1"/>
            <a:r>
              <a:rPr lang="en-US" sz="1600" dirty="0" smtClean="0">
                <a:solidFill>
                  <a:srgbClr val="FF0000"/>
                </a:solidFill>
              </a:rPr>
              <a:t>No DC fields required for trapping</a:t>
            </a:r>
          </a:p>
          <a:p>
            <a:r>
              <a:rPr lang="en-US" sz="2000" dirty="0" smtClean="0"/>
              <a:t>Analytic formulas for all trapping parameters</a:t>
            </a:r>
          </a:p>
          <a:p>
            <a:pPr lvl="1"/>
            <a:r>
              <a:rPr lang="en-US" sz="1600" dirty="0" smtClean="0"/>
              <a:t>Can optimize different parameters (e.g. trap depth, etc)</a:t>
            </a:r>
          </a:p>
          <a:p>
            <a:r>
              <a:rPr lang="en-US" sz="2000" dirty="0" smtClean="0"/>
              <a:t>Typical RF drive 300V, 8MHz</a:t>
            </a:r>
          </a:p>
          <a:p>
            <a:pPr lvl="1"/>
            <a:r>
              <a:rPr lang="en-US" sz="1600" dirty="0" smtClean="0"/>
              <a:t>200meV trap depth</a:t>
            </a:r>
          </a:p>
          <a:p>
            <a:pPr lvl="1"/>
            <a:r>
              <a:rPr lang="en-US" sz="1600" dirty="0" smtClean="0"/>
              <a:t>~0.5MHz trap frequency</a:t>
            </a:r>
            <a:endParaRPr lang="en-US" sz="1600" dirty="0"/>
          </a:p>
        </p:txBody>
      </p:sp>
      <p:grpSp>
        <p:nvGrpSpPr>
          <p:cNvPr id="31" name="Gruppieren 30"/>
          <p:cNvGrpSpPr/>
          <p:nvPr/>
        </p:nvGrpSpPr>
        <p:grpSpPr>
          <a:xfrm>
            <a:off x="6000760" y="1232282"/>
            <a:ext cx="2643206" cy="1982404"/>
            <a:chOff x="29108400" y="11506201"/>
            <a:chExt cx="3733800" cy="2800349"/>
          </a:xfrm>
        </p:grpSpPr>
        <p:pic>
          <p:nvPicPr>
            <p:cNvPr id="32" name="Grafik 42" descr="20100608_trapClose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108400" y="11506201"/>
              <a:ext cx="3733800" cy="2800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3" name="Gruppieren 88"/>
            <p:cNvGrpSpPr>
              <a:grpSpLocks/>
            </p:cNvGrpSpPr>
            <p:nvPr/>
          </p:nvGrpSpPr>
          <p:grpSpPr bwMode="auto">
            <a:xfrm>
              <a:off x="30551438" y="13349249"/>
              <a:ext cx="766762" cy="341673"/>
              <a:chOff x="30308550" y="12648894"/>
              <a:chExt cx="766763" cy="341619"/>
            </a:xfrm>
          </p:grpSpPr>
          <p:sp>
            <p:nvSpPr>
              <p:cNvPr id="34" name="Rechteck 33"/>
              <p:cNvSpPr/>
              <p:nvPr/>
            </p:nvSpPr>
            <p:spPr bwMode="auto">
              <a:xfrm>
                <a:off x="30313312" y="12648894"/>
                <a:ext cx="762001" cy="7618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de-DE" dirty="0"/>
              </a:p>
            </p:txBody>
          </p:sp>
          <p:sp>
            <p:nvSpPr>
              <p:cNvPr id="35" name="Textfeld 52"/>
              <p:cNvSpPr txBox="1">
                <a:spLocks noChangeArrowheads="1"/>
              </p:cNvSpPr>
              <p:nvPr/>
            </p:nvSpPr>
            <p:spPr bwMode="auto">
              <a:xfrm>
                <a:off x="30308550" y="12744450"/>
                <a:ext cx="762000" cy="246063"/>
              </a:xfrm>
              <a:prstGeom prst="rect">
                <a:avLst/>
              </a:prstGeom>
              <a:solidFill>
                <a:schemeClr val="bg1">
                  <a:alpha val="74901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de-DE" sz="1600" i="0"/>
                  <a:t>12mm</a:t>
                </a:r>
              </a:p>
            </p:txBody>
          </p:sp>
          <p:cxnSp>
            <p:nvCxnSpPr>
              <p:cNvPr id="36" name="Gerade Verbindung mit Pfeil 84"/>
              <p:cNvCxnSpPr>
                <a:cxnSpLocks noChangeShapeType="1"/>
                <a:stCxn id="34" idx="1"/>
                <a:endCxn id="34" idx="3"/>
              </p:cNvCxnSpPr>
              <p:nvPr/>
            </p:nvCxnSpPr>
            <p:spPr bwMode="auto">
              <a:xfrm rot="10800000" flipH="1">
                <a:off x="30313313" y="12687300"/>
                <a:ext cx="762000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</p:spPr>
          </p:cxnSp>
        </p:grpSp>
      </p:grpSp>
      <p:sp>
        <p:nvSpPr>
          <p:cNvPr id="37" name="Textfeld 36"/>
          <p:cNvSpPr txBox="1"/>
          <p:nvPr/>
        </p:nvSpPr>
        <p:spPr>
          <a:xfrm>
            <a:off x="4071934" y="6581001"/>
            <a:ext cx="50674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Kim, Herskind, Kim, Kim and Chuang. Accepted PRA. </a:t>
            </a:r>
            <a:r>
              <a:rPr lang="en-US" sz="1200" b="1" dirty="0" err="1" smtClean="0">
                <a:solidFill>
                  <a:srgbClr val="FF0000"/>
                </a:solidFill>
              </a:rPr>
              <a:t>arXiv</a:t>
            </a:r>
            <a:r>
              <a:rPr lang="en-US" sz="1200" b="1" dirty="0" smtClean="0">
                <a:solidFill>
                  <a:srgbClr val="FF0000"/>
                </a:solidFill>
              </a:rPr>
              <a:t>/1008.1603 (2010)</a:t>
            </a:r>
            <a:endParaRPr lang="en-US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14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Basic Point Paul trap: Characterization</a:t>
            </a:r>
            <a:endParaRPr lang="en-US" b="1" dirty="0"/>
          </a:p>
        </p:txBody>
      </p:sp>
      <p:sp>
        <p:nvSpPr>
          <p:cNvPr id="24" name="Inhaltsplatzhalter 2"/>
          <p:cNvSpPr>
            <a:spLocks noGrp="1"/>
          </p:cNvSpPr>
          <p:nvPr>
            <p:ph idx="1"/>
          </p:nvPr>
        </p:nvSpPr>
        <p:spPr>
          <a:xfrm>
            <a:off x="485804" y="1117615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Ion confinement through single RF</a:t>
            </a:r>
          </a:p>
          <a:p>
            <a:pPr lvl="1"/>
            <a:r>
              <a:rPr lang="en-US" sz="1600" dirty="0" smtClean="0"/>
              <a:t>No DC fields required for trapping</a:t>
            </a:r>
          </a:p>
          <a:p>
            <a:r>
              <a:rPr lang="en-US" sz="2000" dirty="0" smtClean="0"/>
              <a:t>Analytic formulas for all trapping parameters</a:t>
            </a:r>
          </a:p>
          <a:p>
            <a:pPr lvl="1"/>
            <a:r>
              <a:rPr lang="en-US" sz="1600" dirty="0" smtClean="0"/>
              <a:t>Can optimize different parameters (e.g. trap depth, etc)</a:t>
            </a:r>
          </a:p>
          <a:p>
            <a:r>
              <a:rPr lang="en-US" sz="2000" dirty="0" smtClean="0"/>
              <a:t>Typical RF drive 300V, 8MHz</a:t>
            </a:r>
          </a:p>
          <a:p>
            <a:pPr lvl="1"/>
            <a:r>
              <a:rPr lang="en-US" sz="1600" dirty="0" smtClean="0"/>
              <a:t>200meV trap depth</a:t>
            </a:r>
          </a:p>
          <a:p>
            <a:pPr lvl="1"/>
            <a:r>
              <a:rPr lang="en-US" sz="1600" dirty="0" smtClean="0"/>
              <a:t>~0.5MHz trap frequency</a:t>
            </a:r>
            <a:endParaRPr lang="en-US" sz="1600" dirty="0"/>
          </a:p>
        </p:txBody>
      </p:sp>
      <p:grpSp>
        <p:nvGrpSpPr>
          <p:cNvPr id="3" name="Gruppieren 30"/>
          <p:cNvGrpSpPr/>
          <p:nvPr/>
        </p:nvGrpSpPr>
        <p:grpSpPr>
          <a:xfrm>
            <a:off x="6000760" y="1232282"/>
            <a:ext cx="2643206" cy="1982404"/>
            <a:chOff x="29108400" y="11506201"/>
            <a:chExt cx="3733800" cy="2800349"/>
          </a:xfrm>
        </p:grpSpPr>
        <p:pic>
          <p:nvPicPr>
            <p:cNvPr id="32" name="Grafik 42" descr="20100608_trapClose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108400" y="11506201"/>
              <a:ext cx="3733800" cy="2800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uppieren 88"/>
            <p:cNvGrpSpPr>
              <a:grpSpLocks/>
            </p:cNvGrpSpPr>
            <p:nvPr/>
          </p:nvGrpSpPr>
          <p:grpSpPr bwMode="auto">
            <a:xfrm>
              <a:off x="30551438" y="13349249"/>
              <a:ext cx="766762" cy="341673"/>
              <a:chOff x="30308550" y="12648894"/>
              <a:chExt cx="766763" cy="341619"/>
            </a:xfrm>
          </p:grpSpPr>
          <p:sp>
            <p:nvSpPr>
              <p:cNvPr id="34" name="Rechteck 33"/>
              <p:cNvSpPr/>
              <p:nvPr/>
            </p:nvSpPr>
            <p:spPr bwMode="auto">
              <a:xfrm>
                <a:off x="30313312" y="12648894"/>
                <a:ext cx="762001" cy="7618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de-DE" dirty="0"/>
              </a:p>
            </p:txBody>
          </p:sp>
          <p:sp>
            <p:nvSpPr>
              <p:cNvPr id="35" name="Textfeld 52"/>
              <p:cNvSpPr txBox="1">
                <a:spLocks noChangeArrowheads="1"/>
              </p:cNvSpPr>
              <p:nvPr/>
            </p:nvSpPr>
            <p:spPr bwMode="auto">
              <a:xfrm>
                <a:off x="30308550" y="12744450"/>
                <a:ext cx="762000" cy="246063"/>
              </a:xfrm>
              <a:prstGeom prst="rect">
                <a:avLst/>
              </a:prstGeom>
              <a:solidFill>
                <a:schemeClr val="bg1">
                  <a:alpha val="74901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de-DE" sz="1600" i="0"/>
                  <a:t>12mm</a:t>
                </a:r>
              </a:p>
            </p:txBody>
          </p:sp>
          <p:cxnSp>
            <p:nvCxnSpPr>
              <p:cNvPr id="36" name="Gerade Verbindung mit Pfeil 84"/>
              <p:cNvCxnSpPr>
                <a:cxnSpLocks noChangeShapeType="1"/>
                <a:stCxn id="34" idx="1"/>
                <a:endCxn id="34" idx="3"/>
              </p:cNvCxnSpPr>
              <p:nvPr/>
            </p:nvCxnSpPr>
            <p:spPr bwMode="auto">
              <a:xfrm rot="10800000" flipH="1">
                <a:off x="30313313" y="12687300"/>
                <a:ext cx="762000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</p:spPr>
          </p:cxnSp>
        </p:grpSp>
      </p:grpSp>
      <p:pic>
        <p:nvPicPr>
          <p:cNvPr id="12" name="Grafik 82" descr="data_trapfreq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8533" y="3500438"/>
            <a:ext cx="4223533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uppieren 12"/>
          <p:cNvGrpSpPr/>
          <p:nvPr/>
        </p:nvGrpSpPr>
        <p:grpSpPr>
          <a:xfrm>
            <a:off x="5214974" y="3500433"/>
            <a:ext cx="3000364" cy="3357588"/>
            <a:chOff x="21107400" y="22176576"/>
            <a:chExt cx="3673475" cy="4110841"/>
          </a:xfrm>
        </p:grpSpPr>
        <p:pic>
          <p:nvPicPr>
            <p:cNvPr id="14" name="Grafik 55" descr="data_crystals.eps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1107400" y="22176576"/>
              <a:ext cx="3673475" cy="3655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feld 47"/>
            <p:cNvSpPr txBox="1">
              <a:spLocks noChangeArrowheads="1"/>
            </p:cNvSpPr>
            <p:nvPr/>
          </p:nvSpPr>
          <p:spPr bwMode="auto">
            <a:xfrm>
              <a:off x="21194825" y="25872911"/>
              <a:ext cx="3292475" cy="414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i="0" dirty="0"/>
                <a:t>(Each panel: </a:t>
              </a:r>
              <a:r>
                <a:rPr lang="en-US" sz="1600" i="0" dirty="0" smtClean="0"/>
                <a:t>40um</a:t>
              </a:r>
              <a:r>
                <a:rPr lang="de-DE" sz="1600" i="0" dirty="0" smtClean="0">
                  <a:latin typeface="Symbol" pitchFamily="18" charset="2"/>
                </a:rPr>
                <a:t>´4</a:t>
              </a:r>
              <a:r>
                <a:rPr lang="en-US" sz="1600" i="0" dirty="0" smtClean="0"/>
                <a:t>0um</a:t>
              </a:r>
              <a:r>
                <a:rPr lang="en-US" sz="1600" i="0" dirty="0"/>
                <a:t>)</a:t>
              </a:r>
            </a:p>
          </p:txBody>
        </p:sp>
      </p:grpSp>
      <p:sp>
        <p:nvSpPr>
          <p:cNvPr id="16" name="Textfeld 15"/>
          <p:cNvSpPr txBox="1"/>
          <p:nvPr/>
        </p:nvSpPr>
        <p:spPr>
          <a:xfrm>
            <a:off x="1437484" y="4702742"/>
            <a:ext cx="1420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Lines: theory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1422"/>
            <a:ext cx="8229600" cy="1143000"/>
          </a:xfrm>
        </p:spPr>
        <p:txBody>
          <a:bodyPr/>
          <a:lstStyle/>
          <a:p>
            <a:r>
              <a:rPr lang="en-US" b="1" dirty="0" smtClean="0"/>
              <a:t>Fiber-integrated trap: Fabrication</a:t>
            </a:r>
            <a:endParaRPr lang="en-US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19772"/>
            <a:ext cx="823811" cy="1038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68" descr="s6_r_g"/>
          <p:cNvPicPr>
            <a:picLocks noChangeAspect="1" noChangeArrowheads="1"/>
          </p:cNvPicPr>
          <p:nvPr/>
        </p:nvPicPr>
        <p:blipFill>
          <a:blip r:embed="rId3" cstate="print"/>
          <a:srcRect b="16096"/>
          <a:stretch>
            <a:fillRect/>
          </a:stretch>
        </p:blipFill>
        <p:spPr bwMode="auto">
          <a:xfrm>
            <a:off x="857224" y="6357958"/>
            <a:ext cx="1936360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Inhaltsplatzhalter 2"/>
          <p:cNvSpPr>
            <a:spLocks noGrp="1"/>
          </p:cNvSpPr>
          <p:nvPr>
            <p:ph idx="1"/>
          </p:nvPr>
        </p:nvSpPr>
        <p:spPr>
          <a:xfrm>
            <a:off x="485804" y="1117615"/>
            <a:ext cx="5657832" cy="4740277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Fiber and optical ferrule (stainless) polished as in conventional fiber connectorization.</a:t>
            </a:r>
          </a:p>
          <a:p>
            <a:pPr>
              <a:buNone/>
            </a:pPr>
            <a:endParaRPr lang="en-US" sz="1200" dirty="0"/>
          </a:p>
          <a:p>
            <a:r>
              <a:rPr lang="en-US" sz="2000" dirty="0" smtClean="0"/>
              <a:t>Macroscopic assembly at ~25um precision.</a:t>
            </a:r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endParaRPr lang="en-US" sz="1200" dirty="0"/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endParaRPr lang="en-US" sz="1200" dirty="0"/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endParaRPr lang="en-US" sz="1200" dirty="0"/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endParaRPr lang="en-US" sz="1200" dirty="0"/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endParaRPr lang="en-US" sz="1200" dirty="0" smtClean="0"/>
          </a:p>
          <a:p>
            <a:r>
              <a:rPr lang="en-US" sz="2000" dirty="0" smtClean="0"/>
              <a:t>Different fabrication options considered, such as:</a:t>
            </a:r>
          </a:p>
          <a:p>
            <a:pPr lvl="1"/>
            <a:r>
              <a:rPr lang="en-US" sz="1800" dirty="0" smtClean="0"/>
              <a:t>Metallization of ceramic optical ferrule.</a:t>
            </a:r>
          </a:p>
          <a:p>
            <a:pPr lvl="1"/>
            <a:r>
              <a:rPr lang="en-US" sz="1800" dirty="0" smtClean="0"/>
              <a:t>Self-aligned fab process by exposing PR through fiber itself.</a:t>
            </a:r>
          </a:p>
        </p:txBody>
      </p:sp>
      <p:pic>
        <p:nvPicPr>
          <p:cNvPr id="12" name="Grafik 43" descr="ferruleTrap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81802" y="4929198"/>
            <a:ext cx="2376478" cy="178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2264" y="1071546"/>
            <a:ext cx="2118434" cy="253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Gerade Verbindung mit Pfeil 16"/>
          <p:cNvCxnSpPr>
            <a:stCxn id="18" idx="2"/>
          </p:cNvCxnSpPr>
          <p:nvPr/>
        </p:nvCxnSpPr>
        <p:spPr bwMode="auto">
          <a:xfrm rot="5400000">
            <a:off x="7203661" y="5231988"/>
            <a:ext cx="923201" cy="4285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feld 47"/>
          <p:cNvSpPr txBox="1">
            <a:spLocks noChangeArrowheads="1"/>
          </p:cNvSpPr>
          <p:nvPr/>
        </p:nvSpPr>
        <p:spPr bwMode="auto">
          <a:xfrm>
            <a:off x="6429388" y="3714752"/>
            <a:ext cx="2514600" cy="107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i="0" dirty="0"/>
              <a:t>Fiber introduced through the center of innermost electrode (actually an optical ferrule).</a:t>
            </a:r>
          </a:p>
        </p:txBody>
      </p:sp>
      <p:cxnSp>
        <p:nvCxnSpPr>
          <p:cNvPr id="16" name="Gerade Verbindung mit Pfeil 105"/>
          <p:cNvCxnSpPr>
            <a:cxnSpLocks noChangeShapeType="1"/>
          </p:cNvCxnSpPr>
          <p:nvPr/>
        </p:nvCxnSpPr>
        <p:spPr bwMode="auto">
          <a:xfrm rot="5400000" flipH="1" flipV="1">
            <a:off x="7572396" y="2928934"/>
            <a:ext cx="1428760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grpSp>
        <p:nvGrpSpPr>
          <p:cNvPr id="29" name="Gruppieren 28"/>
          <p:cNvGrpSpPr/>
          <p:nvPr/>
        </p:nvGrpSpPr>
        <p:grpSpPr>
          <a:xfrm>
            <a:off x="2285984" y="2571744"/>
            <a:ext cx="2214578" cy="1660934"/>
            <a:chOff x="2071670" y="2500306"/>
            <a:chExt cx="2921000" cy="2190750"/>
          </a:xfrm>
        </p:grpSpPr>
        <p:pic>
          <p:nvPicPr>
            <p:cNvPr id="28" name="Grafik 72" descr="20100630_fibertrap2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071670" y="2500306"/>
              <a:ext cx="2921000" cy="2190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Textfeld 52"/>
            <p:cNvSpPr txBox="1">
              <a:spLocks noChangeArrowheads="1"/>
            </p:cNvSpPr>
            <p:nvPr/>
          </p:nvSpPr>
          <p:spPr bwMode="auto">
            <a:xfrm>
              <a:off x="3079012" y="3852866"/>
              <a:ext cx="1032123" cy="32476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de-DE" sz="1600" i="0" dirty="0"/>
                <a:t>1.25mm</a:t>
              </a:r>
            </a:p>
          </p:txBody>
        </p:sp>
        <p:cxnSp>
          <p:nvCxnSpPr>
            <p:cNvPr id="27" name="Gerade Verbindung mit Pfeil 86"/>
            <p:cNvCxnSpPr>
              <a:cxnSpLocks noChangeShapeType="1"/>
            </p:cNvCxnSpPr>
            <p:nvPr/>
          </p:nvCxnSpPr>
          <p:spPr bwMode="auto">
            <a:xfrm rot="10800000" flipH="1">
              <a:off x="3397225" y="3748090"/>
              <a:ext cx="376257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14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Fiber-integrated trap: Prelim results</a:t>
            </a:r>
            <a:endParaRPr lang="en-US" b="1" dirty="0"/>
          </a:p>
        </p:txBody>
      </p:sp>
      <p:sp>
        <p:nvSpPr>
          <p:cNvPr id="24" name="Inhaltsplatzhalter 2"/>
          <p:cNvSpPr>
            <a:spLocks noGrp="1"/>
          </p:cNvSpPr>
          <p:nvPr>
            <p:ph idx="1"/>
          </p:nvPr>
        </p:nvSpPr>
        <p:spPr>
          <a:xfrm>
            <a:off x="485804" y="1117615"/>
            <a:ext cx="46577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Basic fiber-ion overlap observed in shelving of trapped </a:t>
            </a:r>
            <a:r>
              <a:rPr lang="en-US" sz="2000" dirty="0" smtClean="0"/>
              <a:t>ions</a:t>
            </a:r>
            <a:endParaRPr lang="en-US" sz="2000" dirty="0" smtClean="0"/>
          </a:p>
          <a:p>
            <a:pPr>
              <a:buNone/>
            </a:pPr>
            <a:endParaRPr lang="en-US" sz="900" dirty="0"/>
          </a:p>
          <a:p>
            <a:r>
              <a:rPr lang="en-US" sz="2000" dirty="0" smtClean="0"/>
              <a:t>Improvements expected by miniaturization of trap, i.e. to increase trap </a:t>
            </a:r>
            <a:r>
              <a:rPr lang="en-US" sz="2000" dirty="0" smtClean="0"/>
              <a:t>frequencies (LD regime)</a:t>
            </a:r>
            <a:endParaRPr lang="en-US" sz="2000" dirty="0" smtClean="0"/>
          </a:p>
          <a:p>
            <a:endParaRPr lang="en-US" sz="2000" dirty="0"/>
          </a:p>
          <a:p>
            <a:endParaRPr lang="en-US" sz="1800" dirty="0" smtClean="0"/>
          </a:p>
        </p:txBody>
      </p:sp>
      <p:grpSp>
        <p:nvGrpSpPr>
          <p:cNvPr id="36" name="Gruppieren 35"/>
          <p:cNvGrpSpPr/>
          <p:nvPr/>
        </p:nvGrpSpPr>
        <p:grpSpPr>
          <a:xfrm>
            <a:off x="357159" y="2993315"/>
            <a:ext cx="3970402" cy="3650395"/>
            <a:chOff x="2097150" y="3048001"/>
            <a:chExt cx="5099022" cy="4633859"/>
          </a:xfrm>
        </p:grpSpPr>
        <p:pic>
          <p:nvPicPr>
            <p:cNvPr id="15" name="Picture 1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43174" y="3200400"/>
              <a:ext cx="4367213" cy="3657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feld 47"/>
            <p:cNvSpPr txBox="1">
              <a:spLocks noChangeArrowheads="1"/>
            </p:cNvSpPr>
            <p:nvPr/>
          </p:nvSpPr>
          <p:spPr bwMode="auto">
            <a:xfrm>
              <a:off x="2280638" y="6939539"/>
              <a:ext cx="4915534" cy="742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i="0" dirty="0"/>
                <a:t>40K chamber (5” diameter) of cryostat</a:t>
              </a:r>
              <a:r>
                <a:rPr lang="en-US" sz="1600" i="0" dirty="0" smtClean="0"/>
                <a:t>. </a:t>
              </a:r>
              <a:endParaRPr lang="en-US" sz="1600" i="0" dirty="0"/>
            </a:p>
            <a:p>
              <a:pPr algn="ctr"/>
              <a:r>
                <a:rPr lang="en-US" sz="1600" i="0" dirty="0"/>
                <a:t>Trap mount is at </a:t>
              </a:r>
              <a:r>
                <a:rPr lang="en-US" sz="1600" i="0" dirty="0" smtClean="0"/>
                <a:t>~10K</a:t>
              </a:r>
              <a:endParaRPr lang="en-US" sz="1600" i="0" dirty="0"/>
            </a:p>
          </p:txBody>
        </p:sp>
        <p:sp>
          <p:nvSpPr>
            <p:cNvPr id="20" name="Textfeld 116"/>
            <p:cNvSpPr txBox="1">
              <a:spLocks noChangeArrowheads="1"/>
            </p:cNvSpPr>
            <p:nvPr/>
          </p:nvSpPr>
          <p:spPr bwMode="auto">
            <a:xfrm>
              <a:off x="3179749" y="3124200"/>
              <a:ext cx="762000" cy="338138"/>
            </a:xfrm>
            <a:prstGeom prst="rect">
              <a:avLst/>
            </a:prstGeom>
            <a:solidFill>
              <a:schemeClr val="bg1">
                <a:alpha val="74901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de-DE" sz="1600" i="0" dirty="0"/>
                <a:t>RF1</a:t>
              </a:r>
            </a:p>
          </p:txBody>
        </p:sp>
        <p:sp>
          <p:nvSpPr>
            <p:cNvPr id="21" name="Textfeld 117"/>
            <p:cNvSpPr txBox="1">
              <a:spLocks noChangeArrowheads="1"/>
            </p:cNvSpPr>
            <p:nvPr/>
          </p:nvSpPr>
          <p:spPr bwMode="auto">
            <a:xfrm>
              <a:off x="3179749" y="6062663"/>
              <a:ext cx="762000" cy="338137"/>
            </a:xfrm>
            <a:prstGeom prst="rect">
              <a:avLst/>
            </a:prstGeom>
            <a:solidFill>
              <a:schemeClr val="bg1">
                <a:alpha val="74901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de-DE" sz="1600" i="0"/>
                <a:t>RF2</a:t>
              </a:r>
            </a:p>
          </p:txBody>
        </p:sp>
        <p:sp>
          <p:nvSpPr>
            <p:cNvPr id="22" name="Textfeld 118"/>
            <p:cNvSpPr txBox="1">
              <a:spLocks noChangeArrowheads="1"/>
            </p:cNvSpPr>
            <p:nvPr/>
          </p:nvSpPr>
          <p:spPr bwMode="auto">
            <a:xfrm>
              <a:off x="4779950" y="3048001"/>
              <a:ext cx="2110869" cy="393951"/>
            </a:xfrm>
            <a:prstGeom prst="rect">
              <a:avLst/>
            </a:prstGeom>
            <a:solidFill>
              <a:schemeClr val="bg1">
                <a:alpha val="74901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i="0" dirty="0"/>
                <a:t>DC electrodes</a:t>
              </a:r>
            </a:p>
          </p:txBody>
        </p:sp>
        <p:sp>
          <p:nvSpPr>
            <p:cNvPr id="23" name="Textfeld 119"/>
            <p:cNvSpPr txBox="1">
              <a:spLocks noChangeArrowheads="1"/>
            </p:cNvSpPr>
            <p:nvPr/>
          </p:nvSpPr>
          <p:spPr bwMode="auto">
            <a:xfrm>
              <a:off x="5237149" y="6138863"/>
              <a:ext cx="762000" cy="338137"/>
            </a:xfrm>
            <a:prstGeom prst="rect">
              <a:avLst/>
            </a:prstGeom>
            <a:solidFill>
              <a:schemeClr val="bg1">
                <a:alpha val="74901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 i="0" dirty="0"/>
                <a:t>Oven</a:t>
              </a:r>
            </a:p>
          </p:txBody>
        </p:sp>
        <p:sp>
          <p:nvSpPr>
            <p:cNvPr id="25" name="Textfeld 120"/>
            <p:cNvSpPr txBox="1">
              <a:spLocks noChangeArrowheads="1"/>
            </p:cNvSpPr>
            <p:nvPr/>
          </p:nvSpPr>
          <p:spPr bwMode="auto">
            <a:xfrm>
              <a:off x="6075349" y="5562600"/>
              <a:ext cx="762000" cy="338138"/>
            </a:xfrm>
            <a:prstGeom prst="rect">
              <a:avLst/>
            </a:prstGeom>
            <a:solidFill>
              <a:schemeClr val="bg1">
                <a:alpha val="74901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 i="0"/>
                <a:t>Fiber</a:t>
              </a:r>
            </a:p>
          </p:txBody>
        </p:sp>
        <p:cxnSp>
          <p:nvCxnSpPr>
            <p:cNvPr id="29" name="Gerade Verbindung mit Pfeil 28"/>
            <p:cNvCxnSpPr>
              <a:cxnSpLocks noChangeShapeType="1"/>
              <a:stCxn id="23" idx="1"/>
            </p:cNvCxnSpPr>
            <p:nvPr/>
          </p:nvCxnSpPr>
          <p:spPr bwMode="auto">
            <a:xfrm rot="10800000">
              <a:off x="4856149" y="6172200"/>
              <a:ext cx="381000" cy="134938"/>
            </a:xfrm>
            <a:prstGeom prst="straightConnector1">
              <a:avLst/>
            </a:prstGeom>
            <a:noFill/>
            <a:ln w="38100" algn="ctr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 type="arrow" w="med" len="med"/>
            </a:ln>
          </p:spPr>
        </p:cxnSp>
        <p:cxnSp>
          <p:nvCxnSpPr>
            <p:cNvPr id="30" name="Gerade Verbindung mit Pfeil 29"/>
            <p:cNvCxnSpPr>
              <a:cxnSpLocks noChangeShapeType="1"/>
            </p:cNvCxnSpPr>
            <p:nvPr/>
          </p:nvCxnSpPr>
          <p:spPr bwMode="auto">
            <a:xfrm flipV="1">
              <a:off x="3560749" y="5867400"/>
              <a:ext cx="304800" cy="211138"/>
            </a:xfrm>
            <a:prstGeom prst="straightConnector1">
              <a:avLst/>
            </a:prstGeom>
            <a:noFill/>
            <a:ln w="38100" algn="ctr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 type="arrow" w="med" len="med"/>
            </a:ln>
          </p:spPr>
        </p:cxnSp>
        <p:cxnSp>
          <p:nvCxnSpPr>
            <p:cNvPr id="31" name="Gerade Verbindung mit Pfeil 30"/>
            <p:cNvCxnSpPr>
              <a:cxnSpLocks noChangeShapeType="1"/>
            </p:cNvCxnSpPr>
            <p:nvPr/>
          </p:nvCxnSpPr>
          <p:spPr bwMode="auto">
            <a:xfrm>
              <a:off x="3560749" y="3487738"/>
              <a:ext cx="533400" cy="474662"/>
            </a:xfrm>
            <a:prstGeom prst="straightConnector1">
              <a:avLst/>
            </a:prstGeom>
            <a:noFill/>
            <a:ln w="38100" algn="ctr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 type="arrow" w="med" len="med"/>
            </a:ln>
          </p:spPr>
        </p:cxnSp>
        <p:cxnSp>
          <p:nvCxnSpPr>
            <p:cNvPr id="32" name="Gerade Verbindung mit Pfeil 31"/>
            <p:cNvCxnSpPr>
              <a:cxnSpLocks noChangeShapeType="1"/>
            </p:cNvCxnSpPr>
            <p:nvPr/>
          </p:nvCxnSpPr>
          <p:spPr bwMode="auto">
            <a:xfrm rot="5400000">
              <a:off x="4513249" y="3467100"/>
              <a:ext cx="457200" cy="228600"/>
            </a:xfrm>
            <a:prstGeom prst="straightConnector1">
              <a:avLst/>
            </a:prstGeom>
            <a:noFill/>
            <a:ln w="38100" algn="ctr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 type="arrow" w="med" len="med"/>
            </a:ln>
          </p:spPr>
        </p:cxnSp>
        <p:cxnSp>
          <p:nvCxnSpPr>
            <p:cNvPr id="33" name="Gerade Verbindung mit Pfeil 32"/>
            <p:cNvCxnSpPr>
              <a:cxnSpLocks noChangeShapeType="1"/>
            </p:cNvCxnSpPr>
            <p:nvPr/>
          </p:nvCxnSpPr>
          <p:spPr bwMode="auto">
            <a:xfrm rot="10800000" flipV="1">
              <a:off x="5389549" y="5715000"/>
              <a:ext cx="685800" cy="152400"/>
            </a:xfrm>
            <a:prstGeom prst="straightConnector1">
              <a:avLst/>
            </a:prstGeom>
            <a:noFill/>
            <a:ln w="38100" algn="ctr">
              <a:solidFill>
                <a:schemeClr val="bg2">
                  <a:lumMod val="60000"/>
                  <a:lumOff val="40000"/>
                </a:schemeClr>
              </a:solidFill>
              <a:round/>
              <a:headEnd/>
              <a:tailEnd type="arrow" w="med" len="med"/>
            </a:ln>
          </p:spPr>
        </p:cxnSp>
        <p:cxnSp>
          <p:nvCxnSpPr>
            <p:cNvPr id="34" name="Gerade Verbindung mit Pfeil 131"/>
            <p:cNvCxnSpPr>
              <a:cxnSpLocks noChangeShapeType="1"/>
            </p:cNvCxnSpPr>
            <p:nvPr/>
          </p:nvCxnSpPr>
          <p:spPr bwMode="auto">
            <a:xfrm>
              <a:off x="2417749" y="4875213"/>
              <a:ext cx="1524000" cy="1587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 type="arrow" w="med" len="med"/>
            </a:ln>
          </p:spPr>
        </p:cxnSp>
        <p:sp>
          <p:nvSpPr>
            <p:cNvPr id="35" name="Textfeld 138"/>
            <p:cNvSpPr txBox="1">
              <a:spLocks noChangeArrowheads="1"/>
            </p:cNvSpPr>
            <p:nvPr/>
          </p:nvSpPr>
          <p:spPr bwMode="auto">
            <a:xfrm>
              <a:off x="2097150" y="4045527"/>
              <a:ext cx="1868297" cy="680461"/>
            </a:xfrm>
            <a:prstGeom prst="rect">
              <a:avLst/>
            </a:prstGeom>
            <a:solidFill>
              <a:schemeClr val="bg1">
                <a:alpha val="74901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i="0" dirty="0"/>
                <a:t>Free-space </a:t>
              </a:r>
            </a:p>
            <a:p>
              <a:pPr algn="ctr"/>
              <a:r>
                <a:rPr lang="en-US" sz="1600" i="0" dirty="0"/>
                <a:t>beam delivery</a:t>
              </a: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1035143"/>
            <a:ext cx="3286148" cy="2465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Picture 9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3429000"/>
            <a:ext cx="3930767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feld 47"/>
          <p:cNvSpPr txBox="1">
            <a:spLocks noChangeArrowheads="1"/>
          </p:cNvSpPr>
          <p:nvPr/>
        </p:nvSpPr>
        <p:spPr bwMode="auto">
          <a:xfrm>
            <a:off x="6096000" y="3320007"/>
            <a:ext cx="3048000" cy="1323439"/>
          </a:xfrm>
          <a:prstGeom prst="rect">
            <a:avLst/>
          </a:prstGeom>
          <a:solidFill>
            <a:schemeClr val="bg2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i="0" dirty="0"/>
              <a:t>Preliminary qubit spectroscopy through the fiber: </a:t>
            </a:r>
          </a:p>
          <a:p>
            <a:pPr algn="ctr"/>
            <a:r>
              <a:rPr lang="en-US" sz="1600" i="0" dirty="0"/>
              <a:t>Numerous sidebands indicate insufficient </a:t>
            </a:r>
            <a:r>
              <a:rPr lang="en-US" sz="1600" i="0" dirty="0" smtClean="0"/>
              <a:t>io</a:t>
            </a:r>
            <a:r>
              <a:rPr lang="en-US" sz="1600" dirty="0" smtClean="0"/>
              <a:t>n cooling or too large trap frequency</a:t>
            </a:r>
            <a:endParaRPr lang="en-US" sz="1600" i="0" dirty="0"/>
          </a:p>
        </p:txBody>
      </p:sp>
      <p:cxnSp>
        <p:nvCxnSpPr>
          <p:cNvPr id="39" name="Gerade Verbindung mit Pfeil 114"/>
          <p:cNvCxnSpPr>
            <a:cxnSpLocks noChangeShapeType="1"/>
          </p:cNvCxnSpPr>
          <p:nvPr/>
        </p:nvCxnSpPr>
        <p:spPr bwMode="auto">
          <a:xfrm rot="5400000">
            <a:off x="6715140" y="4857760"/>
            <a:ext cx="714380" cy="285752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1422"/>
            <a:ext cx="8229600" cy="1143000"/>
          </a:xfrm>
        </p:spPr>
        <p:txBody>
          <a:bodyPr/>
          <a:lstStyle/>
          <a:p>
            <a:r>
              <a:rPr lang="en-US" b="1" dirty="0" smtClean="0"/>
              <a:t>Height variation in point Paul trap</a:t>
            </a:r>
            <a:endParaRPr lang="en-US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19772"/>
            <a:ext cx="823811" cy="1038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68" descr="s6_r_g"/>
          <p:cNvPicPr>
            <a:picLocks noChangeAspect="1" noChangeArrowheads="1"/>
          </p:cNvPicPr>
          <p:nvPr/>
        </p:nvPicPr>
        <p:blipFill>
          <a:blip r:embed="rId3" cstate="print"/>
          <a:srcRect b="16096"/>
          <a:stretch>
            <a:fillRect/>
          </a:stretch>
        </p:blipFill>
        <p:spPr bwMode="auto">
          <a:xfrm>
            <a:off x="857224" y="6357958"/>
            <a:ext cx="1936360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Inhaltsplatzhalter 2"/>
          <p:cNvSpPr txBox="1">
            <a:spLocks/>
          </p:cNvSpPr>
          <p:nvPr/>
        </p:nvSpPr>
        <p:spPr>
          <a:xfrm>
            <a:off x="457200" y="104617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Idea: </a:t>
            </a:r>
            <a:r>
              <a:rPr lang="en-US" sz="2800" dirty="0" smtClean="0">
                <a:solidFill>
                  <a:schemeClr val="accent1"/>
                </a:solidFill>
              </a:rPr>
              <a:t>RF confinement without DC fields allows for 	   more complicated drive schemes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Implication: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Order of magnitude variation in ion height </a:t>
            </a:r>
            <a:r>
              <a:rPr kumimoji="0" lang="en-US" sz="20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situ </a:t>
            </a:r>
            <a:r>
              <a:rPr kumimoji="0" lang="en-US" sz="20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possible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000" dirty="0" smtClean="0"/>
              <a:t>More generally, ion can be positioned with respect to trap.</a:t>
            </a:r>
            <a:endParaRPr kumimoji="0" lang="en-US" sz="2000" b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Grafik 13" descr="20100921_ppGeomet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2" y="3571876"/>
            <a:ext cx="5357850" cy="2816306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85918" y="5143512"/>
            <a:ext cx="2238364" cy="121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4414" y="3714752"/>
            <a:ext cx="2238364" cy="121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0" name="Gerade Verbindung 19"/>
          <p:cNvCxnSpPr/>
          <p:nvPr/>
        </p:nvCxnSpPr>
        <p:spPr>
          <a:xfrm>
            <a:off x="2928926" y="4500570"/>
            <a:ext cx="2714644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 rot="5400000">
            <a:off x="5393537" y="4750603"/>
            <a:ext cx="50006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>
            <a:off x="3500430" y="5929330"/>
            <a:ext cx="2714644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/>
          <p:cNvCxnSpPr/>
          <p:nvPr/>
        </p:nvCxnSpPr>
        <p:spPr>
          <a:xfrm rot="5400000" flipH="1" flipV="1">
            <a:off x="5750727" y="5464983"/>
            <a:ext cx="928694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/>
          <p:cNvSpPr txBox="1"/>
          <p:nvPr/>
        </p:nvSpPr>
        <p:spPr>
          <a:xfrm>
            <a:off x="3960935" y="4145682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latin typeface="Bell MT" pitchFamily="18" charset="0"/>
              </a:rPr>
              <a:t>RF1</a:t>
            </a:r>
            <a:endParaRPr lang="de-DE" b="1" dirty="0">
              <a:latin typeface="Bell MT" pitchFamily="18" charset="0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3958554" y="5601940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latin typeface="Bell MT" pitchFamily="18" charset="0"/>
              </a:rPr>
              <a:t>RF2</a:t>
            </a:r>
            <a:endParaRPr lang="de-DE" b="1" dirty="0">
              <a:latin typeface="Bell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1422"/>
            <a:ext cx="8229600" cy="1143000"/>
          </a:xfrm>
        </p:spPr>
        <p:txBody>
          <a:bodyPr/>
          <a:lstStyle/>
          <a:p>
            <a:r>
              <a:rPr lang="en-US" b="1" dirty="0" smtClean="0"/>
              <a:t>Height variation in point Paul trap</a:t>
            </a:r>
            <a:endParaRPr lang="en-US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19772"/>
            <a:ext cx="823811" cy="1038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68" descr="s6_r_g"/>
          <p:cNvPicPr>
            <a:picLocks noChangeAspect="1" noChangeArrowheads="1"/>
          </p:cNvPicPr>
          <p:nvPr/>
        </p:nvPicPr>
        <p:blipFill>
          <a:blip r:embed="rId3" cstate="print"/>
          <a:srcRect b="16096"/>
          <a:stretch>
            <a:fillRect/>
          </a:stretch>
        </p:blipFill>
        <p:spPr bwMode="auto">
          <a:xfrm>
            <a:off x="857224" y="6357958"/>
            <a:ext cx="1936360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Inhaltsplatzhalter 2"/>
          <p:cNvSpPr txBox="1">
            <a:spLocks/>
          </p:cNvSpPr>
          <p:nvPr/>
        </p:nvSpPr>
        <p:spPr>
          <a:xfrm>
            <a:off x="457200" y="1331929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Applying second RF on the center electrode translates the quadrupole node vertically.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dirty="0" smtClean="0"/>
              <a:t>Implementation with single trimcap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dirty="0" smtClean="0"/>
              <a:t>Works with </a:t>
            </a:r>
            <a:r>
              <a:rPr lang="en-US" sz="1600" dirty="0" smtClean="0"/>
              <a:t>both: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dirty="0" smtClean="0"/>
              <a:t> fiber (400~1000um)</a:t>
            </a:r>
          </a:p>
          <a:p>
            <a:pPr marL="1257300" lvl="2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dirty="0" smtClean="0"/>
              <a:t> PCB </a:t>
            </a:r>
            <a:r>
              <a:rPr lang="en-US" sz="1600" smtClean="0"/>
              <a:t>(200~1000um</a:t>
            </a:r>
            <a:r>
              <a:rPr lang="en-US" sz="1600" dirty="0" smtClean="0"/>
              <a:t>)</a:t>
            </a:r>
            <a:endParaRPr lang="en-US" sz="16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000" b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0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Height variation compared against analytic theory and numerical simulations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9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1000109"/>
            <a:ext cx="3205252" cy="228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fik 73" descr="data_ionheight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26195" y="3286125"/>
            <a:ext cx="4374961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1422"/>
            <a:ext cx="8229600" cy="1143000"/>
          </a:xfrm>
        </p:spPr>
        <p:txBody>
          <a:bodyPr/>
          <a:lstStyle/>
          <a:p>
            <a:r>
              <a:rPr lang="en-US" b="1" dirty="0" smtClean="0"/>
              <a:t>Ion positioning</a:t>
            </a:r>
            <a:endParaRPr lang="en-US" b="1" dirty="0"/>
          </a:p>
        </p:txBody>
      </p:sp>
      <p:sp>
        <p:nvSpPr>
          <p:cNvPr id="13" name="Inhaltsplatzhalter 2"/>
          <p:cNvSpPr txBox="1">
            <a:spLocks/>
          </p:cNvSpPr>
          <p:nvPr/>
        </p:nvSpPr>
        <p:spPr>
          <a:xfrm>
            <a:off x="457200" y="1331929"/>
            <a:ext cx="825820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general, applying RF to side electrodes will also translate the ion.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/>
              <a:t>1:1 ring:side voltage ratio moves ion radially ~100um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/>
              <a:t>Immediate application in ion-fiber overlap control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500306"/>
            <a:ext cx="2928958" cy="2196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8" y="4572008"/>
            <a:ext cx="2857488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2571743"/>
            <a:ext cx="5429288" cy="40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1422"/>
            <a:ext cx="8229600" cy="1143000"/>
          </a:xfrm>
        </p:spPr>
        <p:txBody>
          <a:bodyPr/>
          <a:lstStyle/>
          <a:p>
            <a:r>
              <a:rPr lang="en-US" b="1" dirty="0" smtClean="0"/>
              <a:t>Summary and Outlook</a:t>
            </a:r>
            <a:endParaRPr lang="en-US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19772"/>
            <a:ext cx="823811" cy="1038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68" descr="s6_r_g"/>
          <p:cNvPicPr>
            <a:picLocks noChangeAspect="1" noChangeArrowheads="1"/>
          </p:cNvPicPr>
          <p:nvPr/>
        </p:nvPicPr>
        <p:blipFill>
          <a:blip r:embed="rId3" cstate="print"/>
          <a:srcRect b="16096"/>
          <a:stretch>
            <a:fillRect/>
          </a:stretch>
        </p:blipFill>
        <p:spPr bwMode="auto">
          <a:xfrm>
            <a:off x="857224" y="6357958"/>
            <a:ext cx="1936360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Inhaltsplatzhalter 2"/>
          <p:cNvSpPr txBox="1">
            <a:spLocks/>
          </p:cNvSpPr>
          <p:nvPr/>
        </p:nvSpPr>
        <p:spPr>
          <a:xfrm>
            <a:off x="457200" y="1331929"/>
            <a:ext cx="818676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Fiber integration gives access to a typically inaccessible axis of a surface-electrode ion trap.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 smtClean="0"/>
              <a:t>Point Paul traps allows </a:t>
            </a:r>
            <a:r>
              <a:rPr lang="en-US" sz="2000" i="1" dirty="0" smtClean="0"/>
              <a:t>in situ </a:t>
            </a:r>
            <a:r>
              <a:rPr lang="en-US" sz="2000" dirty="0" smtClean="0"/>
              <a:t>variation of ion height by almost an order of magnitude in a single trap.</a:t>
            </a:r>
            <a:endParaRPr kumimoji="0" lang="en-US" sz="2000" b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214282" y="2786058"/>
            <a:ext cx="8786874" cy="292895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1422"/>
            <a:ext cx="8229600" cy="1143000"/>
          </a:xfrm>
        </p:spPr>
        <p:txBody>
          <a:bodyPr/>
          <a:lstStyle/>
          <a:p>
            <a:r>
              <a:rPr lang="en-US" b="1" dirty="0" smtClean="0"/>
              <a:t>Summary and Outlook</a:t>
            </a:r>
            <a:endParaRPr lang="en-US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19772"/>
            <a:ext cx="823811" cy="1038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68" descr="s6_r_g"/>
          <p:cNvPicPr>
            <a:picLocks noChangeAspect="1" noChangeArrowheads="1"/>
          </p:cNvPicPr>
          <p:nvPr/>
        </p:nvPicPr>
        <p:blipFill>
          <a:blip r:embed="rId3" cstate="print"/>
          <a:srcRect b="16096"/>
          <a:stretch>
            <a:fillRect/>
          </a:stretch>
        </p:blipFill>
        <p:spPr bwMode="auto">
          <a:xfrm>
            <a:off x="857224" y="6357958"/>
            <a:ext cx="1936360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Inhaltsplatzhalter 2"/>
          <p:cNvSpPr txBox="1">
            <a:spLocks/>
          </p:cNvSpPr>
          <p:nvPr/>
        </p:nvSpPr>
        <p:spPr>
          <a:xfrm>
            <a:off x="457200" y="1331929"/>
            <a:ext cx="818676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Fiber integration gives access to a typically inaccessible axis of a surface-electrode ion trap.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 smtClean="0"/>
              <a:t>Point Paul traps allows </a:t>
            </a:r>
            <a:r>
              <a:rPr lang="en-US" sz="2000" i="1" dirty="0" smtClean="0"/>
              <a:t>in situ </a:t>
            </a:r>
            <a:r>
              <a:rPr lang="en-US" sz="2000" dirty="0" smtClean="0"/>
              <a:t>variation of ion height by almost an order of magnitude in a single trap.</a:t>
            </a:r>
            <a:endParaRPr kumimoji="0" lang="en-US" sz="2000" b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5750" indent="-285750">
              <a:spcBef>
                <a:spcPct val="20000"/>
              </a:spcBef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71472" y="2857496"/>
            <a:ext cx="792961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938" indent="-261938"/>
            <a:r>
              <a:rPr lang="en-US" sz="2400" b="1" dirty="0" smtClean="0"/>
              <a:t>Ingredients for a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systematic study of anomalous ion heating</a:t>
            </a:r>
          </a:p>
          <a:p>
            <a:pPr marL="261938" indent="-261938"/>
            <a:endParaRPr lang="en-US" sz="1200" dirty="0" smtClean="0"/>
          </a:p>
          <a:p>
            <a:pPr marL="261938" indent="-261938"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What is the correct scaling law for ion heating as a function of distance to trap surface?</a:t>
            </a:r>
          </a:p>
          <a:p>
            <a:pPr marL="261938" indent="-261938">
              <a:buFont typeface="Arial" pitchFamily="34" charset="0"/>
              <a:buChar char="•"/>
            </a:pPr>
            <a:r>
              <a:rPr lang="en-US" sz="2400" dirty="0" smtClean="0"/>
              <a:t>How does anomalous heating effect the ion motion normal to the trap and parallel to the trap?</a:t>
            </a:r>
          </a:p>
          <a:p>
            <a:pPr marL="261938" indent="-261938"/>
            <a:endParaRPr lang="en-US" sz="1000" dirty="0" smtClean="0"/>
          </a:p>
          <a:p>
            <a:pPr marL="261938" indent="-261938"/>
            <a:r>
              <a:rPr lang="en-US" sz="2400" dirty="0"/>
              <a:t>	</a:t>
            </a:r>
            <a:r>
              <a:rPr lang="en-US" dirty="0" smtClean="0"/>
              <a:t>The point Paul trap is an ideal system in which to study these questions…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1422"/>
            <a:ext cx="8229600" cy="1143000"/>
          </a:xfrm>
        </p:spPr>
        <p:txBody>
          <a:bodyPr/>
          <a:lstStyle/>
          <a:p>
            <a:r>
              <a:rPr lang="en-US" b="1" dirty="0" smtClean="0"/>
              <a:t>Next up</a:t>
            </a:r>
            <a:endParaRPr lang="en-US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6662"/>
            <a:ext cx="8643966" cy="48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579</Words>
  <Application>Microsoft Office PowerPoint</Application>
  <PresentationFormat>Bildschirmpräsentation (4:3)</PresentationFormat>
  <Paragraphs>112</Paragraphs>
  <Slides>13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4" baseType="lpstr">
      <vt:lpstr>Larissa-Design</vt:lpstr>
      <vt:lpstr>Point Paul trap:  Fiber integration and height variation</vt:lpstr>
      <vt:lpstr>Topics to be discussed</vt:lpstr>
      <vt:lpstr>Fiber-integrated point Paul trap</vt:lpstr>
      <vt:lpstr>Basic point Paul trap</vt:lpstr>
      <vt:lpstr>Basic Point Paul trap: Characterization</vt:lpstr>
      <vt:lpstr>Fiber-integrated trap: Fabrication</vt:lpstr>
      <vt:lpstr>Fiber-integrated trap: Prelim results</vt:lpstr>
      <vt:lpstr>Height variation in point Paul trap</vt:lpstr>
      <vt:lpstr>Height variation in point Paul trap</vt:lpstr>
      <vt:lpstr>Ion positioning</vt:lpstr>
      <vt:lpstr>Summary and Outlook</vt:lpstr>
      <vt:lpstr>Summary and Outlook</vt:lpstr>
      <vt:lpstr>Next up</vt:lpstr>
    </vt:vector>
  </TitlesOfParts>
  <Company>Name Ihrer Firma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Point Paul trap:  Fiber integration and height variation</dc:title>
  <dc:creator>Ihr Benutzername</dc:creator>
  <cp:lastModifiedBy>Ihr Benutzername</cp:lastModifiedBy>
  <cp:revision>106</cp:revision>
  <dcterms:created xsi:type="dcterms:W3CDTF">2010-09-21T18:53:42Z</dcterms:created>
  <dcterms:modified xsi:type="dcterms:W3CDTF">2010-09-23T13:37:30Z</dcterms:modified>
</cp:coreProperties>
</file>