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448" r:id="rId2"/>
    <p:sldId id="449" r:id="rId3"/>
    <p:sldId id="450" r:id="rId4"/>
    <p:sldId id="451" r:id="rId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97" d="100"/>
          <a:sy n="197" d="100"/>
        </p:scale>
        <p:origin x="174" y="17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873297-18BB-4935-9014-174FD8EFE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04FD38-CF10-49E7-8612-5310C959A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5D6407-6D75-4411-A6BC-4DFB902CB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Much Milk With Locks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70ED44-6A0F-4C93-AB65-847F248C450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80360" y="788670"/>
            <a:ext cx="3383280" cy="384048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accent4"/>
                </a:solidFill>
              </a:rPr>
              <a:t>Both threads: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struct lock l;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...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lock_acquire</a:t>
            </a:r>
            <a:r>
              <a:rPr lang="en-US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  </a:t>
            </a:r>
            <a:r>
              <a:rPr lang="en-US" b="0" dirty="0" err="1">
                <a:latin typeface="Lucida Sans Typewriter" panose="020B0509030504030204" pitchFamily="49" charset="0"/>
              </a:rPr>
              <a:t>buy_milk</a:t>
            </a:r>
            <a:r>
              <a:rPr lang="en-US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lock_release</a:t>
            </a:r>
            <a:r>
              <a:rPr lang="en-US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147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Producer/Consumer, v1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char buffer[SIZE];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 err="1">
                <a:latin typeface="Lucida Sans Typewriter" panose="020B0509030504030204" pitchFamily="49" charset="0"/>
              </a:rPr>
              <a:t>int</a:t>
            </a:r>
            <a:r>
              <a:rPr lang="en-US" sz="1600" b="0" dirty="0">
                <a:latin typeface="Lucida Sans Typewriter" panose="020B0509030504030204" pitchFamily="49" charset="0"/>
              </a:rPr>
              <a:t> 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 err="1">
                <a:latin typeface="Lucida Sans Typewriter" panose="020B0509030504030204" pitchFamily="49" charset="0"/>
              </a:rPr>
              <a:t>int</a:t>
            </a:r>
            <a:r>
              <a:rPr lang="en-US" sz="1600" b="0" dirty="0">
                <a:latin typeface="Lucida Sans Typewriter" panose="020B0509030504030204" pitchFamily="49" charset="0"/>
              </a:rPr>
              <a:t> </a:t>
            </a:r>
            <a:r>
              <a:rPr lang="en-US" sz="16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600" b="0" dirty="0">
                <a:latin typeface="Lucida Sans Typewriter" panose="020B0509030504030204" pitchFamily="49" charset="0"/>
              </a:rPr>
              <a:t> = 0, </a:t>
            </a:r>
            <a:r>
              <a:rPr lang="en-US" sz="16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6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struct lock l;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 err="1">
                <a:latin typeface="Lucida Sans Typewriter" panose="020B0509030504030204" pitchFamily="49" charset="0"/>
              </a:rPr>
              <a:t>lock_init</a:t>
            </a:r>
            <a:r>
              <a:rPr lang="en-US" sz="16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put(char c)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6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buffer[</a:t>
            </a:r>
            <a:r>
              <a:rPr lang="en-US" sz="16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600" b="0" dirty="0">
                <a:latin typeface="Lucida Sans Typewriter" panose="020B0509030504030204" pitchFamily="49" charset="0"/>
              </a:rPr>
              <a:t>] =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</a:t>
            </a:r>
            <a:r>
              <a:rPr lang="en-US" sz="16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60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if (</a:t>
            </a:r>
            <a:r>
              <a:rPr lang="en-US" sz="16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60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6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6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char get()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6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count--;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c = buffer[</a:t>
            </a:r>
            <a:r>
              <a:rPr lang="en-US" sz="16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600" b="0" dirty="0">
                <a:latin typeface="Lucida Sans Typewriter" panose="020B05090305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</a:t>
            </a:r>
            <a:r>
              <a:rPr lang="en-US" sz="16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60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if (</a:t>
            </a:r>
            <a:r>
              <a:rPr lang="en-US" sz="16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60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6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6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return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99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Producer/Consumer, v2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char buffer[SIZE];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 err="1">
                <a:latin typeface="Lucida Sans Typewriter" panose="020B0509030504030204" pitchFamily="49" charset="0"/>
              </a:rPr>
              <a:t>int</a:t>
            </a:r>
            <a:r>
              <a:rPr lang="en-US" sz="1200" b="0" dirty="0">
                <a:latin typeface="Lucida Sans Typewriter" panose="020B0509030504030204" pitchFamily="49" charset="0"/>
              </a:rPr>
              <a:t> 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 err="1">
                <a:latin typeface="Lucida Sans Typewriter" panose="020B0509030504030204" pitchFamily="49" charset="0"/>
              </a:rPr>
              <a:t>int</a:t>
            </a:r>
            <a:r>
              <a:rPr lang="en-US" sz="1200" b="0" dirty="0">
                <a:latin typeface="Lucida Sans Typewriter" panose="020B0509030504030204" pitchFamily="49" charset="0"/>
              </a:rPr>
              <a:t> </a:t>
            </a:r>
            <a:r>
              <a:rPr lang="en-US" sz="12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200" b="0" dirty="0">
                <a:latin typeface="Lucida Sans Typewriter" panose="020B0509030504030204" pitchFamily="49" charset="0"/>
              </a:rPr>
              <a:t> = 0, </a:t>
            </a:r>
            <a:r>
              <a:rPr lang="en-US" sz="12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struct lock l;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 err="1">
                <a:latin typeface="Lucida Sans Typewriter" panose="020B0509030504030204" pitchFamily="49" charset="0"/>
              </a:rPr>
              <a:t>lock_init</a:t>
            </a:r>
            <a:r>
              <a:rPr lang="en-US" sz="12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put(char c)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2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(count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lock_release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lock_acquire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buffer[</a:t>
            </a:r>
            <a:r>
              <a:rPr lang="en-US" sz="12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200" b="0" dirty="0">
                <a:latin typeface="Lucida Sans Typewriter" panose="020B0509030504030204" pitchFamily="49" charset="0"/>
              </a:rPr>
              <a:t>] =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20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20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2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char get()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2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(count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lock_release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lock_acquire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count--;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 = buffer[</a:t>
            </a:r>
            <a:r>
              <a:rPr lang="en-US" sz="12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200" b="0" dirty="0">
                <a:latin typeface="Lucida Sans Typewriter" panose="020B05090305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20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20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2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return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66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Producer/Consumer, v3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char buffer[SIZE];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 err="1">
                <a:latin typeface="Lucida Sans Typewriter" panose="020B0509030504030204" pitchFamily="49" charset="0"/>
              </a:rPr>
              <a:t>int</a:t>
            </a:r>
            <a:r>
              <a:rPr lang="en-US" sz="1050" b="0" dirty="0">
                <a:latin typeface="Lucida Sans Typewriter" panose="020B0509030504030204" pitchFamily="49" charset="0"/>
              </a:rPr>
              <a:t> 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 err="1">
                <a:latin typeface="Lucida Sans Typewriter" panose="020B0509030504030204" pitchFamily="49" charset="0"/>
              </a:rPr>
              <a:t>int</a:t>
            </a:r>
            <a:r>
              <a:rPr lang="en-US" sz="1050" b="0" dirty="0">
                <a:latin typeface="Lucida Sans Typewriter" panose="020B0509030504030204" pitchFamily="49" charset="0"/>
              </a:rPr>
              <a:t> </a:t>
            </a:r>
            <a:r>
              <a:rPr lang="en-US" sz="105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050" b="0" dirty="0">
                <a:latin typeface="Lucida Sans Typewriter" panose="020B0509030504030204" pitchFamily="49" charset="0"/>
              </a:rPr>
              <a:t> = 0, </a:t>
            </a:r>
            <a:r>
              <a:rPr lang="en-US" sz="105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struct lock l;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struct condition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charAdded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struct condition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charRemoved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 err="1">
                <a:latin typeface="Lucida Sans Typewriter" panose="020B0509030504030204" pitchFamily="49" charset="0"/>
              </a:rPr>
              <a:t>lock_init</a:t>
            </a:r>
            <a:r>
              <a:rPr lang="en-US" sz="105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cond_init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charAdded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cond_init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charRemoved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void put(char c)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05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while (count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cond_wait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charRemoved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, 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buffer[</a:t>
            </a:r>
            <a:r>
              <a:rPr lang="en-US" sz="105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050" b="0" dirty="0">
                <a:latin typeface="Lucida Sans Typewriter" panose="020B0509030504030204" pitchFamily="49" charset="0"/>
              </a:rPr>
              <a:t>] =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05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if (</a:t>
            </a:r>
            <a:r>
              <a:rPr lang="en-US" sz="105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05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cond_signal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charAdded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, 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05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char get()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05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while (count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cond_wait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charAdded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, 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count--;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 = buffer[</a:t>
            </a:r>
            <a:r>
              <a:rPr lang="en-US" sz="105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050" b="0" dirty="0">
                <a:latin typeface="Lucida Sans Typewriter" panose="020B05090305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05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if (</a:t>
            </a:r>
            <a:r>
              <a:rPr lang="en-US" sz="105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05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cond_signal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charRemoved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, 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05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return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Pentagon 1">
            <a:extLst>
              <a:ext uri="{FF2B5EF4-FFF2-40B4-BE49-F238E27FC236}">
                <a16:creationId xmlns:a16="http://schemas.microsoft.com/office/drawing/2014/main" id="{09597241-DFBC-477F-B9EC-0FF199EF5253}"/>
              </a:ext>
            </a:extLst>
          </p:cNvPr>
          <p:cNvSpPr/>
          <p:nvPr/>
        </p:nvSpPr>
        <p:spPr>
          <a:xfrm>
            <a:off x="5806440" y="4217670"/>
            <a:ext cx="502920" cy="274320"/>
          </a:xfrm>
          <a:prstGeom prst="homePlate">
            <a:avLst/>
          </a:prstGeom>
          <a:solidFill>
            <a:schemeClr val="tx2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DCAF01EC-58DE-4435-9B05-1179B9BBC308}"/>
              </a:ext>
            </a:extLst>
          </p:cNvPr>
          <p:cNvSpPr/>
          <p:nvPr/>
        </p:nvSpPr>
        <p:spPr>
          <a:xfrm>
            <a:off x="6492240" y="4217670"/>
            <a:ext cx="502920" cy="274320"/>
          </a:xfrm>
          <a:prstGeom prst="homePlate">
            <a:avLst/>
          </a:prstGeom>
          <a:solidFill>
            <a:srgbClr val="C0000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E06B6E4F-96BF-4C0E-82A8-699B21B51AA8}"/>
              </a:ext>
            </a:extLst>
          </p:cNvPr>
          <p:cNvSpPr/>
          <p:nvPr/>
        </p:nvSpPr>
        <p:spPr>
          <a:xfrm>
            <a:off x="7178040" y="4217670"/>
            <a:ext cx="502920" cy="274320"/>
          </a:xfrm>
          <a:prstGeom prst="homePlate">
            <a:avLst/>
          </a:prstGeom>
          <a:solidFill>
            <a:srgbClr val="7B4917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T3</a:t>
            </a:r>
          </a:p>
        </p:txBody>
      </p:sp>
    </p:spTree>
    <p:extLst>
      <p:ext uri="{BB962C8B-B14F-4D97-AF65-F5344CB8AC3E}">
        <p14:creationId xmlns:p14="http://schemas.microsoft.com/office/powerpoint/2010/main" val="319783467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18765</TotalTime>
  <Words>636</Words>
  <Application>Microsoft Office PowerPoint</Application>
  <PresentationFormat>On-screen Show (16:9)</PresentationFormat>
  <Paragraphs>130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Lucida Sans Typewriter</vt:lpstr>
      <vt:lpstr>Verdana</vt:lpstr>
      <vt:lpstr>Wingdings</vt:lpstr>
      <vt:lpstr>Default Design</vt:lpstr>
      <vt:lpstr>Too Much Milk With Locks</vt:lpstr>
      <vt:lpstr>Producer/Consumer, v1</vt:lpstr>
      <vt:lpstr>Producer/Consumer, v2</vt:lpstr>
      <vt:lpstr>Producer/Consumer, v3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894</cp:revision>
  <cp:lastPrinted>2011-01-25T21:54:55Z</cp:lastPrinted>
  <dcterms:created xsi:type="dcterms:W3CDTF">2008-10-19T02:20:00Z</dcterms:created>
  <dcterms:modified xsi:type="dcterms:W3CDTF">2020-04-14T00:11:03Z</dcterms:modified>
</cp:coreProperties>
</file>