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4917"/>
    <a:srgbClr val="B7CBF0"/>
    <a:srgbClr val="EAEAEA"/>
    <a:srgbClr val="F8F8F8"/>
    <a:srgbClr val="D8BEEC"/>
    <a:srgbClr val="633B13"/>
    <a:srgbClr val="EDFFED"/>
    <a:srgbClr val="7495D8"/>
    <a:srgbClr val="4974CB"/>
    <a:srgbClr val="E9F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Concurrency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184B19AE-69F1-49B9-9F25-E18F97822FDF}" type="slidenum">
              <a:rPr lang="en-US"/>
              <a:pPr/>
              <a:t>1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Much Milk With Locks</a:t>
            </a:r>
            <a:endParaRPr lang="en-US" dirty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1219200"/>
            <a:ext cx="42672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solidFill>
                  <a:schemeClr val="tx2"/>
                </a:solidFill>
              </a:rPr>
              <a:t>Both threads:</a:t>
            </a:r>
            <a:endParaRPr lang="en-US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dirty="0" smtClean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err="1" smtClean="0">
                <a:latin typeface="Courier New" pitchFamily="49" charset="0"/>
              </a:rPr>
              <a:t>struct</a:t>
            </a:r>
            <a:r>
              <a:rPr lang="en-US" dirty="0" smtClean="0">
                <a:latin typeface="Courier New" pitchFamily="49" charset="0"/>
              </a:rPr>
              <a:t>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latin typeface="Courier New" pitchFamily="49" charset="0"/>
              </a:rPr>
              <a:t>...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err="1">
                <a:latin typeface="Courier New" pitchFamily="49" charset="0"/>
              </a:rPr>
              <a:t>l</a:t>
            </a:r>
            <a:r>
              <a:rPr lang="en-US" dirty="0" err="1" smtClean="0">
                <a:latin typeface="Courier New" pitchFamily="49" charset="0"/>
              </a:rPr>
              <a:t>ock_acquire</a:t>
            </a:r>
            <a:r>
              <a:rPr lang="en-US" dirty="0" smtClean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latin typeface="Courier New" pitchFamily="49" charset="0"/>
              </a:rPr>
              <a:t>if (milk == 0) </a:t>
            </a:r>
            <a:r>
              <a:rPr lang="en-US" dirty="0"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buyMilk</a:t>
            </a:r>
            <a:r>
              <a:rPr lang="en-US" dirty="0" smtClean="0">
                <a:latin typeface="Courier New" pitchFamily="49" charset="0"/>
              </a:rPr>
              <a:t>();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latin typeface="Courier New" pitchFamily="49" charset="0"/>
              </a:rPr>
              <a:t>}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dirty="0" err="1" smtClean="0">
                <a:latin typeface="Courier New" pitchFamily="49" charset="0"/>
              </a:rPr>
              <a:t>lock_release</a:t>
            </a:r>
            <a:r>
              <a:rPr lang="en-US" dirty="0" smtClean="0">
                <a:latin typeface="Courier New" pitchFamily="49" charset="0"/>
              </a:rPr>
              <a:t>(&amp;</a:t>
            </a:r>
            <a:r>
              <a:rPr lang="en-US" dirty="0">
                <a:latin typeface="Courier New" pitchFamily="49" charset="0"/>
              </a:rPr>
              <a:t>l);</a:t>
            </a:r>
          </a:p>
        </p:txBody>
      </p:sp>
    </p:spTree>
    <p:extLst>
      <p:ext uri="{BB962C8B-B14F-4D97-AF65-F5344CB8AC3E}">
        <p14:creationId xmlns:p14="http://schemas.microsoft.com/office/powerpoint/2010/main" val="5450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80E28AB-7E8E-439C-91AC-A0938795E0C7}" type="slidenum">
              <a:rPr lang="en-US"/>
              <a:pPr/>
              <a:t>2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v1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head = 0, tail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struct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lock_init(&amp;l);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buffer[head] 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head++;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if (head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head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 = buffer[tail];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tail++;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if (tail 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tail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940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3BE1E65-DCEF-4659-94A3-870B893AA6D9}" type="slidenum">
              <a:rPr lang="en-US"/>
              <a:pPr/>
              <a:t>3</a:t>
            </a:fld>
            <a:endParaRPr lang="en-US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v1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head = 0, tail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struct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lock_init(&amp;l);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buffer[head] 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head++;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if (head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head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 = buffer[tail];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tail++;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if (tail 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tail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6096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914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1" name="Rectangle 7"/>
          <p:cNvSpPr>
            <a:spLocks noChangeArrowheads="1"/>
          </p:cNvSpPr>
          <p:nvPr/>
        </p:nvSpPr>
        <p:spPr bwMode="auto">
          <a:xfrm>
            <a:off x="12192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2" name="Rectangle 8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3" name="Rectangle 9"/>
          <p:cNvSpPr>
            <a:spLocks noChangeArrowheads="1"/>
          </p:cNvSpPr>
          <p:nvPr/>
        </p:nvSpPr>
        <p:spPr bwMode="auto">
          <a:xfrm>
            <a:off x="18288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4" name="Rectangle 10"/>
          <p:cNvSpPr>
            <a:spLocks noChangeArrowheads="1"/>
          </p:cNvSpPr>
          <p:nvPr/>
        </p:nvSpPr>
        <p:spPr bwMode="auto">
          <a:xfrm>
            <a:off x="21336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5" name="Rectangle 11"/>
          <p:cNvSpPr>
            <a:spLocks noChangeArrowheads="1"/>
          </p:cNvSpPr>
          <p:nvPr/>
        </p:nvSpPr>
        <p:spPr bwMode="auto">
          <a:xfrm>
            <a:off x="2438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6" name="Rectangle 12"/>
          <p:cNvSpPr>
            <a:spLocks noChangeArrowheads="1"/>
          </p:cNvSpPr>
          <p:nvPr/>
        </p:nvSpPr>
        <p:spPr bwMode="auto">
          <a:xfrm>
            <a:off x="27432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77" name="Text Box 13"/>
          <p:cNvSpPr txBox="1">
            <a:spLocks noChangeArrowheads="1"/>
          </p:cNvSpPr>
          <p:nvPr/>
        </p:nvSpPr>
        <p:spPr bwMode="auto">
          <a:xfrm>
            <a:off x="6492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0</a:t>
            </a:r>
          </a:p>
          <a:p>
            <a:r>
              <a:rPr lang="en-US" sz="1600"/>
              <a:t>head:	0</a:t>
            </a:r>
          </a:p>
          <a:p>
            <a:r>
              <a:rPr lang="en-US" sz="1600"/>
              <a:t>tail:	0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39278" name="Rectangle 14"/>
          <p:cNvSpPr>
            <a:spLocks noChangeArrowheads="1"/>
          </p:cNvSpPr>
          <p:nvPr/>
        </p:nvSpPr>
        <p:spPr bwMode="auto">
          <a:xfrm>
            <a:off x="5867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a</a:t>
            </a:r>
          </a:p>
        </p:txBody>
      </p:sp>
      <p:sp>
        <p:nvSpPr>
          <p:cNvPr id="139279" name="Rectangle 15"/>
          <p:cNvSpPr>
            <a:spLocks noChangeArrowheads="1"/>
          </p:cNvSpPr>
          <p:nvPr/>
        </p:nvSpPr>
        <p:spPr bwMode="auto">
          <a:xfrm>
            <a:off x="61722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80" name="Rectangle 16"/>
          <p:cNvSpPr>
            <a:spLocks noChangeArrowheads="1"/>
          </p:cNvSpPr>
          <p:nvPr/>
        </p:nvSpPr>
        <p:spPr bwMode="auto">
          <a:xfrm>
            <a:off x="64770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81" name="Rectangle 17"/>
          <p:cNvSpPr>
            <a:spLocks noChangeArrowheads="1"/>
          </p:cNvSpPr>
          <p:nvPr/>
        </p:nvSpPr>
        <p:spPr bwMode="auto">
          <a:xfrm>
            <a:off x="67818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82" name="Rectangle 18"/>
          <p:cNvSpPr>
            <a:spLocks noChangeArrowheads="1"/>
          </p:cNvSpPr>
          <p:nvPr/>
        </p:nvSpPr>
        <p:spPr bwMode="auto">
          <a:xfrm>
            <a:off x="70866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83" name="Rectangle 19"/>
          <p:cNvSpPr>
            <a:spLocks noChangeArrowheads="1"/>
          </p:cNvSpPr>
          <p:nvPr/>
        </p:nvSpPr>
        <p:spPr bwMode="auto">
          <a:xfrm>
            <a:off x="7391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84" name="Rectangle 20"/>
          <p:cNvSpPr>
            <a:spLocks noChangeArrowheads="1"/>
          </p:cNvSpPr>
          <p:nvPr/>
        </p:nvSpPr>
        <p:spPr bwMode="auto">
          <a:xfrm>
            <a:off x="76962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85" name="Rectangle 21"/>
          <p:cNvSpPr>
            <a:spLocks noChangeArrowheads="1"/>
          </p:cNvSpPr>
          <p:nvPr/>
        </p:nvSpPr>
        <p:spPr bwMode="auto">
          <a:xfrm>
            <a:off x="80010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9286" name="Text Box 22"/>
          <p:cNvSpPr txBox="1">
            <a:spLocks noChangeArrowheads="1"/>
          </p:cNvSpPr>
          <p:nvPr/>
        </p:nvSpPr>
        <p:spPr bwMode="auto">
          <a:xfrm>
            <a:off x="59070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1</a:t>
            </a:r>
          </a:p>
          <a:p>
            <a:r>
              <a:rPr lang="en-US" sz="1600"/>
              <a:t>head:	1</a:t>
            </a:r>
          </a:p>
          <a:p>
            <a:r>
              <a:rPr lang="en-US" sz="1600"/>
              <a:t>tail:	0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39287" name="Line 23"/>
          <p:cNvSpPr>
            <a:spLocks noChangeShapeType="1"/>
          </p:cNvSpPr>
          <p:nvPr/>
        </p:nvSpPr>
        <p:spPr bwMode="auto">
          <a:xfrm>
            <a:off x="3352800" y="5253038"/>
            <a:ext cx="2209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8" name="Text Box 24"/>
          <p:cNvSpPr txBox="1">
            <a:spLocks noChangeArrowheads="1"/>
          </p:cNvSpPr>
          <p:nvPr/>
        </p:nvSpPr>
        <p:spPr bwMode="auto">
          <a:xfrm>
            <a:off x="3814763" y="4724400"/>
            <a:ext cx="1284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put('a');</a:t>
            </a:r>
          </a:p>
        </p:txBody>
      </p:sp>
    </p:spTree>
    <p:extLst>
      <p:ext uri="{BB962C8B-B14F-4D97-AF65-F5344CB8AC3E}">
        <p14:creationId xmlns:p14="http://schemas.microsoft.com/office/powerpoint/2010/main" val="238868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CCAD878E-B189-4DC8-8C43-829440F48121}" type="slidenum">
              <a:rPr lang="en-US"/>
              <a:pPr/>
              <a:t>4</a:t>
            </a:fld>
            <a:endParaRPr lang="en-US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v1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head = 0, tail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struct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lock_init(&amp;l);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buffer[head] 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head++;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if (head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head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 = buffer[tail];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tail++;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if (tail 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tail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609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a</a:t>
            </a:r>
          </a:p>
        </p:txBody>
      </p:sp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914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19" name="Rectangle 7"/>
          <p:cNvSpPr>
            <a:spLocks noChangeArrowheads="1"/>
          </p:cNvSpPr>
          <p:nvPr/>
        </p:nvSpPr>
        <p:spPr bwMode="auto">
          <a:xfrm>
            <a:off x="1219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21" name="Rectangle 9"/>
          <p:cNvSpPr>
            <a:spLocks noChangeArrowheads="1"/>
          </p:cNvSpPr>
          <p:nvPr/>
        </p:nvSpPr>
        <p:spPr bwMode="auto">
          <a:xfrm>
            <a:off x="1828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22" name="Rectangle 10"/>
          <p:cNvSpPr>
            <a:spLocks noChangeArrowheads="1"/>
          </p:cNvSpPr>
          <p:nvPr/>
        </p:nvSpPr>
        <p:spPr bwMode="auto">
          <a:xfrm>
            <a:off x="2133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23" name="Rectangle 11"/>
          <p:cNvSpPr>
            <a:spLocks noChangeArrowheads="1"/>
          </p:cNvSpPr>
          <p:nvPr/>
        </p:nvSpPr>
        <p:spPr bwMode="auto">
          <a:xfrm>
            <a:off x="2438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24" name="Rectangle 12"/>
          <p:cNvSpPr>
            <a:spLocks noChangeArrowheads="1"/>
          </p:cNvSpPr>
          <p:nvPr/>
        </p:nvSpPr>
        <p:spPr bwMode="auto">
          <a:xfrm>
            <a:off x="2743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25" name="Text Box 13"/>
          <p:cNvSpPr txBox="1">
            <a:spLocks noChangeArrowheads="1"/>
          </p:cNvSpPr>
          <p:nvPr/>
        </p:nvSpPr>
        <p:spPr bwMode="auto">
          <a:xfrm>
            <a:off x="6492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0</a:t>
            </a:r>
          </a:p>
          <a:p>
            <a:r>
              <a:rPr lang="en-US" sz="1600"/>
              <a:t>head:	0</a:t>
            </a:r>
          </a:p>
          <a:p>
            <a:r>
              <a:rPr lang="en-US" sz="1600"/>
              <a:t>tail:	0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1326" name="Rectangle 14"/>
          <p:cNvSpPr>
            <a:spLocks noChangeArrowheads="1"/>
          </p:cNvSpPr>
          <p:nvPr/>
        </p:nvSpPr>
        <p:spPr bwMode="auto">
          <a:xfrm>
            <a:off x="5867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a</a:t>
            </a:r>
          </a:p>
        </p:txBody>
      </p:sp>
      <p:sp>
        <p:nvSpPr>
          <p:cNvPr id="141327" name="Rectangle 15"/>
          <p:cNvSpPr>
            <a:spLocks noChangeArrowheads="1"/>
          </p:cNvSpPr>
          <p:nvPr/>
        </p:nvSpPr>
        <p:spPr bwMode="auto">
          <a:xfrm>
            <a:off x="6172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b</a:t>
            </a:r>
          </a:p>
        </p:txBody>
      </p:sp>
      <p:sp>
        <p:nvSpPr>
          <p:cNvPr id="141328" name="Rectangle 16"/>
          <p:cNvSpPr>
            <a:spLocks noChangeArrowheads="1"/>
          </p:cNvSpPr>
          <p:nvPr/>
        </p:nvSpPr>
        <p:spPr bwMode="auto">
          <a:xfrm>
            <a:off x="6477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c</a:t>
            </a:r>
          </a:p>
        </p:txBody>
      </p:sp>
      <p:sp>
        <p:nvSpPr>
          <p:cNvPr id="141329" name="Rectangle 17"/>
          <p:cNvSpPr>
            <a:spLocks noChangeArrowheads="1"/>
          </p:cNvSpPr>
          <p:nvPr/>
        </p:nvSpPr>
        <p:spPr bwMode="auto">
          <a:xfrm>
            <a:off x="6781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30" name="Rectangle 18"/>
          <p:cNvSpPr>
            <a:spLocks noChangeArrowheads="1"/>
          </p:cNvSpPr>
          <p:nvPr/>
        </p:nvSpPr>
        <p:spPr bwMode="auto">
          <a:xfrm>
            <a:off x="7086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31" name="Rectangle 19"/>
          <p:cNvSpPr>
            <a:spLocks noChangeArrowheads="1"/>
          </p:cNvSpPr>
          <p:nvPr/>
        </p:nvSpPr>
        <p:spPr bwMode="auto">
          <a:xfrm>
            <a:off x="7391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32" name="Rectangle 20"/>
          <p:cNvSpPr>
            <a:spLocks noChangeArrowheads="1"/>
          </p:cNvSpPr>
          <p:nvPr/>
        </p:nvSpPr>
        <p:spPr bwMode="auto">
          <a:xfrm>
            <a:off x="7696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33" name="Rectangle 21"/>
          <p:cNvSpPr>
            <a:spLocks noChangeArrowheads="1"/>
          </p:cNvSpPr>
          <p:nvPr/>
        </p:nvSpPr>
        <p:spPr bwMode="auto">
          <a:xfrm>
            <a:off x="8001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1334" name="Text Box 22"/>
          <p:cNvSpPr txBox="1">
            <a:spLocks noChangeArrowheads="1"/>
          </p:cNvSpPr>
          <p:nvPr/>
        </p:nvSpPr>
        <p:spPr bwMode="auto">
          <a:xfrm>
            <a:off x="59070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3</a:t>
            </a:r>
          </a:p>
          <a:p>
            <a:r>
              <a:rPr lang="en-US" sz="1600"/>
              <a:t>head:	3</a:t>
            </a:r>
          </a:p>
          <a:p>
            <a:r>
              <a:rPr lang="en-US" sz="1600"/>
              <a:t>tail:	0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1335" name="Line 23"/>
          <p:cNvSpPr>
            <a:spLocks noChangeShapeType="1"/>
          </p:cNvSpPr>
          <p:nvPr/>
        </p:nvSpPr>
        <p:spPr bwMode="auto">
          <a:xfrm>
            <a:off x="3352800" y="5253038"/>
            <a:ext cx="2209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36" name="Text Box 24"/>
          <p:cNvSpPr txBox="1">
            <a:spLocks noChangeArrowheads="1"/>
          </p:cNvSpPr>
          <p:nvPr/>
        </p:nvSpPr>
        <p:spPr bwMode="auto">
          <a:xfrm>
            <a:off x="3821113" y="4648200"/>
            <a:ext cx="12842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put('b');</a:t>
            </a:r>
          </a:p>
          <a:p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put('c');</a:t>
            </a:r>
          </a:p>
        </p:txBody>
      </p:sp>
    </p:spTree>
    <p:extLst>
      <p:ext uri="{BB962C8B-B14F-4D97-AF65-F5344CB8AC3E}">
        <p14:creationId xmlns:p14="http://schemas.microsoft.com/office/powerpoint/2010/main" val="1503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8FA8D91-498F-4726-AE30-9612CBC53511}" type="slidenum">
              <a:rPr lang="en-US"/>
              <a:pPr/>
              <a:t>5</a:t>
            </a:fld>
            <a:endParaRPr lang="en-US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v1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head = 0, tail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struct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lock_init(&amp;l);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buffer[head] 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head++;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if (head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head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 = buffer[tail];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tail++;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if (tail 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tail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609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 dirty="0">
                <a:latin typeface="Courier New" pitchFamily="49" charset="0"/>
              </a:rPr>
              <a:t>a</a:t>
            </a:r>
          </a:p>
        </p:txBody>
      </p:sp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914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b</a:t>
            </a:r>
          </a:p>
        </p:txBody>
      </p:sp>
      <p:sp>
        <p:nvSpPr>
          <p:cNvPr id="142343" name="Rectangle 7"/>
          <p:cNvSpPr>
            <a:spLocks noChangeArrowheads="1"/>
          </p:cNvSpPr>
          <p:nvPr/>
        </p:nvSpPr>
        <p:spPr bwMode="auto">
          <a:xfrm>
            <a:off x="1219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c</a:t>
            </a:r>
          </a:p>
        </p:txBody>
      </p:sp>
      <p:sp>
        <p:nvSpPr>
          <p:cNvPr id="142344" name="Rectangle 8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45" name="Rectangle 9"/>
          <p:cNvSpPr>
            <a:spLocks noChangeArrowheads="1"/>
          </p:cNvSpPr>
          <p:nvPr/>
        </p:nvSpPr>
        <p:spPr bwMode="auto">
          <a:xfrm>
            <a:off x="1828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46" name="Rectangle 10"/>
          <p:cNvSpPr>
            <a:spLocks noChangeArrowheads="1"/>
          </p:cNvSpPr>
          <p:nvPr/>
        </p:nvSpPr>
        <p:spPr bwMode="auto">
          <a:xfrm>
            <a:off x="2133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47" name="Rectangle 11"/>
          <p:cNvSpPr>
            <a:spLocks noChangeArrowheads="1"/>
          </p:cNvSpPr>
          <p:nvPr/>
        </p:nvSpPr>
        <p:spPr bwMode="auto">
          <a:xfrm>
            <a:off x="2438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48" name="Rectangle 12"/>
          <p:cNvSpPr>
            <a:spLocks noChangeArrowheads="1"/>
          </p:cNvSpPr>
          <p:nvPr/>
        </p:nvSpPr>
        <p:spPr bwMode="auto">
          <a:xfrm>
            <a:off x="2743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49" name="Text Box 13"/>
          <p:cNvSpPr txBox="1">
            <a:spLocks noChangeArrowheads="1"/>
          </p:cNvSpPr>
          <p:nvPr/>
        </p:nvSpPr>
        <p:spPr bwMode="auto">
          <a:xfrm>
            <a:off x="6492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3</a:t>
            </a:r>
          </a:p>
          <a:p>
            <a:r>
              <a:rPr lang="en-US" sz="1600"/>
              <a:t>head:	3</a:t>
            </a:r>
          </a:p>
          <a:p>
            <a:r>
              <a:rPr lang="en-US" sz="1600"/>
              <a:t>tail:	0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2350" name="Rectangle 14"/>
          <p:cNvSpPr>
            <a:spLocks noChangeArrowheads="1"/>
          </p:cNvSpPr>
          <p:nvPr/>
        </p:nvSpPr>
        <p:spPr bwMode="auto">
          <a:xfrm>
            <a:off x="5867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a</a:t>
            </a:r>
          </a:p>
        </p:txBody>
      </p:sp>
      <p:sp>
        <p:nvSpPr>
          <p:cNvPr id="142351" name="Rectangle 15"/>
          <p:cNvSpPr>
            <a:spLocks noChangeArrowheads="1"/>
          </p:cNvSpPr>
          <p:nvPr/>
        </p:nvSpPr>
        <p:spPr bwMode="auto">
          <a:xfrm>
            <a:off x="6172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b</a:t>
            </a:r>
          </a:p>
        </p:txBody>
      </p:sp>
      <p:sp>
        <p:nvSpPr>
          <p:cNvPr id="142352" name="Rectangle 16"/>
          <p:cNvSpPr>
            <a:spLocks noChangeArrowheads="1"/>
          </p:cNvSpPr>
          <p:nvPr/>
        </p:nvSpPr>
        <p:spPr bwMode="auto">
          <a:xfrm>
            <a:off x="6477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c</a:t>
            </a:r>
          </a:p>
        </p:txBody>
      </p:sp>
      <p:sp>
        <p:nvSpPr>
          <p:cNvPr id="142353" name="Rectangle 17"/>
          <p:cNvSpPr>
            <a:spLocks noChangeArrowheads="1"/>
          </p:cNvSpPr>
          <p:nvPr/>
        </p:nvSpPr>
        <p:spPr bwMode="auto">
          <a:xfrm>
            <a:off x="6781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54" name="Rectangle 18"/>
          <p:cNvSpPr>
            <a:spLocks noChangeArrowheads="1"/>
          </p:cNvSpPr>
          <p:nvPr/>
        </p:nvSpPr>
        <p:spPr bwMode="auto">
          <a:xfrm>
            <a:off x="7086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55" name="Rectangle 19"/>
          <p:cNvSpPr>
            <a:spLocks noChangeArrowheads="1"/>
          </p:cNvSpPr>
          <p:nvPr/>
        </p:nvSpPr>
        <p:spPr bwMode="auto">
          <a:xfrm>
            <a:off x="7391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56" name="Rectangle 20"/>
          <p:cNvSpPr>
            <a:spLocks noChangeArrowheads="1"/>
          </p:cNvSpPr>
          <p:nvPr/>
        </p:nvSpPr>
        <p:spPr bwMode="auto">
          <a:xfrm>
            <a:off x="7696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57" name="Rectangle 21"/>
          <p:cNvSpPr>
            <a:spLocks noChangeArrowheads="1"/>
          </p:cNvSpPr>
          <p:nvPr/>
        </p:nvSpPr>
        <p:spPr bwMode="auto">
          <a:xfrm>
            <a:off x="8001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2358" name="Text Box 22"/>
          <p:cNvSpPr txBox="1">
            <a:spLocks noChangeArrowheads="1"/>
          </p:cNvSpPr>
          <p:nvPr/>
        </p:nvSpPr>
        <p:spPr bwMode="auto">
          <a:xfrm>
            <a:off x="59070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2</a:t>
            </a:r>
          </a:p>
          <a:p>
            <a:r>
              <a:rPr lang="en-US" sz="1600"/>
              <a:t>head:	3</a:t>
            </a:r>
          </a:p>
          <a:p>
            <a:r>
              <a:rPr lang="en-US" sz="1600"/>
              <a:t>tail:	1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2359" name="Line 23"/>
          <p:cNvSpPr>
            <a:spLocks noChangeShapeType="1"/>
          </p:cNvSpPr>
          <p:nvPr/>
        </p:nvSpPr>
        <p:spPr bwMode="auto">
          <a:xfrm>
            <a:off x="3352800" y="5253038"/>
            <a:ext cx="2209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60" name="Text Box 24"/>
          <p:cNvSpPr txBox="1">
            <a:spLocks noChangeArrowheads="1"/>
          </p:cNvSpPr>
          <p:nvPr/>
        </p:nvSpPr>
        <p:spPr bwMode="auto">
          <a:xfrm>
            <a:off x="3606800" y="4876800"/>
            <a:ext cx="165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get() =&gt; 'a'</a:t>
            </a:r>
          </a:p>
        </p:txBody>
      </p:sp>
    </p:spTree>
    <p:extLst>
      <p:ext uri="{BB962C8B-B14F-4D97-AF65-F5344CB8AC3E}">
        <p14:creationId xmlns:p14="http://schemas.microsoft.com/office/powerpoint/2010/main" val="114565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9FE49AC1-1FDF-4FC0-8D66-A3FD33109F6F}" type="slidenum">
              <a:rPr lang="en-US"/>
              <a:pPr/>
              <a:t>6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v1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head = 0, tail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struct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lock_init(&amp;l);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buffer[head] 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head++;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if (head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head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 = buffer[tail];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tail++;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if (tail 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tail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609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 dirty="0">
                <a:solidFill>
                  <a:srgbClr val="B2B2B2"/>
                </a:solidFill>
                <a:latin typeface="Courier New" pitchFamily="49" charset="0"/>
              </a:rPr>
              <a:t>a</a:t>
            </a:r>
          </a:p>
        </p:txBody>
      </p:sp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914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b</a:t>
            </a:r>
          </a:p>
        </p:txBody>
      </p:sp>
      <p:sp>
        <p:nvSpPr>
          <p:cNvPr id="144391" name="Rectangle 7"/>
          <p:cNvSpPr>
            <a:spLocks noChangeArrowheads="1"/>
          </p:cNvSpPr>
          <p:nvPr/>
        </p:nvSpPr>
        <p:spPr bwMode="auto">
          <a:xfrm>
            <a:off x="1219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c</a:t>
            </a:r>
          </a:p>
        </p:txBody>
      </p:sp>
      <p:sp>
        <p:nvSpPr>
          <p:cNvPr id="144392" name="Rectangle 8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393" name="Rectangle 9"/>
          <p:cNvSpPr>
            <a:spLocks noChangeArrowheads="1"/>
          </p:cNvSpPr>
          <p:nvPr/>
        </p:nvSpPr>
        <p:spPr bwMode="auto">
          <a:xfrm>
            <a:off x="1828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394" name="Rectangle 10"/>
          <p:cNvSpPr>
            <a:spLocks noChangeArrowheads="1"/>
          </p:cNvSpPr>
          <p:nvPr/>
        </p:nvSpPr>
        <p:spPr bwMode="auto">
          <a:xfrm>
            <a:off x="2133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395" name="Rectangle 11"/>
          <p:cNvSpPr>
            <a:spLocks noChangeArrowheads="1"/>
          </p:cNvSpPr>
          <p:nvPr/>
        </p:nvSpPr>
        <p:spPr bwMode="auto">
          <a:xfrm>
            <a:off x="2438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396" name="Rectangle 12"/>
          <p:cNvSpPr>
            <a:spLocks noChangeArrowheads="1"/>
          </p:cNvSpPr>
          <p:nvPr/>
        </p:nvSpPr>
        <p:spPr bwMode="auto">
          <a:xfrm>
            <a:off x="2743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397" name="Text Box 13"/>
          <p:cNvSpPr txBox="1">
            <a:spLocks noChangeArrowheads="1"/>
          </p:cNvSpPr>
          <p:nvPr/>
        </p:nvSpPr>
        <p:spPr bwMode="auto">
          <a:xfrm>
            <a:off x="6492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2</a:t>
            </a:r>
          </a:p>
          <a:p>
            <a:r>
              <a:rPr lang="en-US" sz="1600"/>
              <a:t>head:	3</a:t>
            </a:r>
          </a:p>
          <a:p>
            <a:r>
              <a:rPr lang="en-US" sz="1600"/>
              <a:t>tail:	1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4398" name="Rectangle 14"/>
          <p:cNvSpPr>
            <a:spLocks noChangeArrowheads="1"/>
          </p:cNvSpPr>
          <p:nvPr/>
        </p:nvSpPr>
        <p:spPr bwMode="auto">
          <a:xfrm>
            <a:off x="5867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solidFill>
                  <a:srgbClr val="B2B2B2"/>
                </a:solidFill>
                <a:latin typeface="Courier New" pitchFamily="49" charset="0"/>
              </a:rPr>
              <a:t>a</a:t>
            </a:r>
          </a:p>
        </p:txBody>
      </p:sp>
      <p:sp>
        <p:nvSpPr>
          <p:cNvPr id="144399" name="Rectangle 15"/>
          <p:cNvSpPr>
            <a:spLocks noChangeArrowheads="1"/>
          </p:cNvSpPr>
          <p:nvPr/>
        </p:nvSpPr>
        <p:spPr bwMode="auto">
          <a:xfrm>
            <a:off x="6172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solidFill>
                  <a:srgbClr val="B2B2B2"/>
                </a:solidFill>
                <a:latin typeface="Courier New" pitchFamily="49" charset="0"/>
              </a:rPr>
              <a:t>b</a:t>
            </a:r>
          </a:p>
        </p:txBody>
      </p:sp>
      <p:sp>
        <p:nvSpPr>
          <p:cNvPr id="144400" name="Rectangle 16"/>
          <p:cNvSpPr>
            <a:spLocks noChangeArrowheads="1"/>
          </p:cNvSpPr>
          <p:nvPr/>
        </p:nvSpPr>
        <p:spPr bwMode="auto">
          <a:xfrm>
            <a:off x="6477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c</a:t>
            </a:r>
          </a:p>
        </p:txBody>
      </p:sp>
      <p:sp>
        <p:nvSpPr>
          <p:cNvPr id="144401" name="Rectangle 17"/>
          <p:cNvSpPr>
            <a:spLocks noChangeArrowheads="1"/>
          </p:cNvSpPr>
          <p:nvPr/>
        </p:nvSpPr>
        <p:spPr bwMode="auto">
          <a:xfrm>
            <a:off x="6781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402" name="Rectangle 18"/>
          <p:cNvSpPr>
            <a:spLocks noChangeArrowheads="1"/>
          </p:cNvSpPr>
          <p:nvPr/>
        </p:nvSpPr>
        <p:spPr bwMode="auto">
          <a:xfrm>
            <a:off x="7086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403" name="Rectangle 19"/>
          <p:cNvSpPr>
            <a:spLocks noChangeArrowheads="1"/>
          </p:cNvSpPr>
          <p:nvPr/>
        </p:nvSpPr>
        <p:spPr bwMode="auto">
          <a:xfrm>
            <a:off x="7391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404" name="Rectangle 20"/>
          <p:cNvSpPr>
            <a:spLocks noChangeArrowheads="1"/>
          </p:cNvSpPr>
          <p:nvPr/>
        </p:nvSpPr>
        <p:spPr bwMode="auto">
          <a:xfrm>
            <a:off x="7696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405" name="Rectangle 21"/>
          <p:cNvSpPr>
            <a:spLocks noChangeArrowheads="1"/>
          </p:cNvSpPr>
          <p:nvPr/>
        </p:nvSpPr>
        <p:spPr bwMode="auto">
          <a:xfrm>
            <a:off x="8001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4406" name="Text Box 22"/>
          <p:cNvSpPr txBox="1">
            <a:spLocks noChangeArrowheads="1"/>
          </p:cNvSpPr>
          <p:nvPr/>
        </p:nvSpPr>
        <p:spPr bwMode="auto">
          <a:xfrm>
            <a:off x="59070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1</a:t>
            </a:r>
          </a:p>
          <a:p>
            <a:r>
              <a:rPr lang="en-US" sz="1600"/>
              <a:t>head:	3</a:t>
            </a:r>
          </a:p>
          <a:p>
            <a:r>
              <a:rPr lang="en-US" sz="1600"/>
              <a:t>tail:	2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4407" name="Line 23"/>
          <p:cNvSpPr>
            <a:spLocks noChangeShapeType="1"/>
          </p:cNvSpPr>
          <p:nvPr/>
        </p:nvSpPr>
        <p:spPr bwMode="auto">
          <a:xfrm>
            <a:off x="3352800" y="5253038"/>
            <a:ext cx="2209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8" name="Text Box 24"/>
          <p:cNvSpPr txBox="1">
            <a:spLocks noChangeArrowheads="1"/>
          </p:cNvSpPr>
          <p:nvPr/>
        </p:nvSpPr>
        <p:spPr bwMode="auto">
          <a:xfrm>
            <a:off x="3606800" y="4876800"/>
            <a:ext cx="165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get() =&gt; 'b'</a:t>
            </a:r>
          </a:p>
        </p:txBody>
      </p:sp>
    </p:spTree>
    <p:extLst>
      <p:ext uri="{BB962C8B-B14F-4D97-AF65-F5344CB8AC3E}">
        <p14:creationId xmlns:p14="http://schemas.microsoft.com/office/powerpoint/2010/main" val="412083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0BE5E1E-2639-4E79-8EA5-846DCABE68AB}" type="slidenum">
              <a:rPr lang="en-US"/>
              <a:pPr/>
              <a:t>7</a:t>
            </a:fld>
            <a:endParaRPr lang="en-US"/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v1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int head = 0, tail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struct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lock_init(&amp;l);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buffer[head] 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head++;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if (head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  head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lock_acquire(&amp;l);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c = buffer[tail];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tail++;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if (tail 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tail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lock_release(&amp;l);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}</a:t>
            </a: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609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a</a:t>
            </a: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914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b</a:t>
            </a: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1219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c</a:t>
            </a:r>
          </a:p>
        </p:txBody>
      </p:sp>
      <p:sp>
        <p:nvSpPr>
          <p:cNvPr id="145416" name="Rectangle 8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d</a:t>
            </a:r>
          </a:p>
        </p:txBody>
      </p:sp>
      <p:sp>
        <p:nvSpPr>
          <p:cNvPr id="145417" name="Rectangle 9"/>
          <p:cNvSpPr>
            <a:spLocks noChangeArrowheads="1"/>
          </p:cNvSpPr>
          <p:nvPr/>
        </p:nvSpPr>
        <p:spPr bwMode="auto">
          <a:xfrm>
            <a:off x="1828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e</a:t>
            </a:r>
          </a:p>
        </p:txBody>
      </p:sp>
      <p:sp>
        <p:nvSpPr>
          <p:cNvPr id="145418" name="Rectangle 10"/>
          <p:cNvSpPr>
            <a:spLocks noChangeArrowheads="1"/>
          </p:cNvSpPr>
          <p:nvPr/>
        </p:nvSpPr>
        <p:spPr bwMode="auto">
          <a:xfrm>
            <a:off x="2133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f</a:t>
            </a:r>
          </a:p>
        </p:txBody>
      </p:sp>
      <p:sp>
        <p:nvSpPr>
          <p:cNvPr id="145419" name="Rectangle 11"/>
          <p:cNvSpPr>
            <a:spLocks noChangeArrowheads="1"/>
          </p:cNvSpPr>
          <p:nvPr/>
        </p:nvSpPr>
        <p:spPr bwMode="auto">
          <a:xfrm>
            <a:off x="2438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g</a:t>
            </a:r>
          </a:p>
        </p:txBody>
      </p:sp>
      <p:sp>
        <p:nvSpPr>
          <p:cNvPr id="145420" name="Rectangle 12"/>
          <p:cNvSpPr>
            <a:spLocks noChangeArrowheads="1"/>
          </p:cNvSpPr>
          <p:nvPr/>
        </p:nvSpPr>
        <p:spPr bwMode="auto">
          <a:xfrm>
            <a:off x="2743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endParaRPr lang="en-US" sz="1600" b="1">
              <a:latin typeface="Courier New" pitchFamily="49" charset="0"/>
            </a:endParaRPr>
          </a:p>
        </p:txBody>
      </p:sp>
      <p:sp>
        <p:nvSpPr>
          <p:cNvPr id="145421" name="Text Box 13"/>
          <p:cNvSpPr txBox="1">
            <a:spLocks noChangeArrowheads="1"/>
          </p:cNvSpPr>
          <p:nvPr/>
        </p:nvSpPr>
        <p:spPr bwMode="auto">
          <a:xfrm>
            <a:off x="6492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5</a:t>
            </a:r>
          </a:p>
          <a:p>
            <a:r>
              <a:rPr lang="en-US" sz="1600"/>
              <a:t>head:	7</a:t>
            </a:r>
          </a:p>
          <a:p>
            <a:r>
              <a:rPr lang="en-US" sz="1600"/>
              <a:t>tail:	2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5422" name="Rectangle 14"/>
          <p:cNvSpPr>
            <a:spLocks noChangeArrowheads="1"/>
          </p:cNvSpPr>
          <p:nvPr/>
        </p:nvSpPr>
        <p:spPr bwMode="auto">
          <a:xfrm>
            <a:off x="5867400" y="5105400"/>
            <a:ext cx="304800" cy="304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i</a:t>
            </a:r>
          </a:p>
        </p:txBody>
      </p:sp>
      <p:sp>
        <p:nvSpPr>
          <p:cNvPr id="145423" name="Rectangle 15"/>
          <p:cNvSpPr>
            <a:spLocks noChangeArrowheads="1"/>
          </p:cNvSpPr>
          <p:nvPr/>
        </p:nvSpPr>
        <p:spPr bwMode="auto">
          <a:xfrm>
            <a:off x="6172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b</a:t>
            </a:r>
          </a:p>
        </p:txBody>
      </p:sp>
      <p:sp>
        <p:nvSpPr>
          <p:cNvPr id="145424" name="Rectangle 16"/>
          <p:cNvSpPr>
            <a:spLocks noChangeArrowheads="1"/>
          </p:cNvSpPr>
          <p:nvPr/>
        </p:nvSpPr>
        <p:spPr bwMode="auto">
          <a:xfrm>
            <a:off x="6477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c</a:t>
            </a:r>
          </a:p>
        </p:txBody>
      </p:sp>
      <p:sp>
        <p:nvSpPr>
          <p:cNvPr id="145425" name="Rectangle 17"/>
          <p:cNvSpPr>
            <a:spLocks noChangeArrowheads="1"/>
          </p:cNvSpPr>
          <p:nvPr/>
        </p:nvSpPr>
        <p:spPr bwMode="auto">
          <a:xfrm>
            <a:off x="67818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d</a:t>
            </a:r>
          </a:p>
        </p:txBody>
      </p:sp>
      <p:sp>
        <p:nvSpPr>
          <p:cNvPr id="145426" name="Rectangle 18"/>
          <p:cNvSpPr>
            <a:spLocks noChangeArrowheads="1"/>
          </p:cNvSpPr>
          <p:nvPr/>
        </p:nvSpPr>
        <p:spPr bwMode="auto">
          <a:xfrm>
            <a:off x="70866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e</a:t>
            </a:r>
          </a:p>
        </p:txBody>
      </p:sp>
      <p:sp>
        <p:nvSpPr>
          <p:cNvPr id="145427" name="Rectangle 19"/>
          <p:cNvSpPr>
            <a:spLocks noChangeArrowheads="1"/>
          </p:cNvSpPr>
          <p:nvPr/>
        </p:nvSpPr>
        <p:spPr bwMode="auto">
          <a:xfrm>
            <a:off x="73914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f</a:t>
            </a:r>
          </a:p>
        </p:txBody>
      </p:sp>
      <p:sp>
        <p:nvSpPr>
          <p:cNvPr id="145428" name="Rectangle 20"/>
          <p:cNvSpPr>
            <a:spLocks noChangeArrowheads="1"/>
          </p:cNvSpPr>
          <p:nvPr/>
        </p:nvSpPr>
        <p:spPr bwMode="auto">
          <a:xfrm>
            <a:off x="76962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g</a:t>
            </a:r>
          </a:p>
        </p:txBody>
      </p:sp>
      <p:sp>
        <p:nvSpPr>
          <p:cNvPr id="145429" name="Rectangle 21"/>
          <p:cNvSpPr>
            <a:spLocks noChangeArrowheads="1"/>
          </p:cNvSpPr>
          <p:nvPr/>
        </p:nvSpPr>
        <p:spPr bwMode="auto">
          <a:xfrm>
            <a:off x="8001000" y="5105400"/>
            <a:ext cx="304800" cy="304800"/>
          </a:xfrm>
          <a:prstGeom prst="rect">
            <a:avLst/>
          </a:prstGeom>
          <a:solidFill>
            <a:srgbClr val="B7CB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 sz="1600" b="1">
                <a:latin typeface="Courier New" pitchFamily="49" charset="0"/>
              </a:rPr>
              <a:t>h</a:t>
            </a:r>
          </a:p>
        </p:txBody>
      </p:sp>
      <p:sp>
        <p:nvSpPr>
          <p:cNvPr id="145430" name="Text Box 22"/>
          <p:cNvSpPr txBox="1">
            <a:spLocks noChangeArrowheads="1"/>
          </p:cNvSpPr>
          <p:nvPr/>
        </p:nvSpPr>
        <p:spPr bwMode="auto">
          <a:xfrm>
            <a:off x="5907088" y="5422900"/>
            <a:ext cx="1027112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/>
              <a:t>count:	7</a:t>
            </a:r>
          </a:p>
          <a:p>
            <a:r>
              <a:rPr lang="en-US" sz="1600"/>
              <a:t>head:	1</a:t>
            </a:r>
          </a:p>
          <a:p>
            <a:r>
              <a:rPr lang="en-US" sz="1600"/>
              <a:t>tail:	2</a:t>
            </a:r>
          </a:p>
          <a:p>
            <a:r>
              <a:rPr lang="en-US" sz="1600"/>
              <a:t>SIZE:	8</a:t>
            </a:r>
          </a:p>
        </p:txBody>
      </p:sp>
      <p:sp>
        <p:nvSpPr>
          <p:cNvPr id="145431" name="Line 23"/>
          <p:cNvSpPr>
            <a:spLocks noChangeShapeType="1"/>
          </p:cNvSpPr>
          <p:nvPr/>
        </p:nvSpPr>
        <p:spPr bwMode="auto">
          <a:xfrm>
            <a:off x="3352800" y="5253038"/>
            <a:ext cx="2209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3" name="Text Box 25"/>
          <p:cNvSpPr txBox="1">
            <a:spLocks noChangeArrowheads="1"/>
          </p:cNvSpPr>
          <p:nvPr/>
        </p:nvSpPr>
        <p:spPr bwMode="auto">
          <a:xfrm>
            <a:off x="3821113" y="4676775"/>
            <a:ext cx="12842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put('h');</a:t>
            </a:r>
          </a:p>
          <a:p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put('i');</a:t>
            </a:r>
          </a:p>
        </p:txBody>
      </p:sp>
    </p:spTree>
    <p:extLst>
      <p:ext uri="{BB962C8B-B14F-4D97-AF65-F5344CB8AC3E}">
        <p14:creationId xmlns:p14="http://schemas.microsoft.com/office/powerpoint/2010/main" val="365105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D67ECF8E-A3BF-47D0-92C4-3C46C7ED02EF}" type="slidenum">
              <a:rPr lang="en-US"/>
              <a:pPr/>
              <a:t>8</a:t>
            </a:fld>
            <a:endParaRPr lang="en-US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v2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head = 0, tail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lock_init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while (count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lock_release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lock_acquire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buffer[head] 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head++;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if (head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head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2192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while (count == 0)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lock_release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lock_acquire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c = buffer[tail];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tail++;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if (tail 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tail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079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 140 Lecture Notes: Locks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A058ACE3-DC5F-4F06-B036-40EBBC658479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v3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4724400" cy="5410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char buffer[SIZE];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count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head = 0, tail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struct</a:t>
            </a:r>
            <a:r>
              <a:rPr lang="en-US" sz="1500" dirty="0">
                <a:latin typeface="Courier New" pitchFamily="49" charset="0"/>
              </a:rPr>
              <a:t> lock 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solidFill>
                  <a:schemeClr val="tx2"/>
                </a:solidFill>
                <a:latin typeface="Courier New" pitchFamily="49" charset="0"/>
              </a:rPr>
              <a:t>struct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 condition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solidFill>
                  <a:schemeClr val="tx2"/>
                </a:solidFill>
                <a:latin typeface="Courier New" pitchFamily="49" charset="0"/>
              </a:rPr>
              <a:t>struct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 condition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500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lock_init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cond_init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cond_init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void put(char c)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lock_acquire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while (count == SIZE) {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cond_wait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count++;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buffer[head] = c;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head++;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if (head == SIZE)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  head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cond_signal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lock_release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}</a:t>
            </a:r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0"/>
            <a:ext cx="4495800" cy="49069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char get()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char c;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lock_acquire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while (count == 0) {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500" dirty="0">
                <a:latin typeface="Courier New" pitchFamily="49" charset="0"/>
              </a:rPr>
              <a:t>  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cond_wait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count--;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c = buffer[tail];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tail++;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if (tail == SIZE)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  tail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cond_signal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lock_release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return c;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}</a:t>
            </a:r>
          </a:p>
        </p:txBody>
      </p:sp>
      <p:sp>
        <p:nvSpPr>
          <p:cNvPr id="2" name="Pentagon 1"/>
          <p:cNvSpPr/>
          <p:nvPr/>
        </p:nvSpPr>
        <p:spPr>
          <a:xfrm>
            <a:off x="5867400" y="5638800"/>
            <a:ext cx="533400" cy="304800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T1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6705600" y="5638800"/>
            <a:ext cx="533400" cy="3048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T2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7467600" y="5638800"/>
            <a:ext cx="533400" cy="304800"/>
          </a:xfrm>
          <a:prstGeom prst="homePlate">
            <a:avLst/>
          </a:prstGeom>
          <a:solidFill>
            <a:srgbClr val="7B491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T3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32C0DCD5-448A-4A77-89FC-C909870F39CD}" type="slidenum">
              <a:rPr lang="en-US"/>
              <a:pPr/>
              <a:t>10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6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9834</TotalTime>
  <Words>1265</Words>
  <Application>Microsoft Office PowerPoint</Application>
  <PresentationFormat>On-screen Show (4:3)</PresentationFormat>
  <Paragraphs>367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Too Much Milk With Locks</vt:lpstr>
      <vt:lpstr>Producer/Consumer v1</vt:lpstr>
      <vt:lpstr>Producer/Consumer v1</vt:lpstr>
      <vt:lpstr>Producer/Consumer v1</vt:lpstr>
      <vt:lpstr>Producer/Consumer v1</vt:lpstr>
      <vt:lpstr>Producer/Consumer v1</vt:lpstr>
      <vt:lpstr>Producer/Consumer v1</vt:lpstr>
      <vt:lpstr>Producer/Consumer v2</vt:lpstr>
      <vt:lpstr>Producer/Consumer v3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388</cp:revision>
  <cp:lastPrinted>2011-01-25T21:54:55Z</cp:lastPrinted>
  <dcterms:created xsi:type="dcterms:W3CDTF">2008-10-19T02:20:00Z</dcterms:created>
  <dcterms:modified xsi:type="dcterms:W3CDTF">2012-01-23T21:03:27Z</dcterms:modified>
</cp:coreProperties>
</file>