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B7CBF0"/>
    <a:srgbClr val="F2F6FC"/>
    <a:srgbClr val="EAEAEA"/>
    <a:srgbClr val="F8F8F8"/>
    <a:srgbClr val="D8BEEC"/>
    <a:srgbClr val="633B13"/>
    <a:srgbClr val="EDFFED"/>
    <a:srgbClr val="7495D8"/>
    <a:srgbClr val="4974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Virtual Memory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4CE252C-9BCC-4941-93A5-2717F0D4D3D6}" type="slidenum">
              <a:rPr lang="en-US"/>
              <a:pPr/>
              <a:t>1</a:t>
            </a:fld>
            <a:endParaRPr lang="en-US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Load-Time Relocation</a:t>
            </a:r>
          </a:p>
        </p:txBody>
      </p:sp>
      <p:sp>
        <p:nvSpPr>
          <p:cNvPr id="137223" name="Rectangle 7"/>
          <p:cNvSpPr>
            <a:spLocks noChangeArrowheads="1"/>
          </p:cNvSpPr>
          <p:nvPr/>
        </p:nvSpPr>
        <p:spPr bwMode="auto">
          <a:xfrm>
            <a:off x="3048000" y="1219200"/>
            <a:ext cx="2819400" cy="48006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4" name="Rectangle 8"/>
          <p:cNvSpPr>
            <a:spLocks noChangeArrowheads="1"/>
          </p:cNvSpPr>
          <p:nvPr/>
        </p:nvSpPr>
        <p:spPr bwMode="auto">
          <a:xfrm>
            <a:off x="3048000" y="4648200"/>
            <a:ext cx="2819400" cy="1371600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Process 1</a:t>
            </a:r>
          </a:p>
        </p:txBody>
      </p:sp>
      <p:sp>
        <p:nvSpPr>
          <p:cNvPr id="137225" name="Text Box 9"/>
          <p:cNvSpPr txBox="1">
            <a:spLocks noChangeArrowheads="1"/>
          </p:cNvSpPr>
          <p:nvPr/>
        </p:nvSpPr>
        <p:spPr bwMode="auto">
          <a:xfrm>
            <a:off x="2844800" y="5791200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137226" name="Text Box 10"/>
          <p:cNvSpPr txBox="1">
            <a:spLocks noChangeArrowheads="1"/>
          </p:cNvSpPr>
          <p:nvPr/>
        </p:nvSpPr>
        <p:spPr bwMode="auto">
          <a:xfrm>
            <a:off x="2819400" y="114300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cs typeface="Arial" charset="0"/>
              </a:rPr>
              <a:t>∞</a:t>
            </a:r>
          </a:p>
        </p:txBody>
      </p:sp>
      <p:sp>
        <p:nvSpPr>
          <p:cNvPr id="137227" name="Rectangle 11"/>
          <p:cNvSpPr>
            <a:spLocks noChangeArrowheads="1"/>
          </p:cNvSpPr>
          <p:nvPr/>
        </p:nvSpPr>
        <p:spPr bwMode="auto">
          <a:xfrm>
            <a:off x="3048000" y="2438400"/>
            <a:ext cx="2819400" cy="106680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Process 3</a:t>
            </a:r>
          </a:p>
        </p:txBody>
      </p:sp>
      <p:sp>
        <p:nvSpPr>
          <p:cNvPr id="137228" name="Rectangle 12"/>
          <p:cNvSpPr>
            <a:spLocks noChangeArrowheads="1"/>
          </p:cNvSpPr>
          <p:nvPr/>
        </p:nvSpPr>
        <p:spPr bwMode="auto">
          <a:xfrm>
            <a:off x="3048000" y="1219200"/>
            <a:ext cx="2819400" cy="8382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Operating</a:t>
            </a:r>
            <a:br>
              <a:rPr lang="en-US" sz="2400"/>
            </a:br>
            <a:r>
              <a:rPr lang="en-US" sz="2400"/>
              <a:t>System</a:t>
            </a:r>
          </a:p>
        </p:txBody>
      </p:sp>
      <p:sp>
        <p:nvSpPr>
          <p:cNvPr id="137231" name="Rectangle 15"/>
          <p:cNvSpPr>
            <a:spLocks noChangeArrowheads="1"/>
          </p:cNvSpPr>
          <p:nvPr/>
        </p:nvSpPr>
        <p:spPr bwMode="auto">
          <a:xfrm>
            <a:off x="3048000" y="4114800"/>
            <a:ext cx="2819400" cy="533400"/>
          </a:xfrm>
          <a:prstGeom prst="rect">
            <a:avLst/>
          </a:prstGeom>
          <a:solidFill>
            <a:srgbClr val="CCB3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Process 6</a:t>
            </a:r>
          </a:p>
        </p:txBody>
      </p:sp>
    </p:spTree>
    <p:extLst>
      <p:ext uri="{BB962C8B-B14F-4D97-AF65-F5344CB8AC3E}">
        <p14:creationId xmlns:p14="http://schemas.microsoft.com/office/powerpoint/2010/main" val="363976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&amp; Bounds Example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Virtual Memory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371600" y="1676400"/>
            <a:ext cx="1752600" cy="4038600"/>
          </a:xfrm>
          <a:prstGeom prst="rect">
            <a:avLst/>
          </a:prstGeom>
          <a:solidFill>
            <a:srgbClr val="B7CB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90600" y="1066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Virtual Address</a:t>
            </a:r>
            <a:br>
              <a:rPr lang="en-US" dirty="0" smtClean="0"/>
            </a:br>
            <a:r>
              <a:rPr lang="en-US" dirty="0" smtClean="0"/>
              <a:t>Space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1498173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2000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22098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1420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38100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140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" y="49530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62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09600" y="5528846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46482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66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1371600" y="4953000"/>
            <a:ext cx="1752600" cy="304800"/>
          </a:xfrm>
          <a:prstGeom prst="rect">
            <a:avLst/>
          </a:prstGeom>
          <a:solidFill>
            <a:srgbClr val="DCE6F8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 140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1371600" y="3505200"/>
            <a:ext cx="1752600" cy="304800"/>
          </a:xfrm>
          <a:prstGeom prst="rect">
            <a:avLst/>
          </a:prstGeom>
          <a:solidFill>
            <a:srgbClr val="DCE6F8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RETURN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1371600" y="4648200"/>
            <a:ext cx="1752600" cy="304800"/>
          </a:xfrm>
          <a:prstGeom prst="rect">
            <a:avLst/>
          </a:prstGeom>
          <a:solidFill>
            <a:srgbClr val="DCE6F8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...</a:t>
            </a:r>
            <a:endParaRPr lang="en-US" sz="1600" dirty="0"/>
          </a:p>
        </p:txBody>
      </p:sp>
      <p:sp>
        <p:nvSpPr>
          <p:cNvPr id="19" name="Rectangle 18"/>
          <p:cNvSpPr/>
          <p:nvPr/>
        </p:nvSpPr>
        <p:spPr>
          <a:xfrm>
            <a:off x="1371600" y="3810000"/>
            <a:ext cx="1752600" cy="304800"/>
          </a:xfrm>
          <a:prstGeom prst="rect">
            <a:avLst/>
          </a:prstGeom>
          <a:solidFill>
            <a:srgbClr val="DCE6F8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...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1371600" y="2209800"/>
            <a:ext cx="1752600" cy="304800"/>
          </a:xfrm>
          <a:prstGeom prst="rect">
            <a:avLst/>
          </a:prstGeom>
          <a:solidFill>
            <a:srgbClr val="DCE6F8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3550404" y="2194302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SP</a:t>
            </a:r>
            <a:endParaRPr lang="en-US" sz="1600" dirty="0"/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3200400" y="2362200"/>
            <a:ext cx="381000" cy="0"/>
          </a:xfrm>
          <a:prstGeom prst="line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770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Virtual Memory</a:t>
            </a:r>
          </a:p>
        </p:txBody>
      </p:sp>
      <p:sp>
        <p:nvSpPr>
          <p:cNvPr id="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3EA01202-9277-4F48-AF42-B8FA2AEEAD93}" type="slidenum">
              <a:rPr lang="en-US"/>
              <a:pPr/>
              <a:t>3</a:t>
            </a:fld>
            <a:endParaRPr lang="en-US"/>
          </a:p>
        </p:txBody>
      </p:sp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x86-64 Address Translation</a:t>
            </a:r>
          </a:p>
        </p:txBody>
      </p:sp>
      <p:sp>
        <p:nvSpPr>
          <p:cNvPr id="155695" name="Rectangle 47"/>
          <p:cNvSpPr>
            <a:spLocks noChangeArrowheads="1"/>
          </p:cNvSpPr>
          <p:nvPr/>
        </p:nvSpPr>
        <p:spPr bwMode="auto">
          <a:xfrm>
            <a:off x="6400800" y="1600200"/>
            <a:ext cx="1219200" cy="381000"/>
          </a:xfrm>
          <a:prstGeom prst="rect">
            <a:avLst/>
          </a:prstGeom>
          <a:solidFill>
            <a:srgbClr val="B7CBF0"/>
          </a:solidFill>
          <a:ln w="15875" algn="ctr">
            <a:solidFill>
              <a:srgbClr val="4D81B5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96" name="Rectangle 48"/>
          <p:cNvSpPr>
            <a:spLocks noChangeArrowheads="1"/>
          </p:cNvSpPr>
          <p:nvPr/>
        </p:nvSpPr>
        <p:spPr bwMode="auto">
          <a:xfrm>
            <a:off x="5486400" y="1600200"/>
            <a:ext cx="914400" cy="381000"/>
          </a:xfrm>
          <a:prstGeom prst="rect">
            <a:avLst/>
          </a:prstGeom>
          <a:solidFill>
            <a:srgbClr val="B7CBF0"/>
          </a:solidFill>
          <a:ln w="15875" algn="ctr">
            <a:solidFill>
              <a:srgbClr val="4D81B5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97" name="Rectangle 49"/>
          <p:cNvSpPr>
            <a:spLocks noChangeArrowheads="1"/>
          </p:cNvSpPr>
          <p:nvPr/>
        </p:nvSpPr>
        <p:spPr bwMode="auto">
          <a:xfrm>
            <a:off x="4572000" y="1600200"/>
            <a:ext cx="914400" cy="381000"/>
          </a:xfrm>
          <a:prstGeom prst="rect">
            <a:avLst/>
          </a:prstGeom>
          <a:solidFill>
            <a:srgbClr val="B7CBF0"/>
          </a:solidFill>
          <a:ln w="15875" algn="ctr">
            <a:solidFill>
              <a:srgbClr val="4D81B5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98" name="Rectangle 50"/>
          <p:cNvSpPr>
            <a:spLocks noChangeArrowheads="1"/>
          </p:cNvSpPr>
          <p:nvPr/>
        </p:nvSpPr>
        <p:spPr bwMode="auto">
          <a:xfrm>
            <a:off x="3657600" y="1600200"/>
            <a:ext cx="914400" cy="381000"/>
          </a:xfrm>
          <a:prstGeom prst="rect">
            <a:avLst/>
          </a:prstGeom>
          <a:solidFill>
            <a:srgbClr val="B7CBF0"/>
          </a:solidFill>
          <a:ln w="15875" algn="ctr">
            <a:solidFill>
              <a:srgbClr val="4D81B5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99" name="Rectangle 51"/>
          <p:cNvSpPr>
            <a:spLocks noChangeArrowheads="1"/>
          </p:cNvSpPr>
          <p:nvPr/>
        </p:nvSpPr>
        <p:spPr bwMode="auto">
          <a:xfrm>
            <a:off x="2743200" y="1600200"/>
            <a:ext cx="914400" cy="381000"/>
          </a:xfrm>
          <a:prstGeom prst="rect">
            <a:avLst/>
          </a:prstGeom>
          <a:solidFill>
            <a:srgbClr val="B7CBF0"/>
          </a:solidFill>
          <a:ln w="15875">
            <a:solidFill>
              <a:srgbClr val="4D81B5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700" name="Rectangle 52"/>
          <p:cNvSpPr>
            <a:spLocks noChangeArrowheads="1"/>
          </p:cNvSpPr>
          <p:nvPr/>
        </p:nvSpPr>
        <p:spPr bwMode="auto">
          <a:xfrm>
            <a:off x="1143000" y="1600200"/>
            <a:ext cx="1600200" cy="381000"/>
          </a:xfrm>
          <a:prstGeom prst="rect">
            <a:avLst/>
          </a:prstGeom>
          <a:solidFill>
            <a:srgbClr val="F2F6FC"/>
          </a:solidFill>
          <a:ln w="15875" algn="ctr">
            <a:solidFill>
              <a:srgbClr val="4D81B5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701" name="Text Box 53"/>
          <p:cNvSpPr txBox="1">
            <a:spLocks noChangeArrowheads="1"/>
          </p:cNvSpPr>
          <p:nvPr/>
        </p:nvSpPr>
        <p:spPr bwMode="auto">
          <a:xfrm>
            <a:off x="6477000" y="1668463"/>
            <a:ext cx="1066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/>
              <a:t>12</a:t>
            </a:r>
          </a:p>
        </p:txBody>
      </p:sp>
      <p:sp>
        <p:nvSpPr>
          <p:cNvPr id="155708" name="Text Box 60"/>
          <p:cNvSpPr txBox="1">
            <a:spLocks noChangeArrowheads="1"/>
          </p:cNvSpPr>
          <p:nvPr/>
        </p:nvSpPr>
        <p:spPr bwMode="auto">
          <a:xfrm>
            <a:off x="1219200" y="1668463"/>
            <a:ext cx="1447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/>
              <a:t>16</a:t>
            </a:r>
          </a:p>
        </p:txBody>
      </p:sp>
      <p:sp>
        <p:nvSpPr>
          <p:cNvPr id="155710" name="Text Box 62"/>
          <p:cNvSpPr txBox="1">
            <a:spLocks noChangeArrowheads="1"/>
          </p:cNvSpPr>
          <p:nvPr/>
        </p:nvSpPr>
        <p:spPr bwMode="auto">
          <a:xfrm>
            <a:off x="5562600" y="1676400"/>
            <a:ext cx="762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/>
              <a:t>9</a:t>
            </a:r>
          </a:p>
        </p:txBody>
      </p:sp>
      <p:sp>
        <p:nvSpPr>
          <p:cNvPr id="155711" name="Text Box 63"/>
          <p:cNvSpPr txBox="1">
            <a:spLocks noChangeArrowheads="1"/>
          </p:cNvSpPr>
          <p:nvPr/>
        </p:nvSpPr>
        <p:spPr bwMode="auto">
          <a:xfrm>
            <a:off x="4648200" y="1676400"/>
            <a:ext cx="762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/>
              <a:t>9</a:t>
            </a:r>
          </a:p>
        </p:txBody>
      </p:sp>
      <p:sp>
        <p:nvSpPr>
          <p:cNvPr id="155712" name="Text Box 64"/>
          <p:cNvSpPr txBox="1">
            <a:spLocks noChangeArrowheads="1"/>
          </p:cNvSpPr>
          <p:nvPr/>
        </p:nvSpPr>
        <p:spPr bwMode="auto">
          <a:xfrm>
            <a:off x="3733800" y="1668463"/>
            <a:ext cx="762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/>
              <a:t>9</a:t>
            </a:r>
          </a:p>
        </p:txBody>
      </p:sp>
      <p:sp>
        <p:nvSpPr>
          <p:cNvPr id="155713" name="Rectangle 65"/>
          <p:cNvSpPr>
            <a:spLocks noChangeArrowheads="1"/>
          </p:cNvSpPr>
          <p:nvPr/>
        </p:nvSpPr>
        <p:spPr bwMode="auto">
          <a:xfrm>
            <a:off x="1295400" y="3733800"/>
            <a:ext cx="990600" cy="16002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14" name="Rectangle 66"/>
          <p:cNvSpPr>
            <a:spLocks noChangeArrowheads="1"/>
          </p:cNvSpPr>
          <p:nvPr/>
        </p:nvSpPr>
        <p:spPr bwMode="auto">
          <a:xfrm>
            <a:off x="2895600" y="3352800"/>
            <a:ext cx="990600" cy="16002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15" name="Rectangle 67"/>
          <p:cNvSpPr>
            <a:spLocks noChangeArrowheads="1"/>
          </p:cNvSpPr>
          <p:nvPr/>
        </p:nvSpPr>
        <p:spPr bwMode="auto">
          <a:xfrm>
            <a:off x="4495800" y="2971800"/>
            <a:ext cx="990600" cy="16002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16" name="Rectangle 68"/>
          <p:cNvSpPr>
            <a:spLocks noChangeArrowheads="1"/>
          </p:cNvSpPr>
          <p:nvPr/>
        </p:nvSpPr>
        <p:spPr bwMode="auto">
          <a:xfrm>
            <a:off x="6096000" y="2590800"/>
            <a:ext cx="990600" cy="16002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19" name="Text Box 71"/>
          <p:cNvSpPr txBox="1">
            <a:spLocks noChangeArrowheads="1"/>
          </p:cNvSpPr>
          <p:nvPr/>
        </p:nvSpPr>
        <p:spPr bwMode="auto">
          <a:xfrm>
            <a:off x="6172200" y="4267200"/>
            <a:ext cx="83820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Page Table</a:t>
            </a:r>
          </a:p>
        </p:txBody>
      </p:sp>
      <p:sp>
        <p:nvSpPr>
          <p:cNvPr id="155720" name="Text Box 72"/>
          <p:cNvSpPr txBox="1">
            <a:spLocks noChangeArrowheads="1"/>
          </p:cNvSpPr>
          <p:nvPr/>
        </p:nvSpPr>
        <p:spPr bwMode="auto">
          <a:xfrm>
            <a:off x="4572000" y="4648200"/>
            <a:ext cx="8382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Page Directory</a:t>
            </a:r>
            <a:br>
              <a:rPr lang="en-US" sz="1400" b="1"/>
            </a:br>
            <a:r>
              <a:rPr lang="en-US" sz="1400" b="1"/>
              <a:t>(PML2)</a:t>
            </a:r>
          </a:p>
        </p:txBody>
      </p:sp>
      <p:sp>
        <p:nvSpPr>
          <p:cNvPr id="155721" name="Text Box 73"/>
          <p:cNvSpPr txBox="1">
            <a:spLocks noChangeArrowheads="1"/>
          </p:cNvSpPr>
          <p:nvPr/>
        </p:nvSpPr>
        <p:spPr bwMode="auto">
          <a:xfrm>
            <a:off x="2971800" y="5029200"/>
            <a:ext cx="838200" cy="106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Page Directory Pointer Table</a:t>
            </a:r>
            <a:br>
              <a:rPr lang="en-US" sz="1400" b="1"/>
            </a:br>
            <a:r>
              <a:rPr lang="en-US" sz="1400" b="1"/>
              <a:t>(PML3)</a:t>
            </a:r>
          </a:p>
        </p:txBody>
      </p:sp>
      <p:sp>
        <p:nvSpPr>
          <p:cNvPr id="155722" name="Text Box 74"/>
          <p:cNvSpPr txBox="1">
            <a:spLocks noChangeArrowheads="1"/>
          </p:cNvSpPr>
          <p:nvPr/>
        </p:nvSpPr>
        <p:spPr bwMode="auto">
          <a:xfrm>
            <a:off x="1371600" y="5410200"/>
            <a:ext cx="83820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PML4 Table</a:t>
            </a:r>
          </a:p>
        </p:txBody>
      </p:sp>
      <p:sp>
        <p:nvSpPr>
          <p:cNvPr id="155723" name="Rectangle 75"/>
          <p:cNvSpPr>
            <a:spLocks noChangeArrowheads="1"/>
          </p:cNvSpPr>
          <p:nvPr/>
        </p:nvSpPr>
        <p:spPr bwMode="auto">
          <a:xfrm>
            <a:off x="1295400" y="4419600"/>
            <a:ext cx="990600" cy="152400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24" name="Freeform 76"/>
          <p:cNvSpPr>
            <a:spLocks/>
          </p:cNvSpPr>
          <p:nvPr/>
        </p:nvSpPr>
        <p:spPr bwMode="auto">
          <a:xfrm>
            <a:off x="2286000" y="4495800"/>
            <a:ext cx="533400" cy="457200"/>
          </a:xfrm>
          <a:custGeom>
            <a:avLst/>
            <a:gdLst>
              <a:gd name="T0" fmla="*/ 0 w 384"/>
              <a:gd name="T1" fmla="*/ 0 h 288"/>
              <a:gd name="T2" fmla="*/ 384 w 384"/>
              <a:gd name="T3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84" h="288">
                <a:moveTo>
                  <a:pt x="0" y="0"/>
                </a:moveTo>
                <a:cubicBezTo>
                  <a:pt x="300" y="2"/>
                  <a:pt x="67" y="288"/>
                  <a:pt x="384" y="288"/>
                </a:cubicBezTo>
              </a:path>
            </a:pathLst>
          </a:custGeom>
          <a:noFill/>
          <a:ln w="15875" cap="flat" cmpd="sng">
            <a:solidFill>
              <a:srgbClr val="6FC984"/>
            </a:solidFill>
            <a:prstDash val="solid"/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FFE8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25" name="Line 77"/>
          <p:cNvSpPr>
            <a:spLocks noChangeShapeType="1"/>
          </p:cNvSpPr>
          <p:nvPr/>
        </p:nvSpPr>
        <p:spPr bwMode="auto">
          <a:xfrm flipV="1">
            <a:off x="1250950" y="4572000"/>
            <a:ext cx="0" cy="76200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26" name="Line 78"/>
          <p:cNvSpPr>
            <a:spLocks noChangeShapeType="1"/>
          </p:cNvSpPr>
          <p:nvPr/>
        </p:nvSpPr>
        <p:spPr bwMode="auto">
          <a:xfrm flipV="1">
            <a:off x="2851150" y="4648200"/>
            <a:ext cx="0" cy="30480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27" name="Rectangle 79"/>
          <p:cNvSpPr>
            <a:spLocks noChangeArrowheads="1"/>
          </p:cNvSpPr>
          <p:nvPr/>
        </p:nvSpPr>
        <p:spPr bwMode="auto">
          <a:xfrm>
            <a:off x="2895600" y="4495800"/>
            <a:ext cx="990600" cy="152400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28" name="Line 80"/>
          <p:cNvSpPr>
            <a:spLocks noChangeShapeType="1"/>
          </p:cNvSpPr>
          <p:nvPr/>
        </p:nvSpPr>
        <p:spPr bwMode="auto">
          <a:xfrm flipV="1">
            <a:off x="4451350" y="3657600"/>
            <a:ext cx="0" cy="91440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29" name="Line 81"/>
          <p:cNvSpPr>
            <a:spLocks noChangeShapeType="1"/>
          </p:cNvSpPr>
          <p:nvPr/>
        </p:nvSpPr>
        <p:spPr bwMode="auto">
          <a:xfrm>
            <a:off x="3886200" y="4572000"/>
            <a:ext cx="533400" cy="0"/>
          </a:xfrm>
          <a:prstGeom prst="line">
            <a:avLst/>
          </a:pr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30" name="Rectangle 82"/>
          <p:cNvSpPr>
            <a:spLocks noChangeArrowheads="1"/>
          </p:cNvSpPr>
          <p:nvPr/>
        </p:nvSpPr>
        <p:spPr bwMode="auto">
          <a:xfrm>
            <a:off x="4495800" y="3505200"/>
            <a:ext cx="990600" cy="152400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31" name="Rectangle 83"/>
          <p:cNvSpPr>
            <a:spLocks noChangeArrowheads="1"/>
          </p:cNvSpPr>
          <p:nvPr/>
        </p:nvSpPr>
        <p:spPr bwMode="auto">
          <a:xfrm>
            <a:off x="6096000" y="2819400"/>
            <a:ext cx="990600" cy="152400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32" name="Line 84"/>
          <p:cNvSpPr>
            <a:spLocks noChangeShapeType="1"/>
          </p:cNvSpPr>
          <p:nvPr/>
        </p:nvSpPr>
        <p:spPr bwMode="auto">
          <a:xfrm flipV="1">
            <a:off x="6051550" y="2971800"/>
            <a:ext cx="0" cy="121920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33" name="Freeform 85"/>
          <p:cNvSpPr>
            <a:spLocks/>
          </p:cNvSpPr>
          <p:nvPr/>
        </p:nvSpPr>
        <p:spPr bwMode="auto">
          <a:xfrm>
            <a:off x="5486400" y="3581400"/>
            <a:ext cx="533400" cy="609600"/>
          </a:xfrm>
          <a:custGeom>
            <a:avLst/>
            <a:gdLst>
              <a:gd name="T0" fmla="*/ 0 w 384"/>
              <a:gd name="T1" fmla="*/ 0 h 288"/>
              <a:gd name="T2" fmla="*/ 384 w 384"/>
              <a:gd name="T3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84" h="288">
                <a:moveTo>
                  <a:pt x="0" y="0"/>
                </a:moveTo>
                <a:cubicBezTo>
                  <a:pt x="300" y="2"/>
                  <a:pt x="67" y="288"/>
                  <a:pt x="384" y="288"/>
                </a:cubicBezTo>
              </a:path>
            </a:pathLst>
          </a:custGeom>
          <a:noFill/>
          <a:ln w="15875" cap="flat" cmpd="sng">
            <a:solidFill>
              <a:srgbClr val="6FC984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FFE8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36" name="Rectangle 88"/>
          <p:cNvSpPr>
            <a:spLocks noChangeArrowheads="1"/>
          </p:cNvSpPr>
          <p:nvPr/>
        </p:nvSpPr>
        <p:spPr bwMode="auto">
          <a:xfrm>
            <a:off x="8001000" y="5562600"/>
            <a:ext cx="914400" cy="304800"/>
          </a:xfrm>
          <a:prstGeom prst="rect">
            <a:avLst/>
          </a:prstGeom>
          <a:solidFill>
            <a:srgbClr val="F3D8BB"/>
          </a:solidFill>
          <a:ln w="15875" algn="ctr">
            <a:solidFill>
              <a:srgbClr val="94693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37" name="Rectangle 89"/>
          <p:cNvSpPr>
            <a:spLocks noChangeArrowheads="1"/>
          </p:cNvSpPr>
          <p:nvPr/>
        </p:nvSpPr>
        <p:spPr bwMode="auto">
          <a:xfrm>
            <a:off x="4953000" y="5562600"/>
            <a:ext cx="3048000" cy="304800"/>
          </a:xfrm>
          <a:prstGeom prst="rect">
            <a:avLst/>
          </a:prstGeom>
          <a:solidFill>
            <a:srgbClr val="F3D8BB"/>
          </a:solidFill>
          <a:ln w="15875">
            <a:solidFill>
              <a:srgbClr val="94693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38" name="Text Box 90"/>
          <p:cNvSpPr txBox="1">
            <a:spLocks noChangeArrowheads="1"/>
          </p:cNvSpPr>
          <p:nvPr/>
        </p:nvSpPr>
        <p:spPr bwMode="auto">
          <a:xfrm>
            <a:off x="5105400" y="5943600"/>
            <a:ext cx="3657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52-bit Physical Address</a:t>
            </a:r>
          </a:p>
        </p:txBody>
      </p:sp>
      <p:sp>
        <p:nvSpPr>
          <p:cNvPr id="155739" name="Text Box 91"/>
          <p:cNvSpPr txBox="1">
            <a:spLocks noChangeArrowheads="1"/>
          </p:cNvSpPr>
          <p:nvPr/>
        </p:nvSpPr>
        <p:spPr bwMode="auto">
          <a:xfrm>
            <a:off x="7924800" y="5608638"/>
            <a:ext cx="10668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Offset</a:t>
            </a:r>
          </a:p>
        </p:txBody>
      </p:sp>
      <p:sp>
        <p:nvSpPr>
          <p:cNvPr id="155740" name="Text Box 92"/>
          <p:cNvSpPr txBox="1">
            <a:spLocks noChangeArrowheads="1"/>
          </p:cNvSpPr>
          <p:nvPr/>
        </p:nvSpPr>
        <p:spPr bwMode="auto">
          <a:xfrm>
            <a:off x="5867400" y="5608638"/>
            <a:ext cx="10668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Page Frame</a:t>
            </a:r>
          </a:p>
        </p:txBody>
      </p:sp>
      <p:sp>
        <p:nvSpPr>
          <p:cNvPr id="155741" name="Text Box 93"/>
          <p:cNvSpPr txBox="1">
            <a:spLocks noChangeArrowheads="1"/>
          </p:cNvSpPr>
          <p:nvPr/>
        </p:nvSpPr>
        <p:spPr bwMode="auto">
          <a:xfrm>
            <a:off x="8077200" y="5318125"/>
            <a:ext cx="762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12</a:t>
            </a:r>
          </a:p>
        </p:txBody>
      </p:sp>
      <p:sp>
        <p:nvSpPr>
          <p:cNvPr id="155742" name="Text Box 94"/>
          <p:cNvSpPr txBox="1">
            <a:spLocks noChangeArrowheads="1"/>
          </p:cNvSpPr>
          <p:nvPr/>
        </p:nvSpPr>
        <p:spPr bwMode="auto">
          <a:xfrm>
            <a:off x="5029200" y="5318125"/>
            <a:ext cx="289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40</a:t>
            </a:r>
          </a:p>
        </p:txBody>
      </p:sp>
      <p:sp>
        <p:nvSpPr>
          <p:cNvPr id="155744" name="Freeform 96"/>
          <p:cNvSpPr>
            <a:spLocks/>
          </p:cNvSpPr>
          <p:nvPr/>
        </p:nvSpPr>
        <p:spPr bwMode="auto">
          <a:xfrm>
            <a:off x="908050" y="1981200"/>
            <a:ext cx="2295525" cy="2968625"/>
          </a:xfrm>
          <a:custGeom>
            <a:avLst/>
            <a:gdLst>
              <a:gd name="T0" fmla="*/ 1444 w 1446"/>
              <a:gd name="T1" fmla="*/ 0 h 1870"/>
              <a:gd name="T2" fmla="*/ 532 w 1446"/>
              <a:gd name="T3" fmla="*/ 528 h 1870"/>
              <a:gd name="T4" fmla="*/ 4 w 1446"/>
              <a:gd name="T5" fmla="*/ 1296 h 1870"/>
              <a:gd name="T6" fmla="*/ 209 w 1446"/>
              <a:gd name="T7" fmla="*/ 1870 h 1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6" h="1870">
                <a:moveTo>
                  <a:pt x="1444" y="0"/>
                </a:moveTo>
                <a:cubicBezTo>
                  <a:pt x="1446" y="499"/>
                  <a:pt x="1218" y="515"/>
                  <a:pt x="532" y="528"/>
                </a:cubicBezTo>
                <a:cubicBezTo>
                  <a:pt x="56" y="532"/>
                  <a:pt x="4" y="694"/>
                  <a:pt x="4" y="1296"/>
                </a:cubicBezTo>
                <a:cubicBezTo>
                  <a:pt x="0" y="1827"/>
                  <a:pt x="32" y="1868"/>
                  <a:pt x="209" y="1870"/>
                </a:cubicBezTo>
              </a:path>
            </a:pathLst>
          </a:custGeom>
          <a:noFill/>
          <a:ln w="15875" cap="flat" cmpd="sng">
            <a:solidFill>
              <a:srgbClr val="4D81B5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45" name="Freeform 97"/>
          <p:cNvSpPr>
            <a:spLocks/>
          </p:cNvSpPr>
          <p:nvPr/>
        </p:nvSpPr>
        <p:spPr bwMode="auto">
          <a:xfrm>
            <a:off x="2576513" y="1981200"/>
            <a:ext cx="1538287" cy="2819400"/>
          </a:xfrm>
          <a:custGeom>
            <a:avLst/>
            <a:gdLst>
              <a:gd name="T0" fmla="*/ 969 w 969"/>
              <a:gd name="T1" fmla="*/ 0 h 1776"/>
              <a:gd name="T2" fmla="*/ 489 w 969"/>
              <a:gd name="T3" fmla="*/ 672 h 1776"/>
              <a:gd name="T4" fmla="*/ 9 w 969"/>
              <a:gd name="T5" fmla="*/ 1296 h 1776"/>
              <a:gd name="T6" fmla="*/ 153 w 969"/>
              <a:gd name="T7" fmla="*/ 1776 h 1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9" h="1776">
                <a:moveTo>
                  <a:pt x="969" y="0"/>
                </a:moveTo>
                <a:cubicBezTo>
                  <a:pt x="967" y="661"/>
                  <a:pt x="852" y="666"/>
                  <a:pt x="489" y="672"/>
                </a:cubicBezTo>
                <a:cubicBezTo>
                  <a:pt x="0" y="680"/>
                  <a:pt x="8" y="875"/>
                  <a:pt x="9" y="1296"/>
                </a:cubicBezTo>
                <a:cubicBezTo>
                  <a:pt x="10" y="1613"/>
                  <a:pt x="38" y="1761"/>
                  <a:pt x="153" y="1776"/>
                </a:cubicBezTo>
              </a:path>
            </a:pathLst>
          </a:custGeom>
          <a:noFill/>
          <a:ln w="15875" cap="flat" cmpd="sng">
            <a:solidFill>
              <a:srgbClr val="4D81B5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46" name="Freeform 98"/>
          <p:cNvSpPr>
            <a:spLocks/>
          </p:cNvSpPr>
          <p:nvPr/>
        </p:nvSpPr>
        <p:spPr bwMode="auto">
          <a:xfrm>
            <a:off x="4173538" y="1981200"/>
            <a:ext cx="858837" cy="2133600"/>
          </a:xfrm>
          <a:custGeom>
            <a:avLst/>
            <a:gdLst>
              <a:gd name="T0" fmla="*/ 539 w 541"/>
              <a:gd name="T1" fmla="*/ 0 h 1344"/>
              <a:gd name="T2" fmla="*/ 299 w 541"/>
              <a:gd name="T3" fmla="*/ 480 h 1344"/>
              <a:gd name="T4" fmla="*/ 11 w 541"/>
              <a:gd name="T5" fmla="*/ 1008 h 1344"/>
              <a:gd name="T6" fmla="*/ 155 w 541"/>
              <a:gd name="T7" fmla="*/ 1344 h 1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1" h="1344">
                <a:moveTo>
                  <a:pt x="539" y="0"/>
                </a:moveTo>
                <a:cubicBezTo>
                  <a:pt x="541" y="456"/>
                  <a:pt x="475" y="480"/>
                  <a:pt x="299" y="480"/>
                </a:cubicBezTo>
                <a:cubicBezTo>
                  <a:pt x="109" y="485"/>
                  <a:pt x="0" y="547"/>
                  <a:pt x="11" y="1008"/>
                </a:cubicBezTo>
                <a:cubicBezTo>
                  <a:pt x="13" y="1313"/>
                  <a:pt x="32" y="1323"/>
                  <a:pt x="155" y="1344"/>
                </a:cubicBezTo>
              </a:path>
            </a:pathLst>
          </a:custGeom>
          <a:noFill/>
          <a:ln w="15875" cap="flat" cmpd="sng">
            <a:solidFill>
              <a:srgbClr val="4D81B5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47" name="Freeform 99"/>
          <p:cNvSpPr>
            <a:spLocks/>
          </p:cNvSpPr>
          <p:nvPr/>
        </p:nvSpPr>
        <p:spPr bwMode="auto">
          <a:xfrm>
            <a:off x="5653088" y="1981200"/>
            <a:ext cx="366712" cy="1600200"/>
          </a:xfrm>
          <a:custGeom>
            <a:avLst/>
            <a:gdLst>
              <a:gd name="T0" fmla="*/ 183 w 231"/>
              <a:gd name="T1" fmla="*/ 0 h 1008"/>
              <a:gd name="T2" fmla="*/ 231 w 231"/>
              <a:gd name="T3" fmla="*/ 1008 h 100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31" h="1008">
                <a:moveTo>
                  <a:pt x="183" y="0"/>
                </a:moveTo>
                <a:cubicBezTo>
                  <a:pt x="0" y="509"/>
                  <a:pt x="4" y="942"/>
                  <a:pt x="231" y="1008"/>
                </a:cubicBezTo>
              </a:path>
            </a:pathLst>
          </a:custGeom>
          <a:noFill/>
          <a:ln w="15875" cap="flat" cmpd="sng">
            <a:solidFill>
              <a:srgbClr val="4D81B5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48" name="Freeform 100"/>
          <p:cNvSpPr>
            <a:spLocks/>
          </p:cNvSpPr>
          <p:nvPr/>
        </p:nvSpPr>
        <p:spPr bwMode="auto">
          <a:xfrm>
            <a:off x="7086600" y="2894013"/>
            <a:ext cx="609600" cy="2668587"/>
          </a:xfrm>
          <a:custGeom>
            <a:avLst/>
            <a:gdLst>
              <a:gd name="T0" fmla="*/ 0 w 384"/>
              <a:gd name="T1" fmla="*/ 1 h 1681"/>
              <a:gd name="T2" fmla="*/ 384 w 384"/>
              <a:gd name="T3" fmla="*/ 1681 h 168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84" h="1681">
                <a:moveTo>
                  <a:pt x="0" y="1"/>
                </a:moveTo>
                <a:cubicBezTo>
                  <a:pt x="230" y="0"/>
                  <a:pt x="377" y="67"/>
                  <a:pt x="384" y="1681"/>
                </a:cubicBezTo>
              </a:path>
            </a:pathLst>
          </a:custGeom>
          <a:noFill/>
          <a:ln w="15875" cap="flat" cmpd="sng">
            <a:solidFill>
              <a:srgbClr val="6FC984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FFE8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50" name="Freeform 102"/>
          <p:cNvSpPr>
            <a:spLocks/>
          </p:cNvSpPr>
          <p:nvPr/>
        </p:nvSpPr>
        <p:spPr bwMode="auto">
          <a:xfrm>
            <a:off x="7010400" y="1981200"/>
            <a:ext cx="1679575" cy="3581400"/>
          </a:xfrm>
          <a:custGeom>
            <a:avLst/>
            <a:gdLst>
              <a:gd name="T0" fmla="*/ 0 w 1058"/>
              <a:gd name="T1" fmla="*/ 0 h 2256"/>
              <a:gd name="T2" fmla="*/ 432 w 1058"/>
              <a:gd name="T3" fmla="*/ 192 h 2256"/>
              <a:gd name="T4" fmla="*/ 1056 w 1058"/>
              <a:gd name="T5" fmla="*/ 2256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8" h="2256">
                <a:moveTo>
                  <a:pt x="0" y="0"/>
                </a:moveTo>
                <a:cubicBezTo>
                  <a:pt x="6" y="152"/>
                  <a:pt x="25" y="190"/>
                  <a:pt x="432" y="192"/>
                </a:cubicBezTo>
                <a:cubicBezTo>
                  <a:pt x="778" y="194"/>
                  <a:pt x="1058" y="104"/>
                  <a:pt x="1056" y="2256"/>
                </a:cubicBezTo>
              </a:path>
            </a:pathLst>
          </a:custGeom>
          <a:noFill/>
          <a:ln w="15875" cap="flat" cmpd="sng">
            <a:solidFill>
              <a:srgbClr val="4D81B5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51" name="Rectangle 103"/>
          <p:cNvSpPr>
            <a:spLocks noChangeArrowheads="1"/>
          </p:cNvSpPr>
          <p:nvPr/>
        </p:nvSpPr>
        <p:spPr bwMode="auto">
          <a:xfrm>
            <a:off x="457200" y="6172200"/>
            <a:ext cx="2209800" cy="304800"/>
          </a:xfrm>
          <a:prstGeom prst="rect">
            <a:avLst/>
          </a:prstGeom>
          <a:solidFill>
            <a:srgbClr val="E1E1FF"/>
          </a:solidFill>
          <a:ln w="15875">
            <a:solidFill>
              <a:srgbClr val="7373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752" name="Text Box 104"/>
          <p:cNvSpPr txBox="1">
            <a:spLocks noChangeArrowheads="1"/>
          </p:cNvSpPr>
          <p:nvPr/>
        </p:nvSpPr>
        <p:spPr bwMode="auto">
          <a:xfrm>
            <a:off x="533400" y="6218238"/>
            <a:ext cx="2057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PML4 Base</a:t>
            </a:r>
          </a:p>
        </p:txBody>
      </p:sp>
      <p:sp>
        <p:nvSpPr>
          <p:cNvPr id="155754" name="Text Box 106"/>
          <p:cNvSpPr txBox="1">
            <a:spLocks noChangeArrowheads="1"/>
          </p:cNvSpPr>
          <p:nvPr/>
        </p:nvSpPr>
        <p:spPr bwMode="auto">
          <a:xfrm>
            <a:off x="2819400" y="1668463"/>
            <a:ext cx="762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/>
              <a:t>9</a:t>
            </a:r>
          </a:p>
        </p:txBody>
      </p:sp>
      <p:sp>
        <p:nvSpPr>
          <p:cNvPr id="155755" name="Text Box 107"/>
          <p:cNvSpPr txBox="1">
            <a:spLocks noChangeArrowheads="1"/>
          </p:cNvSpPr>
          <p:nvPr/>
        </p:nvSpPr>
        <p:spPr bwMode="auto">
          <a:xfrm>
            <a:off x="1219200" y="1219200"/>
            <a:ext cx="6324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3A638C"/>
                </a:solidFill>
              </a:rPr>
              <a:t>64-bit Virtual Address</a:t>
            </a:r>
          </a:p>
        </p:txBody>
      </p:sp>
      <p:sp>
        <p:nvSpPr>
          <p:cNvPr id="155756" name="Freeform 108"/>
          <p:cNvSpPr>
            <a:spLocks/>
          </p:cNvSpPr>
          <p:nvPr/>
        </p:nvSpPr>
        <p:spPr bwMode="auto">
          <a:xfrm>
            <a:off x="762000" y="5334000"/>
            <a:ext cx="457200" cy="838200"/>
          </a:xfrm>
          <a:custGeom>
            <a:avLst/>
            <a:gdLst>
              <a:gd name="T0" fmla="*/ 0 w 288"/>
              <a:gd name="T1" fmla="*/ 528 h 528"/>
              <a:gd name="T2" fmla="*/ 288 w 288"/>
              <a:gd name="T3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8" h="528">
                <a:moveTo>
                  <a:pt x="0" y="528"/>
                </a:moveTo>
                <a:cubicBezTo>
                  <a:pt x="1" y="172"/>
                  <a:pt x="63" y="63"/>
                  <a:pt x="288" y="0"/>
                </a:cubicBezTo>
              </a:path>
            </a:pathLst>
          </a:custGeom>
          <a:noFill/>
          <a:ln w="15875" cap="flat" cmpd="sng">
            <a:solidFill>
              <a:srgbClr val="7373D5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757" name="Text Box 109"/>
          <p:cNvSpPr txBox="1">
            <a:spLocks noChangeArrowheads="1"/>
          </p:cNvSpPr>
          <p:nvPr/>
        </p:nvSpPr>
        <p:spPr bwMode="auto">
          <a:xfrm>
            <a:off x="1219200" y="1981200"/>
            <a:ext cx="14478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/>
              <a:t>not used</a:t>
            </a:r>
          </a:p>
        </p:txBody>
      </p:sp>
    </p:spTree>
    <p:extLst>
      <p:ext uri="{BB962C8B-B14F-4D97-AF65-F5344CB8AC3E}">
        <p14:creationId xmlns:p14="http://schemas.microsoft.com/office/powerpoint/2010/main" val="672977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Virtual Memory</a:t>
            </a:r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0B72C1F7-A000-44A7-A6FA-1C58DA5A945A}" type="slidenum">
              <a:rPr lang="en-US"/>
              <a:pPr/>
              <a:t>4</a:t>
            </a:fld>
            <a:endParaRPr lang="en-US"/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Accessing User Memory</a:t>
            </a:r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1752600" y="1752600"/>
            <a:ext cx="1143000" cy="3810000"/>
          </a:xfrm>
          <a:prstGeom prst="rect">
            <a:avLst/>
          </a:prstGeom>
          <a:solidFill>
            <a:srgbClr val="B7CBF0"/>
          </a:solidFill>
          <a:ln w="15875" algn="ctr">
            <a:solidFill>
              <a:srgbClr val="4D81B5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25" name="Text Box 5"/>
          <p:cNvSpPr txBox="1">
            <a:spLocks noChangeArrowheads="1"/>
          </p:cNvSpPr>
          <p:nvPr/>
        </p:nvSpPr>
        <p:spPr bwMode="auto">
          <a:xfrm>
            <a:off x="1219200" y="5562600"/>
            <a:ext cx="22098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3A638C"/>
                </a:solidFill>
              </a:rPr>
              <a:t>User Address</a:t>
            </a:r>
            <a:br>
              <a:rPr lang="en-US" b="1">
                <a:solidFill>
                  <a:srgbClr val="3A638C"/>
                </a:solidFill>
              </a:rPr>
            </a:br>
            <a:r>
              <a:rPr lang="en-US" b="1">
                <a:solidFill>
                  <a:srgbClr val="3A638C"/>
                </a:solidFill>
              </a:rPr>
              <a:t>Space (Virtual)</a:t>
            </a:r>
          </a:p>
        </p:txBody>
      </p:sp>
      <p:sp>
        <p:nvSpPr>
          <p:cNvPr id="158726" name="Line 6"/>
          <p:cNvSpPr>
            <a:spLocks noChangeShapeType="1"/>
          </p:cNvSpPr>
          <p:nvPr/>
        </p:nvSpPr>
        <p:spPr bwMode="auto">
          <a:xfrm>
            <a:off x="1752600" y="4800600"/>
            <a:ext cx="1143000" cy="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30" name="Line 10"/>
          <p:cNvSpPr>
            <a:spLocks noChangeShapeType="1"/>
          </p:cNvSpPr>
          <p:nvPr/>
        </p:nvSpPr>
        <p:spPr bwMode="auto">
          <a:xfrm>
            <a:off x="1752600" y="2514600"/>
            <a:ext cx="1143000" cy="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31" name="Text Box 11"/>
          <p:cNvSpPr txBox="1">
            <a:spLocks noChangeArrowheads="1"/>
          </p:cNvSpPr>
          <p:nvPr/>
        </p:nvSpPr>
        <p:spPr bwMode="auto">
          <a:xfrm>
            <a:off x="317500" y="3521075"/>
            <a:ext cx="685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Pages</a:t>
            </a:r>
          </a:p>
        </p:txBody>
      </p:sp>
      <p:sp>
        <p:nvSpPr>
          <p:cNvPr id="158732" name="Line 12"/>
          <p:cNvSpPr>
            <a:spLocks noChangeShapeType="1"/>
          </p:cNvSpPr>
          <p:nvPr/>
        </p:nvSpPr>
        <p:spPr bwMode="auto">
          <a:xfrm>
            <a:off x="1066800" y="3657600"/>
            <a:ext cx="609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8733" name="Line 13"/>
          <p:cNvSpPr>
            <a:spLocks noChangeShapeType="1"/>
          </p:cNvSpPr>
          <p:nvPr/>
        </p:nvSpPr>
        <p:spPr bwMode="auto">
          <a:xfrm flipV="1">
            <a:off x="1066800" y="3048000"/>
            <a:ext cx="6096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8734" name="Line 14"/>
          <p:cNvSpPr>
            <a:spLocks noChangeShapeType="1"/>
          </p:cNvSpPr>
          <p:nvPr/>
        </p:nvSpPr>
        <p:spPr bwMode="auto">
          <a:xfrm flipV="1">
            <a:off x="1066800" y="2286000"/>
            <a:ext cx="609600" cy="1219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8737" name="Line 17"/>
          <p:cNvSpPr>
            <a:spLocks noChangeShapeType="1"/>
          </p:cNvSpPr>
          <p:nvPr/>
        </p:nvSpPr>
        <p:spPr bwMode="auto">
          <a:xfrm>
            <a:off x="1066800" y="3733800"/>
            <a:ext cx="6096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8738" name="Line 18"/>
          <p:cNvSpPr>
            <a:spLocks noChangeShapeType="1"/>
          </p:cNvSpPr>
          <p:nvPr/>
        </p:nvSpPr>
        <p:spPr bwMode="auto">
          <a:xfrm>
            <a:off x="1066800" y="3810000"/>
            <a:ext cx="609600" cy="1219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8741" name="Rectangle 21"/>
          <p:cNvSpPr>
            <a:spLocks noChangeArrowheads="1"/>
          </p:cNvSpPr>
          <p:nvPr/>
        </p:nvSpPr>
        <p:spPr bwMode="auto">
          <a:xfrm>
            <a:off x="5943600" y="1752600"/>
            <a:ext cx="1143000" cy="3810000"/>
          </a:xfrm>
          <a:prstGeom prst="rect">
            <a:avLst/>
          </a:prstGeom>
          <a:solidFill>
            <a:srgbClr val="F3D8BB"/>
          </a:solidFill>
          <a:ln w="15875" algn="ctr">
            <a:solidFill>
              <a:srgbClr val="94693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42" name="Text Box 22"/>
          <p:cNvSpPr txBox="1">
            <a:spLocks noChangeArrowheads="1"/>
          </p:cNvSpPr>
          <p:nvPr/>
        </p:nvSpPr>
        <p:spPr bwMode="auto">
          <a:xfrm>
            <a:off x="5410200" y="5562600"/>
            <a:ext cx="22098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94693A"/>
                </a:solidFill>
              </a:rPr>
              <a:t>OS Address</a:t>
            </a:r>
            <a:br>
              <a:rPr lang="en-US" b="1">
                <a:solidFill>
                  <a:srgbClr val="94693A"/>
                </a:solidFill>
              </a:rPr>
            </a:br>
            <a:r>
              <a:rPr lang="en-US" b="1">
                <a:solidFill>
                  <a:srgbClr val="94693A"/>
                </a:solidFill>
              </a:rPr>
              <a:t>Space (Physical)</a:t>
            </a:r>
          </a:p>
        </p:txBody>
      </p:sp>
      <p:sp>
        <p:nvSpPr>
          <p:cNvPr id="158745" name="Line 25"/>
          <p:cNvSpPr>
            <a:spLocks noChangeShapeType="1"/>
          </p:cNvSpPr>
          <p:nvPr/>
        </p:nvSpPr>
        <p:spPr bwMode="auto">
          <a:xfrm>
            <a:off x="5943600" y="4038600"/>
            <a:ext cx="1143000" cy="0"/>
          </a:xfrm>
          <a:prstGeom prst="line">
            <a:avLst/>
          </a:prstGeom>
          <a:noFill/>
          <a:ln w="15875">
            <a:solidFill>
              <a:srgbClr val="94693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46" name="Line 26"/>
          <p:cNvSpPr>
            <a:spLocks noChangeShapeType="1"/>
          </p:cNvSpPr>
          <p:nvPr/>
        </p:nvSpPr>
        <p:spPr bwMode="auto">
          <a:xfrm>
            <a:off x="5943600" y="4800600"/>
            <a:ext cx="1143000" cy="0"/>
          </a:xfrm>
          <a:prstGeom prst="line">
            <a:avLst/>
          </a:prstGeom>
          <a:noFill/>
          <a:ln w="15875">
            <a:solidFill>
              <a:srgbClr val="94693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47" name="Rectangle 27"/>
          <p:cNvSpPr>
            <a:spLocks noChangeArrowheads="1"/>
          </p:cNvSpPr>
          <p:nvPr/>
        </p:nvSpPr>
        <p:spPr bwMode="auto">
          <a:xfrm>
            <a:off x="1752600" y="3048000"/>
            <a:ext cx="1143000" cy="15240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27" name="Line 7"/>
          <p:cNvSpPr>
            <a:spLocks noChangeShapeType="1"/>
          </p:cNvSpPr>
          <p:nvPr/>
        </p:nvSpPr>
        <p:spPr bwMode="auto">
          <a:xfrm>
            <a:off x="1752600" y="4037013"/>
            <a:ext cx="1143000" cy="4762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29" name="Line 9"/>
          <p:cNvSpPr>
            <a:spLocks noChangeShapeType="1"/>
          </p:cNvSpPr>
          <p:nvPr/>
        </p:nvSpPr>
        <p:spPr bwMode="auto">
          <a:xfrm>
            <a:off x="1752600" y="3275013"/>
            <a:ext cx="1143000" cy="4762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49" name="Rectangle 29"/>
          <p:cNvSpPr>
            <a:spLocks noChangeArrowheads="1"/>
          </p:cNvSpPr>
          <p:nvPr/>
        </p:nvSpPr>
        <p:spPr bwMode="auto">
          <a:xfrm>
            <a:off x="1752600" y="2514600"/>
            <a:ext cx="1143000" cy="2286000"/>
          </a:xfrm>
          <a:prstGeom prst="rect">
            <a:avLst/>
          </a:prstGeom>
          <a:noFill/>
          <a:ln w="15875" algn="ctr">
            <a:solidFill>
              <a:srgbClr val="4D81B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50" name="Text Box 30"/>
          <p:cNvSpPr txBox="1">
            <a:spLocks noChangeArrowheads="1"/>
          </p:cNvSpPr>
          <p:nvPr/>
        </p:nvSpPr>
        <p:spPr bwMode="auto">
          <a:xfrm>
            <a:off x="3328988" y="4467225"/>
            <a:ext cx="6858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buffer</a:t>
            </a:r>
          </a:p>
        </p:txBody>
      </p:sp>
      <p:sp>
        <p:nvSpPr>
          <p:cNvPr id="158751" name="Line 31"/>
          <p:cNvSpPr>
            <a:spLocks noChangeShapeType="1"/>
          </p:cNvSpPr>
          <p:nvPr/>
        </p:nvSpPr>
        <p:spPr bwMode="auto">
          <a:xfrm flipH="1">
            <a:off x="2971800" y="4572000"/>
            <a:ext cx="3048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8752" name="Text Box 32"/>
          <p:cNvSpPr txBox="1">
            <a:spLocks noChangeArrowheads="1"/>
          </p:cNvSpPr>
          <p:nvPr/>
        </p:nvSpPr>
        <p:spPr bwMode="auto">
          <a:xfrm>
            <a:off x="2362200" y="1143000"/>
            <a:ext cx="411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Courier New" pitchFamily="49" charset="0"/>
              </a:rPr>
              <a:t>write(fd, buffer, length)</a:t>
            </a:r>
          </a:p>
        </p:txBody>
      </p:sp>
      <p:sp>
        <p:nvSpPr>
          <p:cNvPr id="158755" name="Line 35"/>
          <p:cNvSpPr>
            <a:spLocks noChangeShapeType="1"/>
          </p:cNvSpPr>
          <p:nvPr/>
        </p:nvSpPr>
        <p:spPr bwMode="auto">
          <a:xfrm flipV="1">
            <a:off x="2895600" y="3657600"/>
            <a:ext cx="3048000" cy="762000"/>
          </a:xfrm>
          <a:prstGeom prst="line">
            <a:avLst/>
          </a:prstGeom>
          <a:noFill/>
          <a:ln w="15875">
            <a:solidFill>
              <a:srgbClr val="4D81B5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56" name="Line 36"/>
          <p:cNvSpPr>
            <a:spLocks noChangeShapeType="1"/>
          </p:cNvSpPr>
          <p:nvPr/>
        </p:nvSpPr>
        <p:spPr bwMode="auto">
          <a:xfrm flipV="1">
            <a:off x="2895600" y="4419600"/>
            <a:ext cx="3048000" cy="762000"/>
          </a:xfrm>
          <a:prstGeom prst="line">
            <a:avLst/>
          </a:prstGeom>
          <a:noFill/>
          <a:ln w="15875">
            <a:solidFill>
              <a:srgbClr val="4D81B5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57" name="Line 37"/>
          <p:cNvSpPr>
            <a:spLocks noChangeShapeType="1"/>
          </p:cNvSpPr>
          <p:nvPr/>
        </p:nvSpPr>
        <p:spPr bwMode="auto">
          <a:xfrm>
            <a:off x="2895600" y="2895600"/>
            <a:ext cx="3048000" cy="2286000"/>
          </a:xfrm>
          <a:prstGeom prst="line">
            <a:avLst/>
          </a:prstGeom>
          <a:noFill/>
          <a:ln w="15875">
            <a:solidFill>
              <a:srgbClr val="4D81B5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58" name="Line 38"/>
          <p:cNvSpPr>
            <a:spLocks noChangeShapeType="1"/>
          </p:cNvSpPr>
          <p:nvPr/>
        </p:nvSpPr>
        <p:spPr bwMode="auto">
          <a:xfrm flipV="1">
            <a:off x="2895600" y="2133600"/>
            <a:ext cx="3048000" cy="1524000"/>
          </a:xfrm>
          <a:prstGeom prst="line">
            <a:avLst/>
          </a:prstGeom>
          <a:noFill/>
          <a:ln w="15875">
            <a:solidFill>
              <a:srgbClr val="4D81B5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59" name="Line 39"/>
          <p:cNvSpPr>
            <a:spLocks noChangeShapeType="1"/>
          </p:cNvSpPr>
          <p:nvPr/>
        </p:nvSpPr>
        <p:spPr bwMode="auto">
          <a:xfrm>
            <a:off x="2895600" y="2133600"/>
            <a:ext cx="3048000" cy="762000"/>
          </a:xfrm>
          <a:prstGeom prst="line">
            <a:avLst/>
          </a:prstGeom>
          <a:noFill/>
          <a:ln w="15875">
            <a:solidFill>
              <a:srgbClr val="4D81B5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60" name="Rectangle 40"/>
          <p:cNvSpPr>
            <a:spLocks noChangeArrowheads="1"/>
          </p:cNvSpPr>
          <p:nvPr/>
        </p:nvSpPr>
        <p:spPr bwMode="auto">
          <a:xfrm>
            <a:off x="5943600" y="5334000"/>
            <a:ext cx="1143000" cy="228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61" name="Rectangle 41"/>
          <p:cNvSpPr>
            <a:spLocks noChangeArrowheads="1"/>
          </p:cNvSpPr>
          <p:nvPr/>
        </p:nvSpPr>
        <p:spPr bwMode="auto">
          <a:xfrm>
            <a:off x="5943600" y="3276600"/>
            <a:ext cx="1143000" cy="5334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62" name="Rectangle 42"/>
          <p:cNvSpPr>
            <a:spLocks noChangeArrowheads="1"/>
          </p:cNvSpPr>
          <p:nvPr/>
        </p:nvSpPr>
        <p:spPr bwMode="auto">
          <a:xfrm>
            <a:off x="5943600" y="1752600"/>
            <a:ext cx="1143000" cy="7620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63" name="Rectangle 43"/>
          <p:cNvSpPr>
            <a:spLocks noChangeArrowheads="1"/>
          </p:cNvSpPr>
          <p:nvPr/>
        </p:nvSpPr>
        <p:spPr bwMode="auto">
          <a:xfrm>
            <a:off x="5943600" y="1752600"/>
            <a:ext cx="1143000" cy="3810000"/>
          </a:xfrm>
          <a:prstGeom prst="rect">
            <a:avLst/>
          </a:prstGeom>
          <a:noFill/>
          <a:ln w="15875" algn="ctr">
            <a:solidFill>
              <a:srgbClr val="94693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3D8BB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43" name="Line 23"/>
          <p:cNvSpPr>
            <a:spLocks noChangeShapeType="1"/>
          </p:cNvSpPr>
          <p:nvPr/>
        </p:nvSpPr>
        <p:spPr bwMode="auto">
          <a:xfrm>
            <a:off x="5943600" y="2514600"/>
            <a:ext cx="1143000" cy="0"/>
          </a:xfrm>
          <a:prstGeom prst="line">
            <a:avLst/>
          </a:prstGeom>
          <a:noFill/>
          <a:ln w="15875">
            <a:solidFill>
              <a:srgbClr val="94693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44" name="Line 24"/>
          <p:cNvSpPr>
            <a:spLocks noChangeShapeType="1"/>
          </p:cNvSpPr>
          <p:nvPr/>
        </p:nvSpPr>
        <p:spPr bwMode="auto">
          <a:xfrm>
            <a:off x="5943600" y="3276600"/>
            <a:ext cx="1143000" cy="0"/>
          </a:xfrm>
          <a:prstGeom prst="line">
            <a:avLst/>
          </a:prstGeom>
          <a:noFill/>
          <a:ln w="15875">
            <a:solidFill>
              <a:srgbClr val="94693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890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Virtual Memory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FA0A0C4D-5E19-4B3C-867B-7EC9A564CD52}" type="slidenum">
              <a:rPr lang="en-US"/>
              <a:pPr/>
              <a:t>5</a:t>
            </a:fld>
            <a:endParaRPr lang="en-US"/>
          </a:p>
        </p:txBody>
      </p:sp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609600"/>
          </a:xfrm>
        </p:spPr>
        <p:txBody>
          <a:bodyPr/>
          <a:lstStyle/>
          <a:p>
            <a:r>
              <a:rPr lang="en-US"/>
              <a:t>OS and User in Same Address Space</a:t>
            </a:r>
          </a:p>
        </p:txBody>
      </p:sp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3048000" y="1219200"/>
            <a:ext cx="2819400" cy="48006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3048000" y="4800600"/>
            <a:ext cx="2819400" cy="1219200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Code</a:t>
            </a:r>
          </a:p>
        </p:txBody>
      </p:sp>
      <p:sp>
        <p:nvSpPr>
          <p:cNvPr id="160773" name="Text Box 5"/>
          <p:cNvSpPr txBox="1">
            <a:spLocks noChangeArrowheads="1"/>
          </p:cNvSpPr>
          <p:nvPr/>
        </p:nvSpPr>
        <p:spPr bwMode="auto">
          <a:xfrm>
            <a:off x="2844800" y="5791200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160774" name="Text Box 6"/>
          <p:cNvSpPr txBox="1">
            <a:spLocks noChangeArrowheads="1"/>
          </p:cNvSpPr>
          <p:nvPr/>
        </p:nvSpPr>
        <p:spPr bwMode="auto">
          <a:xfrm>
            <a:off x="2819400" y="114300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cs typeface="Arial" charset="0"/>
              </a:rPr>
              <a:t>∞</a:t>
            </a:r>
          </a:p>
        </p:txBody>
      </p:sp>
      <p:sp>
        <p:nvSpPr>
          <p:cNvPr id="160775" name="Rectangle 7"/>
          <p:cNvSpPr>
            <a:spLocks noChangeArrowheads="1"/>
          </p:cNvSpPr>
          <p:nvPr/>
        </p:nvSpPr>
        <p:spPr bwMode="auto">
          <a:xfrm>
            <a:off x="3048000" y="3962400"/>
            <a:ext cx="2819400" cy="83820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Data</a:t>
            </a:r>
          </a:p>
        </p:txBody>
      </p:sp>
      <p:sp>
        <p:nvSpPr>
          <p:cNvPr id="160776" name="Rectangle 8"/>
          <p:cNvSpPr>
            <a:spLocks noChangeArrowheads="1"/>
          </p:cNvSpPr>
          <p:nvPr/>
        </p:nvSpPr>
        <p:spPr bwMode="auto">
          <a:xfrm>
            <a:off x="3048000" y="2362200"/>
            <a:ext cx="2819400" cy="5334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Stack</a:t>
            </a:r>
          </a:p>
        </p:txBody>
      </p:sp>
      <p:sp>
        <p:nvSpPr>
          <p:cNvPr id="160777" name="AutoShape 9"/>
          <p:cNvSpPr>
            <a:spLocks noChangeArrowheads="1"/>
          </p:cNvSpPr>
          <p:nvPr/>
        </p:nvSpPr>
        <p:spPr bwMode="auto">
          <a:xfrm>
            <a:off x="4267200" y="2971800"/>
            <a:ext cx="381000" cy="38100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78" name="AutoShape 10"/>
          <p:cNvSpPr>
            <a:spLocks noChangeArrowheads="1"/>
          </p:cNvSpPr>
          <p:nvPr/>
        </p:nvSpPr>
        <p:spPr bwMode="auto">
          <a:xfrm flipV="1">
            <a:off x="4267200" y="3505200"/>
            <a:ext cx="381000" cy="38100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CC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80" name="Rectangle 12"/>
          <p:cNvSpPr>
            <a:spLocks noChangeArrowheads="1"/>
          </p:cNvSpPr>
          <p:nvPr/>
        </p:nvSpPr>
        <p:spPr bwMode="auto">
          <a:xfrm>
            <a:off x="3048000" y="1219200"/>
            <a:ext cx="2819400" cy="1143000"/>
          </a:xfrm>
          <a:prstGeom prst="rect">
            <a:avLst/>
          </a:prstGeom>
          <a:solidFill>
            <a:srgbClr val="E1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Operating</a:t>
            </a:r>
            <a:br>
              <a:rPr lang="en-US" sz="2400"/>
            </a:br>
            <a:r>
              <a:rPr lang="en-US" sz="2400"/>
              <a:t>System</a:t>
            </a:r>
          </a:p>
        </p:txBody>
      </p:sp>
    </p:spTree>
    <p:extLst>
      <p:ext uri="{BB962C8B-B14F-4D97-AF65-F5344CB8AC3E}">
        <p14:creationId xmlns:p14="http://schemas.microsoft.com/office/powerpoint/2010/main" val="84943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Virtual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267AFAE-3962-49AD-9875-7B998A4EB8C2}" type="slidenum">
              <a:rPr lang="en-US"/>
              <a:pPr/>
              <a:t>6</a:t>
            </a:fld>
            <a:endParaRPr lang="en-US"/>
          </a:p>
        </p:txBody>
      </p:sp>
      <p:sp>
        <p:nvSpPr>
          <p:cNvPr id="16179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2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10112</TotalTime>
  <Words>145</Words>
  <Application>Microsoft Office PowerPoint</Application>
  <PresentationFormat>On-screen Show (4:3)</PresentationFormat>
  <Paragraphs>64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Default Design</vt:lpstr>
      <vt:lpstr>Load-Time Relocation</vt:lpstr>
      <vt:lpstr>Base &amp; Bounds Example</vt:lpstr>
      <vt:lpstr>x86-64 Address Translation</vt:lpstr>
      <vt:lpstr>Accessing User Memory</vt:lpstr>
      <vt:lpstr>OS and User in Same Address Space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396</cp:revision>
  <cp:lastPrinted>2011-01-25T21:54:55Z</cp:lastPrinted>
  <dcterms:created xsi:type="dcterms:W3CDTF">2008-10-19T02:20:00Z</dcterms:created>
  <dcterms:modified xsi:type="dcterms:W3CDTF">2012-02-03T19:44:43Z</dcterms:modified>
</cp:coreProperties>
</file>