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68" r:id="rId3"/>
    <p:sldId id="269" r:id="rId4"/>
    <p:sldId id="262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854D"/>
    <a:srgbClr val="E2A76C"/>
    <a:srgbClr val="FFECAF"/>
    <a:srgbClr val="EB7188"/>
    <a:srgbClr val="FF9BAE"/>
    <a:srgbClr val="FFD5DD"/>
    <a:srgbClr val="FFCDD7"/>
    <a:srgbClr val="DED911"/>
    <a:srgbClr val="FFFF4F"/>
    <a:srgbClr val="FFFF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Technology and Operating Systems</a:t>
            </a:r>
          </a:p>
        </p:txBody>
      </p:sp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7B83169F-E316-4495-8925-AA8F30579A00}" type="slidenum">
              <a:rPr lang="en-US"/>
              <a:pPr/>
              <a:t>1</a:t>
            </a:fld>
            <a:endParaRPr lang="en-US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Technology Changes</a:t>
            </a:r>
          </a:p>
        </p:txBody>
      </p:sp>
      <p:graphicFrame>
        <p:nvGraphicFramePr>
          <p:cNvPr id="167256" name="Group 3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652290"/>
              </p:ext>
            </p:extLst>
          </p:nvPr>
        </p:nvGraphicFramePr>
        <p:xfrm>
          <a:off x="652463" y="1693863"/>
          <a:ext cx="7348537" cy="2431734"/>
        </p:xfrm>
        <a:graphic>
          <a:graphicData uri="http://schemas.openxmlformats.org/drawingml/2006/table">
            <a:tbl>
              <a:tblPr/>
              <a:tblGrid>
                <a:gridCol w="3127375"/>
                <a:gridCol w="1563687"/>
                <a:gridCol w="1328738"/>
                <a:gridCol w="1328737"/>
              </a:tblGrid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Mid-1980’s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Change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CPU speed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 MHz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 GHz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167x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size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 MB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GB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capacity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 MB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 GB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16667x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transfer rate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Network speed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Gb/s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117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029200"/>
            <a:ext cx="8229600" cy="1096963"/>
          </a:xfrm>
        </p:spPr>
        <p:txBody>
          <a:bodyPr/>
          <a:lstStyle/>
          <a:p>
            <a:r>
              <a:rPr lang="en-US" dirty="0" smtClean="0"/>
              <a:t>Can’t afford to page out unless idle for a long time</a:t>
            </a:r>
            <a:endParaRPr lang="en-US" dirty="0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Technology and Operating Systems</a:t>
            </a:r>
          </a:p>
        </p:txBody>
      </p:sp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7B83169F-E316-4495-8925-AA8F30579A00}" type="slidenum">
              <a:rPr lang="en-US"/>
              <a:pPr/>
              <a:t>2</a:t>
            </a:fld>
            <a:endParaRPr lang="en-US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Paging</a:t>
            </a:r>
            <a:endParaRPr lang="en-US" dirty="0"/>
          </a:p>
        </p:txBody>
      </p:sp>
      <p:graphicFrame>
        <p:nvGraphicFramePr>
          <p:cNvPr id="167256" name="Group 3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350620"/>
              </p:ext>
            </p:extLst>
          </p:nvPr>
        </p:nvGraphicFramePr>
        <p:xfrm>
          <a:off x="652463" y="1693863"/>
          <a:ext cx="7348537" cy="3005138"/>
        </p:xfrm>
        <a:graphic>
          <a:graphicData uri="http://schemas.openxmlformats.org/drawingml/2006/table">
            <a:tbl>
              <a:tblPr/>
              <a:tblGrid>
                <a:gridCol w="3127375"/>
                <a:gridCol w="1563687"/>
                <a:gridCol w="1328738"/>
                <a:gridCol w="1328737"/>
              </a:tblGrid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1960’s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Today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Change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latency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transfer rate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250 KB/s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size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 KB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GB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16000x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Time to replace all of memory (random)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hours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1500x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Time to replace all of memory (sequential)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40x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3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24600"/>
            <a:ext cx="34290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140 Lecture Notes: Technology and Operating Systems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C22C0ECC-06C0-4C6C-9ED9-8671DE26955D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Role of Disks</a:t>
            </a:r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Disk access rate not keeping up with capacity: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en-US" dirty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Disks must become more archival</a:t>
            </a:r>
          </a:p>
          <a:p>
            <a:pPr eaLnBrk="1" hangingPunct="1">
              <a:spcBef>
                <a:spcPct val="25000"/>
              </a:spcBef>
            </a:pPr>
            <a:r>
              <a:rPr lang="en-US" dirty="0" smtClean="0"/>
              <a:t>Frequently accessed information must be stored elsewhere  (flash? DRAM?)</a:t>
            </a:r>
          </a:p>
        </p:txBody>
      </p:sp>
      <p:graphicFrame>
        <p:nvGraphicFramePr>
          <p:cNvPr id="20685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514365"/>
              </p:ext>
            </p:extLst>
          </p:nvPr>
        </p:nvGraphicFramePr>
        <p:xfrm>
          <a:off x="652463" y="1947862"/>
          <a:ext cx="7348537" cy="3005138"/>
        </p:xfrm>
        <a:graphic>
          <a:graphicData uri="http://schemas.openxmlformats.org/drawingml/2006/table">
            <a:tbl>
              <a:tblPr/>
              <a:tblGrid>
                <a:gridCol w="3127375"/>
                <a:gridCol w="1563687"/>
                <a:gridCol w="1328738"/>
                <a:gridCol w="1328737"/>
              </a:tblGrid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Mid-1980’s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Change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capacity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 MB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 GB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16667x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Max. transfer rate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MB/s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MB/s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50x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Latency (seek &amp; rotate)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2x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Capacity/bandwidth</a:t>
                      </a:r>
                      <a:b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(large blocks)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 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5000 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333x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Capacity/bandwidth</a:t>
                      </a:r>
                      <a:b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(1KB blocks)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600 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 days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8333x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03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Technology and Operating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A62EF71-8FB8-4DFE-BD1C-536AB8CBC126}" type="slidenum">
              <a:rPr lang="en-US"/>
              <a:pPr/>
              <a:t>4</a:t>
            </a:fld>
            <a:endParaRPr lang="en-US"/>
          </a:p>
        </p:txBody>
      </p:sp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10622</TotalTime>
  <Words>223</Words>
  <Application>Microsoft Office PowerPoint</Application>
  <PresentationFormat>On-screen Show (4:3)</PresentationFormat>
  <Paragraphs>91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Technology Changes</vt:lpstr>
      <vt:lpstr>Role of Paging</vt:lpstr>
      <vt:lpstr>Role of Disks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422</cp:revision>
  <cp:lastPrinted>2011-01-25T21:54:55Z</cp:lastPrinted>
  <dcterms:created xsi:type="dcterms:W3CDTF">2008-10-19T02:20:00Z</dcterms:created>
  <dcterms:modified xsi:type="dcterms:W3CDTF">2013-03-14T15:59:47Z</dcterms:modified>
</cp:coreProperties>
</file>