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8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D1F2"/>
    <a:srgbClr val="E3EAF9"/>
    <a:srgbClr val="4974CB"/>
    <a:srgbClr val="D5E0F7"/>
    <a:srgbClr val="DCE6F8"/>
    <a:srgbClr val="6A94E0"/>
    <a:srgbClr val="B7CBF0"/>
    <a:srgbClr val="5252BA"/>
    <a:srgbClr val="D81C1C"/>
    <a:srgbClr val="F2F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65FE326-6E87-4661-8ADD-78E2CAA5E510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Google Datacenter</a:t>
            </a:r>
          </a:p>
        </p:txBody>
      </p:sp>
      <p:pic>
        <p:nvPicPr>
          <p:cNvPr id="3077" name="Picture 17" descr="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5715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774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409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AB0724C-AA68-4136-8FA4-4829E3568D87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Datacenter Organization</a:t>
            </a:r>
          </a:p>
        </p:txBody>
      </p:sp>
      <p:sp>
        <p:nvSpPr>
          <p:cNvPr id="4101" name="Rectangle 520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2819400"/>
            <a:ext cx="3733800" cy="1600200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10000"/>
              </a:spcBef>
              <a:buFont typeface="Arial" charset="0"/>
              <a:buNone/>
            </a:pPr>
            <a:r>
              <a:rPr lang="en-US" sz="1800" dirty="0" smtClean="0"/>
              <a:t>Rack: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50 machines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DRAM: 200-800GB @ 300 </a:t>
            </a:r>
            <a:r>
              <a:rPr lang="en-US" sz="1800" dirty="0" smtClean="0">
                <a:cs typeface="Arial" charset="0"/>
              </a:rPr>
              <a:t>µs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>
                <a:cs typeface="Arial" charset="0"/>
              </a:rPr>
              <a:t>Disk: 100TB @ 10ms</a:t>
            </a:r>
          </a:p>
        </p:txBody>
      </p:sp>
      <p:sp>
        <p:nvSpPr>
          <p:cNvPr id="4102" name="Rectangle 521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3581400" cy="1447800"/>
          </a:xfrm>
        </p:spPr>
        <p:txBody>
          <a:bodyPr/>
          <a:lstStyle/>
          <a:p>
            <a:pPr eaLnBrk="1" hangingPunct="1">
              <a:spcBef>
                <a:spcPct val="10000"/>
              </a:spcBef>
              <a:buFont typeface="Arial" charset="0"/>
              <a:buNone/>
            </a:pPr>
            <a:r>
              <a:rPr lang="en-US" sz="1800" smtClean="0"/>
              <a:t>Single server: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smtClean="0"/>
              <a:t>4-8 cores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smtClean="0"/>
              <a:t>DRAM: 4-16GB @ 100ns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smtClean="0"/>
              <a:t>Disk: 2 TB @10ms</a:t>
            </a:r>
          </a:p>
        </p:txBody>
      </p:sp>
      <p:grpSp>
        <p:nvGrpSpPr>
          <p:cNvPr id="4103" name="Group 179"/>
          <p:cNvGrpSpPr>
            <a:grpSpLocks/>
          </p:cNvGrpSpPr>
          <p:nvPr/>
        </p:nvGrpSpPr>
        <p:grpSpPr bwMode="auto">
          <a:xfrm>
            <a:off x="914400" y="1600200"/>
            <a:ext cx="1981200" cy="458788"/>
            <a:chOff x="2160" y="1344"/>
            <a:chExt cx="1449" cy="336"/>
          </a:xfrm>
        </p:grpSpPr>
        <p:sp>
          <p:nvSpPr>
            <p:cNvPr id="4114" name="Freeform 180"/>
            <p:cNvSpPr>
              <a:spLocks/>
            </p:cNvSpPr>
            <p:nvPr/>
          </p:nvSpPr>
          <p:spPr bwMode="auto">
            <a:xfrm>
              <a:off x="2160" y="1500"/>
              <a:ext cx="1331" cy="180"/>
            </a:xfrm>
            <a:custGeom>
              <a:avLst/>
              <a:gdLst>
                <a:gd name="T0" fmla="*/ 0 w 1331"/>
                <a:gd name="T1" fmla="*/ 36 h 180"/>
                <a:gd name="T2" fmla="*/ 133 w 1331"/>
                <a:gd name="T3" fmla="*/ 0 h 180"/>
                <a:gd name="T4" fmla="*/ 1331 w 1331"/>
                <a:gd name="T5" fmla="*/ 0 h 180"/>
                <a:gd name="T6" fmla="*/ 1331 w 1331"/>
                <a:gd name="T7" fmla="*/ 120 h 180"/>
                <a:gd name="T8" fmla="*/ 1297 w 1331"/>
                <a:gd name="T9" fmla="*/ 180 h 180"/>
                <a:gd name="T10" fmla="*/ 1297 w 1331"/>
                <a:gd name="T11" fmla="*/ 36 h 180"/>
                <a:gd name="T12" fmla="*/ 0 w 1331"/>
                <a:gd name="T13" fmla="*/ 36 h 1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31" h="180">
                  <a:moveTo>
                    <a:pt x="0" y="36"/>
                  </a:moveTo>
                  <a:lnTo>
                    <a:pt x="133" y="0"/>
                  </a:lnTo>
                  <a:lnTo>
                    <a:pt x="1331" y="0"/>
                  </a:lnTo>
                  <a:lnTo>
                    <a:pt x="1331" y="120"/>
                  </a:lnTo>
                  <a:lnTo>
                    <a:pt x="1297" y="180"/>
                  </a:lnTo>
                  <a:lnTo>
                    <a:pt x="129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BBC4E3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5" name="Rectangle 181"/>
            <p:cNvSpPr>
              <a:spLocks noChangeArrowheads="1"/>
            </p:cNvSpPr>
            <p:nvPr/>
          </p:nvSpPr>
          <p:spPr bwMode="auto">
            <a:xfrm>
              <a:off x="2161" y="1536"/>
              <a:ext cx="1296" cy="144"/>
            </a:xfrm>
            <a:prstGeom prst="rect">
              <a:avLst/>
            </a:prstGeom>
            <a:solidFill>
              <a:srgbClr val="BBC4E3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" name="Oval 182"/>
            <p:cNvSpPr>
              <a:spLocks noChangeArrowheads="1"/>
            </p:cNvSpPr>
            <p:nvPr/>
          </p:nvSpPr>
          <p:spPr bwMode="auto">
            <a:xfrm>
              <a:off x="2761" y="1560"/>
              <a:ext cx="96" cy="96"/>
            </a:xfrm>
            <a:prstGeom prst="ellipse">
              <a:avLst/>
            </a:prstGeom>
            <a:solidFill>
              <a:srgbClr val="DDDDDD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117" name="Group 183"/>
            <p:cNvGrpSpPr>
              <a:grpSpLocks/>
            </p:cNvGrpSpPr>
            <p:nvPr/>
          </p:nvGrpSpPr>
          <p:grpSpPr bwMode="auto">
            <a:xfrm>
              <a:off x="2185" y="1577"/>
              <a:ext cx="60" cy="63"/>
              <a:chOff x="2304" y="1248"/>
              <a:chExt cx="60" cy="63"/>
            </a:xfrm>
          </p:grpSpPr>
          <p:sp>
            <p:nvSpPr>
              <p:cNvPr id="4198" name="Oval 184"/>
              <p:cNvSpPr>
                <a:spLocks noChangeArrowheads="1"/>
              </p:cNvSpPr>
              <p:nvPr/>
            </p:nvSpPr>
            <p:spPr bwMode="auto">
              <a:xfrm>
                <a:off x="2304" y="1248"/>
                <a:ext cx="60" cy="63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9" name="Line 185"/>
              <p:cNvSpPr>
                <a:spLocks noChangeShapeType="1"/>
              </p:cNvSpPr>
              <p:nvPr/>
            </p:nvSpPr>
            <p:spPr bwMode="auto">
              <a:xfrm>
                <a:off x="2334" y="1262"/>
                <a:ext cx="0" cy="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18" name="Oval 186"/>
            <p:cNvSpPr>
              <a:spLocks noChangeArrowheads="1"/>
            </p:cNvSpPr>
            <p:nvPr/>
          </p:nvSpPr>
          <p:spPr bwMode="auto">
            <a:xfrm>
              <a:off x="2943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9" name="Oval 187"/>
            <p:cNvSpPr>
              <a:spLocks noChangeArrowheads="1"/>
            </p:cNvSpPr>
            <p:nvPr/>
          </p:nvSpPr>
          <p:spPr bwMode="auto">
            <a:xfrm>
              <a:off x="2979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0" name="Oval 188"/>
            <p:cNvSpPr>
              <a:spLocks noChangeArrowheads="1"/>
            </p:cNvSpPr>
            <p:nvPr/>
          </p:nvSpPr>
          <p:spPr bwMode="auto">
            <a:xfrm>
              <a:off x="2943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1" name="Oval 189"/>
            <p:cNvSpPr>
              <a:spLocks noChangeArrowheads="1"/>
            </p:cNvSpPr>
            <p:nvPr/>
          </p:nvSpPr>
          <p:spPr bwMode="auto">
            <a:xfrm>
              <a:off x="2979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2" name="Oval 190"/>
            <p:cNvSpPr>
              <a:spLocks noChangeArrowheads="1"/>
            </p:cNvSpPr>
            <p:nvPr/>
          </p:nvSpPr>
          <p:spPr bwMode="auto">
            <a:xfrm>
              <a:off x="2943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3" name="Oval 191"/>
            <p:cNvSpPr>
              <a:spLocks noChangeArrowheads="1"/>
            </p:cNvSpPr>
            <p:nvPr/>
          </p:nvSpPr>
          <p:spPr bwMode="auto">
            <a:xfrm>
              <a:off x="2979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4" name="Oval 192"/>
            <p:cNvSpPr>
              <a:spLocks noChangeArrowheads="1"/>
            </p:cNvSpPr>
            <p:nvPr/>
          </p:nvSpPr>
          <p:spPr bwMode="auto">
            <a:xfrm>
              <a:off x="3015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193"/>
            <p:cNvSpPr>
              <a:spLocks noChangeArrowheads="1"/>
            </p:cNvSpPr>
            <p:nvPr/>
          </p:nvSpPr>
          <p:spPr bwMode="auto">
            <a:xfrm>
              <a:off x="3051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Oval 194"/>
            <p:cNvSpPr>
              <a:spLocks noChangeArrowheads="1"/>
            </p:cNvSpPr>
            <p:nvPr/>
          </p:nvSpPr>
          <p:spPr bwMode="auto">
            <a:xfrm>
              <a:off x="3015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7" name="Oval 195"/>
            <p:cNvSpPr>
              <a:spLocks noChangeArrowheads="1"/>
            </p:cNvSpPr>
            <p:nvPr/>
          </p:nvSpPr>
          <p:spPr bwMode="auto">
            <a:xfrm>
              <a:off x="3051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196"/>
            <p:cNvSpPr>
              <a:spLocks noChangeArrowheads="1"/>
            </p:cNvSpPr>
            <p:nvPr/>
          </p:nvSpPr>
          <p:spPr bwMode="auto">
            <a:xfrm>
              <a:off x="3015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197"/>
            <p:cNvSpPr>
              <a:spLocks noChangeArrowheads="1"/>
            </p:cNvSpPr>
            <p:nvPr/>
          </p:nvSpPr>
          <p:spPr bwMode="auto">
            <a:xfrm>
              <a:off x="3051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198"/>
            <p:cNvSpPr>
              <a:spLocks noChangeArrowheads="1"/>
            </p:cNvSpPr>
            <p:nvPr/>
          </p:nvSpPr>
          <p:spPr bwMode="auto">
            <a:xfrm>
              <a:off x="2871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199"/>
            <p:cNvSpPr>
              <a:spLocks noChangeArrowheads="1"/>
            </p:cNvSpPr>
            <p:nvPr/>
          </p:nvSpPr>
          <p:spPr bwMode="auto">
            <a:xfrm>
              <a:off x="2907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200"/>
            <p:cNvSpPr>
              <a:spLocks noChangeArrowheads="1"/>
            </p:cNvSpPr>
            <p:nvPr/>
          </p:nvSpPr>
          <p:spPr bwMode="auto">
            <a:xfrm>
              <a:off x="2871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201"/>
            <p:cNvSpPr>
              <a:spLocks noChangeArrowheads="1"/>
            </p:cNvSpPr>
            <p:nvPr/>
          </p:nvSpPr>
          <p:spPr bwMode="auto">
            <a:xfrm>
              <a:off x="2907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202"/>
            <p:cNvSpPr>
              <a:spLocks noChangeArrowheads="1"/>
            </p:cNvSpPr>
            <p:nvPr/>
          </p:nvSpPr>
          <p:spPr bwMode="auto">
            <a:xfrm>
              <a:off x="2871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203"/>
            <p:cNvSpPr>
              <a:spLocks noChangeArrowheads="1"/>
            </p:cNvSpPr>
            <p:nvPr/>
          </p:nvSpPr>
          <p:spPr bwMode="auto">
            <a:xfrm>
              <a:off x="2907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Oval 204"/>
            <p:cNvSpPr>
              <a:spLocks noChangeArrowheads="1"/>
            </p:cNvSpPr>
            <p:nvPr/>
          </p:nvSpPr>
          <p:spPr bwMode="auto">
            <a:xfrm>
              <a:off x="3089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Oval 205"/>
            <p:cNvSpPr>
              <a:spLocks noChangeArrowheads="1"/>
            </p:cNvSpPr>
            <p:nvPr/>
          </p:nvSpPr>
          <p:spPr bwMode="auto">
            <a:xfrm>
              <a:off x="3125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Oval 206"/>
            <p:cNvSpPr>
              <a:spLocks noChangeArrowheads="1"/>
            </p:cNvSpPr>
            <p:nvPr/>
          </p:nvSpPr>
          <p:spPr bwMode="auto">
            <a:xfrm>
              <a:off x="3089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9" name="Oval 207"/>
            <p:cNvSpPr>
              <a:spLocks noChangeArrowheads="1"/>
            </p:cNvSpPr>
            <p:nvPr/>
          </p:nvSpPr>
          <p:spPr bwMode="auto">
            <a:xfrm>
              <a:off x="3125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0" name="Oval 208"/>
            <p:cNvSpPr>
              <a:spLocks noChangeArrowheads="1"/>
            </p:cNvSpPr>
            <p:nvPr/>
          </p:nvSpPr>
          <p:spPr bwMode="auto">
            <a:xfrm>
              <a:off x="3089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1" name="Oval 209"/>
            <p:cNvSpPr>
              <a:spLocks noChangeArrowheads="1"/>
            </p:cNvSpPr>
            <p:nvPr/>
          </p:nvSpPr>
          <p:spPr bwMode="auto">
            <a:xfrm>
              <a:off x="3125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2" name="Oval 210"/>
            <p:cNvSpPr>
              <a:spLocks noChangeArrowheads="1"/>
            </p:cNvSpPr>
            <p:nvPr/>
          </p:nvSpPr>
          <p:spPr bwMode="auto">
            <a:xfrm>
              <a:off x="3230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3" name="Oval 211"/>
            <p:cNvSpPr>
              <a:spLocks noChangeArrowheads="1"/>
            </p:cNvSpPr>
            <p:nvPr/>
          </p:nvSpPr>
          <p:spPr bwMode="auto">
            <a:xfrm>
              <a:off x="3266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4" name="Oval 212"/>
            <p:cNvSpPr>
              <a:spLocks noChangeArrowheads="1"/>
            </p:cNvSpPr>
            <p:nvPr/>
          </p:nvSpPr>
          <p:spPr bwMode="auto">
            <a:xfrm>
              <a:off x="3230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5" name="Oval 213"/>
            <p:cNvSpPr>
              <a:spLocks noChangeArrowheads="1"/>
            </p:cNvSpPr>
            <p:nvPr/>
          </p:nvSpPr>
          <p:spPr bwMode="auto">
            <a:xfrm>
              <a:off x="3266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6" name="Oval 214"/>
            <p:cNvSpPr>
              <a:spLocks noChangeArrowheads="1"/>
            </p:cNvSpPr>
            <p:nvPr/>
          </p:nvSpPr>
          <p:spPr bwMode="auto">
            <a:xfrm>
              <a:off x="3230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7" name="Oval 215"/>
            <p:cNvSpPr>
              <a:spLocks noChangeArrowheads="1"/>
            </p:cNvSpPr>
            <p:nvPr/>
          </p:nvSpPr>
          <p:spPr bwMode="auto">
            <a:xfrm>
              <a:off x="3266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8" name="Oval 216"/>
            <p:cNvSpPr>
              <a:spLocks noChangeArrowheads="1"/>
            </p:cNvSpPr>
            <p:nvPr/>
          </p:nvSpPr>
          <p:spPr bwMode="auto">
            <a:xfrm>
              <a:off x="3302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9" name="Oval 217"/>
            <p:cNvSpPr>
              <a:spLocks noChangeArrowheads="1"/>
            </p:cNvSpPr>
            <p:nvPr/>
          </p:nvSpPr>
          <p:spPr bwMode="auto">
            <a:xfrm>
              <a:off x="3302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0" name="Oval 218"/>
            <p:cNvSpPr>
              <a:spLocks noChangeArrowheads="1"/>
            </p:cNvSpPr>
            <p:nvPr/>
          </p:nvSpPr>
          <p:spPr bwMode="auto">
            <a:xfrm>
              <a:off x="3302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1" name="Oval 219"/>
            <p:cNvSpPr>
              <a:spLocks noChangeArrowheads="1"/>
            </p:cNvSpPr>
            <p:nvPr/>
          </p:nvSpPr>
          <p:spPr bwMode="auto">
            <a:xfrm>
              <a:off x="3158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2" name="Oval 220"/>
            <p:cNvSpPr>
              <a:spLocks noChangeArrowheads="1"/>
            </p:cNvSpPr>
            <p:nvPr/>
          </p:nvSpPr>
          <p:spPr bwMode="auto">
            <a:xfrm>
              <a:off x="3194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3" name="Oval 221"/>
            <p:cNvSpPr>
              <a:spLocks noChangeArrowheads="1"/>
            </p:cNvSpPr>
            <p:nvPr/>
          </p:nvSpPr>
          <p:spPr bwMode="auto">
            <a:xfrm>
              <a:off x="3158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4" name="Oval 222"/>
            <p:cNvSpPr>
              <a:spLocks noChangeArrowheads="1"/>
            </p:cNvSpPr>
            <p:nvPr/>
          </p:nvSpPr>
          <p:spPr bwMode="auto">
            <a:xfrm>
              <a:off x="3194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5" name="Oval 223"/>
            <p:cNvSpPr>
              <a:spLocks noChangeArrowheads="1"/>
            </p:cNvSpPr>
            <p:nvPr/>
          </p:nvSpPr>
          <p:spPr bwMode="auto">
            <a:xfrm>
              <a:off x="3158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6" name="Oval 224"/>
            <p:cNvSpPr>
              <a:spLocks noChangeArrowheads="1"/>
            </p:cNvSpPr>
            <p:nvPr/>
          </p:nvSpPr>
          <p:spPr bwMode="auto">
            <a:xfrm>
              <a:off x="3194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7" name="Oval 225"/>
            <p:cNvSpPr>
              <a:spLocks noChangeArrowheads="1"/>
            </p:cNvSpPr>
            <p:nvPr/>
          </p:nvSpPr>
          <p:spPr bwMode="auto">
            <a:xfrm>
              <a:off x="2325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8" name="Oval 226"/>
            <p:cNvSpPr>
              <a:spLocks noChangeArrowheads="1"/>
            </p:cNvSpPr>
            <p:nvPr/>
          </p:nvSpPr>
          <p:spPr bwMode="auto">
            <a:xfrm>
              <a:off x="2361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9" name="Oval 227"/>
            <p:cNvSpPr>
              <a:spLocks noChangeArrowheads="1"/>
            </p:cNvSpPr>
            <p:nvPr/>
          </p:nvSpPr>
          <p:spPr bwMode="auto">
            <a:xfrm>
              <a:off x="2325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0" name="Oval 228"/>
            <p:cNvSpPr>
              <a:spLocks noChangeArrowheads="1"/>
            </p:cNvSpPr>
            <p:nvPr/>
          </p:nvSpPr>
          <p:spPr bwMode="auto">
            <a:xfrm>
              <a:off x="2361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1" name="Oval 229"/>
            <p:cNvSpPr>
              <a:spLocks noChangeArrowheads="1"/>
            </p:cNvSpPr>
            <p:nvPr/>
          </p:nvSpPr>
          <p:spPr bwMode="auto">
            <a:xfrm>
              <a:off x="2325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2" name="Oval 230"/>
            <p:cNvSpPr>
              <a:spLocks noChangeArrowheads="1"/>
            </p:cNvSpPr>
            <p:nvPr/>
          </p:nvSpPr>
          <p:spPr bwMode="auto">
            <a:xfrm>
              <a:off x="2361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3" name="Oval 231"/>
            <p:cNvSpPr>
              <a:spLocks noChangeArrowheads="1"/>
            </p:cNvSpPr>
            <p:nvPr/>
          </p:nvSpPr>
          <p:spPr bwMode="auto">
            <a:xfrm>
              <a:off x="2399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4" name="Oval 232"/>
            <p:cNvSpPr>
              <a:spLocks noChangeArrowheads="1"/>
            </p:cNvSpPr>
            <p:nvPr/>
          </p:nvSpPr>
          <p:spPr bwMode="auto">
            <a:xfrm>
              <a:off x="2435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5" name="Oval 233"/>
            <p:cNvSpPr>
              <a:spLocks noChangeArrowheads="1"/>
            </p:cNvSpPr>
            <p:nvPr/>
          </p:nvSpPr>
          <p:spPr bwMode="auto">
            <a:xfrm>
              <a:off x="2399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6" name="Oval 234"/>
            <p:cNvSpPr>
              <a:spLocks noChangeArrowheads="1"/>
            </p:cNvSpPr>
            <p:nvPr/>
          </p:nvSpPr>
          <p:spPr bwMode="auto">
            <a:xfrm>
              <a:off x="2435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7" name="Oval 235"/>
            <p:cNvSpPr>
              <a:spLocks noChangeArrowheads="1"/>
            </p:cNvSpPr>
            <p:nvPr/>
          </p:nvSpPr>
          <p:spPr bwMode="auto">
            <a:xfrm>
              <a:off x="2399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8" name="Oval 236"/>
            <p:cNvSpPr>
              <a:spLocks noChangeArrowheads="1"/>
            </p:cNvSpPr>
            <p:nvPr/>
          </p:nvSpPr>
          <p:spPr bwMode="auto">
            <a:xfrm>
              <a:off x="2435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9" name="Oval 237"/>
            <p:cNvSpPr>
              <a:spLocks noChangeArrowheads="1"/>
            </p:cNvSpPr>
            <p:nvPr/>
          </p:nvSpPr>
          <p:spPr bwMode="auto">
            <a:xfrm>
              <a:off x="2540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0" name="Oval 238"/>
            <p:cNvSpPr>
              <a:spLocks noChangeArrowheads="1"/>
            </p:cNvSpPr>
            <p:nvPr/>
          </p:nvSpPr>
          <p:spPr bwMode="auto">
            <a:xfrm>
              <a:off x="2576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1" name="Oval 239"/>
            <p:cNvSpPr>
              <a:spLocks noChangeArrowheads="1"/>
            </p:cNvSpPr>
            <p:nvPr/>
          </p:nvSpPr>
          <p:spPr bwMode="auto">
            <a:xfrm>
              <a:off x="2540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2" name="Oval 240"/>
            <p:cNvSpPr>
              <a:spLocks noChangeArrowheads="1"/>
            </p:cNvSpPr>
            <p:nvPr/>
          </p:nvSpPr>
          <p:spPr bwMode="auto">
            <a:xfrm>
              <a:off x="2576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3" name="Oval 241"/>
            <p:cNvSpPr>
              <a:spLocks noChangeArrowheads="1"/>
            </p:cNvSpPr>
            <p:nvPr/>
          </p:nvSpPr>
          <p:spPr bwMode="auto">
            <a:xfrm>
              <a:off x="2540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4" name="Oval 242"/>
            <p:cNvSpPr>
              <a:spLocks noChangeArrowheads="1"/>
            </p:cNvSpPr>
            <p:nvPr/>
          </p:nvSpPr>
          <p:spPr bwMode="auto">
            <a:xfrm>
              <a:off x="2576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5" name="Oval 243"/>
            <p:cNvSpPr>
              <a:spLocks noChangeArrowheads="1"/>
            </p:cNvSpPr>
            <p:nvPr/>
          </p:nvSpPr>
          <p:spPr bwMode="auto">
            <a:xfrm>
              <a:off x="2612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6" name="Oval 244"/>
            <p:cNvSpPr>
              <a:spLocks noChangeArrowheads="1"/>
            </p:cNvSpPr>
            <p:nvPr/>
          </p:nvSpPr>
          <p:spPr bwMode="auto">
            <a:xfrm>
              <a:off x="2648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7" name="Oval 245"/>
            <p:cNvSpPr>
              <a:spLocks noChangeArrowheads="1"/>
            </p:cNvSpPr>
            <p:nvPr/>
          </p:nvSpPr>
          <p:spPr bwMode="auto">
            <a:xfrm>
              <a:off x="2612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8" name="Oval 246"/>
            <p:cNvSpPr>
              <a:spLocks noChangeArrowheads="1"/>
            </p:cNvSpPr>
            <p:nvPr/>
          </p:nvSpPr>
          <p:spPr bwMode="auto">
            <a:xfrm>
              <a:off x="2648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9" name="Oval 247"/>
            <p:cNvSpPr>
              <a:spLocks noChangeArrowheads="1"/>
            </p:cNvSpPr>
            <p:nvPr/>
          </p:nvSpPr>
          <p:spPr bwMode="auto">
            <a:xfrm>
              <a:off x="2612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0" name="Oval 248"/>
            <p:cNvSpPr>
              <a:spLocks noChangeArrowheads="1"/>
            </p:cNvSpPr>
            <p:nvPr/>
          </p:nvSpPr>
          <p:spPr bwMode="auto">
            <a:xfrm>
              <a:off x="2648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1" name="Oval 249"/>
            <p:cNvSpPr>
              <a:spLocks noChangeArrowheads="1"/>
            </p:cNvSpPr>
            <p:nvPr/>
          </p:nvSpPr>
          <p:spPr bwMode="auto">
            <a:xfrm>
              <a:off x="2468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2" name="Oval 250"/>
            <p:cNvSpPr>
              <a:spLocks noChangeArrowheads="1"/>
            </p:cNvSpPr>
            <p:nvPr/>
          </p:nvSpPr>
          <p:spPr bwMode="auto">
            <a:xfrm>
              <a:off x="2504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3" name="Oval 251"/>
            <p:cNvSpPr>
              <a:spLocks noChangeArrowheads="1"/>
            </p:cNvSpPr>
            <p:nvPr/>
          </p:nvSpPr>
          <p:spPr bwMode="auto">
            <a:xfrm>
              <a:off x="2468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4" name="Oval 252"/>
            <p:cNvSpPr>
              <a:spLocks noChangeArrowheads="1"/>
            </p:cNvSpPr>
            <p:nvPr/>
          </p:nvSpPr>
          <p:spPr bwMode="auto">
            <a:xfrm>
              <a:off x="2504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5" name="Oval 253"/>
            <p:cNvSpPr>
              <a:spLocks noChangeArrowheads="1"/>
            </p:cNvSpPr>
            <p:nvPr/>
          </p:nvSpPr>
          <p:spPr bwMode="auto">
            <a:xfrm>
              <a:off x="2468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6" name="Oval 254"/>
            <p:cNvSpPr>
              <a:spLocks noChangeArrowheads="1"/>
            </p:cNvSpPr>
            <p:nvPr/>
          </p:nvSpPr>
          <p:spPr bwMode="auto">
            <a:xfrm>
              <a:off x="2504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7" name="Oval 255"/>
            <p:cNvSpPr>
              <a:spLocks noChangeArrowheads="1"/>
            </p:cNvSpPr>
            <p:nvPr/>
          </p:nvSpPr>
          <p:spPr bwMode="auto">
            <a:xfrm>
              <a:off x="2686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8" name="Oval 256"/>
            <p:cNvSpPr>
              <a:spLocks noChangeArrowheads="1"/>
            </p:cNvSpPr>
            <p:nvPr/>
          </p:nvSpPr>
          <p:spPr bwMode="auto">
            <a:xfrm>
              <a:off x="2722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9" name="Oval 257"/>
            <p:cNvSpPr>
              <a:spLocks noChangeArrowheads="1"/>
            </p:cNvSpPr>
            <p:nvPr/>
          </p:nvSpPr>
          <p:spPr bwMode="auto">
            <a:xfrm>
              <a:off x="2686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0" name="Oval 258"/>
            <p:cNvSpPr>
              <a:spLocks noChangeArrowheads="1"/>
            </p:cNvSpPr>
            <p:nvPr/>
          </p:nvSpPr>
          <p:spPr bwMode="auto">
            <a:xfrm>
              <a:off x="2722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1" name="Oval 259"/>
            <p:cNvSpPr>
              <a:spLocks noChangeArrowheads="1"/>
            </p:cNvSpPr>
            <p:nvPr/>
          </p:nvSpPr>
          <p:spPr bwMode="auto">
            <a:xfrm>
              <a:off x="2686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2" name="Oval 260"/>
            <p:cNvSpPr>
              <a:spLocks noChangeArrowheads="1"/>
            </p:cNvSpPr>
            <p:nvPr/>
          </p:nvSpPr>
          <p:spPr bwMode="auto">
            <a:xfrm>
              <a:off x="2722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3" name="Freeform 261"/>
            <p:cNvSpPr>
              <a:spLocks/>
            </p:cNvSpPr>
            <p:nvPr/>
          </p:nvSpPr>
          <p:spPr bwMode="auto">
            <a:xfrm>
              <a:off x="3457" y="1500"/>
              <a:ext cx="34" cy="36"/>
            </a:xfrm>
            <a:custGeom>
              <a:avLst/>
              <a:gdLst>
                <a:gd name="T0" fmla="*/ 0 w 34"/>
                <a:gd name="T1" fmla="*/ 36 h 36"/>
                <a:gd name="T2" fmla="*/ 34 w 34"/>
                <a:gd name="T3" fmla="*/ 0 h 3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4" h="36">
                  <a:moveTo>
                    <a:pt x="0" y="36"/>
                  </a:moveTo>
                  <a:lnTo>
                    <a:pt x="34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4" name="Freeform 262"/>
            <p:cNvSpPr>
              <a:spLocks/>
            </p:cNvSpPr>
            <p:nvPr/>
          </p:nvSpPr>
          <p:spPr bwMode="auto">
            <a:xfrm>
              <a:off x="2301" y="1344"/>
              <a:ext cx="1308" cy="275"/>
            </a:xfrm>
            <a:custGeom>
              <a:avLst/>
              <a:gdLst>
                <a:gd name="T0" fmla="*/ 0 w 1308"/>
                <a:gd name="T1" fmla="*/ 156 h 275"/>
                <a:gd name="T2" fmla="*/ 585 w 1308"/>
                <a:gd name="T3" fmla="*/ 2 h 275"/>
                <a:gd name="T4" fmla="*/ 1308 w 1308"/>
                <a:gd name="T5" fmla="*/ 0 h 275"/>
                <a:gd name="T6" fmla="*/ 1308 w 1308"/>
                <a:gd name="T7" fmla="*/ 69 h 275"/>
                <a:gd name="T8" fmla="*/ 1191 w 1308"/>
                <a:gd name="T9" fmla="*/ 275 h 275"/>
                <a:gd name="T10" fmla="*/ 1191 w 1308"/>
                <a:gd name="T11" fmla="*/ 156 h 275"/>
                <a:gd name="T12" fmla="*/ 0 w 1308"/>
                <a:gd name="T13" fmla="*/ 156 h 2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08" h="275">
                  <a:moveTo>
                    <a:pt x="0" y="156"/>
                  </a:moveTo>
                  <a:lnTo>
                    <a:pt x="585" y="2"/>
                  </a:lnTo>
                  <a:lnTo>
                    <a:pt x="1308" y="0"/>
                  </a:lnTo>
                  <a:lnTo>
                    <a:pt x="1308" y="69"/>
                  </a:lnTo>
                  <a:lnTo>
                    <a:pt x="1191" y="275"/>
                  </a:lnTo>
                  <a:lnTo>
                    <a:pt x="1191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EAEAEA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5" name="Line 263"/>
            <p:cNvSpPr>
              <a:spLocks noChangeShapeType="1"/>
            </p:cNvSpPr>
            <p:nvPr/>
          </p:nvSpPr>
          <p:spPr bwMode="auto">
            <a:xfrm flipV="1">
              <a:off x="3493" y="1344"/>
              <a:ext cx="116" cy="1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6" name="Freeform 264"/>
            <p:cNvSpPr>
              <a:spLocks/>
            </p:cNvSpPr>
            <p:nvPr/>
          </p:nvSpPr>
          <p:spPr bwMode="auto">
            <a:xfrm>
              <a:off x="2650" y="1386"/>
              <a:ext cx="822" cy="75"/>
            </a:xfrm>
            <a:custGeom>
              <a:avLst/>
              <a:gdLst>
                <a:gd name="T0" fmla="*/ 0 w 822"/>
                <a:gd name="T1" fmla="*/ 75 h 75"/>
                <a:gd name="T2" fmla="*/ 246 w 822"/>
                <a:gd name="T3" fmla="*/ 0 h 75"/>
                <a:gd name="T4" fmla="*/ 822 w 822"/>
                <a:gd name="T5" fmla="*/ 0 h 75"/>
                <a:gd name="T6" fmla="*/ 737 w 822"/>
                <a:gd name="T7" fmla="*/ 74 h 75"/>
                <a:gd name="T8" fmla="*/ 0 w 822"/>
                <a:gd name="T9" fmla="*/ 75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2" h="75">
                  <a:moveTo>
                    <a:pt x="0" y="75"/>
                  </a:moveTo>
                  <a:lnTo>
                    <a:pt x="246" y="0"/>
                  </a:lnTo>
                  <a:lnTo>
                    <a:pt x="822" y="0"/>
                  </a:lnTo>
                  <a:lnTo>
                    <a:pt x="737" y="74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EAEAEA"/>
            </a:solidFill>
            <a:ln w="31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7" name="Line 265"/>
            <p:cNvSpPr>
              <a:spLocks noChangeShapeType="1"/>
            </p:cNvSpPr>
            <p:nvPr/>
          </p:nvSpPr>
          <p:spPr bwMode="auto">
            <a:xfrm>
              <a:off x="2977" y="1440"/>
              <a:ext cx="96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05" name="Group 1"/>
          <p:cNvGrpSpPr>
            <a:grpSpLocks/>
          </p:cNvGrpSpPr>
          <p:nvPr/>
        </p:nvGrpSpPr>
        <p:grpSpPr bwMode="auto">
          <a:xfrm>
            <a:off x="-304800" y="2625725"/>
            <a:ext cx="2659063" cy="1641475"/>
            <a:chOff x="-304800" y="2625725"/>
            <a:chExt cx="2659063" cy="1641475"/>
          </a:xfrm>
        </p:grpSpPr>
        <p:pic>
          <p:nvPicPr>
            <p:cNvPr id="4112" name="Picture 523" descr="rack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0337" y="2701925"/>
              <a:ext cx="2514600" cy="148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3" name="Rectangle 524"/>
            <p:cNvSpPr>
              <a:spLocks noChangeArrowheads="1"/>
            </p:cNvSpPr>
            <p:nvPr/>
          </p:nvSpPr>
          <p:spPr bwMode="auto">
            <a:xfrm>
              <a:off x="-304800" y="2625725"/>
              <a:ext cx="2066925" cy="16414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06" name="Group 533"/>
          <p:cNvGrpSpPr>
            <a:grpSpLocks/>
          </p:cNvGrpSpPr>
          <p:nvPr/>
        </p:nvGrpSpPr>
        <p:grpSpPr bwMode="auto">
          <a:xfrm>
            <a:off x="685800" y="4810125"/>
            <a:ext cx="2201863" cy="676275"/>
            <a:chOff x="432" y="3030"/>
            <a:chExt cx="1387" cy="426"/>
          </a:xfrm>
        </p:grpSpPr>
        <p:pic>
          <p:nvPicPr>
            <p:cNvPr id="4110" name="Picture 527" descr="rac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3030"/>
              <a:ext cx="72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1" name="Picture 529" descr="rac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" y="3030"/>
              <a:ext cx="72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07" name="Group 534"/>
          <p:cNvGrpSpPr>
            <a:grpSpLocks/>
          </p:cNvGrpSpPr>
          <p:nvPr/>
        </p:nvGrpSpPr>
        <p:grpSpPr bwMode="auto">
          <a:xfrm>
            <a:off x="685800" y="5638800"/>
            <a:ext cx="2201863" cy="676275"/>
            <a:chOff x="432" y="3030"/>
            <a:chExt cx="1387" cy="426"/>
          </a:xfrm>
        </p:grpSpPr>
        <p:pic>
          <p:nvPicPr>
            <p:cNvPr id="4108" name="Picture 535" descr="rac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3030"/>
              <a:ext cx="72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9" name="Picture 536" descr="rac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" y="3030"/>
              <a:ext cx="72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4" name="Rectangle 520"/>
          <p:cNvSpPr txBox="1">
            <a:spLocks noChangeArrowheads="1"/>
          </p:cNvSpPr>
          <p:nvPr/>
        </p:nvSpPr>
        <p:spPr bwMode="auto">
          <a:xfrm>
            <a:off x="4572000" y="4800600"/>
            <a:ext cx="3733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2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ct val="10000"/>
              </a:spcBef>
              <a:buNone/>
            </a:pPr>
            <a:r>
              <a:rPr lang="en-US" sz="1800" dirty="0" smtClean="0"/>
              <a:t>Row/cluster: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30+ racks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DRAM: </a:t>
            </a:r>
            <a:r>
              <a:rPr lang="en-US" sz="1800" dirty="0"/>
              <a:t>6-24TB @ 500 </a:t>
            </a:r>
            <a:r>
              <a:rPr lang="en-US" sz="1800" dirty="0" smtClean="0">
                <a:cs typeface="Arial" charset="0"/>
              </a:rPr>
              <a:t>µs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>
                <a:cs typeface="Arial" charset="0"/>
              </a:rPr>
              <a:t>Disk: </a:t>
            </a:r>
            <a:r>
              <a:rPr lang="en-US" sz="1800" dirty="0">
                <a:cs typeface="Arial" charset="0"/>
              </a:rPr>
              <a:t>3 PB @ 10ms</a:t>
            </a:r>
            <a:endParaRPr lang="en-US" sz="18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94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5EA30E2-A1DE-467D-9737-F2AF480FD9BE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Sun Containers</a:t>
            </a:r>
          </a:p>
        </p:txBody>
      </p:sp>
      <p:pic>
        <p:nvPicPr>
          <p:cNvPr id="5125" name="Picture 5" descr="data_center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6629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74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F9A7BD6-2A5E-45A8-A176-374BC31898E6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Sun Containers, cont'd</a:t>
            </a:r>
          </a:p>
        </p:txBody>
      </p:sp>
      <p:pic>
        <p:nvPicPr>
          <p:cNvPr id="6149" name="Picture 82" descr="2477579213_0c9eaeed1a_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540500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61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C6072EB-7317-4C5F-9FEE-E2A751F68119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Google Containers</a:t>
            </a:r>
          </a:p>
        </p:txBody>
      </p:sp>
      <p:pic>
        <p:nvPicPr>
          <p:cNvPr id="7173" name="Picture 5" descr="google_p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350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308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517468E-8673-4270-BAC4-6E6BF3BB9EAC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Microsoft Containers</a:t>
            </a:r>
          </a:p>
        </p:txBody>
      </p:sp>
      <p:pic>
        <p:nvPicPr>
          <p:cNvPr id="819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93150" cy="5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76200" y="3048000"/>
            <a:ext cx="457200" cy="3733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Rectangle 10"/>
          <p:cNvSpPr>
            <a:spLocks noChangeArrowheads="1"/>
          </p:cNvSpPr>
          <p:nvPr/>
        </p:nvSpPr>
        <p:spPr bwMode="auto">
          <a:xfrm>
            <a:off x="76200" y="914400"/>
            <a:ext cx="11430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76200" y="2362200"/>
            <a:ext cx="304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489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E96D80E-F9F3-4FE6-B4AF-E3504F5A0EA4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Microsoft Containers, cont'd</a:t>
            </a:r>
          </a:p>
        </p:txBody>
      </p:sp>
      <p:pic>
        <p:nvPicPr>
          <p:cNvPr id="9221" name="Picture 3" descr="425x3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6000"/>
            <a:ext cx="320992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500x_mscontain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490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879A678-C6EB-48AB-8A4B-B0C4775DDE8F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Failures are Frequent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b="0" dirty="0" smtClean="0"/>
              <a:t>Typical first year for a new cluster (Jeff Dean, Google):</a:t>
            </a:r>
            <a:endParaRPr lang="en-US" dirty="0" smtClean="0"/>
          </a:p>
          <a:p>
            <a:pPr marL="339725" lvl="1" indent="-225425" eaLnBrk="1" hangingPunct="1">
              <a:spcBef>
                <a:spcPct val="75000"/>
              </a:spcBef>
            </a:pPr>
            <a:r>
              <a:rPr lang="en-US" sz="1600" dirty="0" smtClean="0"/>
              <a:t>~0.5 </a:t>
            </a:r>
            <a:r>
              <a:rPr lang="en-US" sz="1600" dirty="0" smtClean="0">
                <a:solidFill>
                  <a:schemeClr val="folHlink"/>
                </a:solidFill>
              </a:rPr>
              <a:t>overheating</a:t>
            </a:r>
            <a:r>
              <a:rPr lang="en-US" sz="1600" dirty="0" smtClean="0"/>
              <a:t> (power down most machines in &lt;5 </a:t>
            </a:r>
            <a:r>
              <a:rPr lang="en-US" sz="1600" dirty="0" err="1" smtClean="0"/>
              <a:t>mins</a:t>
            </a:r>
            <a:r>
              <a:rPr lang="en-US" sz="1600" dirty="0" smtClean="0"/>
              <a:t>, ~1-2 days to recover)</a:t>
            </a:r>
          </a:p>
          <a:p>
            <a:pPr marL="339725" lvl="1" indent="-225425" eaLnBrk="1" hangingPunct="1"/>
            <a:r>
              <a:rPr lang="en-US" sz="1600" dirty="0" smtClean="0"/>
              <a:t>~1 </a:t>
            </a:r>
            <a:r>
              <a:rPr lang="en-US" sz="1600" dirty="0" smtClean="0">
                <a:solidFill>
                  <a:schemeClr val="folHlink"/>
                </a:solidFill>
              </a:rPr>
              <a:t>PDU failure</a:t>
            </a:r>
            <a:r>
              <a:rPr lang="en-US" sz="1600" dirty="0" smtClean="0"/>
              <a:t> (~500-1000 machines suddenly disappear, ~6 hours to come back)</a:t>
            </a:r>
          </a:p>
          <a:p>
            <a:pPr marL="339725" lvl="1" indent="-225425" eaLnBrk="1" hangingPunct="1"/>
            <a:r>
              <a:rPr lang="en-US" sz="1600" dirty="0" smtClean="0"/>
              <a:t>~1 </a:t>
            </a:r>
            <a:r>
              <a:rPr lang="en-US" sz="1600" dirty="0" smtClean="0">
                <a:solidFill>
                  <a:schemeClr val="folHlink"/>
                </a:solidFill>
              </a:rPr>
              <a:t>rack-move</a:t>
            </a:r>
            <a:r>
              <a:rPr lang="en-US" sz="1600" dirty="0" smtClean="0"/>
              <a:t> (plenty of warning, ~500-1000 machines powered down, ~6 hours)</a:t>
            </a:r>
          </a:p>
          <a:p>
            <a:pPr marL="339725" lvl="1" indent="-225425" eaLnBrk="1" hangingPunct="1"/>
            <a:r>
              <a:rPr lang="en-US" sz="1600" dirty="0" smtClean="0"/>
              <a:t>~1 </a:t>
            </a:r>
            <a:r>
              <a:rPr lang="en-US" sz="1600" dirty="0" smtClean="0">
                <a:solidFill>
                  <a:schemeClr val="folHlink"/>
                </a:solidFill>
              </a:rPr>
              <a:t>network rewiring</a:t>
            </a:r>
            <a:r>
              <a:rPr lang="en-US" sz="1600" dirty="0" smtClean="0"/>
              <a:t> (rolling ~5% of machines down over 2-day span)</a:t>
            </a:r>
          </a:p>
          <a:p>
            <a:pPr marL="339725" lvl="1" indent="-225425" eaLnBrk="1" hangingPunct="1"/>
            <a:r>
              <a:rPr lang="en-US" sz="1600" dirty="0" smtClean="0"/>
              <a:t>~20 </a:t>
            </a:r>
            <a:r>
              <a:rPr lang="en-US" sz="1600" dirty="0" smtClean="0">
                <a:solidFill>
                  <a:schemeClr val="folHlink"/>
                </a:solidFill>
              </a:rPr>
              <a:t>rack failures</a:t>
            </a:r>
            <a:r>
              <a:rPr lang="en-US" sz="1600" dirty="0" smtClean="0"/>
              <a:t> (40-80 machines instantly disappear, 1-6 hours to get back)</a:t>
            </a:r>
          </a:p>
          <a:p>
            <a:pPr marL="339725" lvl="1" indent="-225425" eaLnBrk="1" hangingPunct="1"/>
            <a:r>
              <a:rPr lang="en-US" sz="1600" dirty="0" smtClean="0"/>
              <a:t>~5 </a:t>
            </a:r>
            <a:r>
              <a:rPr lang="en-US" sz="1600" dirty="0" smtClean="0">
                <a:solidFill>
                  <a:schemeClr val="folHlink"/>
                </a:solidFill>
              </a:rPr>
              <a:t>racks go wonky</a:t>
            </a:r>
            <a:r>
              <a:rPr lang="en-US" sz="1600" dirty="0" smtClean="0"/>
              <a:t> (40-80 machines see 50% packet loss)</a:t>
            </a:r>
          </a:p>
          <a:p>
            <a:pPr marL="339725" lvl="1" indent="-225425" eaLnBrk="1" hangingPunct="1"/>
            <a:r>
              <a:rPr lang="en-US" sz="1600" dirty="0" smtClean="0"/>
              <a:t>~8 </a:t>
            </a:r>
            <a:r>
              <a:rPr lang="en-US" sz="1600" dirty="0" smtClean="0">
                <a:solidFill>
                  <a:schemeClr val="folHlink"/>
                </a:solidFill>
              </a:rPr>
              <a:t>network maintenances</a:t>
            </a:r>
            <a:r>
              <a:rPr lang="en-US" sz="1600" dirty="0" smtClean="0"/>
              <a:t> (4 might cause ~30-minute random connectivity losses)</a:t>
            </a:r>
          </a:p>
          <a:p>
            <a:pPr marL="339725" lvl="1" indent="-225425" eaLnBrk="1" hangingPunct="1"/>
            <a:r>
              <a:rPr lang="en-US" sz="1600" dirty="0" smtClean="0"/>
              <a:t>~12 </a:t>
            </a:r>
            <a:r>
              <a:rPr lang="en-US" sz="1600" dirty="0" smtClean="0">
                <a:solidFill>
                  <a:schemeClr val="folHlink"/>
                </a:solidFill>
              </a:rPr>
              <a:t>router reloads</a:t>
            </a:r>
            <a:r>
              <a:rPr lang="en-US" sz="1600" dirty="0" smtClean="0"/>
              <a:t> (takes out DNS and external </a:t>
            </a:r>
            <a:r>
              <a:rPr lang="en-US" sz="1600" dirty="0" err="1" smtClean="0"/>
              <a:t>vips</a:t>
            </a:r>
            <a:r>
              <a:rPr lang="en-US" sz="1600" dirty="0" smtClean="0"/>
              <a:t> for a couple minutes)</a:t>
            </a:r>
          </a:p>
          <a:p>
            <a:pPr marL="339725" lvl="1" indent="-225425" eaLnBrk="1" hangingPunct="1"/>
            <a:r>
              <a:rPr lang="en-US" sz="1600" dirty="0" smtClean="0"/>
              <a:t>~3 </a:t>
            </a:r>
            <a:r>
              <a:rPr lang="en-US" sz="1600" dirty="0" smtClean="0">
                <a:solidFill>
                  <a:schemeClr val="folHlink"/>
                </a:solidFill>
              </a:rPr>
              <a:t>router failures</a:t>
            </a:r>
            <a:r>
              <a:rPr lang="en-US" sz="1600" dirty="0" smtClean="0"/>
              <a:t> (have to immediately pull traffic for an hour)</a:t>
            </a:r>
          </a:p>
          <a:p>
            <a:pPr marL="339725" lvl="1" indent="-225425" eaLnBrk="1" hangingPunct="1"/>
            <a:r>
              <a:rPr lang="en-US" sz="1600" dirty="0" smtClean="0"/>
              <a:t>~dozens of minor </a:t>
            </a:r>
            <a:r>
              <a:rPr lang="en-US" sz="1600" dirty="0" smtClean="0">
                <a:solidFill>
                  <a:schemeClr val="folHlink"/>
                </a:solidFill>
              </a:rPr>
              <a:t>30-second blips</a:t>
            </a:r>
            <a:r>
              <a:rPr lang="en-US" sz="1600" dirty="0" smtClean="0"/>
              <a:t> for DNS</a:t>
            </a:r>
          </a:p>
          <a:p>
            <a:pPr marL="339725" lvl="1" indent="-225425" eaLnBrk="1" hangingPunct="1"/>
            <a:r>
              <a:rPr lang="en-US" sz="1600" dirty="0" smtClean="0"/>
              <a:t>~1000 </a:t>
            </a:r>
            <a:r>
              <a:rPr lang="en-US" sz="1600" dirty="0" smtClean="0">
                <a:solidFill>
                  <a:schemeClr val="folHlink"/>
                </a:solidFill>
              </a:rPr>
              <a:t>individual machine failures</a:t>
            </a:r>
          </a:p>
          <a:p>
            <a:pPr marL="339725" lvl="1" indent="-225425" eaLnBrk="1" hangingPunct="1"/>
            <a:r>
              <a:rPr lang="en-US" sz="1600" dirty="0" smtClean="0"/>
              <a:t>~thousands of </a:t>
            </a:r>
            <a:r>
              <a:rPr lang="en-US" sz="1600" dirty="0" smtClean="0">
                <a:solidFill>
                  <a:schemeClr val="folHlink"/>
                </a:solidFill>
              </a:rPr>
              <a:t>hard drive failures</a:t>
            </a:r>
          </a:p>
          <a:p>
            <a:pPr marL="339725" lvl="1" indent="-225425" eaLnBrk="1" hangingPunct="1"/>
            <a:r>
              <a:rPr lang="en-US" sz="1600" dirty="0" smtClean="0">
                <a:solidFill>
                  <a:schemeClr val="folHlink"/>
                </a:solidFill>
              </a:rPr>
              <a:t>Slow disks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bad memory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misconfigured machines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flaky machines</a:t>
            </a:r>
            <a:r>
              <a:rPr lang="en-US" sz="1600" dirty="0" smtClean="0"/>
              <a:t>, etc.</a:t>
            </a:r>
          </a:p>
          <a:p>
            <a:pPr marL="339725" lvl="1" indent="-225425" eaLnBrk="1" hangingPunct="1"/>
            <a:endParaRPr lang="en-US" sz="1600" dirty="0" smtClean="0"/>
          </a:p>
          <a:p>
            <a:pPr marL="339725" lvl="1" indent="-225425" eaLnBrk="1" hangingPunct="1"/>
            <a:r>
              <a:rPr lang="en-US" sz="1600" dirty="0" smtClean="0"/>
              <a:t>Long distance links: </a:t>
            </a:r>
            <a:r>
              <a:rPr lang="en-US" sz="1600" dirty="0" smtClean="0">
                <a:solidFill>
                  <a:schemeClr val="folHlink"/>
                </a:solidFill>
              </a:rPr>
              <a:t>wild dogs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sharks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dead horses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drunken hunters</a:t>
            </a:r>
            <a:r>
              <a:rPr lang="en-US" sz="1600" dirty="0" smtClean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2244266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Many Datacenters?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1-10 datacenter servers/human?</a:t>
            </a:r>
          </a:p>
          <a:p>
            <a:pPr eaLnBrk="1" hangingPunct="1">
              <a:defRPr/>
            </a:pPr>
            <a:r>
              <a:rPr lang="en-US" dirty="0" smtClean="0"/>
              <a:t>100,000 servers/datacenter</a:t>
            </a:r>
          </a:p>
          <a:p>
            <a:pPr eaLnBrk="1" hangingPunct="1">
              <a:defRPr/>
            </a:pPr>
            <a:endParaRPr lang="en-US" dirty="0" smtClean="0"/>
          </a:p>
          <a:p>
            <a:pPr marL="0" indent="0" eaLnBrk="1" hangingPunct="1">
              <a:buFont typeface="Arial" charset="0"/>
              <a:buNone/>
              <a:tabLst>
                <a:tab pos="2743200" algn="l"/>
                <a:tab pos="5427663" algn="l"/>
              </a:tabLst>
              <a:defRPr/>
            </a:pPr>
            <a:r>
              <a:rPr lang="en-US" dirty="0"/>
              <a:t> </a:t>
            </a:r>
            <a:endParaRPr lang="en-US" dirty="0" smtClean="0"/>
          </a:p>
          <a:p>
            <a:pPr marL="0" indent="0" eaLnBrk="1" hangingPunct="1">
              <a:buFont typeface="Arial" charset="0"/>
              <a:buNone/>
              <a:tabLst>
                <a:tab pos="2743200" algn="l"/>
                <a:tab pos="5427663" algn="l"/>
              </a:tabLst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tabLst>
                <a:tab pos="2743200" algn="l"/>
                <a:tab pos="5427663" algn="l"/>
              </a:tabLst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80-90% of general-purpose computing in datacenters?</a:t>
            </a:r>
          </a:p>
        </p:txBody>
      </p:sp>
      <p:sp>
        <p:nvSpPr>
          <p:cNvPr id="1126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August 25, 2010</a:t>
            </a:r>
          </a:p>
        </p:txBody>
      </p:sp>
      <p:sp>
        <p:nvSpPr>
          <p:cNvPr id="1126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RAMCloud</a:t>
            </a:r>
          </a:p>
        </p:txBody>
      </p:sp>
      <p:sp>
        <p:nvSpPr>
          <p:cNvPr id="112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8A022D6-3163-4844-98C2-3259EAF0ADC3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7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183802"/>
              </p:ext>
            </p:extLst>
          </p:nvPr>
        </p:nvGraphicFramePr>
        <p:xfrm>
          <a:off x="1600200" y="2667000"/>
          <a:ext cx="5334000" cy="1371600"/>
        </p:xfrm>
        <a:graphic>
          <a:graphicData uri="http://schemas.openxmlformats.org/drawingml/2006/table">
            <a:tbl>
              <a:tblPr/>
              <a:tblGrid>
                <a:gridCol w="1676400"/>
                <a:gridCol w="1676400"/>
                <a:gridCol w="1981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U.S.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World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Servers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0.3-3B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7-70B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Datacenters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3000-30,000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70,000-700,000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7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10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11638</TotalTime>
  <Words>386</Words>
  <Application>Microsoft Office PowerPoint</Application>
  <PresentationFormat>On-screen Show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Google Datacenter</vt:lpstr>
      <vt:lpstr>Datacenter Organization</vt:lpstr>
      <vt:lpstr>Sun Containers</vt:lpstr>
      <vt:lpstr>Sun Containers, cont'd</vt:lpstr>
      <vt:lpstr>Google Containers</vt:lpstr>
      <vt:lpstr>Microsoft Containers</vt:lpstr>
      <vt:lpstr>Microsoft Containers, cont'd</vt:lpstr>
      <vt:lpstr>Failures are Frequent</vt:lpstr>
      <vt:lpstr>How Many Datacenters?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460</cp:revision>
  <cp:lastPrinted>2011-01-25T21:54:55Z</cp:lastPrinted>
  <dcterms:created xsi:type="dcterms:W3CDTF">2008-10-19T02:20:00Z</dcterms:created>
  <dcterms:modified xsi:type="dcterms:W3CDTF">2012-06-06T17:46:06Z</dcterms:modified>
</cp:coreProperties>
</file>