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0"/>
  </p:notesMasterIdLst>
  <p:sldIdLst>
    <p:sldId id="259" r:id="rId2"/>
    <p:sldId id="260" r:id="rId3"/>
    <p:sldId id="261" r:id="rId4"/>
    <p:sldId id="262" r:id="rId5"/>
    <p:sldId id="263" r:id="rId6"/>
    <p:sldId id="264" r:id="rId7"/>
    <p:sldId id="265" r:id="rId8"/>
    <p:sldId id="258" r:id="rId9"/>
  </p:sldIdLst>
  <p:sldSz cx="9144000" cy="6858000" type="screen4x3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CE6F8"/>
    <a:srgbClr val="6A94E0"/>
    <a:srgbClr val="B7CBF0"/>
    <a:srgbClr val="D5E0F7"/>
    <a:srgbClr val="5252BA"/>
    <a:srgbClr val="D81C1C"/>
    <a:srgbClr val="F2F6FC"/>
    <a:srgbClr val="EAEAEA"/>
    <a:srgbClr val="F8F8F8"/>
    <a:srgbClr val="D8BE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23" d="100"/>
          <a:sy n="123" d="100"/>
        </p:scale>
        <p:origin x="-120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FF33C5A0-49AD-4456-B170-B4454905C7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0396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457200" y="457200"/>
            <a:ext cx="8272463" cy="59864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5" name="Picture 9" descr="stanford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4025" y="5257800"/>
            <a:ext cx="614363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371600"/>
            <a:ext cx="7772400" cy="1698625"/>
          </a:xfrm>
        </p:spPr>
        <p:txBody>
          <a:bodyPr/>
          <a:lstStyle>
            <a:lvl1pPr>
              <a:defRPr sz="36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dirty="0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10000"/>
            <a:ext cx="6400800" cy="1219200"/>
          </a:xfrm>
        </p:spPr>
        <p:txBody>
          <a:bodyPr/>
          <a:lstStyle>
            <a:lvl1pPr marL="0" indent="0" algn="ctr">
              <a:spcBef>
                <a:spcPct val="0"/>
              </a:spcBef>
              <a:buFont typeface="Arial" charset="0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970331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1200"/>
              </a:spcBef>
              <a:buClr>
                <a:schemeClr val="tx2"/>
              </a:buClr>
              <a:defRPr/>
            </a:lvl1pPr>
            <a:lvl2pPr>
              <a:spcBef>
                <a:spcPts val="600"/>
              </a:spcBef>
              <a:buClr>
                <a:schemeClr val="tx2"/>
              </a:buClr>
              <a:defRPr/>
            </a:lvl2pPr>
            <a:lvl3pPr>
              <a:spcBef>
                <a:spcPts val="400"/>
              </a:spcBef>
              <a:buClr>
                <a:schemeClr val="tx2"/>
              </a:buClr>
              <a:defRPr/>
            </a:lvl3pPr>
            <a:lvl4pPr>
              <a:spcBef>
                <a:spcPts val="300"/>
              </a:spcBef>
              <a:buClr>
                <a:schemeClr val="tx2"/>
              </a:buClr>
              <a:defRPr/>
            </a:lvl4pPr>
            <a:lvl5pPr>
              <a:spcBef>
                <a:spcPts val="300"/>
              </a:spcBef>
              <a:buClr>
                <a:schemeClr val="tx2"/>
              </a:buCl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 bwMode="auto">
          <a:xfrm>
            <a:off x="457200" y="914400"/>
            <a:ext cx="8229600" cy="0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November 21, 2011</a:t>
            </a:r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CS 142 Lecture Notes: Cookies</a:t>
            </a: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6858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CS 142 Lecture Notes: Cookies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30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Cookies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ECBA6D86-DBBA-4E58-B0C7-18EC354915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8977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19200"/>
            <a:ext cx="4038600" cy="4906963"/>
          </a:xfrm>
        </p:spPr>
        <p:txBody>
          <a:bodyPr/>
          <a:lstStyle>
            <a:lvl1pPr>
              <a:buClr>
                <a:schemeClr val="tx2"/>
              </a:buClr>
              <a:defRPr sz="2200"/>
            </a:lvl1pPr>
            <a:lvl2pPr>
              <a:buClr>
                <a:schemeClr val="tx2"/>
              </a:buClr>
              <a:defRPr sz="2000"/>
            </a:lvl2pPr>
            <a:lvl3pPr>
              <a:buClr>
                <a:schemeClr val="tx2"/>
              </a:buClr>
              <a:defRPr sz="1800"/>
            </a:lvl3pPr>
            <a:lvl4pPr>
              <a:buClr>
                <a:schemeClr val="tx2"/>
              </a:buClr>
              <a:defRPr sz="1600"/>
            </a:lvl4pPr>
            <a:lvl5pPr>
              <a:buClr>
                <a:schemeClr val="tx2"/>
              </a:buCl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4038600" cy="4906963"/>
          </a:xfrm>
        </p:spPr>
        <p:txBody>
          <a:bodyPr/>
          <a:lstStyle>
            <a:lvl1pPr>
              <a:buClr>
                <a:schemeClr val="tx2"/>
              </a:buClr>
              <a:defRPr sz="2200"/>
            </a:lvl1pPr>
            <a:lvl2pPr>
              <a:buClr>
                <a:schemeClr val="tx2"/>
              </a:buClr>
              <a:defRPr sz="2000"/>
            </a:lvl2pPr>
            <a:lvl3pPr>
              <a:buClr>
                <a:schemeClr val="tx2"/>
              </a:buClr>
              <a:defRPr sz="1800"/>
            </a:lvl3pPr>
            <a:lvl4pPr>
              <a:buClr>
                <a:schemeClr val="tx2"/>
              </a:buClr>
              <a:defRPr sz="1600"/>
            </a:lvl4pPr>
            <a:lvl5pPr>
              <a:buClr>
                <a:schemeClr val="tx2"/>
              </a:buCl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Cookies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457200" y="914400"/>
            <a:ext cx="8229600" cy="0"/>
          </a:xfrm>
          <a:prstGeom prst="line">
            <a:avLst/>
          </a:prstGeom>
          <a:ln w="57150" cap="flat">
            <a:solidFill>
              <a:schemeClr val="tx2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21204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Cookies</a:t>
            </a: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9F191DFC-BCA0-443D-B994-97C841DC04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3732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Cookies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FB45DFE7-D7AD-4ECD-A9C8-CA1FF5BAF7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1831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Cookies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E4FA54A8-AC05-4E51-97BF-0AE6FFDEEB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6989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Cookies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8E048402-9490-480C-B493-607B1E845A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0905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Cookies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EBF7A2FB-5E63-4F6B-AD89-DAD0D43D40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7694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Cookies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3D21A300-A8DA-4985-B9D1-8777291959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5918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04800"/>
            <a:ext cx="2057400" cy="58213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213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Cookies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569EA510-711E-4808-BDFF-EEB70A6ECC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0224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04800"/>
            <a:ext cx="82296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19200"/>
            <a:ext cx="8229600" cy="4906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324600"/>
            <a:ext cx="2133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0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95600" y="6324600"/>
            <a:ext cx="3429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 smtClean="0"/>
              <a:t>CS 142 Lecture Notes: Cookies</a:t>
            </a: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24600"/>
            <a:ext cx="2133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31" name="Line 9"/>
          <p:cNvSpPr>
            <a:spLocks noChangeShapeType="1"/>
          </p:cNvSpPr>
          <p:nvPr userDrawn="1"/>
        </p:nvSpPr>
        <p:spPr bwMode="auto">
          <a:xfrm>
            <a:off x="457200" y="889000"/>
            <a:ext cx="8229600" cy="0"/>
          </a:xfrm>
          <a:prstGeom prst="line">
            <a:avLst/>
          </a:prstGeom>
          <a:noFill/>
          <a:ln w="508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1" r:id="rId2"/>
    <p:sldLayoutId id="2147483672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5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24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CS 142 Lecture Notes: Events</a:t>
            </a:r>
          </a:p>
        </p:txBody>
      </p:sp>
      <p:sp>
        <p:nvSpPr>
          <p:cNvPr id="307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Slide </a:t>
            </a:r>
            <a:fld id="{AA040B2E-5EFA-4851-99DC-F01340DAAF0D}" type="slidenum">
              <a:rPr lang="en-US">
                <a:solidFill>
                  <a:schemeClr val="bg2"/>
                </a:solidFill>
              </a:rPr>
              <a:pPr eaLnBrk="1" hangingPunct="1"/>
              <a:t>1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Access to Event Object</a:t>
            </a:r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latin typeface="Courier New" pitchFamily="49" charset="0"/>
              </a:rPr>
              <a:t>event</a:t>
            </a:r>
            <a:r>
              <a:rPr lang="en-US" dirty="0" smtClean="0"/>
              <a:t> variable (HTML):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b="1" dirty="0" smtClean="0">
                <a:solidFill>
                  <a:schemeClr val="tx2"/>
                </a:solidFill>
                <a:latin typeface="Courier New" pitchFamily="49" charset="0"/>
              </a:rPr>
              <a:t>&lt;div </a:t>
            </a:r>
            <a:r>
              <a:rPr lang="en-US" b="1" dirty="0" err="1" smtClean="0">
                <a:solidFill>
                  <a:schemeClr val="tx2"/>
                </a:solidFill>
                <a:latin typeface="Courier New" pitchFamily="49" charset="0"/>
              </a:rPr>
              <a:t>onclick</a:t>
            </a:r>
            <a:r>
              <a:rPr lang="en-US" b="1" dirty="0" smtClean="0">
                <a:solidFill>
                  <a:schemeClr val="tx2"/>
                </a:solidFill>
                <a:latin typeface="Courier New" pitchFamily="49" charset="0"/>
              </a:rPr>
              <a:t>="</a:t>
            </a:r>
            <a:r>
              <a:rPr lang="en-US" b="1" dirty="0" err="1" smtClean="0">
                <a:solidFill>
                  <a:schemeClr val="tx2"/>
                </a:solidFill>
                <a:latin typeface="Courier New" pitchFamily="49" charset="0"/>
              </a:rPr>
              <a:t>mouseClick</a:t>
            </a:r>
            <a:r>
              <a:rPr lang="en-US" b="1" dirty="0" smtClean="0">
                <a:solidFill>
                  <a:schemeClr val="tx2"/>
                </a:solidFill>
                <a:latin typeface="Courier New" pitchFamily="49" charset="0"/>
              </a:rPr>
              <a:t>(event);"&gt;</a:t>
            </a:r>
          </a:p>
          <a:p>
            <a:pPr eaLnBrk="1" hangingPunct="1"/>
            <a:r>
              <a:rPr lang="en-US" dirty="0" smtClean="0"/>
              <a:t>Passed as argument to function (DOM/Firefox):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sz="1800" b="1" dirty="0" err="1" smtClean="0">
                <a:solidFill>
                  <a:schemeClr val="tx2"/>
                </a:solidFill>
                <a:latin typeface="Courier New" pitchFamily="49" charset="0"/>
              </a:rPr>
              <a:t>element.onclick</a:t>
            </a:r>
            <a:r>
              <a:rPr lang="en-US" sz="1800" b="1" dirty="0" smtClean="0">
                <a:solidFill>
                  <a:schemeClr val="tx2"/>
                </a:solidFill>
                <a:latin typeface="Courier New" pitchFamily="49" charset="0"/>
              </a:rPr>
              <a:t> = </a:t>
            </a:r>
            <a:r>
              <a:rPr lang="en-US" sz="1800" b="1" dirty="0" err="1" smtClean="0">
                <a:solidFill>
                  <a:schemeClr val="tx2"/>
                </a:solidFill>
                <a:latin typeface="Courier New" pitchFamily="49" charset="0"/>
              </a:rPr>
              <a:t>mouseClick</a:t>
            </a:r>
            <a:r>
              <a:rPr lang="en-US" sz="1800" b="1" dirty="0" smtClean="0">
                <a:solidFill>
                  <a:schemeClr val="tx2"/>
                </a:solidFill>
                <a:latin typeface="Courier New" pitchFamily="49" charset="0"/>
              </a:rPr>
              <a:t>;</a:t>
            </a:r>
          </a:p>
          <a:p>
            <a:pPr lvl="1" eaLnBrk="1" hangingPunct="1">
              <a:lnSpc>
                <a:spcPct val="95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en-US" sz="1800" b="1" dirty="0" smtClean="0">
                <a:solidFill>
                  <a:schemeClr val="tx2"/>
                </a:solidFill>
                <a:latin typeface="Courier New" pitchFamily="49" charset="0"/>
              </a:rPr>
              <a:t>function </a:t>
            </a:r>
            <a:r>
              <a:rPr lang="en-US" sz="1800" b="1" dirty="0" err="1" smtClean="0">
                <a:solidFill>
                  <a:schemeClr val="tx2"/>
                </a:solidFill>
                <a:latin typeface="Courier New" pitchFamily="49" charset="0"/>
              </a:rPr>
              <a:t>mouseClick</a:t>
            </a:r>
            <a:r>
              <a:rPr lang="en-US" sz="1800" b="1" dirty="0" smtClean="0">
                <a:solidFill>
                  <a:schemeClr val="tx2"/>
                </a:solidFill>
                <a:latin typeface="Courier New" pitchFamily="49" charset="0"/>
              </a:rPr>
              <a:t>(</a:t>
            </a:r>
            <a:r>
              <a:rPr lang="en-US" sz="1800" b="1" dirty="0" err="1" smtClean="0">
                <a:solidFill>
                  <a:schemeClr val="tx2"/>
                </a:solidFill>
                <a:latin typeface="Courier New" pitchFamily="49" charset="0"/>
              </a:rPr>
              <a:t>evt</a:t>
            </a:r>
            <a:r>
              <a:rPr lang="en-US" sz="1800" b="1" dirty="0" smtClean="0">
                <a:solidFill>
                  <a:schemeClr val="tx2"/>
                </a:solidFill>
                <a:latin typeface="Courier New" pitchFamily="49" charset="0"/>
              </a:rPr>
              <a:t>) {</a:t>
            </a:r>
          </a:p>
          <a:p>
            <a:pPr lvl="1" eaLnBrk="1" hangingPunct="1">
              <a:lnSpc>
                <a:spcPct val="95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en-US" sz="1800" b="1" dirty="0" smtClean="0">
                <a:solidFill>
                  <a:schemeClr val="tx2"/>
                </a:solidFill>
                <a:latin typeface="Courier New" pitchFamily="49" charset="0"/>
              </a:rPr>
              <a:t>    ...</a:t>
            </a:r>
          </a:p>
          <a:p>
            <a:pPr lvl="1" eaLnBrk="1" hangingPunct="1">
              <a:lnSpc>
                <a:spcPct val="95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en-US" sz="1800" b="1" dirty="0" smtClean="0">
                <a:solidFill>
                  <a:schemeClr val="tx2"/>
                </a:solidFill>
                <a:latin typeface="Courier New" pitchFamily="49" charset="0"/>
              </a:rPr>
              <a:t>    x = </a:t>
            </a:r>
            <a:r>
              <a:rPr lang="en-US" sz="1800" b="1" dirty="0" err="1" smtClean="0">
                <a:solidFill>
                  <a:schemeClr val="tx2"/>
                </a:solidFill>
                <a:latin typeface="Courier New" pitchFamily="49" charset="0"/>
              </a:rPr>
              <a:t>evt.clientX</a:t>
            </a:r>
            <a:r>
              <a:rPr lang="en-US" sz="1800" b="1" dirty="0" smtClean="0">
                <a:solidFill>
                  <a:schemeClr val="tx2"/>
                </a:solidFill>
                <a:latin typeface="Courier New" pitchFamily="49" charset="0"/>
              </a:rPr>
              <a:t>;</a:t>
            </a:r>
          </a:p>
          <a:p>
            <a:pPr lvl="1" eaLnBrk="1" hangingPunct="1">
              <a:lnSpc>
                <a:spcPct val="95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en-US" sz="1800" b="1" dirty="0" smtClean="0">
                <a:solidFill>
                  <a:schemeClr val="tx2"/>
                </a:solidFill>
                <a:latin typeface="Courier New" pitchFamily="49" charset="0"/>
              </a:rPr>
              <a:t>    ...</a:t>
            </a:r>
          </a:p>
          <a:p>
            <a:pPr lvl="1" eaLnBrk="1" hangingPunct="1">
              <a:lnSpc>
                <a:spcPct val="95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en-US" sz="1800" b="1" dirty="0" smtClean="0">
                <a:solidFill>
                  <a:schemeClr val="tx2"/>
                </a:solidFill>
                <a:latin typeface="Courier New" pitchFamily="49" charset="0"/>
              </a:rPr>
              <a:t>}</a:t>
            </a:r>
          </a:p>
          <a:p>
            <a:pPr eaLnBrk="1" hangingPunct="1"/>
            <a:r>
              <a:rPr lang="en-US" dirty="0" smtClean="0"/>
              <a:t>Global variable (DOM/IE):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sz="1800" b="1" dirty="0" err="1" smtClean="0">
                <a:solidFill>
                  <a:schemeClr val="tx2"/>
                </a:solidFill>
                <a:latin typeface="Courier New" pitchFamily="49" charset="0"/>
              </a:rPr>
              <a:t>element.onclick</a:t>
            </a:r>
            <a:r>
              <a:rPr lang="en-US" sz="1800" b="1" dirty="0" smtClean="0">
                <a:solidFill>
                  <a:schemeClr val="tx2"/>
                </a:solidFill>
                <a:latin typeface="Courier New" pitchFamily="49" charset="0"/>
              </a:rPr>
              <a:t> = </a:t>
            </a:r>
            <a:r>
              <a:rPr lang="en-US" sz="1800" b="1" dirty="0" err="1" smtClean="0">
                <a:solidFill>
                  <a:schemeClr val="tx2"/>
                </a:solidFill>
                <a:latin typeface="Courier New" pitchFamily="49" charset="0"/>
              </a:rPr>
              <a:t>mouseClick</a:t>
            </a:r>
            <a:r>
              <a:rPr lang="en-US" sz="1800" b="1" dirty="0" smtClean="0">
                <a:solidFill>
                  <a:schemeClr val="tx2"/>
                </a:solidFill>
                <a:latin typeface="Courier New" pitchFamily="49" charset="0"/>
              </a:rPr>
              <a:t>;</a:t>
            </a:r>
          </a:p>
          <a:p>
            <a:pPr lvl="1" eaLnBrk="1" hangingPunct="1">
              <a:lnSpc>
                <a:spcPct val="95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en-US" sz="1800" b="1" dirty="0" smtClean="0">
                <a:solidFill>
                  <a:schemeClr val="tx2"/>
                </a:solidFill>
                <a:latin typeface="Courier New" pitchFamily="49" charset="0"/>
              </a:rPr>
              <a:t>function </a:t>
            </a:r>
            <a:r>
              <a:rPr lang="en-US" sz="1800" b="1" dirty="0" err="1" smtClean="0">
                <a:solidFill>
                  <a:schemeClr val="tx2"/>
                </a:solidFill>
                <a:latin typeface="Courier New" pitchFamily="49" charset="0"/>
              </a:rPr>
              <a:t>mouseClick</a:t>
            </a:r>
            <a:r>
              <a:rPr lang="en-US" sz="1800" b="1" dirty="0" smtClean="0">
                <a:solidFill>
                  <a:schemeClr val="tx2"/>
                </a:solidFill>
                <a:latin typeface="Courier New" pitchFamily="49" charset="0"/>
              </a:rPr>
              <a:t>() {</a:t>
            </a:r>
          </a:p>
          <a:p>
            <a:pPr lvl="1" eaLnBrk="1" hangingPunct="1">
              <a:lnSpc>
                <a:spcPct val="95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en-US" sz="1800" b="1" dirty="0" smtClean="0">
                <a:solidFill>
                  <a:schemeClr val="tx2"/>
                </a:solidFill>
                <a:latin typeface="Courier New" pitchFamily="49" charset="0"/>
              </a:rPr>
              <a:t>    ...</a:t>
            </a:r>
          </a:p>
          <a:p>
            <a:pPr lvl="1" eaLnBrk="1" hangingPunct="1">
              <a:lnSpc>
                <a:spcPct val="95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en-US" sz="1800" b="1" dirty="0" smtClean="0">
                <a:solidFill>
                  <a:schemeClr val="tx2"/>
                </a:solidFill>
                <a:latin typeface="Courier New" pitchFamily="49" charset="0"/>
              </a:rPr>
              <a:t>    x = </a:t>
            </a:r>
            <a:r>
              <a:rPr lang="en-US" sz="1800" b="1" dirty="0" err="1" smtClean="0">
                <a:solidFill>
                  <a:schemeClr val="tx2"/>
                </a:solidFill>
                <a:latin typeface="Courier New" pitchFamily="49" charset="0"/>
              </a:rPr>
              <a:t>window.event.clientX</a:t>
            </a:r>
            <a:r>
              <a:rPr lang="en-US" sz="1800" b="1" dirty="0" smtClean="0">
                <a:solidFill>
                  <a:schemeClr val="tx2"/>
                </a:solidFill>
                <a:latin typeface="Courier New" pitchFamily="49" charset="0"/>
              </a:rPr>
              <a:t>;</a:t>
            </a:r>
          </a:p>
          <a:p>
            <a:pPr lvl="1" eaLnBrk="1" hangingPunct="1">
              <a:lnSpc>
                <a:spcPct val="95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en-US" sz="1800" b="1" dirty="0" smtClean="0">
                <a:solidFill>
                  <a:schemeClr val="tx2"/>
                </a:solidFill>
                <a:latin typeface="Courier New" pitchFamily="49" charset="0"/>
              </a:rPr>
              <a:t>    ...</a:t>
            </a:r>
          </a:p>
          <a:p>
            <a:pPr lvl="1" eaLnBrk="1" hangingPunct="1">
              <a:lnSpc>
                <a:spcPct val="95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en-US" sz="1800" b="1" dirty="0" smtClean="0">
                <a:solidFill>
                  <a:schemeClr val="tx2"/>
                </a:solidFill>
                <a:latin typeface="Courier New" pitchFamily="49" charset="0"/>
              </a:rPr>
              <a:t>}</a:t>
            </a:r>
            <a:endParaRPr lang="en-US" sz="1800" dirty="0" smtClean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726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CS 142 Lecture Notes: Events</a:t>
            </a:r>
          </a:p>
        </p:txBody>
      </p:sp>
      <p:sp>
        <p:nvSpPr>
          <p:cNvPr id="409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Slide </a:t>
            </a:r>
            <a:fld id="{3C531B12-489A-4708-902B-C2A02CBD112E}" type="slidenum">
              <a:rPr lang="en-US">
                <a:solidFill>
                  <a:schemeClr val="bg2"/>
                </a:solidFill>
              </a:rPr>
              <a:pPr eaLnBrk="1" hangingPunct="1"/>
              <a:t>2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Draggable Rectangle</a:t>
            </a:r>
          </a:p>
        </p:txBody>
      </p:sp>
      <p:sp>
        <p:nvSpPr>
          <p:cNvPr id="4101" name="Text Box 3"/>
          <p:cNvSpPr txBox="1">
            <a:spLocks noChangeArrowheads="1"/>
          </p:cNvSpPr>
          <p:nvPr/>
        </p:nvSpPr>
        <p:spPr bwMode="auto">
          <a:xfrm>
            <a:off x="457200" y="1295400"/>
            <a:ext cx="8458200" cy="2835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2000" b="1" dirty="0">
                <a:latin typeface="Courier New" pitchFamily="49" charset="0"/>
              </a:rPr>
              <a:t>&lt;style type="text/</a:t>
            </a:r>
            <a:r>
              <a:rPr lang="en-US" sz="2000" b="1" dirty="0" err="1">
                <a:latin typeface="Courier New" pitchFamily="49" charset="0"/>
              </a:rPr>
              <a:t>css</a:t>
            </a:r>
            <a:r>
              <a:rPr lang="en-US" sz="2000" b="1" dirty="0">
                <a:latin typeface="Courier New" pitchFamily="49" charset="0"/>
              </a:rPr>
              <a:t>"&gt;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#div1 {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  position: absolute;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}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&lt;/style&gt;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...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&lt;div id="div1" </a:t>
            </a:r>
            <a:r>
              <a:rPr lang="en-US" sz="2000" b="1" dirty="0" err="1">
                <a:latin typeface="Courier New" pitchFamily="49" charset="0"/>
              </a:rPr>
              <a:t>onmousedown</a:t>
            </a:r>
            <a:r>
              <a:rPr lang="en-US" sz="2000" b="1" dirty="0">
                <a:latin typeface="Courier New" pitchFamily="49" charset="0"/>
              </a:rPr>
              <a:t>="</a:t>
            </a:r>
            <a:r>
              <a:rPr lang="en-US" sz="2000" b="1" dirty="0" err="1">
                <a:latin typeface="Courier New" pitchFamily="49" charset="0"/>
              </a:rPr>
              <a:t>mouseDown</a:t>
            </a:r>
            <a:r>
              <a:rPr lang="en-US" sz="2000" b="1" dirty="0">
                <a:latin typeface="Courier New" pitchFamily="49" charset="0"/>
              </a:rPr>
              <a:t>(event);"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  </a:t>
            </a:r>
            <a:r>
              <a:rPr lang="en-US" sz="2000" b="1" dirty="0" err="1">
                <a:latin typeface="Courier New" pitchFamily="49" charset="0"/>
              </a:rPr>
              <a:t>onmousemove</a:t>
            </a:r>
            <a:r>
              <a:rPr lang="en-US" sz="2000" b="1" dirty="0">
                <a:latin typeface="Courier New" pitchFamily="49" charset="0"/>
              </a:rPr>
              <a:t>="</a:t>
            </a:r>
            <a:r>
              <a:rPr lang="en-US" sz="2000" b="1" dirty="0" err="1">
                <a:latin typeface="Courier New" pitchFamily="49" charset="0"/>
              </a:rPr>
              <a:t>mouseMove</a:t>
            </a:r>
            <a:r>
              <a:rPr lang="en-US" sz="2000" b="1" dirty="0">
                <a:latin typeface="Courier New" pitchFamily="49" charset="0"/>
              </a:rPr>
              <a:t>(event);"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  </a:t>
            </a:r>
            <a:r>
              <a:rPr lang="en-US" sz="2000" b="1" dirty="0" err="1">
                <a:latin typeface="Courier New" pitchFamily="49" charset="0"/>
              </a:rPr>
              <a:t>onmouseup</a:t>
            </a:r>
            <a:r>
              <a:rPr lang="en-US" sz="2000" b="1" dirty="0">
                <a:latin typeface="Courier New" pitchFamily="49" charset="0"/>
              </a:rPr>
              <a:t>="</a:t>
            </a:r>
            <a:r>
              <a:rPr lang="en-US" sz="2000" b="1" dirty="0" err="1">
                <a:latin typeface="Courier New" pitchFamily="49" charset="0"/>
              </a:rPr>
              <a:t>mouseUp</a:t>
            </a:r>
            <a:r>
              <a:rPr lang="en-US" sz="2000" b="1" dirty="0">
                <a:latin typeface="Courier New" pitchFamily="49" charset="0"/>
              </a:rPr>
              <a:t>(event);"&gt;Drag Me!&lt;/div&gt;</a:t>
            </a:r>
          </a:p>
        </p:txBody>
      </p:sp>
    </p:spTree>
    <p:extLst>
      <p:ext uri="{BB962C8B-B14F-4D97-AF65-F5344CB8AC3E}">
        <p14:creationId xmlns:p14="http://schemas.microsoft.com/office/powerpoint/2010/main" val="183135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Slide </a:t>
            </a:r>
            <a:fld id="{858AB813-2AA5-4229-8795-70E208B42ACF}" type="slidenum">
              <a:rPr lang="en-US">
                <a:solidFill>
                  <a:schemeClr val="bg2"/>
                </a:solidFill>
              </a:rPr>
              <a:pPr eaLnBrk="1" hangingPunct="1"/>
              <a:t>3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512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Dragging Application</a:t>
            </a:r>
          </a:p>
        </p:txBody>
      </p:sp>
      <p:sp>
        <p:nvSpPr>
          <p:cNvPr id="5125" name="Text Box 3"/>
          <p:cNvSpPr txBox="1">
            <a:spLocks noChangeArrowheads="1"/>
          </p:cNvSpPr>
          <p:nvPr/>
        </p:nvSpPr>
        <p:spPr bwMode="auto">
          <a:xfrm>
            <a:off x="457200" y="922337"/>
            <a:ext cx="8458200" cy="5859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b="1" dirty="0" err="1">
                <a:latin typeface="Courier New" pitchFamily="49" charset="0"/>
              </a:rPr>
              <a:t>isMouseDown</a:t>
            </a:r>
            <a:r>
              <a:rPr lang="en-US" b="1" dirty="0">
                <a:latin typeface="Courier New" pitchFamily="49" charset="0"/>
              </a:rPr>
              <a:t> = false;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function </a:t>
            </a:r>
            <a:r>
              <a:rPr lang="en-US" b="1" dirty="0" err="1">
                <a:latin typeface="Courier New" pitchFamily="49" charset="0"/>
              </a:rPr>
              <a:t>mouseDown</a:t>
            </a:r>
            <a:r>
              <a:rPr lang="en-US" b="1" dirty="0">
                <a:latin typeface="Courier New" pitchFamily="49" charset="0"/>
              </a:rPr>
              <a:t>(event) {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    </a:t>
            </a:r>
            <a:r>
              <a:rPr lang="en-US" b="1" dirty="0" err="1">
                <a:latin typeface="Courier New" pitchFamily="49" charset="0"/>
              </a:rPr>
              <a:t>prevX</a:t>
            </a:r>
            <a:r>
              <a:rPr lang="en-US" b="1" dirty="0">
                <a:latin typeface="Courier New" pitchFamily="49" charset="0"/>
              </a:rPr>
              <a:t> = </a:t>
            </a:r>
            <a:r>
              <a:rPr lang="en-US" b="1" dirty="0" err="1">
                <a:latin typeface="Courier New" pitchFamily="49" charset="0"/>
              </a:rPr>
              <a:t>event.clientX</a:t>
            </a:r>
            <a:r>
              <a:rPr lang="en-US" b="1" dirty="0">
                <a:latin typeface="Courier New" pitchFamily="49" charset="0"/>
              </a:rPr>
              <a:t>;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    </a:t>
            </a:r>
            <a:r>
              <a:rPr lang="en-US" b="1" dirty="0" err="1">
                <a:latin typeface="Courier New" pitchFamily="49" charset="0"/>
              </a:rPr>
              <a:t>prevY</a:t>
            </a:r>
            <a:r>
              <a:rPr lang="en-US" b="1" dirty="0">
                <a:latin typeface="Courier New" pitchFamily="49" charset="0"/>
              </a:rPr>
              <a:t> = </a:t>
            </a:r>
            <a:r>
              <a:rPr lang="en-US" b="1" dirty="0" err="1">
                <a:latin typeface="Courier New" pitchFamily="49" charset="0"/>
              </a:rPr>
              <a:t>event.clientY</a:t>
            </a:r>
            <a:r>
              <a:rPr lang="en-US" b="1" dirty="0">
                <a:latin typeface="Courier New" pitchFamily="49" charset="0"/>
              </a:rPr>
              <a:t>;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    </a:t>
            </a:r>
            <a:r>
              <a:rPr lang="en-US" b="1" dirty="0" err="1">
                <a:latin typeface="Courier New" pitchFamily="49" charset="0"/>
              </a:rPr>
              <a:t>isMouseDown</a:t>
            </a:r>
            <a:r>
              <a:rPr lang="en-US" b="1" dirty="0">
                <a:latin typeface="Courier New" pitchFamily="49" charset="0"/>
              </a:rPr>
              <a:t> = true;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}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function </a:t>
            </a:r>
            <a:r>
              <a:rPr lang="en-US" b="1" dirty="0" err="1">
                <a:latin typeface="Courier New" pitchFamily="49" charset="0"/>
              </a:rPr>
              <a:t>mouseMove</a:t>
            </a:r>
            <a:r>
              <a:rPr lang="en-US" b="1" dirty="0">
                <a:latin typeface="Courier New" pitchFamily="49" charset="0"/>
              </a:rPr>
              <a:t>(event) {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    if (!</a:t>
            </a:r>
            <a:r>
              <a:rPr lang="en-US" b="1" dirty="0" err="1">
                <a:latin typeface="Courier New" pitchFamily="49" charset="0"/>
              </a:rPr>
              <a:t>isMouseDown</a:t>
            </a:r>
            <a:r>
              <a:rPr lang="en-US" b="1" dirty="0">
                <a:latin typeface="Courier New" pitchFamily="49" charset="0"/>
              </a:rPr>
              <a:t>) {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        return;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    }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    element = </a:t>
            </a:r>
            <a:r>
              <a:rPr lang="en-US" b="1" dirty="0" err="1">
                <a:latin typeface="Courier New" pitchFamily="49" charset="0"/>
              </a:rPr>
              <a:t>document.getElementById</a:t>
            </a:r>
            <a:r>
              <a:rPr lang="en-US" b="1" dirty="0">
                <a:latin typeface="Courier New" pitchFamily="49" charset="0"/>
              </a:rPr>
              <a:t>("div1");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    </a:t>
            </a:r>
            <a:r>
              <a:rPr lang="en-US" b="1" dirty="0" err="1">
                <a:latin typeface="Courier New" pitchFamily="49" charset="0"/>
              </a:rPr>
              <a:t>element.style.left</a:t>
            </a:r>
            <a:r>
              <a:rPr lang="en-US" b="1" dirty="0">
                <a:latin typeface="Courier New" pitchFamily="49" charset="0"/>
              </a:rPr>
              <a:t> = (</a:t>
            </a:r>
            <a:r>
              <a:rPr lang="en-US" b="1" dirty="0" err="1">
                <a:latin typeface="Courier New" pitchFamily="49" charset="0"/>
              </a:rPr>
              <a:t>element.offsetLeft</a:t>
            </a:r>
            <a:r>
              <a:rPr lang="en-US" b="1" dirty="0">
                <a:latin typeface="Courier New" pitchFamily="49" charset="0"/>
              </a:rPr>
              <a:t> +</a:t>
            </a:r>
            <a:br>
              <a:rPr lang="en-US" b="1" dirty="0">
                <a:latin typeface="Courier New" pitchFamily="49" charset="0"/>
              </a:rPr>
            </a:br>
            <a:r>
              <a:rPr lang="en-US" b="1" dirty="0">
                <a:latin typeface="Courier New" pitchFamily="49" charset="0"/>
              </a:rPr>
              <a:t>            (</a:t>
            </a:r>
            <a:r>
              <a:rPr lang="en-US" b="1" dirty="0" err="1">
                <a:latin typeface="Courier New" pitchFamily="49" charset="0"/>
              </a:rPr>
              <a:t>event.clientX</a:t>
            </a:r>
            <a:r>
              <a:rPr lang="en-US" b="1" dirty="0">
                <a:latin typeface="Courier New" pitchFamily="49" charset="0"/>
              </a:rPr>
              <a:t> - </a:t>
            </a:r>
            <a:r>
              <a:rPr lang="en-US" b="1" dirty="0" err="1">
                <a:latin typeface="Courier New" pitchFamily="49" charset="0"/>
              </a:rPr>
              <a:t>prevX</a:t>
            </a:r>
            <a:r>
              <a:rPr lang="en-US" b="1" dirty="0">
                <a:latin typeface="Courier New" pitchFamily="49" charset="0"/>
              </a:rPr>
              <a:t>)) + "</a:t>
            </a:r>
            <a:r>
              <a:rPr lang="en-US" b="1" dirty="0" err="1">
                <a:latin typeface="Courier New" pitchFamily="49" charset="0"/>
              </a:rPr>
              <a:t>px</a:t>
            </a:r>
            <a:r>
              <a:rPr lang="en-US" b="1" dirty="0">
                <a:latin typeface="Courier New" pitchFamily="49" charset="0"/>
              </a:rPr>
              <a:t>";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    </a:t>
            </a:r>
            <a:r>
              <a:rPr lang="en-US" b="1" dirty="0" err="1">
                <a:latin typeface="Courier New" pitchFamily="49" charset="0"/>
              </a:rPr>
              <a:t>element.style.top</a:t>
            </a:r>
            <a:r>
              <a:rPr lang="en-US" b="1" dirty="0">
                <a:latin typeface="Courier New" pitchFamily="49" charset="0"/>
              </a:rPr>
              <a:t> = (</a:t>
            </a:r>
            <a:r>
              <a:rPr lang="en-US" b="1" dirty="0" err="1">
                <a:latin typeface="Courier New" pitchFamily="49" charset="0"/>
              </a:rPr>
              <a:t>element.offsetTop</a:t>
            </a:r>
            <a:r>
              <a:rPr lang="en-US" b="1" dirty="0">
                <a:latin typeface="Courier New" pitchFamily="49" charset="0"/>
              </a:rPr>
              <a:t> +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            (</a:t>
            </a:r>
            <a:r>
              <a:rPr lang="en-US" b="1" dirty="0" err="1">
                <a:latin typeface="Courier New" pitchFamily="49" charset="0"/>
              </a:rPr>
              <a:t>event.clientY</a:t>
            </a:r>
            <a:r>
              <a:rPr lang="en-US" b="1" dirty="0">
                <a:latin typeface="Courier New" pitchFamily="49" charset="0"/>
              </a:rPr>
              <a:t> - </a:t>
            </a:r>
            <a:r>
              <a:rPr lang="en-US" b="1" dirty="0" err="1">
                <a:latin typeface="Courier New" pitchFamily="49" charset="0"/>
              </a:rPr>
              <a:t>prevY</a:t>
            </a:r>
            <a:r>
              <a:rPr lang="en-US" b="1" dirty="0">
                <a:latin typeface="Courier New" pitchFamily="49" charset="0"/>
              </a:rPr>
              <a:t>)) + "</a:t>
            </a:r>
            <a:r>
              <a:rPr lang="en-US" b="1" dirty="0" err="1">
                <a:latin typeface="Courier New" pitchFamily="49" charset="0"/>
              </a:rPr>
              <a:t>px</a:t>
            </a:r>
            <a:r>
              <a:rPr lang="en-US" b="1" dirty="0">
                <a:latin typeface="Courier New" pitchFamily="49" charset="0"/>
              </a:rPr>
              <a:t>";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    </a:t>
            </a:r>
            <a:r>
              <a:rPr lang="en-US" b="1" dirty="0" err="1">
                <a:latin typeface="Courier New" pitchFamily="49" charset="0"/>
              </a:rPr>
              <a:t>prevX</a:t>
            </a:r>
            <a:r>
              <a:rPr lang="en-US" b="1" dirty="0">
                <a:latin typeface="Courier New" pitchFamily="49" charset="0"/>
              </a:rPr>
              <a:t> = </a:t>
            </a:r>
            <a:r>
              <a:rPr lang="en-US" b="1" dirty="0" err="1">
                <a:latin typeface="Courier New" pitchFamily="49" charset="0"/>
              </a:rPr>
              <a:t>event.clientX</a:t>
            </a:r>
            <a:r>
              <a:rPr lang="en-US" b="1" dirty="0">
                <a:latin typeface="Courier New" pitchFamily="49" charset="0"/>
              </a:rPr>
              <a:t>;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    </a:t>
            </a:r>
            <a:r>
              <a:rPr lang="en-US" b="1" dirty="0" err="1">
                <a:latin typeface="Courier New" pitchFamily="49" charset="0"/>
              </a:rPr>
              <a:t>prevY</a:t>
            </a:r>
            <a:r>
              <a:rPr lang="en-US" b="1" dirty="0">
                <a:latin typeface="Courier New" pitchFamily="49" charset="0"/>
              </a:rPr>
              <a:t> = </a:t>
            </a:r>
            <a:r>
              <a:rPr lang="en-US" b="1" dirty="0" err="1">
                <a:latin typeface="Courier New" pitchFamily="49" charset="0"/>
              </a:rPr>
              <a:t>event.clientY</a:t>
            </a:r>
            <a:r>
              <a:rPr lang="en-US" b="1" dirty="0">
                <a:latin typeface="Courier New" pitchFamily="49" charset="0"/>
              </a:rPr>
              <a:t>;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}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function </a:t>
            </a:r>
            <a:r>
              <a:rPr lang="en-US" b="1" dirty="0" err="1">
                <a:latin typeface="Courier New" pitchFamily="49" charset="0"/>
              </a:rPr>
              <a:t>mouseUp</a:t>
            </a:r>
            <a:r>
              <a:rPr lang="en-US" b="1" dirty="0">
                <a:latin typeface="Courier New" pitchFamily="49" charset="0"/>
              </a:rPr>
              <a:t>(event) {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    </a:t>
            </a:r>
            <a:r>
              <a:rPr lang="en-US" b="1" dirty="0" err="1">
                <a:latin typeface="Courier New" pitchFamily="49" charset="0"/>
              </a:rPr>
              <a:t>isMouseDown</a:t>
            </a:r>
            <a:r>
              <a:rPr lang="en-US" b="1" dirty="0">
                <a:latin typeface="Courier New" pitchFamily="49" charset="0"/>
              </a:rPr>
              <a:t> = false;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60826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CS 142 Lecture Notes: Events</a:t>
            </a:r>
          </a:p>
        </p:txBody>
      </p:sp>
      <p:sp>
        <p:nvSpPr>
          <p:cNvPr id="614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Slide </a:t>
            </a:r>
            <a:fld id="{13641DCE-78EF-4EE1-9F40-2174AD880240}" type="slidenum">
              <a:rPr lang="en-US">
                <a:solidFill>
                  <a:schemeClr val="bg2"/>
                </a:solidFill>
              </a:rPr>
              <a:pPr eaLnBrk="1" hangingPunct="1"/>
              <a:t>4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Cleaner Implementation</a:t>
            </a:r>
          </a:p>
        </p:txBody>
      </p:sp>
      <p:sp>
        <p:nvSpPr>
          <p:cNvPr id="6149" name="Text Box 3"/>
          <p:cNvSpPr txBox="1">
            <a:spLocks noChangeArrowheads="1"/>
          </p:cNvSpPr>
          <p:nvPr/>
        </p:nvSpPr>
        <p:spPr bwMode="auto">
          <a:xfrm>
            <a:off x="457200" y="1276350"/>
            <a:ext cx="8382000" cy="3749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2000" b="1" dirty="0">
                <a:latin typeface="Courier New" pitchFamily="49" charset="0"/>
              </a:rPr>
              <a:t>&lt;body&gt;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&lt;div id="div1"&gt;Drag Me!&lt;/div&gt;</a:t>
            </a:r>
          </a:p>
          <a:p>
            <a:pPr algn="l" eaLnBrk="1" hangingPunct="1"/>
            <a:r>
              <a:rPr lang="nl-NL" sz="2000" b="1" dirty="0">
                <a:latin typeface="Courier New" pitchFamily="49" charset="0"/>
              </a:rPr>
              <a:t>  &lt;div id="div2"&gt;Drag Me Too!&lt;/div&gt;</a:t>
            </a:r>
            <a:endParaRPr lang="en-US" sz="2000" b="1" dirty="0">
              <a:latin typeface="Courier New" pitchFamily="49" charset="0"/>
            </a:endParaRP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      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&lt;script type="text/</a:t>
            </a:r>
            <a:r>
              <a:rPr lang="en-US" sz="2000" b="1" dirty="0" err="1">
                <a:latin typeface="Courier New" pitchFamily="49" charset="0"/>
              </a:rPr>
              <a:t>javascript</a:t>
            </a:r>
            <a:r>
              <a:rPr lang="en-US" sz="2000" b="1" dirty="0">
                <a:latin typeface="Courier New" pitchFamily="49" charset="0"/>
              </a:rPr>
              <a:t>" </a:t>
            </a:r>
            <a:r>
              <a:rPr lang="en-US" sz="2000" b="1" dirty="0" err="1">
                <a:latin typeface="Courier New" pitchFamily="49" charset="0"/>
              </a:rPr>
              <a:t>src</a:t>
            </a:r>
            <a:r>
              <a:rPr lang="en-US" sz="2000" b="1" dirty="0">
                <a:latin typeface="Courier New" pitchFamily="49" charset="0"/>
              </a:rPr>
              <a:t>="</a:t>
            </a:r>
            <a:r>
              <a:rPr lang="en-US" sz="2000" b="1" dirty="0" smtClean="0">
                <a:latin typeface="Courier New" pitchFamily="49" charset="0"/>
              </a:rPr>
              <a:t>dragger.js" /&gt;</a:t>
            </a:r>
            <a:endParaRPr lang="en-US" sz="2000" b="1" dirty="0">
              <a:latin typeface="Courier New" pitchFamily="49" charset="0"/>
            </a:endParaRP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&lt;script type="text/</a:t>
            </a:r>
            <a:r>
              <a:rPr lang="en-US" sz="2000" b="1" dirty="0" err="1">
                <a:latin typeface="Courier New" pitchFamily="49" charset="0"/>
              </a:rPr>
              <a:t>javascript</a:t>
            </a:r>
            <a:r>
              <a:rPr lang="en-US" sz="2000" b="1" dirty="0">
                <a:latin typeface="Courier New" pitchFamily="49" charset="0"/>
              </a:rPr>
              <a:t>"&gt;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//&lt;![CDATA[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    new Dragger("div1");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    new Dragger("div2");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//]]&gt;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&lt;/script&gt;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&lt;/body&gt;}</a:t>
            </a:r>
          </a:p>
        </p:txBody>
      </p:sp>
    </p:spTree>
    <p:extLst>
      <p:ext uri="{BB962C8B-B14F-4D97-AF65-F5344CB8AC3E}">
        <p14:creationId xmlns:p14="http://schemas.microsoft.com/office/powerpoint/2010/main" val="1029363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CS 142 Lecture Notes: Events</a:t>
            </a:r>
          </a:p>
        </p:txBody>
      </p:sp>
      <p:sp>
        <p:nvSpPr>
          <p:cNvPr id="717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Slide </a:t>
            </a:r>
            <a:fld id="{1B82D374-9A43-4ADF-BECA-E872CD9B44DB}" type="slidenum">
              <a:rPr lang="en-US">
                <a:solidFill>
                  <a:schemeClr val="bg2"/>
                </a:solidFill>
              </a:rPr>
              <a:pPr eaLnBrk="1" hangingPunct="1"/>
              <a:t>5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717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Dragger.js, part 1</a:t>
            </a:r>
          </a:p>
        </p:txBody>
      </p:sp>
      <p:sp>
        <p:nvSpPr>
          <p:cNvPr id="7173" name="Text Box 3"/>
          <p:cNvSpPr txBox="1">
            <a:spLocks noChangeArrowheads="1"/>
          </p:cNvSpPr>
          <p:nvPr/>
        </p:nvSpPr>
        <p:spPr bwMode="auto">
          <a:xfrm>
            <a:off x="457200" y="914400"/>
            <a:ext cx="8458200" cy="5847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1700" b="1" dirty="0">
                <a:latin typeface="Courier New" pitchFamily="49" charset="0"/>
              </a:rPr>
              <a:t>function Dragger(id) {</a:t>
            </a:r>
          </a:p>
          <a:p>
            <a:pPr algn="l" eaLnBrk="1" hangingPunct="1"/>
            <a:r>
              <a:rPr lang="en-US" sz="1700" b="1" dirty="0">
                <a:latin typeface="Courier New" pitchFamily="49" charset="0"/>
              </a:rPr>
              <a:t>    </a:t>
            </a:r>
            <a:r>
              <a:rPr lang="en-US" sz="1700" b="1" dirty="0" err="1">
                <a:latin typeface="Courier New" pitchFamily="49" charset="0"/>
              </a:rPr>
              <a:t>this.isMouseDown</a:t>
            </a:r>
            <a:r>
              <a:rPr lang="en-US" sz="1700" b="1" dirty="0">
                <a:latin typeface="Courier New" pitchFamily="49" charset="0"/>
              </a:rPr>
              <a:t> = false;</a:t>
            </a:r>
          </a:p>
          <a:p>
            <a:pPr algn="l" eaLnBrk="1" hangingPunct="1"/>
            <a:r>
              <a:rPr lang="en-US" sz="1700" b="1" dirty="0">
                <a:latin typeface="Courier New" pitchFamily="49" charset="0"/>
              </a:rPr>
              <a:t>    </a:t>
            </a:r>
            <a:r>
              <a:rPr lang="en-US" sz="1700" b="1" dirty="0" err="1">
                <a:latin typeface="Courier New" pitchFamily="49" charset="0"/>
              </a:rPr>
              <a:t>this.element</a:t>
            </a:r>
            <a:r>
              <a:rPr lang="en-US" sz="1700" b="1" dirty="0">
                <a:latin typeface="Courier New" pitchFamily="49" charset="0"/>
              </a:rPr>
              <a:t> = </a:t>
            </a:r>
            <a:r>
              <a:rPr lang="en-US" sz="1700" b="1" dirty="0" err="1">
                <a:latin typeface="Courier New" pitchFamily="49" charset="0"/>
              </a:rPr>
              <a:t>document.getElementById</a:t>
            </a:r>
            <a:r>
              <a:rPr lang="en-US" sz="1700" b="1" dirty="0">
                <a:latin typeface="Courier New" pitchFamily="49" charset="0"/>
              </a:rPr>
              <a:t>(id);</a:t>
            </a:r>
          </a:p>
          <a:p>
            <a:pPr algn="l" eaLnBrk="1" hangingPunct="1"/>
            <a:r>
              <a:rPr lang="en-US" sz="1700" b="1" dirty="0" smtClean="0">
                <a:latin typeface="Courier New" pitchFamily="49" charset="0"/>
              </a:rPr>
              <a:t>    </a:t>
            </a:r>
            <a:r>
              <a:rPr lang="en-US" sz="1700" b="1" dirty="0" err="1" smtClean="0">
                <a:solidFill>
                  <a:schemeClr val="tx2"/>
                </a:solidFill>
                <a:latin typeface="Courier New" pitchFamily="49" charset="0"/>
              </a:rPr>
              <a:t>var</a:t>
            </a:r>
            <a:r>
              <a:rPr lang="en-US" sz="1700" b="1" dirty="0" smtClean="0">
                <a:solidFill>
                  <a:schemeClr val="tx2"/>
                </a:solidFill>
                <a:latin typeface="Courier New" pitchFamily="49" charset="0"/>
              </a:rPr>
              <a:t> </a:t>
            </a:r>
            <a:r>
              <a:rPr lang="en-US" sz="1700" b="1" dirty="0" err="1" smtClean="0">
                <a:solidFill>
                  <a:schemeClr val="tx2"/>
                </a:solidFill>
                <a:latin typeface="Courier New" pitchFamily="49" charset="0"/>
              </a:rPr>
              <a:t>obj</a:t>
            </a:r>
            <a:r>
              <a:rPr lang="en-US" sz="1700" b="1" dirty="0" smtClean="0">
                <a:solidFill>
                  <a:schemeClr val="tx2"/>
                </a:solidFill>
                <a:latin typeface="Courier New" pitchFamily="49" charset="0"/>
              </a:rPr>
              <a:t> = this;</a:t>
            </a:r>
          </a:p>
          <a:p>
            <a:pPr algn="l" eaLnBrk="1" hangingPunct="1"/>
            <a:r>
              <a:rPr lang="en-US" sz="1700" b="1" dirty="0" smtClean="0">
                <a:solidFill>
                  <a:schemeClr val="tx2"/>
                </a:solidFill>
                <a:latin typeface="Courier New" pitchFamily="49" charset="0"/>
              </a:rPr>
              <a:t>    </a:t>
            </a:r>
            <a:r>
              <a:rPr lang="en-US" sz="1700" b="1" dirty="0" err="1" smtClean="0">
                <a:solidFill>
                  <a:schemeClr val="tx2"/>
                </a:solidFill>
                <a:latin typeface="Courier New" pitchFamily="49" charset="0"/>
              </a:rPr>
              <a:t>this.element.onmousedown</a:t>
            </a:r>
            <a:r>
              <a:rPr lang="en-US" sz="1700" b="1" dirty="0" smtClean="0">
                <a:solidFill>
                  <a:schemeClr val="tx2"/>
                </a:solidFill>
                <a:latin typeface="Courier New" pitchFamily="49" charset="0"/>
              </a:rPr>
              <a:t> = function(event) {</a:t>
            </a:r>
          </a:p>
          <a:p>
            <a:pPr algn="l" eaLnBrk="1" hangingPunct="1"/>
            <a:r>
              <a:rPr lang="en-US" sz="1700" b="1" dirty="0" smtClean="0">
                <a:solidFill>
                  <a:schemeClr val="tx2"/>
                </a:solidFill>
                <a:latin typeface="Courier New" pitchFamily="49" charset="0"/>
              </a:rPr>
              <a:t>        </a:t>
            </a:r>
            <a:r>
              <a:rPr lang="en-US" sz="1700" b="1" dirty="0" err="1" smtClean="0">
                <a:solidFill>
                  <a:schemeClr val="tx2"/>
                </a:solidFill>
                <a:latin typeface="Courier New" pitchFamily="49" charset="0"/>
              </a:rPr>
              <a:t>obj.mouseDown</a:t>
            </a:r>
            <a:r>
              <a:rPr lang="en-US" sz="1700" b="1" dirty="0" smtClean="0">
                <a:solidFill>
                  <a:schemeClr val="tx2"/>
                </a:solidFill>
                <a:latin typeface="Courier New" pitchFamily="49" charset="0"/>
              </a:rPr>
              <a:t>(event);</a:t>
            </a:r>
          </a:p>
          <a:p>
            <a:pPr algn="l" eaLnBrk="1" hangingPunct="1"/>
            <a:r>
              <a:rPr lang="en-US" sz="1700" b="1" dirty="0" smtClean="0">
                <a:solidFill>
                  <a:schemeClr val="tx2"/>
                </a:solidFill>
                <a:latin typeface="Courier New" pitchFamily="49" charset="0"/>
              </a:rPr>
              <a:t>    }</a:t>
            </a:r>
          </a:p>
          <a:p>
            <a:pPr algn="l" eaLnBrk="1" hangingPunct="1"/>
            <a:r>
              <a:rPr lang="en-US" sz="1700" b="1" dirty="0" smtClean="0">
                <a:latin typeface="Courier New" pitchFamily="49" charset="0"/>
              </a:rPr>
              <a:t>}</a:t>
            </a:r>
          </a:p>
          <a:p>
            <a:pPr algn="l" eaLnBrk="1" hangingPunct="1"/>
            <a:r>
              <a:rPr lang="en-US" sz="1700" b="1" dirty="0" err="1" smtClean="0">
                <a:latin typeface="Courier New" pitchFamily="49" charset="0"/>
              </a:rPr>
              <a:t>Dragger.prototype.mouseDown</a:t>
            </a:r>
            <a:r>
              <a:rPr lang="en-US" sz="1700" b="1" dirty="0" smtClean="0">
                <a:latin typeface="Courier New" pitchFamily="49" charset="0"/>
              </a:rPr>
              <a:t> </a:t>
            </a:r>
            <a:r>
              <a:rPr lang="en-US" sz="1700" b="1" dirty="0">
                <a:latin typeface="Courier New" pitchFamily="49" charset="0"/>
              </a:rPr>
              <a:t>= function(event) {</a:t>
            </a:r>
          </a:p>
          <a:p>
            <a:pPr algn="l" eaLnBrk="1" hangingPunct="1"/>
            <a:r>
              <a:rPr lang="en-US" sz="1700" b="1" dirty="0">
                <a:latin typeface="Courier New" pitchFamily="49" charset="0"/>
              </a:rPr>
              <a:t>    </a:t>
            </a:r>
            <a:r>
              <a:rPr lang="en-US" sz="1700" b="1" dirty="0" err="1">
                <a:solidFill>
                  <a:schemeClr val="tx2"/>
                </a:solidFill>
                <a:latin typeface="Courier New" pitchFamily="49" charset="0"/>
              </a:rPr>
              <a:t>var</a:t>
            </a:r>
            <a:r>
              <a:rPr lang="en-US" sz="1700" b="1" dirty="0">
                <a:solidFill>
                  <a:schemeClr val="tx2"/>
                </a:solidFill>
                <a:latin typeface="Courier New" pitchFamily="49" charset="0"/>
              </a:rPr>
              <a:t> </a:t>
            </a:r>
            <a:r>
              <a:rPr lang="en-US" sz="1700" b="1" dirty="0" err="1">
                <a:solidFill>
                  <a:schemeClr val="tx2"/>
                </a:solidFill>
                <a:latin typeface="Courier New" pitchFamily="49" charset="0"/>
              </a:rPr>
              <a:t>obj</a:t>
            </a:r>
            <a:r>
              <a:rPr lang="en-US" sz="1700" b="1" dirty="0">
                <a:solidFill>
                  <a:schemeClr val="tx2"/>
                </a:solidFill>
                <a:latin typeface="Courier New" pitchFamily="49" charset="0"/>
              </a:rPr>
              <a:t> = this;</a:t>
            </a:r>
          </a:p>
          <a:p>
            <a:pPr algn="l" eaLnBrk="1" hangingPunct="1"/>
            <a:r>
              <a:rPr lang="en-US" sz="1700" b="1" dirty="0">
                <a:solidFill>
                  <a:schemeClr val="tx2"/>
                </a:solidFill>
                <a:latin typeface="Courier New" pitchFamily="49" charset="0"/>
              </a:rPr>
              <a:t>    </a:t>
            </a:r>
            <a:r>
              <a:rPr lang="en-US" sz="1700" b="1" dirty="0" err="1">
                <a:solidFill>
                  <a:schemeClr val="tx2"/>
                </a:solidFill>
                <a:latin typeface="Courier New" pitchFamily="49" charset="0"/>
              </a:rPr>
              <a:t>this.oldMoveHandler</a:t>
            </a:r>
            <a:r>
              <a:rPr lang="en-US" sz="1700" b="1" dirty="0">
                <a:solidFill>
                  <a:schemeClr val="tx2"/>
                </a:solidFill>
                <a:latin typeface="Courier New" pitchFamily="49" charset="0"/>
              </a:rPr>
              <a:t> = </a:t>
            </a:r>
            <a:r>
              <a:rPr lang="en-US" sz="1700" b="1" dirty="0" err="1">
                <a:solidFill>
                  <a:schemeClr val="tx2"/>
                </a:solidFill>
                <a:latin typeface="Courier New" pitchFamily="49" charset="0"/>
              </a:rPr>
              <a:t>document.body.onmousemove</a:t>
            </a:r>
            <a:r>
              <a:rPr lang="en-US" sz="1700" b="1" dirty="0">
                <a:solidFill>
                  <a:schemeClr val="tx2"/>
                </a:solidFill>
                <a:latin typeface="Courier New" pitchFamily="49" charset="0"/>
              </a:rPr>
              <a:t>;</a:t>
            </a:r>
          </a:p>
          <a:p>
            <a:pPr algn="l" eaLnBrk="1" hangingPunct="1"/>
            <a:r>
              <a:rPr lang="en-US" sz="1700" b="1" dirty="0">
                <a:solidFill>
                  <a:schemeClr val="tx2"/>
                </a:solidFill>
                <a:latin typeface="Courier New" pitchFamily="49" charset="0"/>
              </a:rPr>
              <a:t>    </a:t>
            </a:r>
            <a:r>
              <a:rPr lang="en-US" sz="1700" b="1" dirty="0" err="1" smtClean="0">
                <a:solidFill>
                  <a:schemeClr val="tx2"/>
                </a:solidFill>
                <a:latin typeface="Courier New" pitchFamily="49" charset="0"/>
              </a:rPr>
              <a:t>document.body.onmousemove</a:t>
            </a:r>
            <a:r>
              <a:rPr lang="en-US" sz="1700" b="1" dirty="0" smtClean="0">
                <a:solidFill>
                  <a:schemeClr val="tx2"/>
                </a:solidFill>
                <a:latin typeface="Courier New" pitchFamily="49" charset="0"/>
              </a:rPr>
              <a:t> </a:t>
            </a:r>
            <a:r>
              <a:rPr lang="en-US" sz="1700" b="1" dirty="0">
                <a:solidFill>
                  <a:schemeClr val="tx2"/>
                </a:solidFill>
                <a:latin typeface="Courier New" pitchFamily="49" charset="0"/>
              </a:rPr>
              <a:t>= function(event) {</a:t>
            </a:r>
          </a:p>
          <a:p>
            <a:pPr algn="l" eaLnBrk="1" hangingPunct="1"/>
            <a:r>
              <a:rPr lang="en-US" sz="1700" b="1" dirty="0">
                <a:solidFill>
                  <a:schemeClr val="tx2"/>
                </a:solidFill>
                <a:latin typeface="Courier New" pitchFamily="49" charset="0"/>
              </a:rPr>
              <a:t>    </a:t>
            </a:r>
            <a:r>
              <a:rPr lang="en-US" sz="1700" b="1" dirty="0" smtClean="0">
                <a:solidFill>
                  <a:schemeClr val="tx2"/>
                </a:solidFill>
                <a:latin typeface="Courier New" pitchFamily="49" charset="0"/>
              </a:rPr>
              <a:t>    </a:t>
            </a:r>
            <a:r>
              <a:rPr lang="en-US" sz="1700" b="1" dirty="0" err="1" smtClean="0">
                <a:solidFill>
                  <a:schemeClr val="tx2"/>
                </a:solidFill>
                <a:latin typeface="Courier New" pitchFamily="49" charset="0"/>
              </a:rPr>
              <a:t>obj.mouseMove</a:t>
            </a:r>
            <a:r>
              <a:rPr lang="en-US" sz="1700" b="1" dirty="0" smtClean="0">
                <a:solidFill>
                  <a:schemeClr val="tx2"/>
                </a:solidFill>
                <a:latin typeface="Courier New" pitchFamily="49" charset="0"/>
              </a:rPr>
              <a:t>(event</a:t>
            </a:r>
            <a:r>
              <a:rPr lang="en-US" sz="1700" b="1" dirty="0">
                <a:solidFill>
                  <a:schemeClr val="tx2"/>
                </a:solidFill>
                <a:latin typeface="Courier New" pitchFamily="49" charset="0"/>
              </a:rPr>
              <a:t>);</a:t>
            </a:r>
          </a:p>
          <a:p>
            <a:pPr algn="l" eaLnBrk="1" hangingPunct="1"/>
            <a:r>
              <a:rPr lang="en-US" sz="1700" b="1" dirty="0">
                <a:solidFill>
                  <a:schemeClr val="tx2"/>
                </a:solidFill>
                <a:latin typeface="Courier New" pitchFamily="49" charset="0"/>
              </a:rPr>
              <a:t>    }</a:t>
            </a:r>
          </a:p>
          <a:p>
            <a:pPr algn="l" eaLnBrk="1" hangingPunct="1"/>
            <a:r>
              <a:rPr lang="en-US" sz="1700" b="1" dirty="0">
                <a:solidFill>
                  <a:schemeClr val="tx2"/>
                </a:solidFill>
                <a:latin typeface="Courier New" pitchFamily="49" charset="0"/>
              </a:rPr>
              <a:t>    </a:t>
            </a:r>
            <a:r>
              <a:rPr lang="en-US" sz="1700" b="1" dirty="0" err="1">
                <a:solidFill>
                  <a:schemeClr val="tx2"/>
                </a:solidFill>
                <a:latin typeface="Courier New" pitchFamily="49" charset="0"/>
              </a:rPr>
              <a:t>this.oldUpHandler</a:t>
            </a:r>
            <a:r>
              <a:rPr lang="en-US" sz="1700" b="1" dirty="0">
                <a:solidFill>
                  <a:schemeClr val="tx2"/>
                </a:solidFill>
                <a:latin typeface="Courier New" pitchFamily="49" charset="0"/>
              </a:rPr>
              <a:t> = </a:t>
            </a:r>
            <a:r>
              <a:rPr lang="en-US" sz="1700" b="1" dirty="0" err="1">
                <a:solidFill>
                  <a:schemeClr val="tx2"/>
                </a:solidFill>
                <a:latin typeface="Courier New" pitchFamily="49" charset="0"/>
              </a:rPr>
              <a:t>document.body.onmouseup</a:t>
            </a:r>
            <a:r>
              <a:rPr lang="en-US" sz="1700" b="1" dirty="0">
                <a:solidFill>
                  <a:schemeClr val="tx2"/>
                </a:solidFill>
                <a:latin typeface="Courier New" pitchFamily="49" charset="0"/>
              </a:rPr>
              <a:t>;</a:t>
            </a:r>
          </a:p>
          <a:p>
            <a:pPr algn="l" eaLnBrk="1" hangingPunct="1"/>
            <a:r>
              <a:rPr lang="en-US" sz="1700" b="1" dirty="0">
                <a:solidFill>
                  <a:schemeClr val="tx2"/>
                </a:solidFill>
                <a:latin typeface="Courier New" pitchFamily="49" charset="0"/>
              </a:rPr>
              <a:t>    </a:t>
            </a:r>
            <a:r>
              <a:rPr lang="en-US" sz="1700" b="1" dirty="0" err="1" smtClean="0">
                <a:solidFill>
                  <a:schemeClr val="tx2"/>
                </a:solidFill>
                <a:latin typeface="Courier New" pitchFamily="49" charset="0"/>
              </a:rPr>
              <a:t>document.body.onmouseup</a:t>
            </a:r>
            <a:r>
              <a:rPr lang="en-US" sz="1700" b="1" dirty="0" smtClean="0">
                <a:solidFill>
                  <a:schemeClr val="tx2"/>
                </a:solidFill>
                <a:latin typeface="Courier New" pitchFamily="49" charset="0"/>
              </a:rPr>
              <a:t> </a:t>
            </a:r>
            <a:r>
              <a:rPr lang="en-US" sz="1700" b="1" dirty="0">
                <a:solidFill>
                  <a:schemeClr val="tx2"/>
                </a:solidFill>
                <a:latin typeface="Courier New" pitchFamily="49" charset="0"/>
              </a:rPr>
              <a:t>= function(event) {</a:t>
            </a:r>
          </a:p>
          <a:p>
            <a:pPr algn="l" eaLnBrk="1" hangingPunct="1"/>
            <a:r>
              <a:rPr lang="en-US" sz="1700" b="1" dirty="0">
                <a:solidFill>
                  <a:schemeClr val="tx2"/>
                </a:solidFill>
                <a:latin typeface="Courier New" pitchFamily="49" charset="0"/>
              </a:rPr>
              <a:t>        </a:t>
            </a:r>
            <a:r>
              <a:rPr lang="en-US" sz="1700" b="1" dirty="0" err="1">
                <a:solidFill>
                  <a:schemeClr val="tx2"/>
                </a:solidFill>
                <a:latin typeface="Courier New" pitchFamily="49" charset="0"/>
              </a:rPr>
              <a:t>obj.mouseUp</a:t>
            </a:r>
            <a:r>
              <a:rPr lang="en-US" sz="1700" b="1" dirty="0">
                <a:solidFill>
                  <a:schemeClr val="tx2"/>
                </a:solidFill>
                <a:latin typeface="Courier New" pitchFamily="49" charset="0"/>
              </a:rPr>
              <a:t>(event);</a:t>
            </a:r>
          </a:p>
          <a:p>
            <a:pPr algn="l" eaLnBrk="1" hangingPunct="1"/>
            <a:r>
              <a:rPr lang="en-US" sz="1700" b="1" dirty="0">
                <a:solidFill>
                  <a:schemeClr val="tx2"/>
                </a:solidFill>
                <a:latin typeface="Courier New" pitchFamily="49" charset="0"/>
              </a:rPr>
              <a:t>    </a:t>
            </a:r>
            <a:r>
              <a:rPr lang="en-US" sz="1700" b="1" dirty="0" smtClean="0">
                <a:solidFill>
                  <a:schemeClr val="tx2"/>
                </a:solidFill>
                <a:latin typeface="Courier New" pitchFamily="49" charset="0"/>
              </a:rPr>
              <a:t>}</a:t>
            </a:r>
          </a:p>
          <a:p>
            <a:pPr algn="l" eaLnBrk="1" hangingPunct="1"/>
            <a:r>
              <a:rPr lang="en-US" sz="1700" b="1" dirty="0">
                <a:latin typeface="Courier New" pitchFamily="49" charset="0"/>
              </a:rPr>
              <a:t> </a:t>
            </a:r>
            <a:r>
              <a:rPr lang="en-US" sz="1700" b="1" dirty="0" smtClean="0">
                <a:latin typeface="Courier New" pitchFamily="49" charset="0"/>
              </a:rPr>
              <a:t>   </a:t>
            </a:r>
            <a:r>
              <a:rPr lang="en-US" sz="1700" b="1" dirty="0" err="1" smtClean="0">
                <a:latin typeface="Courier New" pitchFamily="49" charset="0"/>
              </a:rPr>
              <a:t>this.prevX</a:t>
            </a:r>
            <a:r>
              <a:rPr lang="en-US" sz="1700" b="1" dirty="0" smtClean="0">
                <a:latin typeface="Courier New" pitchFamily="49" charset="0"/>
              </a:rPr>
              <a:t> </a:t>
            </a:r>
            <a:r>
              <a:rPr lang="en-US" sz="1700" b="1" dirty="0">
                <a:latin typeface="Courier New" pitchFamily="49" charset="0"/>
              </a:rPr>
              <a:t>= </a:t>
            </a:r>
            <a:r>
              <a:rPr lang="en-US" sz="1700" b="1" dirty="0" err="1">
                <a:latin typeface="Courier New" pitchFamily="49" charset="0"/>
              </a:rPr>
              <a:t>event.clientX</a:t>
            </a:r>
            <a:r>
              <a:rPr lang="en-US" sz="1700" b="1" dirty="0">
                <a:latin typeface="Courier New" pitchFamily="49" charset="0"/>
              </a:rPr>
              <a:t>;</a:t>
            </a:r>
          </a:p>
          <a:p>
            <a:pPr algn="l" eaLnBrk="1" hangingPunct="1"/>
            <a:r>
              <a:rPr lang="en-US" sz="1700" b="1" dirty="0">
                <a:latin typeface="Courier New" pitchFamily="49" charset="0"/>
              </a:rPr>
              <a:t>    </a:t>
            </a:r>
            <a:r>
              <a:rPr lang="en-US" sz="1700" b="1" dirty="0" err="1">
                <a:latin typeface="Courier New" pitchFamily="49" charset="0"/>
              </a:rPr>
              <a:t>this.prevY</a:t>
            </a:r>
            <a:r>
              <a:rPr lang="en-US" sz="1700" b="1" dirty="0">
                <a:latin typeface="Courier New" pitchFamily="49" charset="0"/>
              </a:rPr>
              <a:t> = </a:t>
            </a:r>
            <a:r>
              <a:rPr lang="en-US" sz="1700" b="1" dirty="0" err="1">
                <a:latin typeface="Courier New" pitchFamily="49" charset="0"/>
              </a:rPr>
              <a:t>event.clientY</a:t>
            </a:r>
            <a:r>
              <a:rPr lang="en-US" sz="1700" b="1" dirty="0">
                <a:latin typeface="Courier New" pitchFamily="49" charset="0"/>
              </a:rPr>
              <a:t>;</a:t>
            </a:r>
          </a:p>
          <a:p>
            <a:pPr algn="l" eaLnBrk="1" hangingPunct="1"/>
            <a:r>
              <a:rPr lang="en-US" sz="1700" b="1" dirty="0">
                <a:latin typeface="Courier New" pitchFamily="49" charset="0"/>
              </a:rPr>
              <a:t>    </a:t>
            </a:r>
            <a:r>
              <a:rPr lang="en-US" sz="1700" b="1" dirty="0" err="1">
                <a:latin typeface="Courier New" pitchFamily="49" charset="0"/>
              </a:rPr>
              <a:t>this.isMouseDown</a:t>
            </a:r>
            <a:r>
              <a:rPr lang="en-US" sz="1700" b="1" dirty="0">
                <a:latin typeface="Courier New" pitchFamily="49" charset="0"/>
              </a:rPr>
              <a:t> = true;</a:t>
            </a:r>
          </a:p>
          <a:p>
            <a:pPr algn="l" eaLnBrk="1" hangingPunct="1"/>
            <a:r>
              <a:rPr lang="en-US" sz="1700" b="1" dirty="0">
                <a:latin typeface="Courier New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811811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CS 142 Lecture Notes: Events</a:t>
            </a:r>
          </a:p>
        </p:txBody>
      </p:sp>
      <p:sp>
        <p:nvSpPr>
          <p:cNvPr id="819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Slide </a:t>
            </a:r>
            <a:fld id="{5C659175-75E5-42C2-8AF4-FC1B7FEFF999}" type="slidenum">
              <a:rPr lang="en-US">
                <a:solidFill>
                  <a:schemeClr val="bg2"/>
                </a:solidFill>
              </a:rPr>
              <a:pPr eaLnBrk="1" hangingPunct="1"/>
              <a:t>6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819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Dragger.js, part 2</a:t>
            </a:r>
          </a:p>
        </p:txBody>
      </p:sp>
      <p:sp>
        <p:nvSpPr>
          <p:cNvPr id="8197" name="Text Box 3"/>
          <p:cNvSpPr txBox="1">
            <a:spLocks noChangeArrowheads="1"/>
          </p:cNvSpPr>
          <p:nvPr/>
        </p:nvSpPr>
        <p:spPr bwMode="auto">
          <a:xfrm>
            <a:off x="457200" y="1152525"/>
            <a:ext cx="8458200" cy="4486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b="1" dirty="0" err="1">
                <a:latin typeface="Courier New" pitchFamily="49" charset="0"/>
              </a:rPr>
              <a:t>Dragger.prototype.mouseMove</a:t>
            </a:r>
            <a:r>
              <a:rPr lang="en-US" b="1" dirty="0">
                <a:latin typeface="Courier New" pitchFamily="49" charset="0"/>
              </a:rPr>
              <a:t> = function(event) {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    if (!</a:t>
            </a:r>
            <a:r>
              <a:rPr lang="en-US" b="1" dirty="0" err="1">
                <a:latin typeface="Courier New" pitchFamily="49" charset="0"/>
              </a:rPr>
              <a:t>this.isMouseDown</a:t>
            </a:r>
            <a:r>
              <a:rPr lang="en-US" b="1" dirty="0">
                <a:latin typeface="Courier New" pitchFamily="49" charset="0"/>
              </a:rPr>
              <a:t>) {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        return;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    }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    </a:t>
            </a:r>
            <a:r>
              <a:rPr lang="en-US" b="1" dirty="0" err="1">
                <a:latin typeface="Courier New" pitchFamily="49" charset="0"/>
              </a:rPr>
              <a:t>this.element.style.left</a:t>
            </a:r>
            <a:r>
              <a:rPr lang="en-US" b="1" dirty="0">
                <a:latin typeface="Courier New" pitchFamily="49" charset="0"/>
              </a:rPr>
              <a:t> = (</a:t>
            </a:r>
            <a:r>
              <a:rPr lang="en-US" b="1" dirty="0" err="1">
                <a:latin typeface="Courier New" pitchFamily="49" charset="0"/>
              </a:rPr>
              <a:t>this.element.offsetLeft</a:t>
            </a:r>
            <a:endParaRPr lang="en-US" b="1" dirty="0">
              <a:latin typeface="Courier New" pitchFamily="49" charset="0"/>
            </a:endParaRP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            + (</a:t>
            </a:r>
            <a:r>
              <a:rPr lang="en-US" b="1" dirty="0" err="1">
                <a:latin typeface="Courier New" pitchFamily="49" charset="0"/>
              </a:rPr>
              <a:t>event.clientX</a:t>
            </a:r>
            <a:r>
              <a:rPr lang="en-US" b="1" dirty="0">
                <a:latin typeface="Courier New" pitchFamily="49" charset="0"/>
              </a:rPr>
              <a:t> - </a:t>
            </a:r>
            <a:r>
              <a:rPr lang="en-US" b="1" dirty="0" err="1">
                <a:latin typeface="Courier New" pitchFamily="49" charset="0"/>
              </a:rPr>
              <a:t>this.prevX</a:t>
            </a:r>
            <a:r>
              <a:rPr lang="en-US" b="1" dirty="0">
                <a:latin typeface="Courier New" pitchFamily="49" charset="0"/>
              </a:rPr>
              <a:t>)) + "</a:t>
            </a:r>
            <a:r>
              <a:rPr lang="en-US" b="1" dirty="0" err="1">
                <a:latin typeface="Courier New" pitchFamily="49" charset="0"/>
              </a:rPr>
              <a:t>px</a:t>
            </a:r>
            <a:r>
              <a:rPr lang="en-US" b="1" dirty="0">
                <a:latin typeface="Courier New" pitchFamily="49" charset="0"/>
              </a:rPr>
              <a:t>";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    </a:t>
            </a:r>
            <a:r>
              <a:rPr lang="en-US" b="1" dirty="0" err="1">
                <a:latin typeface="Courier New" pitchFamily="49" charset="0"/>
              </a:rPr>
              <a:t>this.element.style.top</a:t>
            </a:r>
            <a:r>
              <a:rPr lang="en-US" b="1" dirty="0">
                <a:latin typeface="Courier New" pitchFamily="49" charset="0"/>
              </a:rPr>
              <a:t> = (</a:t>
            </a:r>
            <a:r>
              <a:rPr lang="en-US" b="1" dirty="0" err="1">
                <a:latin typeface="Courier New" pitchFamily="49" charset="0"/>
              </a:rPr>
              <a:t>this.element.offsetTop</a:t>
            </a:r>
            <a:endParaRPr lang="en-US" b="1" dirty="0">
              <a:latin typeface="Courier New" pitchFamily="49" charset="0"/>
            </a:endParaRP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            + (</a:t>
            </a:r>
            <a:r>
              <a:rPr lang="en-US" b="1" dirty="0" err="1">
                <a:latin typeface="Courier New" pitchFamily="49" charset="0"/>
              </a:rPr>
              <a:t>event.clientY</a:t>
            </a:r>
            <a:r>
              <a:rPr lang="en-US" b="1" dirty="0">
                <a:latin typeface="Courier New" pitchFamily="49" charset="0"/>
              </a:rPr>
              <a:t> - </a:t>
            </a:r>
            <a:r>
              <a:rPr lang="en-US" b="1" dirty="0" err="1">
                <a:latin typeface="Courier New" pitchFamily="49" charset="0"/>
              </a:rPr>
              <a:t>this.prevY</a:t>
            </a:r>
            <a:r>
              <a:rPr lang="en-US" b="1" dirty="0">
                <a:latin typeface="Courier New" pitchFamily="49" charset="0"/>
              </a:rPr>
              <a:t>)) + "</a:t>
            </a:r>
            <a:r>
              <a:rPr lang="en-US" b="1" dirty="0" err="1">
                <a:latin typeface="Courier New" pitchFamily="49" charset="0"/>
              </a:rPr>
              <a:t>px</a:t>
            </a:r>
            <a:r>
              <a:rPr lang="en-US" b="1" dirty="0">
                <a:latin typeface="Courier New" pitchFamily="49" charset="0"/>
              </a:rPr>
              <a:t>";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    </a:t>
            </a:r>
            <a:r>
              <a:rPr lang="en-US" b="1" dirty="0" err="1">
                <a:latin typeface="Courier New" pitchFamily="49" charset="0"/>
              </a:rPr>
              <a:t>this.prevX</a:t>
            </a:r>
            <a:r>
              <a:rPr lang="en-US" b="1" dirty="0">
                <a:latin typeface="Courier New" pitchFamily="49" charset="0"/>
              </a:rPr>
              <a:t> = </a:t>
            </a:r>
            <a:r>
              <a:rPr lang="en-US" b="1" dirty="0" err="1">
                <a:latin typeface="Courier New" pitchFamily="49" charset="0"/>
              </a:rPr>
              <a:t>event.clientX</a:t>
            </a:r>
            <a:r>
              <a:rPr lang="en-US" b="1" dirty="0">
                <a:latin typeface="Courier New" pitchFamily="49" charset="0"/>
              </a:rPr>
              <a:t>;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    </a:t>
            </a:r>
            <a:r>
              <a:rPr lang="en-US" b="1" dirty="0" err="1">
                <a:latin typeface="Courier New" pitchFamily="49" charset="0"/>
              </a:rPr>
              <a:t>this.prevY</a:t>
            </a:r>
            <a:r>
              <a:rPr lang="en-US" b="1" dirty="0">
                <a:latin typeface="Courier New" pitchFamily="49" charset="0"/>
              </a:rPr>
              <a:t> = </a:t>
            </a:r>
            <a:r>
              <a:rPr lang="en-US" b="1" dirty="0" err="1">
                <a:latin typeface="Courier New" pitchFamily="49" charset="0"/>
              </a:rPr>
              <a:t>event.clientY</a:t>
            </a:r>
            <a:r>
              <a:rPr lang="en-US" b="1" dirty="0">
                <a:latin typeface="Courier New" pitchFamily="49" charset="0"/>
              </a:rPr>
              <a:t>;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}</a:t>
            </a:r>
          </a:p>
          <a:p>
            <a:pPr algn="l" eaLnBrk="1" hangingPunct="1"/>
            <a:r>
              <a:rPr lang="en-US" b="1" dirty="0" err="1">
                <a:latin typeface="Courier New" pitchFamily="49" charset="0"/>
              </a:rPr>
              <a:t>Dragger.prototype.mouseUp</a:t>
            </a:r>
            <a:r>
              <a:rPr lang="en-US" b="1" dirty="0">
                <a:latin typeface="Courier New" pitchFamily="49" charset="0"/>
              </a:rPr>
              <a:t> = function(event) {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    </a:t>
            </a:r>
            <a:r>
              <a:rPr lang="en-US" b="1" dirty="0" err="1">
                <a:latin typeface="Courier New" pitchFamily="49" charset="0"/>
              </a:rPr>
              <a:t>this.isMouseDown</a:t>
            </a:r>
            <a:r>
              <a:rPr lang="en-US" b="1" dirty="0">
                <a:latin typeface="Courier New" pitchFamily="49" charset="0"/>
              </a:rPr>
              <a:t> = false;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    </a:t>
            </a:r>
            <a:r>
              <a:rPr lang="en-US" b="1" dirty="0" err="1" smtClean="0">
                <a:solidFill>
                  <a:schemeClr val="tx2"/>
                </a:solidFill>
                <a:latin typeface="Courier New" pitchFamily="49" charset="0"/>
              </a:rPr>
              <a:t>document.body.onmousemove</a:t>
            </a:r>
            <a:r>
              <a:rPr lang="en-US" b="1" dirty="0" smtClean="0">
                <a:solidFill>
                  <a:schemeClr val="tx2"/>
                </a:solidFill>
                <a:latin typeface="Courier New" pitchFamily="49" charset="0"/>
              </a:rPr>
              <a:t> </a:t>
            </a:r>
            <a:r>
              <a:rPr lang="en-US" b="1" dirty="0">
                <a:solidFill>
                  <a:schemeClr val="tx2"/>
                </a:solidFill>
                <a:latin typeface="Courier New" pitchFamily="49" charset="0"/>
              </a:rPr>
              <a:t>= </a:t>
            </a:r>
            <a:r>
              <a:rPr lang="en-US" b="1" dirty="0" err="1">
                <a:solidFill>
                  <a:schemeClr val="tx2"/>
                </a:solidFill>
                <a:latin typeface="Courier New" pitchFamily="49" charset="0"/>
              </a:rPr>
              <a:t>this.oldMoveHandler</a:t>
            </a:r>
            <a:r>
              <a:rPr lang="en-US" b="1" dirty="0">
                <a:solidFill>
                  <a:schemeClr val="tx2"/>
                </a:solidFill>
                <a:latin typeface="Courier New" pitchFamily="49" charset="0"/>
              </a:rPr>
              <a:t>;</a:t>
            </a:r>
          </a:p>
          <a:p>
            <a:pPr algn="l" eaLnBrk="1" hangingPunct="1"/>
            <a:r>
              <a:rPr lang="en-US" b="1" dirty="0">
                <a:solidFill>
                  <a:schemeClr val="tx2"/>
                </a:solidFill>
                <a:latin typeface="Courier New" pitchFamily="49" charset="0"/>
              </a:rPr>
              <a:t>    </a:t>
            </a:r>
            <a:r>
              <a:rPr lang="en-US" b="1" dirty="0" err="1" smtClean="0">
                <a:solidFill>
                  <a:schemeClr val="tx2"/>
                </a:solidFill>
                <a:latin typeface="Courier New" pitchFamily="49" charset="0"/>
              </a:rPr>
              <a:t>document.body.onmouseup</a:t>
            </a:r>
            <a:r>
              <a:rPr lang="en-US" b="1" dirty="0" smtClean="0">
                <a:solidFill>
                  <a:schemeClr val="tx2"/>
                </a:solidFill>
                <a:latin typeface="Courier New" pitchFamily="49" charset="0"/>
              </a:rPr>
              <a:t> </a:t>
            </a:r>
            <a:r>
              <a:rPr lang="en-US" b="1" dirty="0">
                <a:solidFill>
                  <a:schemeClr val="tx2"/>
                </a:solidFill>
                <a:latin typeface="Courier New" pitchFamily="49" charset="0"/>
              </a:rPr>
              <a:t>= </a:t>
            </a:r>
            <a:r>
              <a:rPr lang="en-US" b="1" dirty="0" err="1">
                <a:solidFill>
                  <a:schemeClr val="tx2"/>
                </a:solidFill>
                <a:latin typeface="Courier New" pitchFamily="49" charset="0"/>
              </a:rPr>
              <a:t>this.oldUpHandler</a:t>
            </a:r>
            <a:r>
              <a:rPr lang="en-US" b="1" dirty="0">
                <a:solidFill>
                  <a:schemeClr val="tx2"/>
                </a:solidFill>
                <a:latin typeface="Courier New" pitchFamily="49" charset="0"/>
              </a:rPr>
              <a:t>;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690062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CS 142 Lecture Notes: Events</a:t>
            </a:r>
          </a:p>
        </p:txBody>
      </p:sp>
      <p:sp>
        <p:nvSpPr>
          <p:cNvPr id="921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Slide </a:t>
            </a:r>
            <a:fld id="{E468B17B-F258-4852-B9CB-CD58280C2F93}" type="slidenum">
              <a:rPr lang="en-US">
                <a:solidFill>
                  <a:schemeClr val="bg2"/>
                </a:solidFill>
              </a:rPr>
              <a:pPr eaLnBrk="1" hangingPunct="1"/>
              <a:t>7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922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Which Element Gets Event?</a:t>
            </a:r>
          </a:p>
        </p:txBody>
      </p:sp>
      <p:sp>
        <p:nvSpPr>
          <p:cNvPr id="9221" name="Text Box 3"/>
          <p:cNvSpPr txBox="1">
            <a:spLocks noChangeArrowheads="1"/>
          </p:cNvSpPr>
          <p:nvPr/>
        </p:nvSpPr>
        <p:spPr bwMode="auto">
          <a:xfrm>
            <a:off x="457200" y="1295400"/>
            <a:ext cx="8458200" cy="2225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2000" b="1" dirty="0">
                <a:latin typeface="Courier New" pitchFamily="49" charset="0"/>
              </a:rPr>
              <a:t>&lt;body&gt;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&lt;table&gt;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  &lt;</a:t>
            </a:r>
            <a:r>
              <a:rPr lang="en-US" sz="2000" b="1" dirty="0" err="1">
                <a:latin typeface="Courier New" pitchFamily="49" charset="0"/>
              </a:rPr>
              <a:t>tr</a:t>
            </a:r>
            <a:r>
              <a:rPr lang="en-US" sz="2000" b="1" dirty="0">
                <a:latin typeface="Courier New" pitchFamily="49" charset="0"/>
              </a:rPr>
              <a:t>&gt;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    &lt;td&gt;xyz&lt;/td&gt;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  &lt;/</a:t>
            </a:r>
            <a:r>
              <a:rPr lang="en-US" sz="2000" b="1" dirty="0" err="1">
                <a:latin typeface="Courier New" pitchFamily="49" charset="0"/>
              </a:rPr>
              <a:t>tr</a:t>
            </a:r>
            <a:r>
              <a:rPr lang="en-US" sz="2000" b="1" dirty="0">
                <a:latin typeface="Courier New" pitchFamily="49" charset="0"/>
              </a:rPr>
              <a:t>&gt;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&lt;/table&gt;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&lt;/body&gt;</a:t>
            </a:r>
          </a:p>
        </p:txBody>
      </p:sp>
      <p:sp>
        <p:nvSpPr>
          <p:cNvPr id="9222" name="Text Box 4"/>
          <p:cNvSpPr txBox="1">
            <a:spLocks noChangeArrowheads="1"/>
          </p:cNvSpPr>
          <p:nvPr/>
        </p:nvSpPr>
        <p:spPr bwMode="auto">
          <a:xfrm>
            <a:off x="3048000" y="3962400"/>
            <a:ext cx="1828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400">
                <a:solidFill>
                  <a:schemeClr val="folHlink"/>
                </a:solidFill>
              </a:rPr>
              <a:t>Click on this</a:t>
            </a:r>
          </a:p>
        </p:txBody>
      </p:sp>
      <p:sp>
        <p:nvSpPr>
          <p:cNvPr id="9223" name="Line 5"/>
          <p:cNvSpPr>
            <a:spLocks noChangeShapeType="1"/>
          </p:cNvSpPr>
          <p:nvPr/>
        </p:nvSpPr>
        <p:spPr bwMode="auto">
          <a:xfrm flipH="1" flipV="1">
            <a:off x="2438400" y="2590800"/>
            <a:ext cx="990600" cy="137160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661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 142 Lecture Notes: Cookies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Slide </a:t>
            </a:r>
            <a:fld id="{AB12D82D-1F82-4563-AA62-0D86922AD5D5}" type="slidenum">
              <a:rPr lang="en-US"/>
              <a:pPr/>
              <a:t>8</a:t>
            </a:fld>
            <a:endParaRPr lang="en-US"/>
          </a:p>
        </p:txBody>
      </p:sp>
      <p:sp>
        <p:nvSpPr>
          <p:cNvPr id="71682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074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JO Colors">
      <a:dk1>
        <a:srgbClr val="000000"/>
      </a:dk1>
      <a:lt1>
        <a:srgbClr val="FFFFFF"/>
      </a:lt1>
      <a:dk2>
        <a:srgbClr val="1F4899"/>
      </a:dk2>
      <a:lt2>
        <a:srgbClr val="7F7F7F"/>
      </a:lt2>
      <a:accent1>
        <a:srgbClr val="0B590B"/>
      </a:accent1>
      <a:accent2>
        <a:srgbClr val="E1FFE1"/>
      </a:accent2>
      <a:accent3>
        <a:srgbClr val="DEE7F8"/>
      </a:accent3>
      <a:accent4>
        <a:srgbClr val="A5001E"/>
      </a:accent4>
      <a:accent5>
        <a:srgbClr val="FFFFB9"/>
      </a:accent5>
      <a:accent6>
        <a:srgbClr val="844F1A"/>
      </a:accent6>
      <a:hlink>
        <a:srgbClr val="005239"/>
      </a:hlink>
      <a:folHlink>
        <a:srgbClr val="A5001E"/>
      </a:folHlink>
    </a:clrScheme>
    <a:fontScheme name="Default Design">
      <a:majorFont>
        <a:latin typeface="Verdan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a:style>
    </a:spDef>
    <a:lnDef>
      <a:spPr>
        <a:ln w="19050" cap="rnd"/>
        <a:effectLst/>
      </a:spPr>
      <a:bodyPr/>
      <a:lstStyle/>
      <a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a: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0050A0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004891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11518</TotalTime>
  <Words>514</Words>
  <Application>Microsoft Office PowerPoint</Application>
  <PresentationFormat>On-screen Show (4:3)</PresentationFormat>
  <Paragraphs>125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Default Design</vt:lpstr>
      <vt:lpstr>Access to Event Object</vt:lpstr>
      <vt:lpstr>Draggable Rectangle</vt:lpstr>
      <vt:lpstr>Dragging Application</vt:lpstr>
      <vt:lpstr>Cleaner Implementation</vt:lpstr>
      <vt:lpstr>Dragger.js, part 1</vt:lpstr>
      <vt:lpstr>Dragger.js, part 2</vt:lpstr>
      <vt:lpstr>Which Element Gets Event?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John Ousterhout</dc:creator>
  <cp:lastModifiedBy>John Ousterhout</cp:lastModifiedBy>
  <cp:revision>447</cp:revision>
  <cp:lastPrinted>2011-01-25T21:54:55Z</cp:lastPrinted>
  <dcterms:created xsi:type="dcterms:W3CDTF">2008-10-19T02:20:00Z</dcterms:created>
  <dcterms:modified xsi:type="dcterms:W3CDTF">2013-05-10T18:39:57Z</dcterms:modified>
</cp:coreProperties>
</file>