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9" r:id="rId2"/>
    <p:sldId id="260" r:id="rId3"/>
    <p:sldId id="265" r:id="rId4"/>
    <p:sldId id="261" r:id="rId5"/>
    <p:sldId id="266" r:id="rId6"/>
    <p:sldId id="263" r:id="rId7"/>
    <p:sldId id="264" r:id="rId8"/>
    <p:sldId id="258" r:id="rId9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4E0"/>
    <a:srgbClr val="B7CBF0"/>
    <a:srgbClr val="D5E0F7"/>
    <a:srgbClr val="DCE6F8"/>
    <a:srgbClr val="5252BA"/>
    <a:srgbClr val="D81C1C"/>
    <a:srgbClr val="F2F6FC"/>
    <a:srgbClr val="EAEAEA"/>
    <a:srgbClr val="F8F8F8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6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Forms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78306C66-4036-4ADF-B7E2-EABE21EBD240}" type="slidenum">
              <a:rPr lang="en-US">
                <a:solidFill>
                  <a:schemeClr val="bg2"/>
                </a:solidFill>
              </a:rPr>
              <a:pPr eaLnBrk="1" hangingPunct="1"/>
              <a:t>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Simple Form</a:t>
            </a:r>
          </a:p>
        </p:txBody>
      </p:sp>
      <p:sp>
        <p:nvSpPr>
          <p:cNvPr id="3077" name="Text Box 3"/>
          <p:cNvSpPr txBox="1">
            <a:spLocks noChangeArrowheads="1"/>
          </p:cNvSpPr>
          <p:nvPr/>
        </p:nvSpPr>
        <p:spPr bwMode="auto">
          <a:xfrm>
            <a:off x="304800" y="1295400"/>
            <a:ext cx="86868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&lt;form action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="/product/update" 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method="post"&gt;</a:t>
            </a:r>
          </a:p>
          <a:p>
            <a:pPr algn="l" eaLnBrk="1" hangingPunct="1"/>
            <a:r>
              <a:rPr lang="en-US" b="1" dirty="0" smtClean="0">
                <a:latin typeface="Courier New" pitchFamily="49" charset="0"/>
              </a:rPr>
              <a:t>  Product: 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&lt;input type="text" name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=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"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product"/&gt;</a:t>
            </a:r>
            <a:r>
              <a:rPr lang="en-US" b="1" dirty="0" smtClean="0">
                <a:latin typeface="Courier New" pitchFamily="49" charset="0"/>
              </a:rPr>
              <a:t>&lt;</a:t>
            </a:r>
            <a:r>
              <a:rPr lang="en-US" b="1" dirty="0" err="1">
                <a:latin typeface="Courier New" pitchFamily="49" charset="0"/>
              </a:rPr>
              <a:t>br</a:t>
            </a:r>
            <a:r>
              <a:rPr lang="en-US" b="1" dirty="0">
                <a:latin typeface="Courier New" pitchFamily="49" charset="0"/>
              </a:rPr>
              <a:t> /&gt;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</a:t>
            </a:r>
            <a:r>
              <a:rPr lang="en-US" b="1" dirty="0" smtClean="0">
                <a:latin typeface="Courier New" pitchFamily="49" charset="0"/>
              </a:rPr>
              <a:t>Price: 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&lt;input type="text" name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="price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"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 value=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"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49.95"/&gt;</a:t>
            </a:r>
            <a:r>
              <a:rPr lang="en-US" b="1" dirty="0" smtClean="0">
                <a:latin typeface="Courier New" pitchFamily="49" charset="0"/>
              </a:rPr>
              <a:t>&lt;</a:t>
            </a:r>
            <a:r>
              <a:rPr lang="en-US" b="1" dirty="0" err="1">
                <a:latin typeface="Courier New" pitchFamily="49" charset="0"/>
              </a:rPr>
              <a:t>br</a:t>
            </a:r>
            <a:r>
              <a:rPr lang="en-US" b="1" dirty="0">
                <a:latin typeface="Courier New" pitchFamily="49" charset="0"/>
              </a:rPr>
              <a:t> /&gt;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&lt;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input type="submit" value="Submit"/&gt;</a:t>
            </a:r>
          </a:p>
          <a:p>
            <a:pPr algn="l" eaLnBrk="1" hangingPunct="1"/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&lt;/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form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&gt;</a:t>
            </a:r>
            <a:endParaRPr lang="en-US" b="1" dirty="0">
              <a:solidFill>
                <a:schemeClr val="accent4"/>
              </a:solidFill>
              <a:latin typeface="Courier New" pitchFamily="49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3505200"/>
            <a:ext cx="1905000" cy="7078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0708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209655"/>
            <a:ext cx="3429000" cy="396875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Forms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09655"/>
            <a:ext cx="2133600" cy="396875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F0B8BB38-23B1-460F-B0EE-534431FB7AD9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Rails Form Helpers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457200" y="1180455"/>
            <a:ext cx="8458200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&lt;%= </a:t>
            </a:r>
            <a:r>
              <a:rPr lang="en-US" sz="2000" b="1" dirty="0" err="1" smtClean="0">
                <a:latin typeface="Courier New" pitchFamily="49" charset="0"/>
              </a:rPr>
              <a:t>form_for</a:t>
            </a:r>
            <a:r>
              <a:rPr lang="en-US" sz="2000" b="1" dirty="0" smtClean="0">
                <a:latin typeface="Courier New" pitchFamily="49" charset="0"/>
              </a:rPr>
              <a:t>(@student, </a:t>
            </a:r>
            <a:r>
              <a:rPr lang="en-US" sz="2000" b="1" dirty="0">
                <a:latin typeface="Courier New" pitchFamily="49" charset="0"/>
              </a:rPr>
              <a:t>:</a:t>
            </a:r>
            <a:r>
              <a:rPr lang="en-US" sz="2000" b="1" dirty="0" err="1">
                <a:latin typeface="Courier New" pitchFamily="49" charset="0"/>
              </a:rPr>
              <a:t>url</a:t>
            </a:r>
            <a:r>
              <a:rPr lang="en-US" sz="2000" b="1" dirty="0">
                <a:latin typeface="Courier New" pitchFamily="49" charset="0"/>
              </a:rPr>
              <a:t> =&gt; {:action =&gt; </a:t>
            </a:r>
            <a:r>
              <a:rPr lang="en-US" sz="2000" b="1" dirty="0" smtClean="0">
                <a:latin typeface="Courier New" pitchFamily="49" charset="0"/>
              </a:rPr>
              <a:t>:update,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:id </a:t>
            </a:r>
            <a:r>
              <a:rPr lang="en-US" sz="2000" b="1" dirty="0" smtClean="0">
                <a:latin typeface="Courier New" pitchFamily="49" charset="0"/>
              </a:rPr>
              <a:t>=&gt; @</a:t>
            </a:r>
            <a:r>
              <a:rPr lang="en-US" sz="2000" b="1" dirty="0">
                <a:latin typeface="Courier New" pitchFamily="49" charset="0"/>
              </a:rPr>
              <a:t>student.id}) do |form| %&gt;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&lt;%= </a:t>
            </a:r>
            <a:r>
              <a:rPr lang="en-US" sz="2000" b="1" dirty="0" err="1">
                <a:latin typeface="Courier New" pitchFamily="49" charset="0"/>
              </a:rPr>
              <a:t>form.text_field</a:t>
            </a:r>
            <a:r>
              <a:rPr lang="en-US" sz="2000" b="1" dirty="0">
                <a:latin typeface="Courier New" pitchFamily="49" charset="0"/>
              </a:rPr>
              <a:t>(:name) </a:t>
            </a:r>
            <a:r>
              <a:rPr lang="en-US" sz="2000" b="1" dirty="0" smtClean="0">
                <a:latin typeface="Courier New" pitchFamily="49" charset="0"/>
              </a:rPr>
              <a:t>%&gt;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&lt;%= </a:t>
            </a:r>
            <a:r>
              <a:rPr lang="en-US" sz="2000" b="1" dirty="0" err="1">
                <a:latin typeface="Courier New" pitchFamily="49" charset="0"/>
              </a:rPr>
              <a:t>form.text_field</a:t>
            </a:r>
            <a:r>
              <a:rPr lang="en-US" sz="2000" b="1" dirty="0">
                <a:latin typeface="Courier New" pitchFamily="49" charset="0"/>
              </a:rPr>
              <a:t>(:birth) </a:t>
            </a:r>
            <a:r>
              <a:rPr lang="en-US" sz="2000" b="1" dirty="0" smtClean="0">
                <a:latin typeface="Courier New" pitchFamily="49" charset="0"/>
              </a:rPr>
              <a:t>%&gt;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&lt;%= </a:t>
            </a:r>
            <a:r>
              <a:rPr lang="en-US" sz="2000" b="1" dirty="0" err="1" smtClean="0">
                <a:latin typeface="Courier New" pitchFamily="49" charset="0"/>
              </a:rPr>
              <a:t>form.submit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</a:rPr>
              <a:t>"Modify Student" %&gt;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&lt;% end </a:t>
            </a:r>
            <a:r>
              <a:rPr lang="en-US" sz="2000" b="1" dirty="0" smtClean="0">
                <a:latin typeface="Courier New" pitchFamily="49" charset="0"/>
              </a:rPr>
              <a:t>%&gt;</a:t>
            </a:r>
          </a:p>
          <a:p>
            <a:pPr algn="l" eaLnBrk="1" hangingPunct="1"/>
            <a:endParaRPr lang="en-US" sz="2000" b="1" dirty="0">
              <a:solidFill>
                <a:schemeClr val="tx2"/>
              </a:solidFill>
              <a:latin typeface="Courier New" pitchFamily="49" charset="0"/>
            </a:endParaRPr>
          </a:p>
          <a:p>
            <a:pPr algn="l" eaLnBrk="1" hangingPunct="1"/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form 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action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="/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student/update/4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" 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method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post"&gt;</a:t>
            </a:r>
          </a:p>
          <a:p>
            <a:pPr algn="l" eaLnBrk="1" hangingPunct="1"/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&lt;input 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id="</a:t>
            </a:r>
            <a:r>
              <a:rPr lang="en-US" sz="2000" b="1" dirty="0" err="1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student_name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" name="student[name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]“</a:t>
            </a:r>
          </a:p>
          <a:p>
            <a:pPr algn="l" eaLnBrk="1" hangingPunct="1"/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 size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="30" type="text" value="Chen" 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/&gt;</a:t>
            </a:r>
          </a:p>
          <a:p>
            <a:pPr algn="l" eaLnBrk="1" hangingPunct="1"/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input id="</a:t>
            </a:r>
            <a:r>
              <a:rPr lang="en-US" sz="2000" b="1" dirty="0" err="1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student_birth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" name="student[birth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]“</a:t>
            </a:r>
          </a:p>
          <a:p>
            <a:pPr algn="l" eaLnBrk="1" hangingPunct="1"/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 size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="30" type="text" value="1990-02-04" 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/&gt;</a:t>
            </a:r>
          </a:p>
          <a:p>
            <a:pPr algn="l" eaLnBrk="1" hangingPunct="1"/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input name="commit" type="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submit“</a:t>
            </a:r>
          </a:p>
          <a:p>
            <a:pPr algn="l" eaLnBrk="1" hangingPunct="1"/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 value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="Modify Student" 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/&gt;</a:t>
            </a:r>
          </a:p>
          <a:p>
            <a:pPr algn="l" eaLnBrk="1" hangingPunct="1"/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&lt;/form&gt;</a:t>
            </a:r>
            <a:endParaRPr lang="en-US" sz="2000" b="1" dirty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103" name="Text Box 5"/>
          <p:cNvSpPr txBox="1">
            <a:spLocks noChangeArrowheads="1"/>
          </p:cNvSpPr>
          <p:nvPr/>
        </p:nvSpPr>
        <p:spPr bwMode="auto">
          <a:xfrm>
            <a:off x="762000" y="990600"/>
            <a:ext cx="4800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dirty="0" smtClean="0">
                <a:solidFill>
                  <a:schemeClr val="folHlink"/>
                </a:solidFill>
              </a:rPr>
              <a:t>Describes type, provides initial values</a:t>
            </a:r>
            <a:endParaRPr lang="en-US" sz="2000" dirty="0">
              <a:solidFill>
                <a:schemeClr val="folHlink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6553200" y="2133600"/>
            <a:ext cx="25908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dirty="0" smtClean="0">
                <a:solidFill>
                  <a:schemeClr val="folHlink"/>
                </a:solidFill>
              </a:rPr>
              <a:t>Object representing</a:t>
            </a:r>
            <a:br>
              <a:rPr lang="en-US" sz="2000" dirty="0" smtClean="0">
                <a:solidFill>
                  <a:schemeClr val="folHlink"/>
                </a:solidFill>
              </a:rPr>
            </a:br>
            <a:r>
              <a:rPr lang="en-US" sz="2000" dirty="0" smtClean="0">
                <a:solidFill>
                  <a:schemeClr val="folHlink"/>
                </a:solidFill>
              </a:rPr>
              <a:t>form</a:t>
            </a:r>
            <a:endParaRPr lang="en-US" sz="2000" dirty="0">
              <a:solidFill>
                <a:schemeClr val="folHlink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3124200" y="1326396"/>
            <a:ext cx="0" cy="228600"/>
          </a:xfrm>
          <a:prstGeom prst="straightConnector1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Freeform 7"/>
          <p:cNvSpPr/>
          <p:nvPr/>
        </p:nvSpPr>
        <p:spPr>
          <a:xfrm>
            <a:off x="5246176" y="2092271"/>
            <a:ext cx="1239865" cy="317715"/>
          </a:xfrm>
          <a:custGeom>
            <a:avLst/>
            <a:gdLst>
              <a:gd name="connsiteX0" fmla="*/ 1239865 w 1239865"/>
              <a:gd name="connsiteY0" fmla="*/ 317715 h 317715"/>
              <a:gd name="connsiteX1" fmla="*/ 302217 w 1239865"/>
              <a:gd name="connsiteY1" fmla="*/ 317715 h 317715"/>
              <a:gd name="connsiteX2" fmla="*/ 0 w 1239865"/>
              <a:gd name="connsiteY2" fmla="*/ 15498 h 317715"/>
              <a:gd name="connsiteX3" fmla="*/ 0 w 1239865"/>
              <a:gd name="connsiteY3" fmla="*/ 0 h 31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9865" h="317715">
                <a:moveTo>
                  <a:pt x="1239865" y="317715"/>
                </a:moveTo>
                <a:lnTo>
                  <a:pt x="302217" y="317715"/>
                </a:lnTo>
                <a:lnTo>
                  <a:pt x="0" y="15498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3124200" y="3276600"/>
            <a:ext cx="533400" cy="609600"/>
          </a:xfrm>
          <a:prstGeom prst="downArrow">
            <a:avLst/>
          </a:prstGeom>
          <a:gradFill>
            <a:gsLst>
              <a:gs pos="0">
                <a:srgbClr val="D5E0F7"/>
              </a:gs>
              <a:gs pos="100000">
                <a:srgbClr val="6A94E0"/>
              </a:gs>
            </a:gsLst>
            <a:lin ang="5400000" scaled="0"/>
          </a:gra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21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209655"/>
            <a:ext cx="3429000" cy="396875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Forms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09655"/>
            <a:ext cx="2133600" cy="396875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bg2"/>
                </a:solidFill>
              </a:rPr>
              <a:t>Slide </a:t>
            </a:r>
            <a:fld id="{F0B8BB38-23B1-460F-B0EE-534431FB7AD9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Customize Format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304800" y="1295400"/>
            <a:ext cx="861060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&lt;%= </a:t>
            </a:r>
            <a:r>
              <a:rPr lang="en-US" b="1" dirty="0" err="1" smtClean="0">
                <a:solidFill>
                  <a:schemeClr val="accent4"/>
                </a:solidFill>
                <a:latin typeface="Courier New" pitchFamily="49" charset="0"/>
              </a:rPr>
              <a:t>form_for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(@student, 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:</a:t>
            </a:r>
            <a:r>
              <a:rPr lang="en-US" b="1" dirty="0" err="1">
                <a:solidFill>
                  <a:schemeClr val="accent4"/>
                </a:solidFill>
                <a:latin typeface="Courier New" pitchFamily="49" charset="0"/>
              </a:rPr>
              <a:t>url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 =&gt; {:action =&gt; 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:update,</a:t>
            </a:r>
            <a:endParaRPr lang="en-US" b="1" dirty="0">
              <a:solidFill>
                <a:schemeClr val="accent4"/>
              </a:solidFill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    :id =&gt;@student.id}) do |form| %&gt;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&lt;table class="form"&gt;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</a:t>
            </a:r>
            <a:r>
              <a:rPr lang="en-US" b="1" dirty="0" err="1">
                <a:latin typeface="Courier New" pitchFamily="49" charset="0"/>
              </a:rPr>
              <a:t>tr</a:t>
            </a:r>
            <a:r>
              <a:rPr lang="en-US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b="1" dirty="0" smtClean="0">
                <a:latin typeface="Courier New" pitchFamily="49" charset="0"/>
              </a:rPr>
              <a:t>      &lt;td&gt;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&lt;%= </a:t>
            </a:r>
            <a:r>
              <a:rPr lang="en-US" b="1" dirty="0" err="1">
                <a:solidFill>
                  <a:schemeClr val="accent4"/>
                </a:solidFill>
                <a:latin typeface="Courier New" pitchFamily="49" charset="0"/>
              </a:rPr>
              <a:t>form.label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(:name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, "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Name:")%&gt;</a:t>
            </a:r>
            <a:r>
              <a:rPr lang="en-US" b="1" dirty="0">
                <a:latin typeface="Courier New" pitchFamily="49" charset="0"/>
              </a:rPr>
              <a:t>&lt;/td</a:t>
            </a:r>
            <a:r>
              <a:rPr lang="en-US" b="1" dirty="0" smtClean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b="1" dirty="0" smtClean="0">
                <a:latin typeface="Courier New" pitchFamily="49" charset="0"/>
              </a:rPr>
              <a:t>      </a:t>
            </a:r>
            <a:r>
              <a:rPr lang="en-US" b="1" dirty="0">
                <a:latin typeface="Courier New" pitchFamily="49" charset="0"/>
              </a:rPr>
              <a:t>&lt;td&gt;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&lt;%= </a:t>
            </a:r>
            <a:r>
              <a:rPr lang="en-US" b="1" dirty="0" err="1">
                <a:solidFill>
                  <a:schemeClr val="accent4"/>
                </a:solidFill>
                <a:latin typeface="Courier New" pitchFamily="49" charset="0"/>
              </a:rPr>
              <a:t>form.text_field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(:name) 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%&gt;</a:t>
            </a:r>
            <a:r>
              <a:rPr lang="en-US" b="1" dirty="0" smtClean="0">
                <a:latin typeface="Courier New" pitchFamily="49" charset="0"/>
              </a:rPr>
              <a:t>&lt;/td</a:t>
            </a:r>
            <a:r>
              <a:rPr lang="en-US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&lt;/</a:t>
            </a:r>
            <a:r>
              <a:rPr lang="en-US" b="1" dirty="0" err="1">
                <a:latin typeface="Courier New" pitchFamily="49" charset="0"/>
              </a:rPr>
              <a:t>tr</a:t>
            </a:r>
            <a:r>
              <a:rPr lang="en-US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</a:t>
            </a:r>
            <a:r>
              <a:rPr lang="en-US" b="1" dirty="0" err="1">
                <a:latin typeface="Courier New" pitchFamily="49" charset="0"/>
              </a:rPr>
              <a:t>tr</a:t>
            </a:r>
            <a:r>
              <a:rPr lang="en-US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&lt;</a:t>
            </a:r>
            <a:r>
              <a:rPr lang="en-US" b="1" dirty="0" smtClean="0">
                <a:latin typeface="Courier New" pitchFamily="49" charset="0"/>
              </a:rPr>
              <a:t>td&gt;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&lt;%= </a:t>
            </a:r>
            <a:r>
              <a:rPr lang="en-US" b="1" dirty="0" err="1">
                <a:solidFill>
                  <a:schemeClr val="accent4"/>
                </a:solidFill>
                <a:latin typeface="Courier New" pitchFamily="49" charset="0"/>
              </a:rPr>
              <a:t>form.label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(:birth, "Date of birth:")%&gt;</a:t>
            </a:r>
            <a:r>
              <a:rPr lang="en-US" b="1" dirty="0" smtClean="0">
                <a:latin typeface="Courier New" pitchFamily="49" charset="0"/>
              </a:rPr>
              <a:t>&lt;/td</a:t>
            </a:r>
            <a:r>
              <a:rPr lang="en-US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&lt;td&gt;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&lt;%= </a:t>
            </a:r>
            <a:r>
              <a:rPr lang="en-US" b="1" dirty="0" err="1">
                <a:solidFill>
                  <a:schemeClr val="accent4"/>
                </a:solidFill>
                <a:latin typeface="Courier New" pitchFamily="49" charset="0"/>
              </a:rPr>
              <a:t>form.text_field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(:birth) 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%&gt;</a:t>
            </a:r>
            <a:r>
              <a:rPr lang="en-US" b="1" dirty="0" smtClean="0">
                <a:latin typeface="Courier New" pitchFamily="49" charset="0"/>
              </a:rPr>
              <a:t>&lt;/td</a:t>
            </a:r>
            <a:r>
              <a:rPr lang="en-US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&lt;/</a:t>
            </a:r>
            <a:r>
              <a:rPr lang="en-US" b="1" dirty="0" err="1">
                <a:latin typeface="Courier New" pitchFamily="49" charset="0"/>
              </a:rPr>
              <a:t>tr</a:t>
            </a:r>
            <a:r>
              <a:rPr lang="en-US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...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&lt;table&gt;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&lt;%= </a:t>
            </a:r>
            <a:r>
              <a:rPr lang="en-US" b="1" dirty="0" err="1" smtClean="0">
                <a:solidFill>
                  <a:schemeClr val="accent4"/>
                </a:solidFill>
                <a:latin typeface="Courier New" pitchFamily="49" charset="0"/>
              </a:rPr>
              <a:t>form.submit</a:t>
            </a:r>
            <a:r>
              <a:rPr lang="en-US" b="1" dirty="0" smtClean="0">
                <a:solidFill>
                  <a:schemeClr val="accent4"/>
                </a:solidFill>
                <a:latin typeface="Courier New" pitchFamily="49" charset="0"/>
              </a:rPr>
              <a:t> 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"Modify Student" %&gt;</a:t>
            </a:r>
          </a:p>
          <a:p>
            <a:pPr algn="l" eaLnBrk="1" hangingPunct="1"/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&lt;% end %&gt;</a:t>
            </a:r>
          </a:p>
        </p:txBody>
      </p:sp>
    </p:spTree>
    <p:extLst>
      <p:ext uri="{BB962C8B-B14F-4D97-AF65-F5344CB8AC3E}">
        <p14:creationId xmlns:p14="http://schemas.microsoft.com/office/powerpoint/2010/main" val="425681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Forms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191A39E-56D4-4025-A35E-992FB018038E}" type="slidenum">
              <a:rPr lang="en-US">
                <a:solidFill>
                  <a:schemeClr val="bg2"/>
                </a:solidFill>
              </a:rPr>
              <a:pPr eaLnBrk="1" hangingPunct="1"/>
              <a:t>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Post Action Method</a:t>
            </a:r>
          </a:p>
        </p:txBody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457200" y="1660525"/>
            <a:ext cx="84582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def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update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@student = </a:t>
            </a:r>
            <a:r>
              <a:rPr lang="en-US" sz="2000" b="1" dirty="0" err="1">
                <a:latin typeface="Courier New" pitchFamily="49" charset="0"/>
              </a:rPr>
              <a:t>Student.find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params</a:t>
            </a:r>
            <a:r>
              <a:rPr lang="en-US" sz="2000" b="1" dirty="0">
                <a:latin typeface="Courier New" pitchFamily="49" charset="0"/>
              </a:rPr>
              <a:t>[:id])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if @</a:t>
            </a:r>
            <a:r>
              <a:rPr lang="en-US" sz="2000" b="1" dirty="0" err="1">
                <a:latin typeface="Courier New" pitchFamily="49" charset="0"/>
              </a:rPr>
              <a:t>student.update_attributes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params</a:t>
            </a:r>
            <a:r>
              <a:rPr lang="en-US" sz="2000" b="1" dirty="0">
                <a:latin typeface="Courier New" pitchFamily="49" charset="0"/>
              </a:rPr>
              <a:t>[:student]) then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redirect_to</a:t>
            </a:r>
            <a:r>
              <a:rPr lang="en-US" sz="2000" b="1" dirty="0">
                <a:latin typeface="Courier New" pitchFamily="49" charset="0"/>
              </a:rPr>
              <a:t>(:action =&gt; :show)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else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render(:action =&gt; :edit)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end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end</a:t>
            </a:r>
          </a:p>
        </p:txBody>
      </p:sp>
      <p:sp>
        <p:nvSpPr>
          <p:cNvPr id="5126" name="Text Box 12"/>
          <p:cNvSpPr txBox="1">
            <a:spLocks noChangeArrowheads="1"/>
          </p:cNvSpPr>
          <p:nvPr/>
        </p:nvSpPr>
        <p:spPr bwMode="auto">
          <a:xfrm>
            <a:off x="5564188" y="990600"/>
            <a:ext cx="30464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folHlink"/>
                </a:solidFill>
              </a:rPr>
              <a:t>Hash with all of form data</a:t>
            </a:r>
          </a:p>
        </p:txBody>
      </p:sp>
      <p:sp>
        <p:nvSpPr>
          <p:cNvPr id="5127" name="Line 13"/>
          <p:cNvSpPr>
            <a:spLocks noChangeShapeType="1"/>
          </p:cNvSpPr>
          <p:nvPr/>
        </p:nvSpPr>
        <p:spPr bwMode="auto">
          <a:xfrm>
            <a:off x="7086600" y="1371600"/>
            <a:ext cx="0" cy="990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8" name="Text Box 14"/>
          <p:cNvSpPr txBox="1">
            <a:spLocks noChangeArrowheads="1"/>
          </p:cNvSpPr>
          <p:nvPr/>
        </p:nvSpPr>
        <p:spPr bwMode="auto">
          <a:xfrm>
            <a:off x="4876800" y="3870325"/>
            <a:ext cx="2597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folHlink"/>
                </a:solidFill>
              </a:rPr>
              <a:t>Redirects on success</a:t>
            </a:r>
          </a:p>
        </p:txBody>
      </p:sp>
      <p:sp>
        <p:nvSpPr>
          <p:cNvPr id="5129" name="Freeform 16"/>
          <p:cNvSpPr>
            <a:spLocks/>
          </p:cNvSpPr>
          <p:nvPr/>
        </p:nvSpPr>
        <p:spPr bwMode="auto">
          <a:xfrm>
            <a:off x="4133850" y="2947988"/>
            <a:ext cx="1733550" cy="938212"/>
          </a:xfrm>
          <a:custGeom>
            <a:avLst/>
            <a:gdLst>
              <a:gd name="T0" fmla="*/ 1733550 w 1092"/>
              <a:gd name="T1" fmla="*/ 938212 h 591"/>
              <a:gd name="T2" fmla="*/ 1733550 w 1092"/>
              <a:gd name="T3" fmla="*/ 328612 h 591"/>
              <a:gd name="T4" fmla="*/ 0 w 1092"/>
              <a:gd name="T5" fmla="*/ 0 h 5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92" h="591">
                <a:moveTo>
                  <a:pt x="1092" y="591"/>
                </a:moveTo>
                <a:lnTo>
                  <a:pt x="1092" y="207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chemeClr val="folHlink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1997369" y="4784725"/>
            <a:ext cx="286168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 smtClean="0">
                <a:solidFill>
                  <a:schemeClr val="folHlink"/>
                </a:solidFill>
              </a:rPr>
              <a:t>Redisplay form on error</a:t>
            </a:r>
            <a:endParaRPr lang="en-US" sz="2000" dirty="0">
              <a:solidFill>
                <a:schemeClr val="folHlink"/>
              </a:solidFill>
            </a:endParaRPr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flipH="1" flipV="1">
            <a:off x="2667000" y="3505200"/>
            <a:ext cx="685800" cy="1295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57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Forms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bg2"/>
                </a:solidFill>
              </a:rPr>
              <a:t>Slide </a:t>
            </a:r>
            <a:fld id="{57DEB4B7-54A4-4A65-B0F6-94CC7EBD9A5A}" type="slidenum">
              <a:rPr lang="en-US">
                <a:solidFill>
                  <a:schemeClr val="bg2"/>
                </a:solidFill>
              </a:rPr>
              <a:pPr eaLnBrk="1" hangingPunct="1"/>
              <a:t>5</a:t>
            </a:fld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Validation (in Model)</a:t>
            </a:r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457200" y="1660525"/>
            <a:ext cx="8458200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class Student &lt; </a:t>
            </a:r>
            <a:r>
              <a:rPr lang="en-US" sz="2000" b="1" dirty="0" err="1">
                <a:latin typeface="Courier New" pitchFamily="49" charset="0"/>
              </a:rPr>
              <a:t>ActiveRecord</a:t>
            </a:r>
            <a:r>
              <a:rPr lang="en-US" sz="2000" b="1" dirty="0">
                <a:latin typeface="Courier New" pitchFamily="49" charset="0"/>
              </a:rPr>
              <a:t>::</a:t>
            </a:r>
            <a:r>
              <a:rPr lang="en-US" sz="2000" b="1" dirty="0" smtClean="0">
                <a:latin typeface="Courier New" pitchFamily="49" charset="0"/>
              </a:rPr>
              <a:t>Base</a:t>
            </a:r>
            <a:br>
              <a:rPr lang="en-US" sz="2000" b="1" dirty="0" smtClean="0">
                <a:latin typeface="Courier New" pitchFamily="49" charset="0"/>
              </a:rPr>
            </a:br>
            <a:r>
              <a:rPr lang="en-US" sz="2000" b="1" dirty="0" smtClean="0">
                <a:latin typeface="Courier New" pitchFamily="49" charset="0"/>
              </a:rPr>
              <a:t>  </a:t>
            </a:r>
            <a:r>
              <a:rPr lang="en-US" sz="2000" b="1" dirty="0" err="1" smtClean="0">
                <a:latin typeface="Courier New" pitchFamily="49" charset="0"/>
              </a:rPr>
              <a:t>validates_format_of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</a:rPr>
              <a:t>:birth</a:t>
            </a:r>
            <a:r>
              <a:rPr lang="en-US" sz="2000" b="1" dirty="0" smtClean="0">
                <a:latin typeface="Courier New" pitchFamily="49" charset="0"/>
              </a:rPr>
              <a:t>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    :with =&gt; </a:t>
            </a:r>
            <a:r>
              <a:rPr lang="en-US" sz="2000" b="1" dirty="0">
                <a:latin typeface="Courier New" pitchFamily="49" charset="0"/>
              </a:rPr>
              <a:t>/\d\d\d\d-\d\d-\d\d</a:t>
            </a:r>
            <a:r>
              <a:rPr lang="en-US" sz="2000" b="1" dirty="0" smtClean="0">
                <a:latin typeface="Courier New" pitchFamily="49" charset="0"/>
              </a:rPr>
              <a:t>/,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    :</a:t>
            </a:r>
            <a:r>
              <a:rPr lang="en-US" sz="2000" b="1" dirty="0">
                <a:latin typeface="Courier New" pitchFamily="49" charset="0"/>
              </a:rPr>
              <a:t>message =&gt; "must have format YYYY-MM-DD"  </a:t>
            </a:r>
            <a:endParaRPr lang="en-US" sz="2000" b="1" dirty="0" smtClean="0">
              <a:latin typeface="Courier New" pitchFamily="49" charset="0"/>
            </a:endParaRPr>
          </a:p>
          <a:p>
            <a:pPr algn="l" eaLnBrk="1" hangingPunct="1"/>
            <a:endParaRPr lang="en-US" sz="2000" b="1" dirty="0" smtClean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</a:rPr>
              <a:t>def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</a:rPr>
              <a:t>validate_gpa</a:t>
            </a:r>
            <a:endParaRPr lang="en-US" sz="2000" b="1" dirty="0" smtClean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  if 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&lt; 0) || (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&gt; 4.0) </a:t>
            </a:r>
            <a:r>
              <a:rPr lang="en-US" sz="2000" b="1" dirty="0" smtClean="0">
                <a:latin typeface="Courier New" pitchFamily="49" charset="0"/>
              </a:rPr>
              <a:t>then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    </a:t>
            </a:r>
            <a:r>
              <a:rPr lang="en-US" sz="2000" b="1" dirty="0" err="1" smtClean="0">
                <a:latin typeface="Courier New" pitchFamily="49" charset="0"/>
              </a:rPr>
              <a:t>errors.add</a:t>
            </a:r>
            <a:r>
              <a:rPr lang="en-US" sz="2000" b="1" dirty="0">
                <a:latin typeface="Courier New" pitchFamily="49" charset="0"/>
              </a:rPr>
              <a:t>(: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, "must be between 0.0 and 4.0</a:t>
            </a:r>
            <a:r>
              <a:rPr lang="en-US" sz="2000" b="1" dirty="0" smtClean="0">
                <a:latin typeface="Courier New" pitchFamily="49" charset="0"/>
              </a:rPr>
              <a:t>")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  end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end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validate </a:t>
            </a:r>
            <a:r>
              <a:rPr lang="en-US" sz="2000" b="1" dirty="0">
                <a:latin typeface="Courier New" pitchFamily="49" charset="0"/>
              </a:rPr>
              <a:t>:</a:t>
            </a:r>
            <a:r>
              <a:rPr lang="en-US" sz="2000" b="1" dirty="0" err="1">
                <a:latin typeface="Courier New" pitchFamily="49" charset="0"/>
              </a:rPr>
              <a:t>validate_gpa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end</a:t>
            </a:r>
            <a:endParaRPr lang="en-US" sz="2000" b="1" dirty="0">
              <a:latin typeface="Courier New" pitchFamily="49" charset="0"/>
            </a:endParaRPr>
          </a:p>
        </p:txBody>
      </p:sp>
      <p:sp>
        <p:nvSpPr>
          <p:cNvPr id="6150" name="Text Box 4"/>
          <p:cNvSpPr txBox="1">
            <a:spLocks noChangeArrowheads="1"/>
          </p:cNvSpPr>
          <p:nvPr/>
        </p:nvSpPr>
        <p:spPr bwMode="auto">
          <a:xfrm>
            <a:off x="5562600" y="2971800"/>
            <a:ext cx="3119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folHlink"/>
                </a:solidFill>
              </a:rPr>
              <a:t>Custom validation method</a:t>
            </a:r>
          </a:p>
        </p:txBody>
      </p:sp>
      <p:sp>
        <p:nvSpPr>
          <p:cNvPr id="6151" name="Line 5"/>
          <p:cNvSpPr>
            <a:spLocks noChangeShapeType="1"/>
          </p:cNvSpPr>
          <p:nvPr/>
        </p:nvSpPr>
        <p:spPr bwMode="auto">
          <a:xfrm flipH="1">
            <a:off x="5856287" y="1600200"/>
            <a:ext cx="685800" cy="4572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2" name="Text Box 6"/>
          <p:cNvSpPr txBox="1">
            <a:spLocks noChangeArrowheads="1"/>
          </p:cNvSpPr>
          <p:nvPr/>
        </p:nvSpPr>
        <p:spPr bwMode="auto">
          <a:xfrm>
            <a:off x="6008687" y="1219200"/>
            <a:ext cx="19923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folHlink"/>
                </a:solidFill>
              </a:rPr>
              <a:t>Built-in validator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2139950" y="4556125"/>
            <a:ext cx="1974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folHlink"/>
                </a:solidFill>
              </a:rPr>
              <a:t>Saves error info</a:t>
            </a:r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 flipH="1" flipV="1">
            <a:off x="2673350" y="4175125"/>
            <a:ext cx="304800" cy="4572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>
            <a:off x="4858718" y="3208150"/>
            <a:ext cx="736169" cy="201478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01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Forms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7098D6AD-8E89-401E-8655-93FE6F496452}" type="slidenum">
              <a:rPr lang="en-US">
                <a:solidFill>
                  <a:schemeClr val="bg2"/>
                </a:solidFill>
              </a:rPr>
              <a:pPr eaLnBrk="1" hangingPunct="1"/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Error Messages</a:t>
            </a:r>
          </a:p>
        </p:txBody>
      </p:sp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</a:rPr>
              <a:t>&lt;% @</a:t>
            </a:r>
            <a:r>
              <a:rPr lang="en-US" sz="2000" b="1" dirty="0" err="1" smtClean="0">
                <a:solidFill>
                  <a:schemeClr val="accent4"/>
                </a:solidFill>
                <a:latin typeface="Courier New" pitchFamily="49" charset="0"/>
              </a:rPr>
              <a:t>student.errors.full_messages.each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</a:rPr>
              <a:t> do |</a:t>
            </a:r>
            <a:r>
              <a:rPr lang="en-US" sz="2000" b="1" dirty="0" err="1" smtClean="0">
                <a:solidFill>
                  <a:schemeClr val="accent4"/>
                </a:solidFill>
                <a:latin typeface="Courier New" pitchFamily="49" charset="0"/>
              </a:rPr>
              <a:t>msg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</a:rPr>
              <a:t>| %&gt;</a:t>
            </a:r>
          </a:p>
          <a:p>
            <a:pPr algn="l" eaLnBrk="1" hangingPunct="1"/>
            <a:r>
              <a:rPr lang="en-US" sz="2000" b="1" dirty="0">
                <a:solidFill>
                  <a:schemeClr val="accent4"/>
                </a:solidFill>
                <a:latin typeface="Courier New" pitchFamily="49" charset="0"/>
              </a:rPr>
              <a:t> 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</a:rPr>
              <a:t> &lt;p&gt;&lt;%= </a:t>
            </a:r>
            <a:r>
              <a:rPr lang="en-US" sz="2000" b="1" dirty="0" err="1" smtClean="0">
                <a:solidFill>
                  <a:schemeClr val="accent4"/>
                </a:solidFill>
                <a:latin typeface="Courier New" pitchFamily="49" charset="0"/>
              </a:rPr>
              <a:t>msg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</a:rPr>
              <a:t> %&gt;&lt;/p&gt;</a:t>
            </a:r>
          </a:p>
          <a:p>
            <a:pPr algn="l" eaLnBrk="1" hangingPunct="1"/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</a:rPr>
              <a:t>&lt;% end %&gt;</a:t>
            </a:r>
          </a:p>
          <a:p>
            <a:pPr algn="l" eaLnBrk="1" hangingPunct="1"/>
            <a:r>
              <a:rPr lang="en-US" sz="2000" b="1" dirty="0" err="1" smtClean="0">
                <a:latin typeface="Courier New" pitchFamily="49" charset="0"/>
              </a:rPr>
              <a:t>form_for</a:t>
            </a:r>
            <a:r>
              <a:rPr lang="en-US" sz="2000" b="1" dirty="0" smtClean="0">
                <a:latin typeface="Courier New" pitchFamily="49" charset="0"/>
              </a:rPr>
              <a:t>(@student</a:t>
            </a:r>
            <a:r>
              <a:rPr lang="en-US" sz="2000" b="1" dirty="0">
                <a:latin typeface="Courier New" pitchFamily="49" charset="0"/>
              </a:rPr>
              <a:t>, :</a:t>
            </a:r>
            <a:r>
              <a:rPr lang="en-US" sz="2000" b="1" dirty="0" err="1">
                <a:latin typeface="Courier New" pitchFamily="49" charset="0"/>
              </a:rPr>
              <a:t>url</a:t>
            </a:r>
            <a:r>
              <a:rPr lang="en-US" sz="2000" b="1" dirty="0">
                <a:latin typeface="Courier New" pitchFamily="49" charset="0"/>
              </a:rPr>
              <a:t> =&gt; {:action =&gt; </a:t>
            </a:r>
            <a:r>
              <a:rPr lang="en-US" sz="2000" b="1" dirty="0" smtClean="0">
                <a:latin typeface="Courier New" pitchFamily="49" charset="0"/>
              </a:rPr>
              <a:t>:update,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:id =&gt;@student.id}) do |form| %&gt;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</a:t>
            </a:r>
            <a:r>
              <a:rPr lang="en-US" sz="2000" b="1" dirty="0" smtClean="0">
                <a:latin typeface="Courier New" pitchFamily="49" charset="0"/>
              </a:rPr>
              <a:t>...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&lt;%= </a:t>
            </a:r>
            <a:r>
              <a:rPr lang="en-US" sz="2000" b="1" dirty="0" err="1" smtClean="0">
                <a:latin typeface="Courier New" pitchFamily="49" charset="0"/>
              </a:rPr>
              <a:t>form.label</a:t>
            </a:r>
            <a:r>
              <a:rPr lang="en-US" sz="2000" b="1" dirty="0" smtClean="0">
                <a:latin typeface="Courier New" pitchFamily="49" charset="0"/>
              </a:rPr>
              <a:t>(:birth, </a:t>
            </a:r>
            <a:r>
              <a:rPr lang="en-US" sz="2000" b="1" dirty="0">
                <a:latin typeface="Courier New" pitchFamily="49" charset="0"/>
              </a:rPr>
              <a:t>"Date of birth:")%&gt;</a:t>
            </a:r>
            <a:endParaRPr lang="en-US" sz="2000" b="1" dirty="0" smtClean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&lt;%= </a:t>
            </a:r>
            <a:r>
              <a:rPr lang="en-US" sz="2000" b="1" dirty="0" err="1">
                <a:latin typeface="Courier New" pitchFamily="49" charset="0"/>
              </a:rPr>
              <a:t>form.text_field</a:t>
            </a:r>
            <a:r>
              <a:rPr lang="en-US" sz="2000" b="1" dirty="0" smtClean="0">
                <a:latin typeface="Courier New" pitchFamily="49" charset="0"/>
              </a:rPr>
              <a:t>(:birth) %&gt;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...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&lt;% </a:t>
            </a:r>
            <a:r>
              <a:rPr lang="en-US" sz="2000" b="1" dirty="0">
                <a:latin typeface="Courier New" pitchFamily="49" charset="0"/>
              </a:rPr>
              <a:t>end %&gt;</a:t>
            </a:r>
          </a:p>
        </p:txBody>
      </p:sp>
    </p:spTree>
    <p:extLst>
      <p:ext uri="{BB962C8B-B14F-4D97-AF65-F5344CB8AC3E}">
        <p14:creationId xmlns:p14="http://schemas.microsoft.com/office/powerpoint/2010/main" val="3564655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Forms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1176E262-DA2B-47EA-A510-CBBD141F1979}" type="slidenum">
              <a:rPr lang="en-US">
                <a:solidFill>
                  <a:schemeClr val="bg2"/>
                </a:solidFill>
              </a:rPr>
              <a:pPr eaLnBrk="1" hangingPunct="1"/>
              <a:t>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File Uploads with Rails</a:t>
            </a: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&lt;% </a:t>
            </a:r>
            <a:r>
              <a:rPr lang="en-US" sz="2000" b="1" dirty="0" err="1">
                <a:latin typeface="Courier New" pitchFamily="49" charset="0"/>
              </a:rPr>
              <a:t>form_for</a:t>
            </a:r>
            <a:r>
              <a:rPr lang="en-US" sz="2000" b="1" dirty="0">
                <a:latin typeface="Courier New" pitchFamily="49" charset="0"/>
              </a:rPr>
              <a:t>(:</a:t>
            </a:r>
            <a:r>
              <a:rPr lang="en-US" sz="2000" b="1" dirty="0" smtClean="0">
                <a:latin typeface="Courier New" pitchFamily="49" charset="0"/>
              </a:rPr>
              <a:t>student, :</a:t>
            </a:r>
            <a:r>
              <a:rPr lang="en-US" sz="2000" b="1" dirty="0" err="1">
                <a:latin typeface="Courier New" pitchFamily="49" charset="0"/>
              </a:rPr>
              <a:t>url</a:t>
            </a:r>
            <a:r>
              <a:rPr lang="en-US" sz="2000" b="1" dirty="0">
                <a:latin typeface="Courier New" pitchFamily="49" charset="0"/>
              </a:rPr>
              <a:t> =&gt; {...}) do |form| %&gt;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&lt;%=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form.file_field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(:photo) %&gt;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</a:t>
            </a:r>
            <a:r>
              <a:rPr lang="en-US" sz="2000" b="1" dirty="0">
                <a:latin typeface="Courier New" pitchFamily="49" charset="0"/>
              </a:rPr>
              <a:t>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&lt;% end %&gt;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/>
              <a:t>In form post method:</a:t>
            </a:r>
          </a:p>
          <a:p>
            <a:pPr algn="l" eaLnBrk="1" hangingPunct="1"/>
            <a:endParaRPr lang="en-US" sz="2000" b="1" dirty="0"/>
          </a:p>
          <a:p>
            <a:pPr algn="l" eaLnBrk="1" hangingPunct="1"/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params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[:student][:photo].read()</a:t>
            </a:r>
          </a:p>
          <a:p>
            <a:pPr algn="l" eaLnBrk="1" hangingPunct="1"/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params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[:student][:photo].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original_filename</a:t>
            </a:r>
            <a:endParaRPr lang="en-US" sz="2000" b="1" dirty="0">
              <a:solidFill>
                <a:schemeClr val="folHlink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821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8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11161</TotalTime>
  <Words>577</Words>
  <Application>Microsoft Office PowerPoint</Application>
  <PresentationFormat>On-screen Show (4:3)</PresentationFormat>
  <Paragraphs>109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Design</vt:lpstr>
      <vt:lpstr>Simple Form</vt:lpstr>
      <vt:lpstr>Rails Form Helpers</vt:lpstr>
      <vt:lpstr>Customize Format</vt:lpstr>
      <vt:lpstr>Post Action Method</vt:lpstr>
      <vt:lpstr>Validation (in Model)</vt:lpstr>
      <vt:lpstr>Error Messages</vt:lpstr>
      <vt:lpstr>File Uploads with Rails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446</cp:revision>
  <cp:lastPrinted>2011-01-25T21:54:55Z</cp:lastPrinted>
  <dcterms:created xsi:type="dcterms:W3CDTF">2008-10-19T02:20:00Z</dcterms:created>
  <dcterms:modified xsi:type="dcterms:W3CDTF">2013-04-29T16:31:28Z</dcterms:modified>
</cp:coreProperties>
</file>