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58" r:id="rId9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52BA"/>
    <a:srgbClr val="D81C1C"/>
    <a:srgbClr val="B7CBF0"/>
    <a:srgbClr val="DCE6F8"/>
    <a:srgbClr val="F2F6FC"/>
    <a:srgbClr val="EAEAEA"/>
    <a:srgbClr val="F8F8F8"/>
    <a:srgbClr val="D8BEEC"/>
    <a:srgbClr val="633B13"/>
    <a:srgbClr val="EDF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4" d="100"/>
          <a:sy n="134" d="100"/>
        </p:scale>
        <p:origin x="-87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Rails Controllers and Views</a:t>
            </a:r>
          </a:p>
        </p:txBody>
      </p:sp>
      <p:sp>
        <p:nvSpPr>
          <p:cNvPr id="30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1DF15F63-B3FF-4D5A-807A-57DBA36B2C16}" type="slidenum">
              <a:rPr lang="en-US" smtClean="0">
                <a:solidFill>
                  <a:schemeClr val="bg2"/>
                </a:solidFill>
              </a:rPr>
              <a:pPr eaLnBrk="1" hangingPunct="1"/>
              <a:t>1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Simple Rails Template</a:t>
            </a:r>
          </a:p>
        </p:txBody>
      </p:sp>
      <p:sp>
        <p:nvSpPr>
          <p:cNvPr id="3077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458200" cy="393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>
                <a:latin typeface="Courier New" pitchFamily="49" charset="0"/>
              </a:rPr>
              <a:t>&lt;?xml version="1.0" encoding="utf-8"?&gt;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&lt;!DOCTYPE html PUBLIC "-//W3C//DTD XHTML 1.0 Strict//EN"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"http://www.w3.org/TR/xhtml1/DTD/xhtml1-strict.dtd"&gt;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&lt;html </a:t>
            </a:r>
            <a:r>
              <a:rPr lang="en-US" b="1" dirty="0" err="1">
                <a:latin typeface="Courier New" pitchFamily="49" charset="0"/>
              </a:rPr>
              <a:t>xmlns</a:t>
            </a:r>
            <a:r>
              <a:rPr lang="en-US" b="1" dirty="0">
                <a:latin typeface="Courier New" pitchFamily="49" charset="0"/>
              </a:rPr>
              <a:t>="http://www.w3.org/1999/xhtml" </a:t>
            </a:r>
            <a:r>
              <a:rPr lang="en-US" b="1" dirty="0" err="1">
                <a:latin typeface="Courier New" pitchFamily="49" charset="0"/>
              </a:rPr>
              <a:t>xml:lang</a:t>
            </a:r>
            <a:r>
              <a:rPr lang="en-US" b="1" dirty="0">
                <a:latin typeface="Courier New" pitchFamily="49" charset="0"/>
              </a:rPr>
              <a:t>="en"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lang</a:t>
            </a:r>
            <a:r>
              <a:rPr lang="en-US" b="1" dirty="0">
                <a:latin typeface="Courier New" pitchFamily="49" charset="0"/>
              </a:rPr>
              <a:t>="en"&gt;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&lt;head&gt;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&lt;title&gt;Hello, User&lt;/title&gt;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&lt;/head&gt;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&lt;body&gt;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&lt;p&gt;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This page was fetched at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&lt;%=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Time.now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() %&gt;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&lt;/p&gt;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&lt;/body&gt;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316712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Rails Controllers and Views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E5299DF7-16A0-45FE-818B-F3516B9642A3}" type="slidenum">
              <a:rPr lang="en-US" smtClean="0">
                <a:solidFill>
                  <a:schemeClr val="bg2"/>
                </a:solidFill>
              </a:rPr>
              <a:pPr eaLnBrk="1" hangingPunct="1"/>
              <a:t>2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Control Structures in Templates</a:t>
            </a: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762000" y="1295400"/>
            <a:ext cx="8382000" cy="503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>
                <a:latin typeface="Courier New" pitchFamily="49" charset="0"/>
              </a:rPr>
              <a:t>?xml version="1.0" encoding="utf-8"?&gt;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&lt;!DOCTYPE html PUBLIC "-//W3C//DTD XHTML 1.0 Strict//EN"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"http://www.w3.org/TR/xhtml1/DTD/xhtml1-strict.dtd"&gt;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&lt;html </a:t>
            </a:r>
            <a:r>
              <a:rPr lang="en-US" b="1" dirty="0" err="1">
                <a:latin typeface="Courier New" pitchFamily="49" charset="0"/>
              </a:rPr>
              <a:t>xmlns</a:t>
            </a:r>
            <a:r>
              <a:rPr lang="en-US" b="1" dirty="0">
                <a:latin typeface="Courier New" pitchFamily="49" charset="0"/>
              </a:rPr>
              <a:t>="http://www.w3.org/1999/xhtml" </a:t>
            </a:r>
            <a:r>
              <a:rPr lang="en-US" b="1" dirty="0" err="1">
                <a:latin typeface="Courier New" pitchFamily="49" charset="0"/>
              </a:rPr>
              <a:t>xml:lang</a:t>
            </a:r>
            <a:r>
              <a:rPr lang="en-US" b="1" dirty="0">
                <a:latin typeface="Courier New" pitchFamily="49" charset="0"/>
              </a:rPr>
              <a:t>="en" </a:t>
            </a:r>
            <a:r>
              <a:rPr lang="en-US" b="1" dirty="0" err="1">
                <a:latin typeface="Courier New" pitchFamily="49" charset="0"/>
              </a:rPr>
              <a:t>lang</a:t>
            </a:r>
            <a:r>
              <a:rPr lang="en-US" b="1" dirty="0">
                <a:latin typeface="Courier New" pitchFamily="49" charset="0"/>
              </a:rPr>
              <a:t>="en"&gt;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&lt;head&gt;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&lt;title&gt;Rails Parameters&lt;/title&gt;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&lt;/head&gt;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&lt;body&gt;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&lt;p&gt;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The &lt;code&gt;</a:t>
            </a:r>
            <a:r>
              <a:rPr lang="en-US" b="1" dirty="0" err="1">
                <a:latin typeface="Courier New" pitchFamily="49" charset="0"/>
              </a:rPr>
              <a:t>params</a:t>
            </a:r>
            <a:r>
              <a:rPr lang="en-US" b="1" dirty="0">
                <a:latin typeface="Courier New" pitchFamily="49" charset="0"/>
              </a:rPr>
              <a:t>&lt;/code&gt; hash contains the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following values: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&lt;/p&gt;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params.each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do |key, value| %&gt;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  &lt;p&gt;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&lt;%= key %&gt;</a:t>
            </a:r>
            <a:r>
              <a:rPr lang="en-US" b="1" dirty="0">
                <a:latin typeface="Courier New" pitchFamily="49" charset="0"/>
              </a:rPr>
              <a:t>: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&lt;%= value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%&gt;</a:t>
            </a:r>
            <a:r>
              <a:rPr lang="en-US" b="1" dirty="0">
                <a:latin typeface="Courier New" pitchFamily="49" charset="0"/>
              </a:rPr>
              <a:t>&lt;/p&gt;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 end %&gt;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&lt;/body&gt;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38535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Rails Controllers and Views</a:t>
            </a:r>
          </a:p>
        </p:txBody>
      </p:sp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4FFE640D-F6DB-4B84-8A79-EA019A7785F8}" type="slidenum">
              <a:rPr lang="en-US" smtClean="0">
                <a:solidFill>
                  <a:schemeClr val="bg2"/>
                </a:solidFill>
              </a:rPr>
              <a:pPr eaLnBrk="1" hangingPunct="1"/>
              <a:t>3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Control Structures, cont’d</a:t>
            </a:r>
          </a:p>
        </p:txBody>
      </p:sp>
      <p:sp>
        <p:nvSpPr>
          <p:cNvPr id="5125" name="Text Box 3"/>
          <p:cNvSpPr txBox="1">
            <a:spLocks noChangeArrowheads="1"/>
          </p:cNvSpPr>
          <p:nvPr/>
        </p:nvSpPr>
        <p:spPr bwMode="auto">
          <a:xfrm>
            <a:off x="762000" y="1295400"/>
            <a:ext cx="4800600" cy="14747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>
                <a:latin typeface="Courier New" pitchFamily="49" charset="0"/>
              </a:rPr>
              <a:t>...</a:t>
            </a: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params.each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do |key, value| %&gt;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&lt;p&gt;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&lt;%= key %&gt;</a:t>
            </a:r>
            <a:r>
              <a:rPr lang="en-US" b="1" dirty="0">
                <a:latin typeface="Courier New" pitchFamily="49" charset="0"/>
              </a:rPr>
              <a:t>: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&lt;%= value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%&gt;</a:t>
            </a:r>
            <a:r>
              <a:rPr lang="en-US" b="1" dirty="0">
                <a:latin typeface="Courier New" pitchFamily="49" charset="0"/>
              </a:rPr>
              <a:t>&lt;/p&gt;</a:t>
            </a: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 end %&gt;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...</a:t>
            </a:r>
          </a:p>
        </p:txBody>
      </p:sp>
      <p:sp>
        <p:nvSpPr>
          <p:cNvPr id="5126" name="Text Box 4"/>
          <p:cNvSpPr txBox="1">
            <a:spLocks noChangeArrowheads="1"/>
          </p:cNvSpPr>
          <p:nvPr/>
        </p:nvSpPr>
        <p:spPr bwMode="auto">
          <a:xfrm>
            <a:off x="762000" y="3563938"/>
            <a:ext cx="5181600" cy="2573337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>
                <a:latin typeface="Courier New" pitchFamily="49" charset="0"/>
              </a:rPr>
              <a:t>  ...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&lt;p&gt;x: 44&lt;/p&gt;</a:t>
            </a:r>
          </a:p>
          <a:p>
            <a:pPr algn="l" eaLnBrk="1" hangingPunct="1"/>
            <a:endParaRPr lang="en-US" b="1" dirty="0">
              <a:latin typeface="Courier New" pitchFamily="49" charset="0"/>
            </a:endParaRP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&lt;p&gt;y: 92&lt;/p&gt;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&lt;p&gt;action: </a:t>
            </a:r>
            <a:r>
              <a:rPr lang="en-US" b="1" dirty="0" err="1">
                <a:latin typeface="Courier New" pitchFamily="49" charset="0"/>
              </a:rPr>
              <a:t>showParams</a:t>
            </a:r>
            <a:r>
              <a:rPr lang="en-US" b="1" dirty="0">
                <a:latin typeface="Courier New" pitchFamily="49" charset="0"/>
              </a:rPr>
              <a:t>&lt;/p&gt;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&lt;p&gt;controller: </a:t>
            </a:r>
            <a:r>
              <a:rPr lang="en-US" b="1" dirty="0" err="1">
                <a:latin typeface="Courier New" pitchFamily="49" charset="0"/>
              </a:rPr>
              <a:t>rails_intro</a:t>
            </a:r>
            <a:r>
              <a:rPr lang="en-US" b="1" dirty="0">
                <a:latin typeface="Courier New" pitchFamily="49" charset="0"/>
              </a:rPr>
              <a:t>&lt;/p&gt;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...</a:t>
            </a:r>
          </a:p>
        </p:txBody>
      </p:sp>
      <p:sp>
        <p:nvSpPr>
          <p:cNvPr id="5127" name="Text Box 5"/>
          <p:cNvSpPr txBox="1">
            <a:spLocks noChangeArrowheads="1"/>
          </p:cNvSpPr>
          <p:nvPr/>
        </p:nvSpPr>
        <p:spPr bwMode="auto">
          <a:xfrm>
            <a:off x="762000" y="1020763"/>
            <a:ext cx="1016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chemeClr val="tx2"/>
                </a:solidFill>
              </a:rPr>
              <a:t>Template:</a:t>
            </a:r>
          </a:p>
        </p:txBody>
      </p:sp>
      <p:sp>
        <p:nvSpPr>
          <p:cNvPr id="5128" name="Text Box 6"/>
          <p:cNvSpPr txBox="1">
            <a:spLocks noChangeArrowheads="1"/>
          </p:cNvSpPr>
          <p:nvPr/>
        </p:nvSpPr>
        <p:spPr bwMode="auto">
          <a:xfrm>
            <a:off x="762000" y="3276600"/>
            <a:ext cx="685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chemeClr val="tx2"/>
                </a:solidFill>
              </a:rPr>
              <a:t>HTML:</a:t>
            </a:r>
          </a:p>
        </p:txBody>
      </p:sp>
    </p:spTree>
    <p:extLst>
      <p:ext uri="{BB962C8B-B14F-4D97-AF65-F5344CB8AC3E}">
        <p14:creationId xmlns:p14="http://schemas.microsoft.com/office/powerpoint/2010/main" val="377842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Rails Controllers and Views</a:t>
            </a: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0D9496B4-DC63-40DB-B155-BAC6005F1EDA}" type="slidenum">
              <a:rPr lang="en-US" smtClean="0">
                <a:solidFill>
                  <a:schemeClr val="bg2"/>
                </a:solidFill>
              </a:rPr>
              <a:pPr eaLnBrk="1" hangingPunct="1"/>
              <a:t>4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Controller: Compute Primes</a:t>
            </a:r>
          </a:p>
        </p:txBody>
      </p:sp>
      <p:sp>
        <p:nvSpPr>
          <p:cNvPr id="6149" name="Text Box 3"/>
          <p:cNvSpPr txBox="1">
            <a:spLocks noChangeArrowheads="1"/>
          </p:cNvSpPr>
          <p:nvPr/>
        </p:nvSpPr>
        <p:spPr bwMode="auto">
          <a:xfrm>
            <a:off x="457200" y="990600"/>
            <a:ext cx="8458200" cy="560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class</a:t>
            </a:r>
            <a:r>
              <a:rPr lang="en-US" sz="1600" b="1" dirty="0">
                <a:latin typeface="Courier New" pitchFamily="49" charset="0"/>
              </a:rPr>
              <a:t> </a:t>
            </a:r>
            <a:r>
              <a:rPr lang="en-US" sz="1600" b="1" dirty="0" err="1">
                <a:latin typeface="Courier New" pitchFamily="49" charset="0"/>
              </a:rPr>
              <a:t>RailsIntroController</a:t>
            </a:r>
            <a:r>
              <a:rPr lang="en-US" sz="1600" b="1" dirty="0">
                <a:latin typeface="Courier New" pitchFamily="49" charset="0"/>
              </a:rPr>
              <a:t> &lt; </a:t>
            </a:r>
            <a:r>
              <a:rPr lang="en-US" sz="1600" b="1" dirty="0" err="1">
                <a:latin typeface="Courier New" pitchFamily="49" charset="0"/>
              </a:rPr>
              <a:t>ApplicationController</a:t>
            </a:r>
            <a:endParaRPr lang="en-US" sz="1600" b="1" dirty="0">
              <a:latin typeface="Courier New" pitchFamily="49" charset="0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</a:t>
            </a:r>
            <a:r>
              <a:rPr lang="en-US" sz="1600" b="1" dirty="0" err="1">
                <a:solidFill>
                  <a:schemeClr val="tx2"/>
                </a:solidFill>
                <a:latin typeface="Courier New" pitchFamily="49" charset="0"/>
              </a:rPr>
              <a:t>def</a:t>
            </a:r>
            <a:r>
              <a:rPr lang="en-US" sz="1600" b="1" dirty="0">
                <a:latin typeface="Courier New" pitchFamily="49" charset="0"/>
              </a:rPr>
              <a:t> </a:t>
            </a:r>
            <a:r>
              <a:rPr lang="en-US" sz="1600" b="1" dirty="0" err="1" smtClean="0">
                <a:latin typeface="Courier New" pitchFamily="49" charset="0"/>
              </a:rPr>
              <a:t>show_primes</a:t>
            </a:r>
            <a:endParaRPr lang="en-US" sz="1600" b="1" dirty="0">
              <a:latin typeface="Courier New" pitchFamily="49" charset="0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if</a:t>
            </a:r>
            <a:r>
              <a:rPr lang="en-US" sz="1600" b="1" dirty="0">
                <a:latin typeface="Courier New" pitchFamily="49" charset="0"/>
              </a:rPr>
              <a:t> </a:t>
            </a:r>
            <a:r>
              <a:rPr lang="en-US" sz="1600" b="1" dirty="0" err="1" smtClean="0">
                <a:latin typeface="Courier New" pitchFamily="49" charset="0"/>
              </a:rPr>
              <a:t>params</a:t>
            </a:r>
            <a:r>
              <a:rPr lang="en-US" sz="1600" b="1" dirty="0">
                <a:latin typeface="Courier New" pitchFamily="49" charset="0"/>
              </a:rPr>
              <a:t>[:count] </a:t>
            </a:r>
            <a:r>
              <a:rPr lang="en-US" sz="1600" b="1">
                <a:latin typeface="Courier New" pitchFamily="49" charset="0"/>
              </a:rPr>
              <a:t>!= </a:t>
            </a:r>
            <a:r>
              <a:rPr lang="en-US" sz="1600" b="1" smtClean="0">
                <a:latin typeface="Courier New" pitchFamily="49" charset="0"/>
              </a:rPr>
              <a:t>nil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then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  count = </a:t>
            </a:r>
            <a:r>
              <a:rPr lang="en-US" sz="1600" b="1" dirty="0" err="1">
                <a:latin typeface="Courier New" pitchFamily="49" charset="0"/>
              </a:rPr>
              <a:t>params</a:t>
            </a:r>
            <a:r>
              <a:rPr lang="en-US" sz="1600" b="1" dirty="0">
                <a:latin typeface="Courier New" pitchFamily="49" charset="0"/>
              </a:rPr>
              <a:t>[:count].</a:t>
            </a:r>
            <a:r>
              <a:rPr lang="en-US" sz="1600" b="1" dirty="0" err="1">
                <a:latin typeface="Courier New" pitchFamily="49" charset="0"/>
              </a:rPr>
              <a:t>to_i</a:t>
            </a:r>
            <a:r>
              <a:rPr lang="en-US" sz="1600" b="1" dirty="0">
                <a:latin typeface="Courier New" pitchFamily="49" charset="0"/>
              </a:rPr>
              <a:t>()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else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  count = 10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>
              <a:lnSpc>
                <a:spcPct val="90000"/>
              </a:lnSpc>
            </a:pPr>
            <a:endParaRPr lang="en-US" sz="1600" b="1" dirty="0">
              <a:latin typeface="Courier New" pitchFamily="49" charset="0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@primes = []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candidate = 2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while</a:t>
            </a:r>
            <a:r>
              <a:rPr lang="en-US" sz="1600" b="1" dirty="0">
                <a:latin typeface="Courier New" pitchFamily="49" charset="0"/>
              </a:rPr>
              <a:t> </a:t>
            </a:r>
            <a:r>
              <a:rPr lang="en-US" sz="1600" b="1" dirty="0" smtClean="0">
                <a:latin typeface="Courier New" pitchFamily="49" charset="0"/>
              </a:rPr>
              <a:t>@</a:t>
            </a:r>
            <a:r>
              <a:rPr lang="en-US" sz="1600" b="1" dirty="0" err="1">
                <a:latin typeface="Courier New" pitchFamily="49" charset="0"/>
              </a:rPr>
              <a:t>primes.length</a:t>
            </a:r>
            <a:r>
              <a:rPr lang="en-US" sz="1600" b="1" dirty="0">
                <a:latin typeface="Courier New" pitchFamily="49" charset="0"/>
              </a:rPr>
              <a:t> &lt; </a:t>
            </a:r>
            <a:r>
              <a:rPr lang="en-US" sz="1600" b="1" dirty="0" smtClean="0">
                <a:latin typeface="Courier New" pitchFamily="49" charset="0"/>
              </a:rPr>
              <a:t>count</a:t>
            </a:r>
            <a:endParaRPr lang="en-US" sz="1600" b="1" dirty="0">
              <a:latin typeface="Courier New" pitchFamily="49" charset="0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  </a:t>
            </a:r>
            <a:r>
              <a:rPr lang="en-US" sz="1600" b="1" dirty="0" err="1" smtClean="0">
                <a:latin typeface="Courier New" pitchFamily="49" charset="0"/>
              </a:rPr>
              <a:t>is_prime</a:t>
            </a:r>
            <a:r>
              <a:rPr lang="en-US" sz="1600" b="1" dirty="0" smtClean="0">
                <a:latin typeface="Courier New" pitchFamily="49" charset="0"/>
              </a:rPr>
              <a:t> </a:t>
            </a:r>
            <a:r>
              <a:rPr lang="en-US" sz="1600" b="1" dirty="0">
                <a:latin typeface="Courier New" pitchFamily="49" charset="0"/>
              </a:rPr>
              <a:t>= true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  @</a:t>
            </a:r>
            <a:r>
              <a:rPr lang="en-US" sz="1600" b="1" dirty="0" err="1">
                <a:latin typeface="Courier New" pitchFamily="49" charset="0"/>
              </a:rPr>
              <a:t>primes.each</a:t>
            </a:r>
            <a:r>
              <a:rPr lang="en-US" sz="1600" b="1" dirty="0">
                <a:latin typeface="Courier New" pitchFamily="49" charset="0"/>
              </a:rPr>
              <a:t>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do</a:t>
            </a:r>
            <a:r>
              <a:rPr lang="en-US" sz="1600" b="1" dirty="0">
                <a:latin typeface="Courier New" pitchFamily="49" charset="0"/>
              </a:rPr>
              <a:t> |prime|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   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if</a:t>
            </a:r>
            <a:r>
              <a:rPr lang="en-US" sz="1600" b="1" dirty="0">
                <a:latin typeface="Courier New" pitchFamily="49" charset="0"/>
              </a:rPr>
              <a:t> </a:t>
            </a:r>
            <a:r>
              <a:rPr lang="en-US" sz="1600" b="1" dirty="0" smtClean="0">
                <a:latin typeface="Courier New" pitchFamily="49" charset="0"/>
              </a:rPr>
              <a:t>(candidate </a:t>
            </a:r>
            <a:r>
              <a:rPr lang="en-US" sz="1600" b="1" dirty="0">
                <a:latin typeface="Courier New" pitchFamily="49" charset="0"/>
              </a:rPr>
              <a:t>% prime) == </a:t>
            </a:r>
            <a:r>
              <a:rPr lang="en-US" sz="1600" b="1" dirty="0" smtClean="0">
                <a:latin typeface="Courier New" pitchFamily="49" charset="0"/>
              </a:rPr>
              <a:t>0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then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      </a:t>
            </a:r>
            <a:r>
              <a:rPr lang="en-US" sz="1600" b="1" dirty="0" err="1" smtClean="0">
                <a:latin typeface="Courier New" pitchFamily="49" charset="0"/>
              </a:rPr>
              <a:t>is_prime</a:t>
            </a:r>
            <a:r>
              <a:rPr lang="en-US" sz="1600" b="1" dirty="0" smtClean="0">
                <a:latin typeface="Courier New" pitchFamily="49" charset="0"/>
              </a:rPr>
              <a:t> </a:t>
            </a:r>
            <a:r>
              <a:rPr lang="en-US" sz="1600" b="1" dirty="0">
                <a:latin typeface="Courier New" pitchFamily="49" charset="0"/>
              </a:rPr>
              <a:t>=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false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     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break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   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 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 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if</a:t>
            </a:r>
            <a:r>
              <a:rPr lang="en-US" sz="1600" b="1" dirty="0">
                <a:latin typeface="Courier New" pitchFamily="49" charset="0"/>
              </a:rPr>
              <a:t> </a:t>
            </a:r>
            <a:r>
              <a:rPr lang="en-US" sz="1600" b="1" dirty="0" err="1" smtClean="0">
                <a:latin typeface="Courier New" pitchFamily="49" charset="0"/>
              </a:rPr>
              <a:t>is_prime</a:t>
            </a:r>
            <a:r>
              <a:rPr lang="en-US" sz="1600" b="1" dirty="0" smtClean="0">
                <a:latin typeface="Courier New" pitchFamily="49" charset="0"/>
              </a:rPr>
              <a:t>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then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    @primes &lt;&lt; candidate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 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  candidate += 1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</p:txBody>
      </p:sp>
      <p:sp>
        <p:nvSpPr>
          <p:cNvPr id="6150" name="AutoShape 4"/>
          <p:cNvSpPr>
            <a:spLocks/>
          </p:cNvSpPr>
          <p:nvPr/>
        </p:nvSpPr>
        <p:spPr bwMode="auto">
          <a:xfrm>
            <a:off x="5638800" y="1524000"/>
            <a:ext cx="152400" cy="914400"/>
          </a:xfrm>
          <a:prstGeom prst="rightBrace">
            <a:avLst>
              <a:gd name="adj1" fmla="val 50000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1" name="Text Box 5"/>
          <p:cNvSpPr txBox="1">
            <a:spLocks noChangeArrowheads="1"/>
          </p:cNvSpPr>
          <p:nvPr/>
        </p:nvSpPr>
        <p:spPr bwMode="auto">
          <a:xfrm>
            <a:off x="5867400" y="1616075"/>
            <a:ext cx="2609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folHlink"/>
                </a:solidFill>
              </a:rPr>
              <a:t>Query value determines</a:t>
            </a:r>
            <a:br>
              <a:rPr lang="en-US">
                <a:solidFill>
                  <a:schemeClr val="folHlink"/>
                </a:solidFill>
              </a:rPr>
            </a:br>
            <a:r>
              <a:rPr lang="en-US">
                <a:solidFill>
                  <a:schemeClr val="folHlink"/>
                </a:solidFill>
              </a:rPr>
              <a:t># primes to compute</a:t>
            </a:r>
          </a:p>
        </p:txBody>
      </p:sp>
      <p:sp>
        <p:nvSpPr>
          <p:cNvPr id="6152" name="Text Box 7"/>
          <p:cNvSpPr txBox="1">
            <a:spLocks noChangeArrowheads="1"/>
          </p:cNvSpPr>
          <p:nvPr/>
        </p:nvSpPr>
        <p:spPr bwMode="auto">
          <a:xfrm>
            <a:off x="6019800" y="2727325"/>
            <a:ext cx="23209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folHlink"/>
                </a:solidFill>
              </a:rPr>
              <a:t>Fill in </a:t>
            </a:r>
            <a:r>
              <a:rPr lang="en-US" b="1">
                <a:solidFill>
                  <a:schemeClr val="folHlink"/>
                </a:solidFill>
                <a:latin typeface="Courier New" pitchFamily="49" charset="0"/>
              </a:rPr>
              <a:t>@primes</a:t>
            </a:r>
            <a:r>
              <a:rPr lang="en-US">
                <a:solidFill>
                  <a:schemeClr val="folHlink"/>
                </a:solidFill>
              </a:rPr>
              <a:t> array</a:t>
            </a:r>
            <a:br>
              <a:rPr lang="en-US">
                <a:solidFill>
                  <a:schemeClr val="folHlink"/>
                </a:solidFill>
              </a:rPr>
            </a:br>
            <a:r>
              <a:rPr lang="en-US">
                <a:solidFill>
                  <a:schemeClr val="folHlink"/>
                </a:solidFill>
              </a:rPr>
              <a:t>with prime numbers</a:t>
            </a:r>
          </a:p>
        </p:txBody>
      </p:sp>
      <p:sp>
        <p:nvSpPr>
          <p:cNvPr id="6153" name="Line 8"/>
          <p:cNvSpPr>
            <a:spLocks noChangeShapeType="1"/>
          </p:cNvSpPr>
          <p:nvPr/>
        </p:nvSpPr>
        <p:spPr bwMode="auto">
          <a:xfrm flipH="1">
            <a:off x="5257800" y="3048000"/>
            <a:ext cx="838200" cy="3810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29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Rails Controllers and Views</a:t>
            </a: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466D8251-7441-4803-8E0C-9863168DD326}" type="slidenum">
              <a:rPr lang="en-US" smtClean="0">
                <a:solidFill>
                  <a:schemeClr val="bg2"/>
                </a:solidFill>
              </a:rPr>
              <a:pPr eaLnBrk="1" hangingPunct="1"/>
              <a:t>5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Template to Display Primes</a:t>
            </a:r>
          </a:p>
        </p:txBody>
      </p:sp>
      <p:sp>
        <p:nvSpPr>
          <p:cNvPr id="7173" name="Text Box 3"/>
          <p:cNvSpPr txBox="1">
            <a:spLocks noChangeArrowheads="1"/>
          </p:cNvSpPr>
          <p:nvPr/>
        </p:nvSpPr>
        <p:spPr bwMode="auto">
          <a:xfrm>
            <a:off x="457200" y="914400"/>
            <a:ext cx="8458200" cy="5621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&lt;?xml version="1.0" encoding="utf-8"?&gt;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&lt;!DOCTYPE ...&gt;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&lt;html ...&gt;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&lt;head&gt;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  &lt;title&gt;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&lt;%= @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primes.length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%&gt;</a:t>
            </a:r>
            <a:r>
              <a:rPr lang="en-US" b="1" dirty="0">
                <a:latin typeface="Courier New" pitchFamily="49" charset="0"/>
              </a:rPr>
              <a:t> Prime Numbers&lt;/title&gt;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&lt;%=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stylesheet_link_tag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'main' %&gt;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&lt;/head&gt;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&lt;body&gt;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  &lt;p&gt;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  The first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&lt;%= @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primes.length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%&gt;</a:t>
            </a:r>
            <a:r>
              <a:rPr lang="en-US" b="1" dirty="0">
                <a:latin typeface="Courier New" pitchFamily="49" charset="0"/>
              </a:rPr>
              <a:t> prime numbers are: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  &lt;/p&gt;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  &lt;table class="</a:t>
            </a:r>
            <a:r>
              <a:rPr lang="en-US" b="1" dirty="0" err="1">
                <a:latin typeface="Courier New" pitchFamily="49" charset="0"/>
              </a:rPr>
              <a:t>oddEven</a:t>
            </a:r>
            <a:r>
              <a:rPr lang="en-US" b="1" dirty="0">
                <a:latin typeface="Courier New" pitchFamily="49" charset="0"/>
              </a:rPr>
              <a:t>" </a:t>
            </a:r>
            <a:r>
              <a:rPr lang="en-US" b="1" dirty="0" err="1">
                <a:latin typeface="Courier New" pitchFamily="49" charset="0"/>
              </a:rPr>
              <a:t>cellspacing</a:t>
            </a:r>
            <a:r>
              <a:rPr lang="en-US" b="1" dirty="0">
                <a:latin typeface="Courier New" pitchFamily="49" charset="0"/>
              </a:rPr>
              <a:t>="0"&gt;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    &lt;</a:t>
            </a:r>
            <a:r>
              <a:rPr lang="en-US" b="1" dirty="0" err="1">
                <a:latin typeface="Courier New" pitchFamily="49" charset="0"/>
              </a:rPr>
              <a:t>tr</a:t>
            </a:r>
            <a:r>
              <a:rPr lang="en-US" b="1" dirty="0">
                <a:latin typeface="Courier New" pitchFamily="49" charset="0"/>
              </a:rPr>
              <a:t> class="header"&gt;&lt;td&gt;Prime Numbers&lt;/td&gt;&lt;/</a:t>
            </a:r>
            <a:r>
              <a:rPr lang="en-US" b="1" dirty="0" err="1">
                <a:latin typeface="Courier New" pitchFamily="49" charset="0"/>
              </a:rPr>
              <a:t>tr</a:t>
            </a:r>
            <a:r>
              <a:rPr lang="en-US" b="1" dirty="0">
                <a:latin typeface="Courier New" pitchFamily="49" charset="0"/>
              </a:rPr>
              <a:t>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   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 @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primes.each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do |prime| %&gt;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      &lt;</a:t>
            </a:r>
            <a:r>
              <a:rPr lang="en-US" b="1" dirty="0" err="1">
                <a:latin typeface="Courier New" pitchFamily="49" charset="0"/>
              </a:rPr>
              <a:t>tr</a:t>
            </a:r>
            <a:r>
              <a:rPr lang="en-US" b="1" dirty="0">
                <a:latin typeface="Courier New" pitchFamily="49" charset="0"/>
              </a:rPr>
              <a:t> class="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&lt;%=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cycle('odd', 'even')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%&gt;</a:t>
            </a:r>
            <a:r>
              <a:rPr lang="en-US" b="1" dirty="0">
                <a:latin typeface="Courier New" pitchFamily="49" charset="0"/>
              </a:rPr>
              <a:t>"&gt;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        &lt;td&gt;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&lt;%=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prime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%&gt;</a:t>
            </a:r>
            <a:r>
              <a:rPr lang="en-US" b="1" dirty="0">
                <a:latin typeface="Courier New" pitchFamily="49" charset="0"/>
              </a:rPr>
              <a:t>&lt;/td&gt;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      &lt;/</a:t>
            </a:r>
            <a:r>
              <a:rPr lang="en-US" b="1" dirty="0" err="1">
                <a:latin typeface="Courier New" pitchFamily="49" charset="0"/>
              </a:rPr>
              <a:t>tr</a:t>
            </a:r>
            <a:r>
              <a:rPr lang="en-US" b="1" dirty="0">
                <a:latin typeface="Courier New" pitchFamily="49" charset="0"/>
              </a:rPr>
              <a:t>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   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 end %&gt;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  &lt;/table&gt;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&lt;/body&gt;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416181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Directory Structure</a:t>
            </a:r>
          </a:p>
        </p:txBody>
      </p:sp>
      <p:sp>
        <p:nvSpPr>
          <p:cNvPr id="8195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Rails Controllers and Views</a:t>
            </a:r>
          </a:p>
        </p:txBody>
      </p:sp>
      <p:sp>
        <p:nvSpPr>
          <p:cNvPr id="819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956E138D-B93F-483B-A411-09AF1F38B197}" type="slidenum">
              <a:rPr lang="en-US" smtClean="0">
                <a:solidFill>
                  <a:schemeClr val="bg2"/>
                </a:solidFill>
              </a:rPr>
              <a:pPr eaLnBrk="1" hangingPunct="1"/>
              <a:t>6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8197" name="TextBox 6"/>
          <p:cNvSpPr txBox="1">
            <a:spLocks noChangeArrowheads="1"/>
          </p:cNvSpPr>
          <p:nvPr/>
        </p:nvSpPr>
        <p:spPr bwMode="auto">
          <a:xfrm>
            <a:off x="1027113" y="990600"/>
            <a:ext cx="6461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>
                <a:latin typeface="Courier New" pitchFamily="49" charset="0"/>
                <a:cs typeface="Courier New" pitchFamily="49" charset="0"/>
              </a:rPr>
              <a:t>app</a:t>
            </a:r>
          </a:p>
        </p:txBody>
      </p:sp>
      <p:sp>
        <p:nvSpPr>
          <p:cNvPr id="8198" name="TextBox 7"/>
          <p:cNvSpPr txBox="1">
            <a:spLocks noChangeArrowheads="1"/>
          </p:cNvSpPr>
          <p:nvPr/>
        </p:nvSpPr>
        <p:spPr bwMode="auto">
          <a:xfrm>
            <a:off x="1025525" y="6000750"/>
            <a:ext cx="1108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>
                <a:latin typeface="Courier New" pitchFamily="49" charset="0"/>
                <a:cs typeface="Courier New" pitchFamily="49" charset="0"/>
              </a:rPr>
              <a:t>public</a:t>
            </a:r>
          </a:p>
        </p:txBody>
      </p:sp>
      <p:sp>
        <p:nvSpPr>
          <p:cNvPr id="8199" name="TextBox 8"/>
          <p:cNvSpPr txBox="1">
            <a:spLocks noChangeArrowheads="1"/>
          </p:cNvSpPr>
          <p:nvPr/>
        </p:nvSpPr>
        <p:spPr bwMode="auto">
          <a:xfrm>
            <a:off x="1482725" y="6305550"/>
            <a:ext cx="1108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images</a:t>
            </a:r>
          </a:p>
        </p:txBody>
      </p:sp>
      <p:sp>
        <p:nvSpPr>
          <p:cNvPr id="8200" name="TextBox 9"/>
          <p:cNvSpPr txBox="1">
            <a:spLocks noChangeArrowheads="1"/>
          </p:cNvSpPr>
          <p:nvPr/>
        </p:nvSpPr>
        <p:spPr bwMode="auto">
          <a:xfrm>
            <a:off x="1931988" y="2514600"/>
            <a:ext cx="18780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>
                <a:latin typeface="Courier New" pitchFamily="49" charset="0"/>
                <a:cs typeface="Courier New" pitchFamily="49" charset="0"/>
              </a:rPr>
              <a:t>rails_intro</a:t>
            </a:r>
          </a:p>
        </p:txBody>
      </p:sp>
      <p:sp>
        <p:nvSpPr>
          <p:cNvPr id="8201" name="TextBox 10"/>
          <p:cNvSpPr txBox="1">
            <a:spLocks noChangeArrowheads="1"/>
          </p:cNvSpPr>
          <p:nvPr/>
        </p:nvSpPr>
        <p:spPr bwMode="auto">
          <a:xfrm>
            <a:off x="1524000" y="2209800"/>
            <a:ext cx="954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>
                <a:latin typeface="Courier New" pitchFamily="49" charset="0"/>
                <a:cs typeface="Courier New" pitchFamily="49" charset="0"/>
              </a:rPr>
              <a:t>views</a:t>
            </a:r>
          </a:p>
        </p:txBody>
      </p:sp>
      <p:sp>
        <p:nvSpPr>
          <p:cNvPr id="8202" name="TextBox 11"/>
          <p:cNvSpPr txBox="1">
            <a:spLocks noChangeArrowheads="1"/>
          </p:cNvSpPr>
          <p:nvPr/>
        </p:nvSpPr>
        <p:spPr bwMode="auto">
          <a:xfrm>
            <a:off x="1482725" y="4019550"/>
            <a:ext cx="1108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models</a:t>
            </a:r>
          </a:p>
        </p:txBody>
      </p:sp>
      <p:sp>
        <p:nvSpPr>
          <p:cNvPr id="8203" name="TextBox 12"/>
          <p:cNvSpPr txBox="1">
            <a:spLocks noChangeArrowheads="1"/>
          </p:cNvSpPr>
          <p:nvPr/>
        </p:nvSpPr>
        <p:spPr bwMode="auto">
          <a:xfrm>
            <a:off x="1474788" y="1295400"/>
            <a:ext cx="18780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>
                <a:latin typeface="Courier New" pitchFamily="49" charset="0"/>
                <a:cs typeface="Courier New" pitchFamily="49" charset="0"/>
              </a:rPr>
              <a:t>controllers</a:t>
            </a:r>
          </a:p>
        </p:txBody>
      </p:sp>
      <p:sp>
        <p:nvSpPr>
          <p:cNvPr id="8204" name="TextBox 13"/>
          <p:cNvSpPr txBox="1">
            <a:spLocks noChangeArrowheads="1"/>
          </p:cNvSpPr>
          <p:nvPr/>
        </p:nvSpPr>
        <p:spPr bwMode="auto">
          <a:xfrm>
            <a:off x="1911350" y="1600200"/>
            <a:ext cx="4032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>
                <a:latin typeface="Courier New" pitchFamily="49" charset="0"/>
                <a:cs typeface="Courier New" pitchFamily="49" charset="0"/>
              </a:rPr>
              <a:t>rails_intro_controller.rb</a:t>
            </a:r>
          </a:p>
        </p:txBody>
      </p:sp>
      <p:sp>
        <p:nvSpPr>
          <p:cNvPr id="8205" name="TextBox 14"/>
          <p:cNvSpPr txBox="1">
            <a:spLocks noChangeArrowheads="1"/>
          </p:cNvSpPr>
          <p:nvPr/>
        </p:nvSpPr>
        <p:spPr bwMode="auto">
          <a:xfrm>
            <a:off x="1905000" y="1905000"/>
            <a:ext cx="3416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>
                <a:latin typeface="Courier New" pitchFamily="49" charset="0"/>
                <a:cs typeface="Courier New" pitchFamily="49" charset="0"/>
              </a:rPr>
              <a:t>student_controller.rb</a:t>
            </a:r>
          </a:p>
        </p:txBody>
      </p:sp>
      <p:cxnSp>
        <p:nvCxnSpPr>
          <p:cNvPr id="32" name="Straight Connector 31"/>
          <p:cNvCxnSpPr/>
          <p:nvPr/>
        </p:nvCxnSpPr>
        <p:spPr>
          <a:xfrm>
            <a:off x="914400" y="1037094"/>
            <a:ext cx="0" cy="5158353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371600" y="1501775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71600" y="2400300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1828800" y="1657350"/>
            <a:ext cx="0" cy="43815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1828800" y="1801813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11" name="TextBox 39"/>
          <p:cNvSpPr txBox="1">
            <a:spLocks noChangeArrowheads="1"/>
          </p:cNvSpPr>
          <p:nvPr/>
        </p:nvSpPr>
        <p:spPr bwMode="auto">
          <a:xfrm>
            <a:off x="2389188" y="2819400"/>
            <a:ext cx="23399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>
                <a:latin typeface="Courier New" pitchFamily="49" charset="0"/>
                <a:cs typeface="Courier New" pitchFamily="49" charset="0"/>
              </a:rPr>
              <a:t>hello.html.erb</a:t>
            </a:r>
          </a:p>
        </p:txBody>
      </p:sp>
      <p:sp>
        <p:nvSpPr>
          <p:cNvPr id="8212" name="TextBox 40"/>
          <p:cNvSpPr txBox="1">
            <a:spLocks noChangeArrowheads="1"/>
          </p:cNvSpPr>
          <p:nvPr/>
        </p:nvSpPr>
        <p:spPr bwMode="auto">
          <a:xfrm>
            <a:off x="2386013" y="3124200"/>
            <a:ext cx="32624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show_params.html.erb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213" name="TextBox 41"/>
          <p:cNvSpPr txBox="1">
            <a:spLocks noChangeArrowheads="1"/>
          </p:cNvSpPr>
          <p:nvPr/>
        </p:nvSpPr>
        <p:spPr bwMode="auto">
          <a:xfrm>
            <a:off x="2378075" y="3429000"/>
            <a:ext cx="32624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show_primes.html.erb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214" name="TextBox 42"/>
          <p:cNvSpPr txBox="1">
            <a:spLocks noChangeArrowheads="1"/>
          </p:cNvSpPr>
          <p:nvPr/>
        </p:nvSpPr>
        <p:spPr bwMode="auto">
          <a:xfrm>
            <a:off x="1905000" y="3733800"/>
            <a:ext cx="12620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student</a:t>
            </a:r>
          </a:p>
        </p:txBody>
      </p:sp>
      <p:sp>
        <p:nvSpPr>
          <p:cNvPr id="8216" name="TextBox 44"/>
          <p:cNvSpPr txBox="1">
            <a:spLocks noChangeArrowheads="1"/>
          </p:cNvSpPr>
          <p:nvPr/>
        </p:nvSpPr>
        <p:spPr bwMode="auto">
          <a:xfrm>
            <a:off x="1933575" y="4933950"/>
            <a:ext cx="18780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>
                <a:latin typeface="Courier New" pitchFamily="49" charset="0"/>
                <a:cs typeface="Courier New" pitchFamily="49" charset="0"/>
              </a:rPr>
              <a:t>stylesheets</a:t>
            </a:r>
          </a:p>
        </p:txBody>
      </p:sp>
      <p:sp>
        <p:nvSpPr>
          <p:cNvPr id="8217" name="TextBox 45"/>
          <p:cNvSpPr txBox="1">
            <a:spLocks noChangeArrowheads="1"/>
          </p:cNvSpPr>
          <p:nvPr/>
        </p:nvSpPr>
        <p:spPr bwMode="auto">
          <a:xfrm>
            <a:off x="2389188" y="5238750"/>
            <a:ext cx="1416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main.css</a:t>
            </a:r>
          </a:p>
        </p:txBody>
      </p:sp>
      <p:cxnSp>
        <p:nvCxnSpPr>
          <p:cNvPr id="48" name="Straight Connector 47"/>
          <p:cNvCxnSpPr/>
          <p:nvPr/>
        </p:nvCxnSpPr>
        <p:spPr>
          <a:xfrm>
            <a:off x="1371600" y="1318647"/>
            <a:ext cx="0" cy="320040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828800" y="2095500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1828800" y="2590800"/>
            <a:ext cx="0" cy="1343025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1828800" y="2711450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1828800" y="3930650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2286000" y="2895600"/>
            <a:ext cx="0" cy="72390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2286000" y="3017838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2286000" y="3314700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2286000" y="3619500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1371600" y="4213225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1828800" y="5128647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914400" y="1189038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914400" y="6191250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36" name="TextBox 76"/>
          <p:cNvSpPr txBox="1">
            <a:spLocks noChangeArrowheads="1"/>
          </p:cNvSpPr>
          <p:nvPr/>
        </p:nvSpPr>
        <p:spPr bwMode="auto">
          <a:xfrm>
            <a:off x="1025525" y="5410200"/>
            <a:ext cx="492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db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237" name="TextBox 77"/>
          <p:cNvSpPr txBox="1">
            <a:spLocks noChangeArrowheads="1"/>
          </p:cNvSpPr>
          <p:nvPr/>
        </p:nvSpPr>
        <p:spPr bwMode="auto">
          <a:xfrm>
            <a:off x="1489075" y="5695950"/>
            <a:ext cx="12620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migrate</a:t>
            </a:r>
          </a:p>
        </p:txBody>
      </p:sp>
      <p:cxnSp>
        <p:nvCxnSpPr>
          <p:cNvPr id="80" name="Straight Connector 79"/>
          <p:cNvCxnSpPr/>
          <p:nvPr/>
        </p:nvCxnSpPr>
        <p:spPr>
          <a:xfrm>
            <a:off x="914400" y="5611813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371600" y="5767388"/>
            <a:ext cx="0" cy="123825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1371600" y="5889625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2"/>
          <p:cNvSpPr txBox="1">
            <a:spLocks noChangeArrowheads="1"/>
          </p:cNvSpPr>
          <p:nvPr/>
        </p:nvSpPr>
        <p:spPr bwMode="auto">
          <a:xfrm>
            <a:off x="1482803" y="4324290"/>
            <a:ext cx="110799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assets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5" name="TextBox 42"/>
          <p:cNvSpPr txBox="1">
            <a:spLocks noChangeArrowheads="1"/>
          </p:cNvSpPr>
          <p:nvPr/>
        </p:nvSpPr>
        <p:spPr bwMode="auto">
          <a:xfrm>
            <a:off x="1905000" y="4648200"/>
            <a:ext cx="18774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javascripts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60" name="Straight Connector 59"/>
          <p:cNvCxnSpPr/>
          <p:nvPr/>
        </p:nvCxnSpPr>
        <p:spPr>
          <a:xfrm>
            <a:off x="1371600" y="4519047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H="1">
            <a:off x="1828800" y="4690497"/>
            <a:ext cx="0" cy="43815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1828800" y="4839345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2266950" y="5309622"/>
            <a:ext cx="0" cy="123825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2266950" y="5431859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1371600" y="6376422"/>
            <a:ext cx="0" cy="123825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1371600" y="6498659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477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Rails Controllers and Views</a:t>
            </a:r>
          </a:p>
        </p:txBody>
      </p:sp>
      <p:sp>
        <p:nvSpPr>
          <p:cNvPr id="92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E3D7C1AC-8A6D-48D0-A4DD-594D0B901EE4}" type="slidenum">
              <a:rPr lang="en-US" smtClean="0">
                <a:solidFill>
                  <a:schemeClr val="bg2"/>
                </a:solidFill>
              </a:rPr>
              <a:pPr eaLnBrk="1" hangingPunct="1"/>
              <a:t>7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Layouts</a:t>
            </a:r>
          </a:p>
        </p:txBody>
      </p:sp>
      <p:sp>
        <p:nvSpPr>
          <p:cNvPr id="101379" name="Text Box 3"/>
          <p:cNvSpPr txBox="1">
            <a:spLocks noChangeArrowheads="1"/>
          </p:cNvSpPr>
          <p:nvPr/>
        </p:nvSpPr>
        <p:spPr bwMode="auto">
          <a:xfrm>
            <a:off x="457200" y="1233488"/>
            <a:ext cx="7924800" cy="34163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defRPr/>
            </a:pPr>
            <a:r>
              <a:rPr lang="en-US" b="1" dirty="0">
                <a:latin typeface="Courier New" pitchFamily="49" charset="0"/>
              </a:rPr>
              <a:t>&lt;?xml version="1.0" encoding="utf-8"?&gt;</a:t>
            </a:r>
          </a:p>
          <a:p>
            <a:pPr algn="l">
              <a:defRPr/>
            </a:pPr>
            <a:r>
              <a:rPr lang="en-US" b="1" dirty="0">
                <a:latin typeface="Courier New" pitchFamily="49" charset="0"/>
              </a:rPr>
              <a:t>&lt;!DOCTYPE html PUBLIC "-//W3C//DTD XHTML 1.0 Strict//EN"</a:t>
            </a:r>
          </a:p>
          <a:p>
            <a:pPr algn="l">
              <a:defRPr/>
            </a:pPr>
            <a:r>
              <a:rPr lang="en-US" b="1" dirty="0">
                <a:latin typeface="Courier New" pitchFamily="49" charset="0"/>
              </a:rPr>
              <a:t>    "http://www.w3.org/TR/xhtml1/DTD/xhtml1-strict.dtd"&gt;</a:t>
            </a:r>
          </a:p>
          <a:p>
            <a:pPr algn="l">
              <a:defRPr/>
            </a:pPr>
            <a:r>
              <a:rPr lang="en-US" b="1" dirty="0">
                <a:latin typeface="Courier New" pitchFamily="49" charset="0"/>
              </a:rPr>
              <a:t>&lt;html </a:t>
            </a:r>
            <a:r>
              <a:rPr lang="en-US" b="1" dirty="0" err="1">
                <a:latin typeface="Courier New" pitchFamily="49" charset="0"/>
              </a:rPr>
              <a:t>xmlns</a:t>
            </a:r>
            <a:r>
              <a:rPr lang="en-US" b="1" dirty="0">
                <a:latin typeface="Courier New" pitchFamily="49" charset="0"/>
              </a:rPr>
              <a:t>="http://www.w3.org/1999/xhtml" </a:t>
            </a:r>
            <a:r>
              <a:rPr lang="en-US" b="1" dirty="0" err="1">
                <a:latin typeface="Courier New" pitchFamily="49" charset="0"/>
              </a:rPr>
              <a:t>xml:lang</a:t>
            </a:r>
            <a:r>
              <a:rPr lang="en-US" b="1" dirty="0">
                <a:latin typeface="Courier New" pitchFamily="49" charset="0"/>
              </a:rPr>
              <a:t>="en"</a:t>
            </a:r>
          </a:p>
          <a:p>
            <a:pPr algn="l">
              <a:defRPr/>
            </a:pPr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lang</a:t>
            </a:r>
            <a:r>
              <a:rPr lang="en-US" b="1" dirty="0">
                <a:latin typeface="Courier New" pitchFamily="49" charset="0"/>
              </a:rPr>
              <a:t>="en"&gt;</a:t>
            </a:r>
          </a:p>
          <a:p>
            <a:pPr algn="l">
              <a:defRPr/>
            </a:pPr>
            <a:r>
              <a:rPr lang="en-US" b="1" dirty="0">
                <a:latin typeface="Courier New" pitchFamily="49" charset="0"/>
              </a:rPr>
              <a:t>  &lt;head&gt;</a:t>
            </a:r>
          </a:p>
          <a:p>
            <a:pPr algn="l">
              <a:defRPr/>
            </a:pPr>
            <a:r>
              <a:rPr lang="en-US" b="1" dirty="0">
                <a:latin typeface="Courier New" pitchFamily="49" charset="0"/>
              </a:rPr>
              <a:t>    &lt;title&gt;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&lt;%=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@title %&gt;</a:t>
            </a:r>
            <a:r>
              <a:rPr lang="en-US" b="1" dirty="0">
                <a:latin typeface="Courier New" pitchFamily="49" charset="0"/>
              </a:rPr>
              <a:t>&lt;/title&gt;</a:t>
            </a:r>
          </a:p>
          <a:p>
            <a:pPr algn="l">
              <a:defRPr/>
            </a:pPr>
            <a:r>
              <a:rPr lang="en-US" b="1" dirty="0">
                <a:latin typeface="Courier New" pitchFamily="49" charset="0"/>
              </a:rPr>
              <a:t>  &lt;/head&gt;</a:t>
            </a:r>
          </a:p>
          <a:p>
            <a:pPr algn="l">
              <a:defRPr/>
            </a:pPr>
            <a:r>
              <a:rPr lang="en-US" b="1" dirty="0">
                <a:latin typeface="Courier New" pitchFamily="49" charset="0"/>
              </a:rPr>
              <a:t>  &lt;body&gt;</a:t>
            </a:r>
          </a:p>
          <a:p>
            <a:pPr algn="l">
              <a:defRPr/>
            </a:pPr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&lt;%= yield %&gt;</a:t>
            </a:r>
          </a:p>
          <a:p>
            <a:pPr algn="l">
              <a:defRPr/>
            </a:pPr>
            <a:r>
              <a:rPr lang="en-US" b="1" dirty="0">
                <a:latin typeface="Courier New" pitchFamily="49" charset="0"/>
              </a:rPr>
              <a:t>  &lt;/body&gt;</a:t>
            </a:r>
          </a:p>
          <a:p>
            <a:pPr algn="l">
              <a:defRPr/>
            </a:pPr>
            <a:r>
              <a:rPr lang="en-US" b="1" dirty="0">
                <a:latin typeface="Courier New" pitchFamily="49" charset="0"/>
              </a:rPr>
              <a:t>&lt;/html&gt;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457200" y="914400"/>
            <a:ext cx="39497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chemeClr val="tx2"/>
                </a:solidFill>
              </a:rPr>
              <a:t>app/views/layouts/</a:t>
            </a:r>
            <a:r>
              <a:rPr lang="en-US" dirty="0" err="1">
                <a:solidFill>
                  <a:schemeClr val="tx2"/>
                </a:solidFill>
              </a:rPr>
              <a:t>application.html.erb</a:t>
            </a:r>
            <a:r>
              <a:rPr lang="en-US" dirty="0">
                <a:solidFill>
                  <a:schemeClr val="tx2"/>
                </a:solidFill>
              </a:rPr>
              <a:t>: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57200" y="5116513"/>
            <a:ext cx="7924800" cy="12001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defRPr/>
            </a:pP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&lt;% @title = "Hello, user" %&gt;</a:t>
            </a:r>
          </a:p>
          <a:p>
            <a:pPr algn="l">
              <a:defRPr/>
            </a:pPr>
            <a:r>
              <a:rPr lang="en-US" b="1" dirty="0">
                <a:latin typeface="Courier New" pitchFamily="49" charset="0"/>
              </a:rPr>
              <a:t>&lt;p&gt;</a:t>
            </a:r>
          </a:p>
          <a:p>
            <a:pPr algn="l">
              <a:defRPr/>
            </a:pPr>
            <a:r>
              <a:rPr lang="en-US" b="1" dirty="0">
                <a:latin typeface="Courier New" pitchFamily="49" charset="0"/>
              </a:rPr>
              <a:t>  This page was fetched at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&lt;%=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Time.now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() %&gt;</a:t>
            </a:r>
          </a:p>
          <a:p>
            <a:pPr algn="l">
              <a:defRPr/>
            </a:pPr>
            <a:r>
              <a:rPr lang="en-US" b="1" dirty="0">
                <a:latin typeface="Courier New" pitchFamily="49" charset="0"/>
              </a:rPr>
              <a:t>&lt;/p&gt;</a:t>
            </a:r>
          </a:p>
        </p:txBody>
      </p:sp>
      <p:sp>
        <p:nvSpPr>
          <p:cNvPr id="9224" name="Text Box 6"/>
          <p:cNvSpPr txBox="1">
            <a:spLocks noChangeArrowheads="1"/>
          </p:cNvSpPr>
          <p:nvPr/>
        </p:nvSpPr>
        <p:spPr bwMode="auto">
          <a:xfrm>
            <a:off x="457200" y="4813300"/>
            <a:ext cx="360362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chemeClr val="tx2"/>
                </a:solidFill>
              </a:rPr>
              <a:t>app/views/</a:t>
            </a:r>
            <a:r>
              <a:rPr lang="en-US" dirty="0" err="1">
                <a:solidFill>
                  <a:schemeClr val="tx2"/>
                </a:solidFill>
              </a:rPr>
              <a:t>rails_intro</a:t>
            </a:r>
            <a:r>
              <a:rPr lang="en-US" dirty="0">
                <a:solidFill>
                  <a:schemeClr val="tx2"/>
                </a:solidFill>
              </a:rPr>
              <a:t>/</a:t>
            </a:r>
            <a:r>
              <a:rPr lang="en-US" dirty="0" err="1">
                <a:solidFill>
                  <a:schemeClr val="tx2"/>
                </a:solidFill>
              </a:rPr>
              <a:t>hello.html.erb</a:t>
            </a:r>
            <a:r>
              <a:rPr lang="en-US" dirty="0">
                <a:solidFill>
                  <a:schemeClr val="tx2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49926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File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8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10747</TotalTime>
  <Words>759</Words>
  <Application>Microsoft Office PowerPoint</Application>
  <PresentationFormat>On-screen Show (4:3)</PresentationFormat>
  <Paragraphs>155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Default Design</vt:lpstr>
      <vt:lpstr>Simple Rails Template</vt:lpstr>
      <vt:lpstr>Control Structures in Templates</vt:lpstr>
      <vt:lpstr>Control Structures, cont’d</vt:lpstr>
      <vt:lpstr>Controller: Compute Primes</vt:lpstr>
      <vt:lpstr>Template to Display Primes</vt:lpstr>
      <vt:lpstr>Directory Structure</vt:lpstr>
      <vt:lpstr>Layouts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421</cp:revision>
  <cp:lastPrinted>2011-01-25T21:54:55Z</cp:lastPrinted>
  <dcterms:created xsi:type="dcterms:W3CDTF">2008-10-19T02:20:00Z</dcterms:created>
  <dcterms:modified xsi:type="dcterms:W3CDTF">2013-04-17T20:49:01Z</dcterms:modified>
</cp:coreProperties>
</file>