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6"/>
  </p:notesMasterIdLst>
  <p:sldIdLst>
    <p:sldId id="259" r:id="rId2"/>
    <p:sldId id="270" r:id="rId3"/>
    <p:sldId id="271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58" r:id="rId15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252BA"/>
    <a:srgbClr val="D81C1C"/>
    <a:srgbClr val="B7CBF0"/>
    <a:srgbClr val="DCE6F8"/>
    <a:srgbClr val="F2F6FC"/>
    <a:srgbClr val="EAEAEA"/>
    <a:srgbClr val="F8F8F8"/>
    <a:srgbClr val="D8BEEC"/>
    <a:srgbClr val="633B13"/>
    <a:srgbClr val="EDFF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3" d="100"/>
          <a:sy n="123" d="100"/>
        </p:scale>
        <p:origin x="-120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F33C5A0-49AD-4456-B170-B4454905C7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0396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457200" y="457200"/>
            <a:ext cx="8272463" cy="59864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5" name="Picture 9" descr="stanford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4025" y="5257800"/>
            <a:ext cx="614363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371600"/>
            <a:ext cx="7772400" cy="1698625"/>
          </a:xfrm>
        </p:spPr>
        <p:txBody>
          <a:bodyPr/>
          <a:lstStyle>
            <a:lvl1pPr>
              <a:defRPr sz="3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10000"/>
            <a:ext cx="6400800" cy="1219200"/>
          </a:xfrm>
        </p:spPr>
        <p:txBody>
          <a:bodyPr/>
          <a:lstStyle>
            <a:lvl1pPr marL="0" indent="0" algn="ctr">
              <a:spcBef>
                <a:spcPct val="0"/>
              </a:spcBef>
              <a:buFont typeface="Arial" charset="0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970331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200"/>
              </a:spcBef>
              <a:buClr>
                <a:schemeClr val="tx2"/>
              </a:buClr>
              <a:defRPr/>
            </a:lvl1pPr>
            <a:lvl2pPr>
              <a:spcBef>
                <a:spcPts val="600"/>
              </a:spcBef>
              <a:buClr>
                <a:schemeClr val="tx2"/>
              </a:buClr>
              <a:defRPr/>
            </a:lvl2pPr>
            <a:lvl3pPr>
              <a:spcBef>
                <a:spcPts val="400"/>
              </a:spcBef>
              <a:buClr>
                <a:schemeClr val="tx2"/>
              </a:buClr>
              <a:defRPr/>
            </a:lvl3pPr>
            <a:lvl4pPr>
              <a:spcBef>
                <a:spcPts val="300"/>
              </a:spcBef>
              <a:buClr>
                <a:schemeClr val="tx2"/>
              </a:buClr>
              <a:defRPr/>
            </a:lvl4pPr>
            <a:lvl5pPr>
              <a:spcBef>
                <a:spcPts val="300"/>
              </a:spcBef>
              <a:buClr>
                <a:schemeClr val="tx2"/>
              </a:buCl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 bwMode="auto">
          <a:xfrm>
            <a:off x="457200" y="914400"/>
            <a:ext cx="8229600" cy="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November 21, 2011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CS 142 Lecture Notes: Ruby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85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CS 142 Lecture Notes: Ruby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30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CS 142 Lecture Notes: Ruby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CBA6D86-DBBA-4E58-B0C7-18EC354915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897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4038600" cy="4906963"/>
          </a:xfrm>
        </p:spPr>
        <p:txBody>
          <a:bodyPr/>
          <a:lstStyle>
            <a:lvl1pPr>
              <a:buClr>
                <a:schemeClr val="tx2"/>
              </a:buClr>
              <a:defRPr sz="2200"/>
            </a:lvl1pPr>
            <a:lvl2pPr>
              <a:buClr>
                <a:schemeClr val="tx2"/>
              </a:buClr>
              <a:defRPr sz="2000"/>
            </a:lvl2pPr>
            <a:lvl3pPr>
              <a:buClr>
                <a:schemeClr val="tx2"/>
              </a:buClr>
              <a:defRPr sz="1800"/>
            </a:lvl3pPr>
            <a:lvl4pPr>
              <a:buClr>
                <a:schemeClr val="tx2"/>
              </a:buClr>
              <a:defRPr sz="1600"/>
            </a:lvl4pPr>
            <a:lvl5pPr>
              <a:buClr>
                <a:schemeClr val="tx2"/>
              </a:buCl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038600" cy="4906963"/>
          </a:xfrm>
        </p:spPr>
        <p:txBody>
          <a:bodyPr/>
          <a:lstStyle>
            <a:lvl1pPr>
              <a:buClr>
                <a:schemeClr val="tx2"/>
              </a:buClr>
              <a:defRPr sz="2200"/>
            </a:lvl1pPr>
            <a:lvl2pPr>
              <a:buClr>
                <a:schemeClr val="tx2"/>
              </a:buClr>
              <a:defRPr sz="2000"/>
            </a:lvl2pPr>
            <a:lvl3pPr>
              <a:buClr>
                <a:schemeClr val="tx2"/>
              </a:buClr>
              <a:defRPr sz="1800"/>
            </a:lvl3pPr>
            <a:lvl4pPr>
              <a:buClr>
                <a:schemeClr val="tx2"/>
              </a:buClr>
              <a:defRPr sz="1600"/>
            </a:lvl4pPr>
            <a:lvl5pPr>
              <a:buClr>
                <a:schemeClr val="tx2"/>
              </a:buCl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CS 142 Lecture Notes: Ruby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457200" y="914400"/>
            <a:ext cx="8229600" cy="0"/>
          </a:xfrm>
          <a:prstGeom prst="line">
            <a:avLst/>
          </a:prstGeom>
          <a:ln w="57150" cap="flat">
            <a:solidFill>
              <a:schemeClr val="tx2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21204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CS 142 Lecture Notes: Ruby</a:t>
            </a: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9F191DFC-BCA0-443D-B994-97C841DC04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373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CS 142 Lecture Notes: Ruby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FB45DFE7-D7AD-4ECD-A9C8-CA1FF5BAF7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1831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CS 142 Lecture Notes: Ruby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4FA54A8-AC05-4E51-97BF-0AE6FFDEEB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698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CS 142 Lecture Notes: Ruby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8E048402-9490-480C-B493-607B1E845A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090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CS 142 Lecture Notes: Ruby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BF7A2FB-5E63-4F6B-AD89-DAD0D43D40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7694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CS 142 Lecture Notes: Ruby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3D21A300-A8DA-4985-B9D1-8777291959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591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04800"/>
            <a:ext cx="2057400" cy="58213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213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CS 142 Lecture Notes: Ruby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569EA510-711E-4808-BDFF-EEB70A6ECC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022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04800"/>
            <a:ext cx="8229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19200"/>
            <a:ext cx="8229600" cy="4906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324600"/>
            <a:ext cx="213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95600" y="6324600"/>
            <a:ext cx="3429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fr-FR" smtClean="0"/>
              <a:t>CS 142 Lecture Notes: Ruby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24600"/>
            <a:ext cx="213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31" name="Line 9"/>
          <p:cNvSpPr>
            <a:spLocks noChangeShapeType="1"/>
          </p:cNvSpPr>
          <p:nvPr userDrawn="1"/>
        </p:nvSpPr>
        <p:spPr bwMode="auto">
          <a:xfrm>
            <a:off x="457200" y="889000"/>
            <a:ext cx="8229600" cy="0"/>
          </a:xfrm>
          <a:prstGeom prst="line">
            <a:avLst/>
          </a:prstGeom>
          <a:noFill/>
          <a:ln w="508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72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24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chemeClr val="bg2"/>
                </a:solidFill>
              </a:rPr>
              <a:t>CS 142 Lecture Notes: Ruby</a:t>
            </a:r>
          </a:p>
        </p:txBody>
      </p:sp>
      <p:sp>
        <p:nvSpPr>
          <p:cNvPr id="307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chemeClr val="bg2"/>
                </a:solidFill>
              </a:rPr>
              <a:t>Slide </a:t>
            </a:r>
            <a:fld id="{B3AA469C-9C02-464A-9C96-99A332448E56}" type="slidenum">
              <a:rPr lang="en-US" smtClean="0">
                <a:solidFill>
                  <a:schemeClr val="bg2"/>
                </a:solidFill>
              </a:rPr>
              <a:pPr eaLnBrk="1" hangingPunct="1"/>
              <a:t>1</a:t>
            </a:fld>
            <a:endParaRPr lang="en-US" smtClean="0">
              <a:solidFill>
                <a:schemeClr val="bg2"/>
              </a:solidFill>
            </a:endParaRPr>
          </a:p>
        </p:txBody>
      </p:sp>
      <p:sp>
        <p:nvSpPr>
          <p:cNvPr id="307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Basic Ruby Syntax</a:t>
            </a:r>
          </a:p>
        </p:txBody>
      </p:sp>
      <p:sp>
        <p:nvSpPr>
          <p:cNvPr id="3077" name="Text Box 3"/>
          <p:cNvSpPr txBox="1">
            <a:spLocks noChangeArrowheads="1"/>
          </p:cNvSpPr>
          <p:nvPr/>
        </p:nvSpPr>
        <p:spPr bwMode="auto">
          <a:xfrm>
            <a:off x="914400" y="1600200"/>
            <a:ext cx="7543800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400" b="1" dirty="0">
                <a:latin typeface="Courier New" pitchFamily="49" charset="0"/>
              </a:rPr>
              <a:t>sum = 0</a:t>
            </a:r>
          </a:p>
          <a:p>
            <a:pPr algn="l" eaLnBrk="1" hangingPunct="1"/>
            <a:r>
              <a:rPr lang="en-US" sz="2400" b="1" dirty="0" err="1">
                <a:latin typeface="Courier New" pitchFamily="49" charset="0"/>
              </a:rPr>
              <a:t>i</a:t>
            </a:r>
            <a:r>
              <a:rPr lang="en-US" sz="2400" b="1" dirty="0">
                <a:latin typeface="Courier New" pitchFamily="49" charset="0"/>
              </a:rPr>
              <a:t> = 1</a:t>
            </a:r>
          </a:p>
          <a:p>
            <a:pPr algn="l" eaLnBrk="1" hangingPunct="1"/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while</a:t>
            </a:r>
            <a:r>
              <a:rPr lang="en-US" sz="2400" b="1" dirty="0">
                <a:latin typeface="Courier New" pitchFamily="49" charset="0"/>
              </a:rPr>
              <a:t> </a:t>
            </a:r>
            <a:r>
              <a:rPr lang="en-US" sz="2400" b="1" dirty="0" err="1">
                <a:latin typeface="Courier New" pitchFamily="49" charset="0"/>
              </a:rPr>
              <a:t>i</a:t>
            </a:r>
            <a:r>
              <a:rPr lang="en-US" sz="2400" b="1" dirty="0">
                <a:latin typeface="Courier New" pitchFamily="49" charset="0"/>
              </a:rPr>
              <a:t> &lt;= 10 </a:t>
            </a:r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do</a:t>
            </a:r>
          </a:p>
          <a:p>
            <a:pPr algn="l" eaLnBrk="1" hangingPunct="1"/>
            <a:r>
              <a:rPr lang="en-US" sz="2400" b="1" dirty="0">
                <a:latin typeface="Courier New" pitchFamily="49" charset="0"/>
              </a:rPr>
              <a:t>    sum += </a:t>
            </a:r>
            <a:r>
              <a:rPr lang="en-US" sz="2400" b="1" dirty="0" err="1">
                <a:latin typeface="Courier New" pitchFamily="49" charset="0"/>
              </a:rPr>
              <a:t>i</a:t>
            </a:r>
            <a:r>
              <a:rPr lang="en-US" sz="2400" b="1" dirty="0">
                <a:latin typeface="Courier New" pitchFamily="49" charset="0"/>
              </a:rPr>
              <a:t>*</a:t>
            </a:r>
            <a:r>
              <a:rPr lang="en-US" sz="2400" b="1" dirty="0" err="1">
                <a:latin typeface="Courier New" pitchFamily="49" charset="0"/>
              </a:rPr>
              <a:t>i</a:t>
            </a:r>
            <a:endParaRPr lang="en-US" sz="2400" b="1" dirty="0">
              <a:latin typeface="Courier New" pitchFamily="49" charset="0"/>
            </a:endParaRPr>
          </a:p>
          <a:p>
            <a:pPr algn="l" eaLnBrk="1" hangingPunct="1"/>
            <a:r>
              <a:rPr lang="en-US" sz="2400" b="1" dirty="0">
                <a:latin typeface="Courier New" pitchFamily="49" charset="0"/>
              </a:rPr>
              <a:t>    </a:t>
            </a:r>
            <a:r>
              <a:rPr lang="en-US" sz="2400" b="1" dirty="0" err="1">
                <a:latin typeface="Courier New" pitchFamily="49" charset="0"/>
              </a:rPr>
              <a:t>i</a:t>
            </a:r>
            <a:r>
              <a:rPr lang="en-US" sz="2400" b="1" dirty="0">
                <a:latin typeface="Courier New" pitchFamily="49" charset="0"/>
              </a:rPr>
              <a:t> = </a:t>
            </a:r>
            <a:r>
              <a:rPr lang="en-US" sz="2400" b="1" dirty="0" err="1">
                <a:latin typeface="Courier New" pitchFamily="49" charset="0"/>
              </a:rPr>
              <a:t>i</a:t>
            </a:r>
            <a:r>
              <a:rPr lang="en-US" sz="2400" b="1" dirty="0">
                <a:latin typeface="Courier New" pitchFamily="49" charset="0"/>
              </a:rPr>
              <a:t> + 1</a:t>
            </a:r>
          </a:p>
          <a:p>
            <a:pPr algn="l" eaLnBrk="1" hangingPunct="1"/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end</a:t>
            </a:r>
          </a:p>
          <a:p>
            <a:pPr algn="l" eaLnBrk="1" hangingPunct="1"/>
            <a:r>
              <a:rPr lang="en-US" sz="2400" b="1" dirty="0">
                <a:latin typeface="Courier New" pitchFamily="49" charset="0"/>
              </a:rPr>
              <a:t>puts "Sum of squares is #{sum}\n"</a:t>
            </a:r>
          </a:p>
        </p:txBody>
      </p:sp>
      <p:sp>
        <p:nvSpPr>
          <p:cNvPr id="3078" name="Text Box 4"/>
          <p:cNvSpPr txBox="1">
            <a:spLocks noChangeArrowheads="1"/>
          </p:cNvSpPr>
          <p:nvPr/>
        </p:nvSpPr>
        <p:spPr bwMode="auto">
          <a:xfrm>
            <a:off x="4648200" y="1628775"/>
            <a:ext cx="36687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000" dirty="0">
                <a:solidFill>
                  <a:schemeClr val="folHlink"/>
                </a:solidFill>
              </a:rPr>
              <a:t>Newline is statement separator</a:t>
            </a:r>
          </a:p>
        </p:txBody>
      </p:sp>
      <p:sp>
        <p:nvSpPr>
          <p:cNvPr id="3079" name="Line 5"/>
          <p:cNvSpPr>
            <a:spLocks noChangeShapeType="1"/>
          </p:cNvSpPr>
          <p:nvPr/>
        </p:nvSpPr>
        <p:spPr bwMode="auto">
          <a:xfrm flipH="1">
            <a:off x="2514600" y="1828800"/>
            <a:ext cx="2057400" cy="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80" name="Text Box 6"/>
          <p:cNvSpPr txBox="1">
            <a:spLocks noChangeArrowheads="1"/>
          </p:cNvSpPr>
          <p:nvPr/>
        </p:nvSpPr>
        <p:spPr bwMode="auto">
          <a:xfrm>
            <a:off x="4800600" y="3200400"/>
            <a:ext cx="40147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000" b="1">
                <a:solidFill>
                  <a:schemeClr val="folHlink"/>
                </a:solidFill>
                <a:latin typeface="Courier New" pitchFamily="49" charset="0"/>
              </a:rPr>
              <a:t>do ... end</a:t>
            </a:r>
            <a:r>
              <a:rPr lang="en-US" sz="2000">
                <a:solidFill>
                  <a:schemeClr val="folHlink"/>
                </a:solidFill>
              </a:rPr>
              <a:t> instead of </a:t>
            </a:r>
            <a:r>
              <a:rPr lang="en-US" sz="2000" b="1">
                <a:solidFill>
                  <a:schemeClr val="folHlink"/>
                </a:solidFill>
                <a:latin typeface="Courier New" pitchFamily="49" charset="0"/>
              </a:rPr>
              <a:t>{ ... }</a:t>
            </a:r>
          </a:p>
        </p:txBody>
      </p:sp>
      <p:sp>
        <p:nvSpPr>
          <p:cNvPr id="3081" name="Line 7"/>
          <p:cNvSpPr>
            <a:spLocks noChangeShapeType="1"/>
          </p:cNvSpPr>
          <p:nvPr/>
        </p:nvSpPr>
        <p:spPr bwMode="auto">
          <a:xfrm flipH="1" flipV="1">
            <a:off x="3924300" y="2663825"/>
            <a:ext cx="876300" cy="612775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82" name="Line 8"/>
          <p:cNvSpPr>
            <a:spLocks noChangeShapeType="1"/>
          </p:cNvSpPr>
          <p:nvPr/>
        </p:nvSpPr>
        <p:spPr bwMode="auto">
          <a:xfrm flipH="1">
            <a:off x="1617663" y="3444875"/>
            <a:ext cx="3194050" cy="19050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83" name="Text Box 9"/>
          <p:cNvSpPr txBox="1">
            <a:spLocks noChangeArrowheads="1"/>
          </p:cNvSpPr>
          <p:nvPr/>
        </p:nvSpPr>
        <p:spPr bwMode="auto">
          <a:xfrm>
            <a:off x="533400" y="5013325"/>
            <a:ext cx="2597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2000">
                <a:solidFill>
                  <a:schemeClr val="folHlink"/>
                </a:solidFill>
              </a:rPr>
              <a:t>Optional parentheses</a:t>
            </a:r>
          </a:p>
          <a:p>
            <a:pPr algn="ctr" eaLnBrk="1" hangingPunct="1"/>
            <a:r>
              <a:rPr lang="en-US" sz="2000">
                <a:solidFill>
                  <a:schemeClr val="folHlink"/>
                </a:solidFill>
              </a:rPr>
              <a:t>in method invocation</a:t>
            </a:r>
          </a:p>
        </p:txBody>
      </p:sp>
      <p:sp>
        <p:nvSpPr>
          <p:cNvPr id="3084" name="Line 10"/>
          <p:cNvSpPr>
            <a:spLocks noChangeShapeType="1"/>
          </p:cNvSpPr>
          <p:nvPr/>
        </p:nvSpPr>
        <p:spPr bwMode="auto">
          <a:xfrm flipH="1" flipV="1">
            <a:off x="1835150" y="4191000"/>
            <a:ext cx="0" cy="83820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85" name="Text Box 11"/>
          <p:cNvSpPr txBox="1">
            <a:spLocks noChangeArrowheads="1"/>
          </p:cNvSpPr>
          <p:nvPr/>
        </p:nvSpPr>
        <p:spPr bwMode="auto">
          <a:xfrm>
            <a:off x="5078413" y="5013325"/>
            <a:ext cx="1779587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2000">
                <a:solidFill>
                  <a:schemeClr val="folHlink"/>
                </a:solidFill>
              </a:rPr>
              <a:t>Substitution in</a:t>
            </a:r>
            <a:br>
              <a:rPr lang="en-US" sz="2000">
                <a:solidFill>
                  <a:schemeClr val="folHlink"/>
                </a:solidFill>
              </a:rPr>
            </a:br>
            <a:r>
              <a:rPr lang="en-US" sz="2000">
                <a:solidFill>
                  <a:schemeClr val="folHlink"/>
                </a:solidFill>
              </a:rPr>
              <a:t>string value</a:t>
            </a:r>
          </a:p>
        </p:txBody>
      </p:sp>
      <p:sp>
        <p:nvSpPr>
          <p:cNvPr id="3086" name="Line 12"/>
          <p:cNvSpPr>
            <a:spLocks noChangeShapeType="1"/>
          </p:cNvSpPr>
          <p:nvPr/>
        </p:nvSpPr>
        <p:spPr bwMode="auto">
          <a:xfrm flipH="1" flipV="1">
            <a:off x="6019800" y="4191000"/>
            <a:ext cx="0" cy="83820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" name="Freeform 2"/>
          <p:cNvSpPr/>
          <p:nvPr/>
        </p:nvSpPr>
        <p:spPr>
          <a:xfrm>
            <a:off x="1301859" y="1278610"/>
            <a:ext cx="3270142" cy="418454"/>
          </a:xfrm>
          <a:custGeom>
            <a:avLst/>
            <a:gdLst>
              <a:gd name="connsiteX0" fmla="*/ 2843939 w 2843939"/>
              <a:gd name="connsiteY0" fmla="*/ 0 h 418454"/>
              <a:gd name="connsiteX1" fmla="*/ 0 w 2843939"/>
              <a:gd name="connsiteY1" fmla="*/ 0 h 418454"/>
              <a:gd name="connsiteX2" fmla="*/ 0 w 2843939"/>
              <a:gd name="connsiteY2" fmla="*/ 418454 h 418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43939" h="418454">
                <a:moveTo>
                  <a:pt x="2843939" y="0"/>
                </a:moveTo>
                <a:lnTo>
                  <a:pt x="0" y="0"/>
                </a:lnTo>
                <a:lnTo>
                  <a:pt x="0" y="418454"/>
                </a:lnTo>
              </a:path>
            </a:pathLst>
          </a:custGeom>
          <a:noFill/>
          <a:ln w="190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4648200" y="1081921"/>
            <a:ext cx="293702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000" dirty="0" smtClean="0">
                <a:solidFill>
                  <a:schemeClr val="folHlink"/>
                </a:solidFill>
              </a:rPr>
              <a:t>No variable declarations</a:t>
            </a:r>
            <a:endParaRPr lang="en-US" sz="2000" dirty="0">
              <a:solidFill>
                <a:schemeClr val="folHlin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3809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Single quotes (only </a:t>
            </a: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\'</a:t>
            </a:r>
            <a:r>
              <a:rPr lang="en-US" sz="2000" dirty="0" smtClean="0"/>
              <a:t> and </a:t>
            </a: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\\</a:t>
            </a:r>
            <a:r>
              <a:rPr lang="en-US" sz="2000" dirty="0" smtClean="0"/>
              <a:t>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2000" b="1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	'Bill\</a:t>
            </a:r>
            <a:r>
              <a:rPr lang="en-US" sz="2000" b="1" dirty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'</a:t>
            </a:r>
            <a:r>
              <a:rPr lang="en-US" sz="2000" b="1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s </a:t>
            </a:r>
            <a:r>
              <a:rPr lang="en-US" sz="2000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"</a:t>
            </a:r>
            <a:r>
              <a:rPr lang="en-US" sz="2000" b="1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personal</a:t>
            </a:r>
            <a:r>
              <a:rPr lang="en-US" sz="2000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"</a:t>
            </a:r>
            <a:r>
              <a:rPr lang="en-US" sz="2000" b="1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 book</a:t>
            </a:r>
            <a:r>
              <a:rPr lang="en-US" sz="2000" b="1" dirty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'</a:t>
            </a:r>
            <a:endParaRPr lang="en-US" sz="2000" b="1" dirty="0" smtClean="0">
              <a:solidFill>
                <a:schemeClr val="tx2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2000" dirty="0" smtClean="0"/>
              <a:t>Double quotes (many escape sequences)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2000" dirty="0"/>
              <a:t>	</a:t>
            </a:r>
            <a:r>
              <a:rPr lang="en-US" sz="2000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"Found #{count} errors\</a:t>
            </a:r>
            <a:r>
              <a:rPr lang="en-US" sz="2000" dirty="0" err="1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nAborting</a:t>
            </a:r>
            <a:r>
              <a:rPr lang="en-US" sz="2000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 job\n"</a:t>
            </a:r>
          </a:p>
          <a:p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%q</a:t>
            </a:r>
            <a:r>
              <a:rPr lang="en-US" sz="2000" dirty="0" smtClean="0"/>
              <a:t> (similar to single quotes)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2000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	%q&lt;Nesting works: &lt;b&gt;Hello&lt;/b&gt;&gt;</a:t>
            </a:r>
            <a:endParaRPr lang="en-US" sz="2000" dirty="0">
              <a:solidFill>
                <a:schemeClr val="tx2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2000" dirty="0" smtClean="0"/>
              <a:t>%Q (similar to double quotes)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2000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	%</a:t>
            </a:r>
            <a:r>
              <a:rPr lang="en-US" sz="2000" dirty="0" err="1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Q|She</a:t>
            </a:r>
            <a:r>
              <a:rPr lang="en-US" sz="2000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 said "#{greeting}"\n|</a:t>
            </a:r>
            <a:endParaRPr lang="en-US" sz="2000" dirty="0" smtClean="0"/>
          </a:p>
          <a:p>
            <a:r>
              <a:rPr lang="en-US" sz="2000" dirty="0" smtClean="0"/>
              <a:t>“Here documents”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	&lt;&lt;END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	First line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	Second line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	END</a:t>
            </a:r>
            <a:endParaRPr lang="en-US" sz="2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CS 142 Lecture Notes: Ruby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Ruby String Syntax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76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219200"/>
            <a:ext cx="8534400" cy="4906963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200" dirty="0" smtClean="0">
                <a:latin typeface="Courier New" pitchFamily="49" charset="0"/>
                <a:cs typeface="Courier New" pitchFamily="49" charset="0"/>
              </a:rPr>
              <a:t>x = </a:t>
            </a:r>
            <a:r>
              <a:rPr lang="en-US" sz="2200" dirty="0" err="1" smtClean="0">
                <a:latin typeface="Courier New" pitchFamily="49" charset="0"/>
                <a:cs typeface="Courier New" pitchFamily="49" charset="0"/>
              </a:rPr>
              <a:t>Array.new</a:t>
            </a:r>
            <a:endParaRPr lang="en-US" sz="2200" dirty="0" smtClean="0">
              <a:latin typeface="Courier New" pitchFamily="49" charset="0"/>
              <a:cs typeface="Courier New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 smtClean="0">
                <a:latin typeface="Courier New" pitchFamily="49" charset="0"/>
                <a:cs typeface="Courier New" pitchFamily="49" charset="0"/>
              </a:rPr>
              <a:t>x &lt;&lt; 10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 smtClean="0">
                <a:latin typeface="Courier New" pitchFamily="49" charset="0"/>
                <a:cs typeface="Courier New" pitchFamily="49" charset="0"/>
              </a:rPr>
              <a:t>x[0] = 99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 smtClean="0">
                <a:latin typeface="Courier New" pitchFamily="49" charset="0"/>
                <a:cs typeface="Courier New" pitchFamily="49" charset="0"/>
              </a:rPr>
              <a:t>y = ["Alice</a:t>
            </a:r>
            <a:r>
              <a:rPr lang="en-US" sz="2200" dirty="0">
                <a:latin typeface="Courier New" pitchFamily="49" charset="0"/>
                <a:cs typeface="Courier New" pitchFamily="49" charset="0"/>
              </a:rPr>
              <a:t>"</a:t>
            </a:r>
            <a:r>
              <a:rPr lang="en-US" sz="2200" dirty="0" smtClean="0">
                <a:latin typeface="Courier New" pitchFamily="49" charset="0"/>
                <a:cs typeface="Courier New" pitchFamily="49" charset="0"/>
              </a:rPr>
              <a:t>, 23, 7.3]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 smtClean="0">
                <a:latin typeface="Courier New" pitchFamily="49" charset="0"/>
                <a:cs typeface="Courier New" pitchFamily="49" charset="0"/>
              </a:rPr>
              <a:t>x[1] = y[1] + y[-1]</a:t>
            </a:r>
          </a:p>
          <a:p>
            <a:pPr marL="0" indent="0">
              <a:spcBef>
                <a:spcPts val="0"/>
              </a:spcBef>
              <a:buNone/>
            </a:pPr>
            <a:endParaRPr lang="en-US" sz="2200" dirty="0">
              <a:latin typeface="Courier New" pitchFamily="49" charset="0"/>
              <a:cs typeface="Courier New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200" dirty="0" smtClean="0">
              <a:latin typeface="Courier New" pitchFamily="49" charset="0"/>
              <a:cs typeface="Courier New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 smtClean="0">
                <a:latin typeface="Courier New" pitchFamily="49" charset="0"/>
                <a:cs typeface="Courier New" pitchFamily="49" charset="0"/>
              </a:rPr>
              <a:t>person = </a:t>
            </a:r>
            <a:r>
              <a:rPr lang="en-US" sz="2200" dirty="0" err="1" smtClean="0">
                <a:latin typeface="Courier New" pitchFamily="49" charset="0"/>
                <a:cs typeface="Courier New" pitchFamily="49" charset="0"/>
              </a:rPr>
              <a:t>Hash.new</a:t>
            </a:r>
            <a:endParaRPr lang="en-US" sz="2200" dirty="0" smtClean="0">
              <a:latin typeface="Courier New" pitchFamily="49" charset="0"/>
              <a:cs typeface="Courier New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 smtClean="0">
                <a:latin typeface="Courier New" pitchFamily="49" charset="0"/>
                <a:cs typeface="Courier New" pitchFamily="49" charset="0"/>
              </a:rPr>
              <a:t>person["</a:t>
            </a:r>
            <a:r>
              <a:rPr lang="en-US" sz="2200" dirty="0" err="1" smtClean="0">
                <a:latin typeface="Courier New" pitchFamily="49" charset="0"/>
                <a:cs typeface="Courier New" pitchFamily="49" charset="0"/>
              </a:rPr>
              <a:t>last_name</a:t>
            </a:r>
            <a:r>
              <a:rPr lang="en-US" sz="2200" dirty="0" smtClean="0">
                <a:latin typeface="Courier New" pitchFamily="49" charset="0"/>
                <a:cs typeface="Courier New" pitchFamily="49" charset="0"/>
              </a:rPr>
              <a:t>"] = "Rodriguez"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 smtClean="0">
                <a:latin typeface="Courier New" pitchFamily="49" charset="0"/>
                <a:cs typeface="Courier New" pitchFamily="49" charset="0"/>
              </a:rPr>
              <a:t>person[:</a:t>
            </a:r>
            <a:r>
              <a:rPr lang="en-US" sz="2200" dirty="0" err="1" smtClean="0">
                <a:latin typeface="Courier New" pitchFamily="49" charset="0"/>
                <a:cs typeface="Courier New" pitchFamily="49" charset="0"/>
              </a:rPr>
              <a:t>first_name</a:t>
            </a:r>
            <a:r>
              <a:rPr lang="en-US" sz="2200" dirty="0" smtClean="0">
                <a:latin typeface="Courier New" pitchFamily="49" charset="0"/>
                <a:cs typeface="Courier New" pitchFamily="49" charset="0"/>
              </a:rPr>
              <a:t>] = "Alice"</a:t>
            </a:r>
            <a:endParaRPr lang="en-US" sz="2200" dirty="0">
              <a:latin typeface="Courier New" pitchFamily="49" charset="0"/>
              <a:cs typeface="Courier New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urier New" pitchFamily="49" charset="0"/>
                <a:cs typeface="Courier New" pitchFamily="49" charset="0"/>
              </a:rPr>
              <a:t>order = {"item" =&gt; "Corn Flakes", "weight" =&gt; 18</a:t>
            </a:r>
            <a:r>
              <a:rPr lang="en-US" sz="2200" dirty="0" smtClean="0">
                <a:latin typeface="Courier New" pitchFamily="49" charset="0"/>
                <a:cs typeface="Courier New" pitchFamily="49" charset="0"/>
              </a:rPr>
              <a:t>}</a:t>
            </a:r>
            <a:endParaRPr lang="en-US" sz="2200" dirty="0">
              <a:latin typeface="Courier New" pitchFamily="49" charset="0"/>
              <a:cs typeface="Courier New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urier New" pitchFamily="49" charset="0"/>
                <a:cs typeface="Courier New" pitchFamily="49" charset="0"/>
              </a:rPr>
              <a:t>order = </a:t>
            </a:r>
            <a:r>
              <a:rPr lang="en-US" sz="2200" dirty="0" smtClean="0">
                <a:latin typeface="Courier New" pitchFamily="49" charset="0"/>
                <a:cs typeface="Courier New" pitchFamily="49" charset="0"/>
              </a:rPr>
              <a:t>{:item </a:t>
            </a:r>
            <a:r>
              <a:rPr lang="en-US" sz="2200" dirty="0">
                <a:latin typeface="Courier New" pitchFamily="49" charset="0"/>
                <a:cs typeface="Courier New" pitchFamily="49" charset="0"/>
              </a:rPr>
              <a:t>=&gt; "Corn Flakes", </a:t>
            </a:r>
            <a:r>
              <a:rPr lang="en-US" sz="2200" dirty="0" smtClean="0">
                <a:latin typeface="Courier New" pitchFamily="49" charset="0"/>
                <a:cs typeface="Courier New" pitchFamily="49" charset="0"/>
              </a:rPr>
              <a:t>:weight </a:t>
            </a:r>
            <a:r>
              <a:rPr lang="en-US" sz="2200" dirty="0">
                <a:latin typeface="Courier New" pitchFamily="49" charset="0"/>
                <a:cs typeface="Courier New" pitchFamily="49" charset="0"/>
              </a:rPr>
              <a:t>=&gt; 18</a:t>
            </a:r>
            <a:r>
              <a:rPr lang="en-US" sz="2200" dirty="0" smtClean="0">
                <a:latin typeface="Courier New" pitchFamily="49" charset="0"/>
                <a:cs typeface="Courier New" pitchFamily="49" charset="0"/>
              </a:rPr>
              <a:t>}</a:t>
            </a:r>
            <a:endParaRPr lang="en-US" sz="2200" dirty="0">
              <a:latin typeface="Courier New" pitchFamily="49" charset="0"/>
              <a:cs typeface="Courier New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urier New" pitchFamily="49" charset="0"/>
                <a:cs typeface="Courier New" pitchFamily="49" charset="0"/>
              </a:rPr>
              <a:t>order = </a:t>
            </a:r>
            <a:r>
              <a:rPr lang="en-US" sz="2200" dirty="0" smtClean="0">
                <a:latin typeface="Courier New" pitchFamily="49" charset="0"/>
                <a:cs typeface="Courier New" pitchFamily="49" charset="0"/>
              </a:rPr>
              <a:t>{item: "</a:t>
            </a:r>
            <a:r>
              <a:rPr lang="en-US" sz="2200" dirty="0">
                <a:latin typeface="Courier New" pitchFamily="49" charset="0"/>
                <a:cs typeface="Courier New" pitchFamily="49" charset="0"/>
              </a:rPr>
              <a:t>Corn Flakes", </a:t>
            </a:r>
            <a:r>
              <a:rPr lang="en-US" sz="2200" dirty="0" smtClean="0">
                <a:latin typeface="Courier New" pitchFamily="49" charset="0"/>
                <a:cs typeface="Courier New" pitchFamily="49" charset="0"/>
              </a:rPr>
              <a:t>weight: </a:t>
            </a:r>
            <a:r>
              <a:rPr lang="en-US" sz="2200" dirty="0">
                <a:latin typeface="Courier New" pitchFamily="49" charset="0"/>
                <a:cs typeface="Courier New" pitchFamily="49" charset="0"/>
              </a:rPr>
              <a:t>18</a:t>
            </a:r>
            <a:r>
              <a:rPr lang="en-US" sz="2200" dirty="0" smtClean="0">
                <a:latin typeface="Courier New" pitchFamily="49" charset="0"/>
                <a:cs typeface="Courier New" pitchFamily="49" charset="0"/>
              </a:rPr>
              <a:t>}</a:t>
            </a:r>
            <a:endParaRPr lang="en-US" sz="22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CS 142 Lecture Notes: Ruby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Arrays and Hashes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92239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chemeClr val="bg2"/>
                </a:solidFill>
              </a:rPr>
              <a:t>CS 142 Lecture Notes: Ruby</a:t>
            </a:r>
          </a:p>
        </p:txBody>
      </p:sp>
      <p:sp>
        <p:nvSpPr>
          <p:cNvPr id="409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chemeClr val="bg2"/>
                </a:solidFill>
              </a:rPr>
              <a:t>Slide </a:t>
            </a:r>
            <a:fld id="{6651004D-4379-4229-B801-AD4542E3C911}" type="slidenum">
              <a:rPr lang="en-US" smtClean="0">
                <a:solidFill>
                  <a:schemeClr val="bg2"/>
                </a:solidFill>
              </a:rPr>
              <a:pPr eaLnBrk="1" hangingPunct="1"/>
              <a:t>4</a:t>
            </a:fld>
            <a:endParaRPr lang="en-US" smtClean="0">
              <a:solidFill>
                <a:schemeClr val="bg2"/>
              </a:solidFill>
            </a:endParaRPr>
          </a:p>
        </p:txBody>
      </p:sp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Variable Names and Scopes</a:t>
            </a:r>
          </a:p>
        </p:txBody>
      </p:sp>
      <p:sp>
        <p:nvSpPr>
          <p:cNvPr id="410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24000"/>
            <a:ext cx="8229600" cy="4602163"/>
          </a:xfrm>
        </p:spPr>
        <p:txBody>
          <a:bodyPr/>
          <a:lstStyle/>
          <a:p>
            <a:pPr eaLnBrk="1" hangingPunct="1">
              <a:buFont typeface="Arial" charset="0"/>
              <a:buNone/>
              <a:tabLst>
                <a:tab pos="2290763" algn="l"/>
              </a:tabLst>
            </a:pPr>
            <a:r>
              <a:rPr lang="en-US" dirty="0" smtClean="0">
                <a:solidFill>
                  <a:schemeClr val="tx2"/>
                </a:solidFill>
                <a:latin typeface="Courier New" pitchFamily="49" charset="0"/>
              </a:rPr>
              <a:t>foo</a:t>
            </a:r>
            <a:r>
              <a:rPr lang="en-US" dirty="0" smtClean="0"/>
              <a:t>	Local variable</a:t>
            </a:r>
          </a:p>
          <a:p>
            <a:pPr eaLnBrk="1" hangingPunct="1">
              <a:buFont typeface="Arial" charset="0"/>
              <a:buNone/>
              <a:tabLst>
                <a:tab pos="2290763" algn="l"/>
              </a:tabLst>
            </a:pPr>
            <a:r>
              <a:rPr lang="en-US" dirty="0" smtClean="0">
                <a:solidFill>
                  <a:schemeClr val="tx2"/>
                </a:solidFill>
                <a:latin typeface="Courier New" pitchFamily="49" charset="0"/>
              </a:rPr>
              <a:t>$foo</a:t>
            </a:r>
            <a:r>
              <a:rPr lang="en-US" dirty="0" smtClean="0"/>
              <a:t>	Global variable</a:t>
            </a:r>
          </a:p>
          <a:p>
            <a:pPr eaLnBrk="1" hangingPunct="1">
              <a:buFont typeface="Arial" charset="0"/>
              <a:buNone/>
              <a:tabLst>
                <a:tab pos="2290763" algn="l"/>
              </a:tabLst>
            </a:pPr>
            <a:r>
              <a:rPr lang="en-US" dirty="0" smtClean="0">
                <a:solidFill>
                  <a:schemeClr val="tx2"/>
                </a:solidFill>
                <a:latin typeface="Courier New" pitchFamily="49" charset="0"/>
              </a:rPr>
              <a:t>@foo</a:t>
            </a:r>
            <a:r>
              <a:rPr lang="en-US" dirty="0" smtClean="0"/>
              <a:t>	Instance variable in object</a:t>
            </a:r>
          </a:p>
          <a:p>
            <a:pPr eaLnBrk="1" hangingPunct="1">
              <a:buFont typeface="Arial" charset="0"/>
              <a:buNone/>
              <a:tabLst>
                <a:tab pos="2290763" algn="l"/>
              </a:tabLst>
            </a:pPr>
            <a:r>
              <a:rPr lang="en-US" dirty="0" smtClean="0">
                <a:solidFill>
                  <a:schemeClr val="tx2"/>
                </a:solidFill>
                <a:latin typeface="Courier New" pitchFamily="49" charset="0"/>
              </a:rPr>
              <a:t>@@foo</a:t>
            </a:r>
            <a:r>
              <a:rPr lang="en-US" dirty="0" smtClean="0"/>
              <a:t>	Class variable</a:t>
            </a:r>
          </a:p>
          <a:p>
            <a:pPr eaLnBrk="1" hangingPunct="1">
              <a:buFont typeface="Arial" charset="0"/>
              <a:buNone/>
              <a:tabLst>
                <a:tab pos="2290763" algn="l"/>
              </a:tabLst>
            </a:pPr>
            <a:r>
              <a:rPr lang="en-US" dirty="0" smtClean="0">
                <a:solidFill>
                  <a:schemeClr val="tx2"/>
                </a:solidFill>
                <a:latin typeface="Courier New" pitchFamily="49" charset="0"/>
              </a:rPr>
              <a:t>MAX_USERS</a:t>
            </a:r>
            <a:r>
              <a:rPr lang="en-US" dirty="0" smtClean="0"/>
              <a:t>	“Constant” (by convention)</a:t>
            </a:r>
          </a:p>
        </p:txBody>
      </p:sp>
    </p:spTree>
    <p:extLst>
      <p:ext uri="{BB962C8B-B14F-4D97-AF65-F5344CB8AC3E}">
        <p14:creationId xmlns:p14="http://schemas.microsoft.com/office/powerpoint/2010/main" val="3292919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chemeClr val="bg2"/>
                </a:solidFill>
              </a:rPr>
              <a:t>CS 142 Lecture Notes: Ruby</a:t>
            </a:r>
          </a:p>
        </p:txBody>
      </p:sp>
      <p:sp>
        <p:nvSpPr>
          <p:cNvPr id="512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chemeClr val="bg2"/>
                </a:solidFill>
              </a:rPr>
              <a:t>Slide </a:t>
            </a:r>
            <a:fld id="{BBE6CA4E-AF96-4D89-9D58-BD9639729CCB}" type="slidenum">
              <a:rPr lang="en-US" smtClean="0">
                <a:solidFill>
                  <a:schemeClr val="bg2"/>
                </a:solidFill>
              </a:rPr>
              <a:pPr eaLnBrk="1" hangingPunct="1"/>
              <a:t>5</a:t>
            </a:fld>
            <a:endParaRPr lang="en-US" smtClean="0">
              <a:solidFill>
                <a:schemeClr val="bg2"/>
              </a:solidFill>
            </a:endParaRPr>
          </a:p>
        </p:txBody>
      </p:sp>
      <p:sp>
        <p:nvSpPr>
          <p:cNvPr id="512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Ruby Statements</a:t>
            </a:r>
          </a:p>
        </p:txBody>
      </p:sp>
      <p:sp>
        <p:nvSpPr>
          <p:cNvPr id="5125" name="Text Box 4"/>
          <p:cNvSpPr txBox="1">
            <a:spLocks noChangeArrowheads="1"/>
          </p:cNvSpPr>
          <p:nvPr/>
        </p:nvSpPr>
        <p:spPr bwMode="auto">
          <a:xfrm>
            <a:off x="914400" y="1066800"/>
            <a:ext cx="7543800" cy="5424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lnSpc>
                <a:spcPct val="85000"/>
              </a:lnSpc>
            </a:pPr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if</a:t>
            </a:r>
            <a:r>
              <a:rPr lang="en-US" sz="2400" b="1" dirty="0">
                <a:latin typeface="Courier New" pitchFamily="49" charset="0"/>
              </a:rPr>
              <a:t> x &lt; 10 </a:t>
            </a:r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then</a:t>
            </a:r>
          </a:p>
          <a:p>
            <a:pPr algn="l" eaLnBrk="1" hangingPunct="1">
              <a:lnSpc>
                <a:spcPct val="85000"/>
              </a:lnSpc>
            </a:pPr>
            <a:r>
              <a:rPr lang="en-US" sz="2400" b="1" dirty="0">
                <a:latin typeface="Courier New" pitchFamily="49" charset="0"/>
              </a:rPr>
              <a:t>    ...</a:t>
            </a:r>
          </a:p>
          <a:p>
            <a:pPr algn="l" eaLnBrk="1" hangingPunct="1">
              <a:lnSpc>
                <a:spcPct val="85000"/>
              </a:lnSpc>
            </a:pPr>
            <a:r>
              <a:rPr lang="en-US" sz="2400" b="1" dirty="0" err="1">
                <a:solidFill>
                  <a:schemeClr val="tx2"/>
                </a:solidFill>
                <a:latin typeface="Courier New" pitchFamily="49" charset="0"/>
              </a:rPr>
              <a:t>elsif</a:t>
            </a:r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 </a:t>
            </a:r>
            <a:r>
              <a:rPr lang="en-US" sz="2400" b="1" dirty="0">
                <a:latin typeface="Courier New" pitchFamily="49" charset="0"/>
              </a:rPr>
              <a:t>x &lt; 20 </a:t>
            </a:r>
          </a:p>
          <a:p>
            <a:pPr algn="l" eaLnBrk="1" hangingPunct="1">
              <a:lnSpc>
                <a:spcPct val="85000"/>
              </a:lnSpc>
            </a:pPr>
            <a:r>
              <a:rPr lang="en-US" sz="2400" b="1" dirty="0">
                <a:latin typeface="Courier New" pitchFamily="49" charset="0"/>
              </a:rPr>
              <a:t>    ...</a:t>
            </a:r>
          </a:p>
          <a:p>
            <a:pPr algn="l" eaLnBrk="1" hangingPunct="1">
              <a:lnSpc>
                <a:spcPct val="85000"/>
              </a:lnSpc>
            </a:pPr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else</a:t>
            </a:r>
          </a:p>
          <a:p>
            <a:pPr algn="l" eaLnBrk="1" hangingPunct="1">
              <a:lnSpc>
                <a:spcPct val="85000"/>
              </a:lnSpc>
            </a:pPr>
            <a:r>
              <a:rPr lang="en-US" sz="2400" b="1" dirty="0">
                <a:latin typeface="Courier New" pitchFamily="49" charset="0"/>
              </a:rPr>
              <a:t>    ...</a:t>
            </a:r>
          </a:p>
          <a:p>
            <a:pPr algn="l" eaLnBrk="1" hangingPunct="1">
              <a:lnSpc>
                <a:spcPct val="85000"/>
              </a:lnSpc>
            </a:pPr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end</a:t>
            </a:r>
          </a:p>
          <a:p>
            <a:pPr algn="l" eaLnBrk="1" hangingPunct="1">
              <a:lnSpc>
                <a:spcPct val="125000"/>
              </a:lnSpc>
            </a:pPr>
            <a:r>
              <a:rPr lang="en-US" sz="2400" b="1" dirty="0">
                <a:latin typeface="Courier New" pitchFamily="49" charset="0"/>
              </a:rPr>
              <a:t>  </a:t>
            </a:r>
          </a:p>
          <a:p>
            <a:pPr algn="l" eaLnBrk="1" hangingPunct="1">
              <a:lnSpc>
                <a:spcPct val="85000"/>
              </a:lnSpc>
            </a:pPr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while</a:t>
            </a:r>
            <a:r>
              <a:rPr lang="en-US" sz="2400" b="1" dirty="0">
                <a:latin typeface="Courier New" pitchFamily="49" charset="0"/>
              </a:rPr>
              <a:t> x &lt; 10 </a:t>
            </a:r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do</a:t>
            </a:r>
          </a:p>
          <a:p>
            <a:pPr algn="l" eaLnBrk="1" hangingPunct="1">
              <a:lnSpc>
                <a:spcPct val="85000"/>
              </a:lnSpc>
            </a:pPr>
            <a:r>
              <a:rPr lang="en-US" sz="2400" b="1" dirty="0">
                <a:latin typeface="Courier New" pitchFamily="49" charset="0"/>
              </a:rPr>
              <a:t>    ...</a:t>
            </a:r>
          </a:p>
          <a:p>
            <a:pPr algn="l" eaLnBrk="1" hangingPunct="1">
              <a:lnSpc>
                <a:spcPct val="85000"/>
              </a:lnSpc>
            </a:pPr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end</a:t>
            </a:r>
          </a:p>
          <a:p>
            <a:pPr algn="l" eaLnBrk="1" hangingPunct="1">
              <a:lnSpc>
                <a:spcPct val="125000"/>
              </a:lnSpc>
            </a:pPr>
            <a:r>
              <a:rPr lang="en-US" sz="2400" b="1" dirty="0">
                <a:latin typeface="Courier New" pitchFamily="49" charset="0"/>
              </a:rPr>
              <a:t>  </a:t>
            </a:r>
          </a:p>
          <a:p>
            <a:pPr algn="l" eaLnBrk="1" hangingPunct="1">
              <a:lnSpc>
                <a:spcPct val="85000"/>
              </a:lnSpc>
            </a:pPr>
            <a:r>
              <a:rPr lang="en-US" sz="2400" b="1" dirty="0">
                <a:latin typeface="Courier New" pitchFamily="49" charset="0"/>
              </a:rPr>
              <a:t>array = [14, 22, 34, 46, 92]</a:t>
            </a:r>
          </a:p>
          <a:p>
            <a:pPr algn="l" eaLnBrk="1" hangingPunct="1">
              <a:lnSpc>
                <a:spcPct val="85000"/>
              </a:lnSpc>
            </a:pPr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for</a:t>
            </a:r>
            <a:r>
              <a:rPr lang="en-US" sz="2400" b="1" dirty="0">
                <a:latin typeface="Courier New" pitchFamily="49" charset="0"/>
              </a:rPr>
              <a:t> value </a:t>
            </a:r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in</a:t>
            </a:r>
            <a:r>
              <a:rPr lang="en-US" sz="2400" b="1" dirty="0">
                <a:latin typeface="Courier New" pitchFamily="49" charset="0"/>
              </a:rPr>
              <a:t> array </a:t>
            </a:r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do</a:t>
            </a:r>
          </a:p>
          <a:p>
            <a:pPr algn="l" eaLnBrk="1" hangingPunct="1">
              <a:lnSpc>
                <a:spcPct val="85000"/>
              </a:lnSpc>
            </a:pPr>
            <a:r>
              <a:rPr lang="en-US" sz="2400" b="1" dirty="0">
                <a:latin typeface="Courier New" pitchFamily="49" charset="0"/>
              </a:rPr>
              <a:t>    ...</a:t>
            </a:r>
          </a:p>
          <a:p>
            <a:pPr algn="l" eaLnBrk="1" hangingPunct="1">
              <a:lnSpc>
                <a:spcPct val="85000"/>
              </a:lnSpc>
            </a:pPr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end</a:t>
            </a:r>
          </a:p>
        </p:txBody>
      </p:sp>
      <p:sp>
        <p:nvSpPr>
          <p:cNvPr id="5126" name="Line 5"/>
          <p:cNvSpPr>
            <a:spLocks noChangeShapeType="1"/>
          </p:cNvSpPr>
          <p:nvPr/>
        </p:nvSpPr>
        <p:spPr bwMode="auto">
          <a:xfrm>
            <a:off x="685800" y="3505200"/>
            <a:ext cx="7620000" cy="0"/>
          </a:xfrm>
          <a:prstGeom prst="line">
            <a:avLst/>
          </a:prstGeom>
          <a:noFill/>
          <a:ln w="38100">
            <a:solidFill>
              <a:schemeClr val="folHlink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7" name="Line 6"/>
          <p:cNvSpPr>
            <a:spLocks noChangeShapeType="1"/>
          </p:cNvSpPr>
          <p:nvPr/>
        </p:nvSpPr>
        <p:spPr bwMode="auto">
          <a:xfrm>
            <a:off x="685800" y="4876800"/>
            <a:ext cx="7620000" cy="0"/>
          </a:xfrm>
          <a:prstGeom prst="line">
            <a:avLst/>
          </a:prstGeom>
          <a:noFill/>
          <a:ln w="38100">
            <a:solidFill>
              <a:schemeClr val="folHlink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339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chemeClr val="bg2"/>
                </a:solidFill>
              </a:rPr>
              <a:t>CS 142 Lecture Notes: Ruby</a:t>
            </a:r>
          </a:p>
        </p:txBody>
      </p:sp>
      <p:sp>
        <p:nvSpPr>
          <p:cNvPr id="614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chemeClr val="bg2"/>
                </a:solidFill>
              </a:rPr>
              <a:t>Slide </a:t>
            </a:r>
            <a:fld id="{D358ED75-DBCF-46BC-ABAF-9ED14F938437}" type="slidenum">
              <a:rPr lang="en-US" smtClean="0">
                <a:solidFill>
                  <a:schemeClr val="bg2"/>
                </a:solidFill>
              </a:rPr>
              <a:pPr eaLnBrk="1" hangingPunct="1"/>
              <a:t>6</a:t>
            </a:fld>
            <a:endParaRPr lang="en-US" smtClean="0">
              <a:solidFill>
                <a:schemeClr val="bg2"/>
              </a:solidFill>
            </a:endParaRPr>
          </a:p>
        </p:txBody>
      </p:sp>
      <p:sp>
        <p:nvSpPr>
          <p:cNvPr id="6148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Factorial</a:t>
            </a:r>
          </a:p>
        </p:txBody>
      </p:sp>
      <p:sp>
        <p:nvSpPr>
          <p:cNvPr id="6149" name="Text Box 4"/>
          <p:cNvSpPr txBox="1">
            <a:spLocks noChangeArrowheads="1"/>
          </p:cNvSpPr>
          <p:nvPr/>
        </p:nvSpPr>
        <p:spPr bwMode="auto">
          <a:xfrm>
            <a:off x="914400" y="1295400"/>
            <a:ext cx="7543800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400" b="1" dirty="0" err="1">
                <a:solidFill>
                  <a:schemeClr val="tx2"/>
                </a:solidFill>
                <a:latin typeface="Courier New" pitchFamily="49" charset="0"/>
              </a:rPr>
              <a:t>def</a:t>
            </a:r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 </a:t>
            </a:r>
            <a:r>
              <a:rPr lang="en-US" sz="2400" b="1" dirty="0" err="1">
                <a:latin typeface="Courier New" pitchFamily="49" charset="0"/>
              </a:rPr>
              <a:t>fac</a:t>
            </a:r>
            <a:r>
              <a:rPr lang="en-US" sz="2400" b="1" dirty="0">
                <a:latin typeface="Courier New" pitchFamily="49" charset="0"/>
              </a:rPr>
              <a:t>(x)</a:t>
            </a:r>
          </a:p>
          <a:p>
            <a:pPr algn="l" eaLnBrk="1" hangingPunct="1"/>
            <a:r>
              <a:rPr lang="en-US" sz="2400" b="1" dirty="0">
                <a:latin typeface="Courier New" pitchFamily="49" charset="0"/>
              </a:rPr>
              <a:t>  </a:t>
            </a:r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if</a:t>
            </a:r>
            <a:r>
              <a:rPr lang="en-US" sz="2400" b="1" dirty="0">
                <a:latin typeface="Courier New" pitchFamily="49" charset="0"/>
              </a:rPr>
              <a:t> x &lt;= </a:t>
            </a:r>
            <a:r>
              <a:rPr lang="en-US" sz="2400" b="1" dirty="0" smtClean="0">
                <a:latin typeface="Courier New" pitchFamily="49" charset="0"/>
              </a:rPr>
              <a:t>1 </a:t>
            </a:r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then</a:t>
            </a:r>
          </a:p>
          <a:p>
            <a:pPr algn="l" eaLnBrk="1" hangingPunct="1"/>
            <a:r>
              <a:rPr lang="en-US" sz="2400" b="1" dirty="0">
                <a:latin typeface="Courier New" pitchFamily="49" charset="0"/>
              </a:rPr>
              <a:t>    </a:t>
            </a:r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return</a:t>
            </a:r>
            <a:r>
              <a:rPr lang="en-US" sz="2400" b="1" dirty="0">
                <a:latin typeface="Courier New" pitchFamily="49" charset="0"/>
              </a:rPr>
              <a:t> 1</a:t>
            </a:r>
          </a:p>
          <a:p>
            <a:pPr algn="l" eaLnBrk="1" hangingPunct="1"/>
            <a:r>
              <a:rPr lang="en-US" sz="2400" b="1" dirty="0">
                <a:latin typeface="Courier New" pitchFamily="49" charset="0"/>
              </a:rPr>
              <a:t>  </a:t>
            </a:r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end</a:t>
            </a:r>
          </a:p>
          <a:p>
            <a:pPr algn="l" eaLnBrk="1" hangingPunct="1"/>
            <a:r>
              <a:rPr lang="en-US" sz="2400" b="1" dirty="0">
                <a:latin typeface="Courier New" pitchFamily="49" charset="0"/>
              </a:rPr>
              <a:t>  </a:t>
            </a:r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return</a:t>
            </a:r>
            <a:r>
              <a:rPr lang="en-US" sz="2400" b="1" dirty="0">
                <a:latin typeface="Courier New" pitchFamily="49" charset="0"/>
              </a:rPr>
              <a:t> x*</a:t>
            </a:r>
            <a:r>
              <a:rPr lang="en-US" sz="2400" b="1" dirty="0" err="1">
                <a:latin typeface="Courier New" pitchFamily="49" charset="0"/>
              </a:rPr>
              <a:t>fac</a:t>
            </a:r>
            <a:r>
              <a:rPr lang="en-US" sz="2400" b="1" dirty="0">
                <a:latin typeface="Courier New" pitchFamily="49" charset="0"/>
              </a:rPr>
              <a:t>(x-1)</a:t>
            </a:r>
          </a:p>
          <a:p>
            <a:pPr algn="l" eaLnBrk="1" hangingPunct="1"/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end</a:t>
            </a:r>
          </a:p>
        </p:txBody>
      </p:sp>
    </p:spTree>
    <p:extLst>
      <p:ext uri="{BB962C8B-B14F-4D97-AF65-F5344CB8AC3E}">
        <p14:creationId xmlns:p14="http://schemas.microsoft.com/office/powerpoint/2010/main" val="2194323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chemeClr val="bg2"/>
                </a:solidFill>
              </a:rPr>
              <a:t>CS 142 Lecture Notes: Ruby</a:t>
            </a:r>
          </a:p>
        </p:txBody>
      </p:sp>
      <p:sp>
        <p:nvSpPr>
          <p:cNvPr id="717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chemeClr val="bg2"/>
                </a:solidFill>
              </a:rPr>
              <a:t>Slide </a:t>
            </a:r>
            <a:fld id="{B75EAC57-1EC3-4306-8E0F-72583CE999B9}" type="slidenum">
              <a:rPr lang="en-US" smtClean="0">
                <a:solidFill>
                  <a:schemeClr val="bg2"/>
                </a:solidFill>
              </a:rPr>
              <a:pPr eaLnBrk="1" hangingPunct="1"/>
              <a:t>7</a:t>
            </a:fld>
            <a:endParaRPr lang="en-US" smtClean="0">
              <a:solidFill>
                <a:schemeClr val="bg2"/>
              </a:solidFill>
            </a:endParaRPr>
          </a:p>
        </p:txBody>
      </p:sp>
      <p:sp>
        <p:nvSpPr>
          <p:cNvPr id="717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Arguments: Defaults, Variable #</a:t>
            </a:r>
          </a:p>
        </p:txBody>
      </p:sp>
      <p:sp>
        <p:nvSpPr>
          <p:cNvPr id="7173" name="Text Box 3"/>
          <p:cNvSpPr txBox="1">
            <a:spLocks noChangeArrowheads="1"/>
          </p:cNvSpPr>
          <p:nvPr/>
        </p:nvSpPr>
        <p:spPr bwMode="auto">
          <a:xfrm>
            <a:off x="914400" y="1295400"/>
            <a:ext cx="7543800" cy="4894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400" b="1" dirty="0" err="1">
                <a:solidFill>
                  <a:schemeClr val="tx2"/>
                </a:solidFill>
                <a:latin typeface="Courier New" pitchFamily="49" charset="0"/>
              </a:rPr>
              <a:t>def</a:t>
            </a:r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 </a:t>
            </a:r>
            <a:r>
              <a:rPr lang="en-US" sz="2400" b="1" dirty="0" err="1">
                <a:latin typeface="Courier New" pitchFamily="49" charset="0"/>
              </a:rPr>
              <a:t>inc</a:t>
            </a:r>
            <a:r>
              <a:rPr lang="en-US" sz="2400" b="1" dirty="0">
                <a:latin typeface="Courier New" pitchFamily="49" charset="0"/>
              </a:rPr>
              <a:t>(value, amount=1)</a:t>
            </a:r>
          </a:p>
          <a:p>
            <a:pPr algn="l" eaLnBrk="1" hangingPunct="1"/>
            <a:r>
              <a:rPr lang="en-US" sz="2400" b="1" dirty="0">
                <a:latin typeface="Courier New" pitchFamily="49" charset="0"/>
              </a:rPr>
              <a:t>  </a:t>
            </a:r>
            <a:r>
              <a:rPr lang="en-US" sz="2400" b="1" dirty="0" err="1">
                <a:latin typeface="Courier New" pitchFamily="49" charset="0"/>
              </a:rPr>
              <a:t>value+amount</a:t>
            </a:r>
            <a:endParaRPr lang="en-US" sz="2400" b="1" dirty="0">
              <a:latin typeface="Courier New" pitchFamily="49" charset="0"/>
            </a:endParaRPr>
          </a:p>
          <a:p>
            <a:pPr algn="l" eaLnBrk="1" hangingPunct="1"/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end</a:t>
            </a:r>
          </a:p>
          <a:p>
            <a:pPr algn="l" eaLnBrk="1" hangingPunct="1"/>
            <a:endParaRPr lang="en-US" sz="2400" b="1" dirty="0">
              <a:latin typeface="Courier New" pitchFamily="49" charset="0"/>
            </a:endParaRPr>
          </a:p>
          <a:p>
            <a:pPr algn="l" eaLnBrk="1" hangingPunct="1"/>
            <a:r>
              <a:rPr lang="en-US" sz="2400" b="1" dirty="0" err="1">
                <a:solidFill>
                  <a:schemeClr val="tx2"/>
                </a:solidFill>
                <a:latin typeface="Courier New" pitchFamily="49" charset="0"/>
              </a:rPr>
              <a:t>def</a:t>
            </a:r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 </a:t>
            </a:r>
            <a:r>
              <a:rPr lang="en-US" sz="2400" b="1" dirty="0">
                <a:latin typeface="Courier New" pitchFamily="49" charset="0"/>
              </a:rPr>
              <a:t>max(first, *rest)</a:t>
            </a:r>
          </a:p>
          <a:p>
            <a:pPr algn="l" eaLnBrk="1" hangingPunct="1"/>
            <a:r>
              <a:rPr lang="en-US" sz="2400" b="1" dirty="0">
                <a:latin typeface="Courier New" pitchFamily="49" charset="0"/>
              </a:rPr>
              <a:t>  max = first</a:t>
            </a:r>
          </a:p>
          <a:p>
            <a:pPr algn="l" eaLnBrk="1" hangingPunct="1"/>
            <a:r>
              <a:rPr lang="en-US" sz="2400" b="1" dirty="0">
                <a:latin typeface="Courier New" pitchFamily="49" charset="0"/>
              </a:rPr>
              <a:t>  </a:t>
            </a:r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for</a:t>
            </a:r>
            <a:r>
              <a:rPr lang="en-US" sz="2400" b="1" dirty="0">
                <a:latin typeface="Courier New" pitchFamily="49" charset="0"/>
              </a:rPr>
              <a:t> x </a:t>
            </a:r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in</a:t>
            </a:r>
            <a:r>
              <a:rPr lang="en-US" sz="2400" b="1" dirty="0">
                <a:latin typeface="Courier New" pitchFamily="49" charset="0"/>
              </a:rPr>
              <a:t> rest </a:t>
            </a:r>
            <a:r>
              <a:rPr lang="en-US" sz="2400" b="1" dirty="0" smtClean="0">
                <a:solidFill>
                  <a:schemeClr val="tx2"/>
                </a:solidFill>
                <a:latin typeface="Courier New" pitchFamily="49" charset="0"/>
              </a:rPr>
              <a:t>do</a:t>
            </a:r>
            <a:endParaRPr lang="en-US" sz="2400" b="1" dirty="0">
              <a:solidFill>
                <a:schemeClr val="tx2"/>
              </a:solidFill>
              <a:latin typeface="Courier New" pitchFamily="49" charset="0"/>
            </a:endParaRPr>
          </a:p>
          <a:p>
            <a:pPr algn="l" eaLnBrk="1" hangingPunct="1"/>
            <a:r>
              <a:rPr lang="en-US" sz="2400" b="1" dirty="0">
                <a:latin typeface="Courier New" pitchFamily="49" charset="0"/>
              </a:rPr>
              <a:t>    </a:t>
            </a:r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if</a:t>
            </a:r>
            <a:r>
              <a:rPr lang="en-US" sz="2400" b="1" dirty="0">
                <a:latin typeface="Courier New" pitchFamily="49" charset="0"/>
              </a:rPr>
              <a:t> (x &gt; max) </a:t>
            </a:r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then</a:t>
            </a:r>
          </a:p>
          <a:p>
            <a:pPr algn="l" eaLnBrk="1" hangingPunct="1"/>
            <a:r>
              <a:rPr lang="en-US" sz="2400" b="1" dirty="0">
                <a:latin typeface="Courier New" pitchFamily="49" charset="0"/>
              </a:rPr>
              <a:t>      max = x</a:t>
            </a:r>
          </a:p>
          <a:p>
            <a:pPr algn="l" eaLnBrk="1" hangingPunct="1"/>
            <a:r>
              <a:rPr lang="en-US" sz="2400" b="1" dirty="0">
                <a:latin typeface="Courier New" pitchFamily="49" charset="0"/>
              </a:rPr>
              <a:t>    </a:t>
            </a:r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end</a:t>
            </a:r>
          </a:p>
          <a:p>
            <a:pPr algn="l" eaLnBrk="1" hangingPunct="1"/>
            <a:r>
              <a:rPr lang="en-US" sz="2400" b="1" dirty="0">
                <a:latin typeface="Courier New" pitchFamily="49" charset="0"/>
              </a:rPr>
              <a:t>  </a:t>
            </a:r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end</a:t>
            </a:r>
          </a:p>
          <a:p>
            <a:pPr algn="l" eaLnBrk="1" hangingPunct="1"/>
            <a:r>
              <a:rPr lang="en-US" sz="2400" b="1" dirty="0">
                <a:latin typeface="Courier New" pitchFamily="49" charset="0"/>
              </a:rPr>
              <a:t>  </a:t>
            </a:r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return</a:t>
            </a:r>
            <a:r>
              <a:rPr lang="en-US" sz="2400" b="1" dirty="0">
                <a:latin typeface="Courier New" pitchFamily="49" charset="0"/>
              </a:rPr>
              <a:t> max</a:t>
            </a:r>
          </a:p>
          <a:p>
            <a:pPr algn="l" eaLnBrk="1" hangingPunct="1"/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end</a:t>
            </a:r>
          </a:p>
        </p:txBody>
      </p:sp>
    </p:spTree>
    <p:extLst>
      <p:ext uri="{BB962C8B-B14F-4D97-AF65-F5344CB8AC3E}">
        <p14:creationId xmlns:p14="http://schemas.microsoft.com/office/powerpoint/2010/main" val="3058007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chemeClr val="bg2"/>
                </a:solidFill>
              </a:rPr>
              <a:t>CS 142 Lecture Notes: Ruby</a:t>
            </a:r>
          </a:p>
        </p:txBody>
      </p:sp>
      <p:sp>
        <p:nvSpPr>
          <p:cNvPr id="819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chemeClr val="bg2"/>
                </a:solidFill>
              </a:rPr>
              <a:t>Slide </a:t>
            </a:r>
            <a:fld id="{60D0EC9A-BB12-4DDF-8E29-098667BDB3E0}" type="slidenum">
              <a:rPr lang="en-US" smtClean="0">
                <a:solidFill>
                  <a:schemeClr val="bg2"/>
                </a:solidFill>
              </a:rPr>
              <a:pPr eaLnBrk="1" hangingPunct="1"/>
              <a:t>8</a:t>
            </a:fld>
            <a:endParaRPr lang="en-US" smtClean="0">
              <a:solidFill>
                <a:schemeClr val="bg2"/>
              </a:solidFill>
            </a:endParaRPr>
          </a:p>
        </p:txBody>
      </p:sp>
      <p:sp>
        <p:nvSpPr>
          <p:cNvPr id="819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Keyword Arguments</a:t>
            </a:r>
          </a:p>
        </p:txBody>
      </p:sp>
      <p:sp>
        <p:nvSpPr>
          <p:cNvPr id="8197" name="Text Box 3"/>
          <p:cNvSpPr txBox="1">
            <a:spLocks noChangeArrowheads="1"/>
          </p:cNvSpPr>
          <p:nvPr/>
        </p:nvSpPr>
        <p:spPr bwMode="auto">
          <a:xfrm>
            <a:off x="457200" y="1295400"/>
            <a:ext cx="8534400" cy="2554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000" b="1" dirty="0" err="1">
                <a:solidFill>
                  <a:schemeClr val="tx2"/>
                </a:solidFill>
                <a:latin typeface="Courier New" pitchFamily="49" charset="0"/>
              </a:rPr>
              <a:t>def</a:t>
            </a:r>
            <a:r>
              <a:rPr lang="en-US" sz="2000" b="1" dirty="0">
                <a:solidFill>
                  <a:schemeClr val="tx2"/>
                </a:solidFill>
                <a:latin typeface="Courier New" pitchFamily="49" charset="0"/>
              </a:rPr>
              <a:t> </a:t>
            </a:r>
            <a:r>
              <a:rPr lang="en-US" sz="2000" b="1" dirty="0" err="1">
                <a:latin typeface="Courier New" pitchFamily="49" charset="0"/>
              </a:rPr>
              <a:t>create_widget</a:t>
            </a:r>
            <a:r>
              <a:rPr lang="en-US" sz="2000" b="1" dirty="0">
                <a:latin typeface="Courier New" pitchFamily="49" charset="0"/>
              </a:rPr>
              <a:t>(size, properties)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...</a:t>
            </a:r>
          </a:p>
          <a:p>
            <a:pPr algn="l" eaLnBrk="1" hangingPunct="1"/>
            <a:r>
              <a:rPr lang="en-US" sz="2000" b="1" dirty="0">
                <a:solidFill>
                  <a:schemeClr val="tx2"/>
                </a:solidFill>
                <a:latin typeface="Courier New" pitchFamily="49" charset="0"/>
              </a:rPr>
              <a:t>end</a:t>
            </a:r>
          </a:p>
          <a:p>
            <a:pPr algn="l" eaLnBrk="1" hangingPunct="1"/>
            <a:endParaRPr lang="en-US" sz="2000" b="1" dirty="0">
              <a:latin typeface="Courier New" pitchFamily="49" charset="0"/>
            </a:endParaRPr>
          </a:p>
          <a:p>
            <a:pPr algn="l" eaLnBrk="1" hangingPunct="1"/>
            <a:r>
              <a:rPr lang="en-US" sz="2000" b="1" dirty="0" err="1">
                <a:latin typeface="Courier New" pitchFamily="49" charset="0"/>
              </a:rPr>
              <a:t>create_widget</a:t>
            </a:r>
            <a:r>
              <a:rPr lang="en-US" sz="2000" b="1" dirty="0">
                <a:latin typeface="Courier New" pitchFamily="49" charset="0"/>
              </a:rPr>
              <a:t>(6, {:id =&gt; "table22", :class =&gt; "Cart</a:t>
            </a:r>
            <a:r>
              <a:rPr lang="en-US" sz="2000" b="1" dirty="0" smtClean="0">
                <a:latin typeface="Courier New" pitchFamily="49" charset="0"/>
              </a:rPr>
              <a:t>"})</a:t>
            </a:r>
            <a:endParaRPr lang="en-US" sz="2000" b="1" dirty="0">
              <a:latin typeface="Courier New" pitchFamily="49" charset="0"/>
            </a:endParaRPr>
          </a:p>
          <a:p>
            <a:pPr algn="l" eaLnBrk="1" hangingPunct="1"/>
            <a:r>
              <a:rPr lang="en-US" sz="2000" b="1" dirty="0" err="1">
                <a:latin typeface="Courier New" pitchFamily="49" charset="0"/>
              </a:rPr>
              <a:t>create_widget</a:t>
            </a:r>
            <a:r>
              <a:rPr lang="en-US" sz="2000" b="1" dirty="0">
                <a:latin typeface="Courier New" pitchFamily="49" charset="0"/>
              </a:rPr>
              <a:t>(6, :id =&gt; "table22", :class =&gt; "Cart</a:t>
            </a:r>
            <a:r>
              <a:rPr lang="en-US" sz="2000" b="1" dirty="0" smtClean="0">
                <a:latin typeface="Courier New" pitchFamily="49" charset="0"/>
              </a:rPr>
              <a:t>")</a:t>
            </a:r>
            <a:endParaRPr lang="en-US" sz="2000" b="1" dirty="0">
              <a:latin typeface="Courier New" pitchFamily="49" charset="0"/>
            </a:endParaRPr>
          </a:p>
          <a:p>
            <a:pPr algn="l" eaLnBrk="1" hangingPunct="1"/>
            <a:r>
              <a:rPr lang="en-US" sz="2000" b="1" dirty="0" err="1">
                <a:latin typeface="Courier New" pitchFamily="49" charset="0"/>
              </a:rPr>
              <a:t>create_widget</a:t>
            </a:r>
            <a:r>
              <a:rPr lang="en-US" sz="2000" b="1" dirty="0">
                <a:latin typeface="Courier New" pitchFamily="49" charset="0"/>
              </a:rPr>
              <a:t>(6, </a:t>
            </a:r>
            <a:r>
              <a:rPr lang="en-US" sz="2000" b="1" dirty="0" smtClean="0">
                <a:latin typeface="Courier New" pitchFamily="49" charset="0"/>
              </a:rPr>
              <a:t>id: </a:t>
            </a:r>
            <a:r>
              <a:rPr lang="en-US" sz="2000" b="1" dirty="0">
                <a:latin typeface="Courier New" pitchFamily="49" charset="0"/>
              </a:rPr>
              <a:t>"table22", </a:t>
            </a:r>
            <a:r>
              <a:rPr lang="en-US" sz="2000" b="1" dirty="0" smtClean="0">
                <a:latin typeface="Courier New" pitchFamily="49" charset="0"/>
              </a:rPr>
              <a:t>class: </a:t>
            </a:r>
            <a:r>
              <a:rPr lang="en-US" sz="2000" b="1" dirty="0">
                <a:latin typeface="Courier New" pitchFamily="49" charset="0"/>
              </a:rPr>
              <a:t>"Cart")</a:t>
            </a:r>
          </a:p>
          <a:p>
            <a:pPr algn="l" eaLnBrk="1" hangingPunct="1"/>
            <a:endParaRPr lang="en-US" sz="2000" b="1" dirty="0"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7776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chemeClr val="bg2"/>
                </a:solidFill>
              </a:rPr>
              <a:t>CS 142 Lecture Notes: Ruby</a:t>
            </a:r>
          </a:p>
        </p:txBody>
      </p:sp>
      <p:sp>
        <p:nvSpPr>
          <p:cNvPr id="921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chemeClr val="bg2"/>
                </a:solidFill>
              </a:rPr>
              <a:t>Slide </a:t>
            </a:r>
            <a:fld id="{73D0C533-2338-4D6F-A9F3-63C33A286935}" type="slidenum">
              <a:rPr lang="en-US" smtClean="0">
                <a:solidFill>
                  <a:schemeClr val="bg2"/>
                </a:solidFill>
              </a:rPr>
              <a:pPr eaLnBrk="1" hangingPunct="1"/>
              <a:t>9</a:t>
            </a:fld>
            <a:endParaRPr lang="en-US" smtClean="0">
              <a:solidFill>
                <a:schemeClr val="bg2"/>
              </a:solidFill>
            </a:endParaRPr>
          </a:p>
        </p:txBody>
      </p:sp>
      <p:sp>
        <p:nvSpPr>
          <p:cNvPr id="9220" name="Freeform 17"/>
          <p:cNvSpPr>
            <a:spLocks/>
          </p:cNvSpPr>
          <p:nvPr/>
        </p:nvSpPr>
        <p:spPr bwMode="auto">
          <a:xfrm>
            <a:off x="914400" y="1347788"/>
            <a:ext cx="3733800" cy="1066800"/>
          </a:xfrm>
          <a:custGeom>
            <a:avLst/>
            <a:gdLst>
              <a:gd name="T0" fmla="*/ 2147483647 w 2352"/>
              <a:gd name="T1" fmla="*/ 2147483647 h 672"/>
              <a:gd name="T2" fmla="*/ 2147483647 w 2352"/>
              <a:gd name="T3" fmla="*/ 0 h 672"/>
              <a:gd name="T4" fmla="*/ 2147483647 w 2352"/>
              <a:gd name="T5" fmla="*/ 0 h 672"/>
              <a:gd name="T6" fmla="*/ 2147483647 w 2352"/>
              <a:gd name="T7" fmla="*/ 2147483647 h 672"/>
              <a:gd name="T8" fmla="*/ 0 w 2352"/>
              <a:gd name="T9" fmla="*/ 2147483647 h 672"/>
              <a:gd name="T10" fmla="*/ 0 w 2352"/>
              <a:gd name="T11" fmla="*/ 2147483647 h 672"/>
              <a:gd name="T12" fmla="*/ 2147483647 w 2352"/>
              <a:gd name="T13" fmla="*/ 2147483647 h 67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2352" h="672">
                <a:moveTo>
                  <a:pt x="1584" y="240"/>
                </a:moveTo>
                <a:lnTo>
                  <a:pt x="1584" y="0"/>
                </a:lnTo>
                <a:lnTo>
                  <a:pt x="2352" y="0"/>
                </a:lnTo>
                <a:lnTo>
                  <a:pt x="2352" y="672"/>
                </a:lnTo>
                <a:lnTo>
                  <a:pt x="0" y="672"/>
                </a:lnTo>
                <a:lnTo>
                  <a:pt x="0" y="240"/>
                </a:lnTo>
                <a:lnTo>
                  <a:pt x="1584" y="240"/>
                </a:lnTo>
                <a:close/>
              </a:path>
            </a:pathLst>
          </a:custGeom>
          <a:solidFill>
            <a:srgbClr val="FFF7F9"/>
          </a:solidFill>
          <a:ln w="19050" cap="flat" cmpd="sng">
            <a:solidFill>
              <a:schemeClr val="folHlink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21" name="Rectangle 9"/>
          <p:cNvSpPr>
            <a:spLocks noChangeArrowheads="1"/>
          </p:cNvSpPr>
          <p:nvPr/>
        </p:nvSpPr>
        <p:spPr bwMode="auto">
          <a:xfrm>
            <a:off x="2362200" y="3902075"/>
            <a:ext cx="2438400" cy="381000"/>
          </a:xfrm>
          <a:prstGeom prst="rect">
            <a:avLst/>
          </a:prstGeom>
          <a:solidFill>
            <a:srgbClr val="FFF7F9"/>
          </a:solidFill>
          <a:ln w="19050" algn="ctr">
            <a:solidFill>
              <a:schemeClr val="folHlink"/>
            </a:solidFill>
            <a:prstDash val="sysDot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22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Blocks, Iterators, Yield</a:t>
            </a:r>
          </a:p>
        </p:txBody>
      </p:sp>
      <p:sp>
        <p:nvSpPr>
          <p:cNvPr id="9223" name="Text Box 4"/>
          <p:cNvSpPr txBox="1">
            <a:spLocks noChangeArrowheads="1"/>
          </p:cNvSpPr>
          <p:nvPr/>
        </p:nvSpPr>
        <p:spPr bwMode="auto">
          <a:xfrm>
            <a:off x="914400" y="1295400"/>
            <a:ext cx="7543800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400" b="1" dirty="0" err="1" smtClean="0">
                <a:latin typeface="Courier New" pitchFamily="49" charset="0"/>
              </a:rPr>
              <a:t>odd_numbers</a:t>
            </a:r>
            <a:r>
              <a:rPr lang="en-US" sz="2400" b="1" dirty="0" smtClean="0">
                <a:latin typeface="Courier New" pitchFamily="49" charset="0"/>
              </a:rPr>
              <a:t>(3</a:t>
            </a:r>
            <a:r>
              <a:rPr lang="en-US" sz="2400" b="1" dirty="0">
                <a:latin typeface="Courier New" pitchFamily="49" charset="0"/>
              </a:rPr>
              <a:t>) </a:t>
            </a:r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do</a:t>
            </a:r>
            <a:r>
              <a:rPr lang="en-US" sz="2400" b="1" dirty="0">
                <a:latin typeface="Courier New" pitchFamily="49" charset="0"/>
              </a:rPr>
              <a:t> |</a:t>
            </a:r>
            <a:r>
              <a:rPr lang="en-US" sz="2400" b="1" dirty="0" err="1">
                <a:latin typeface="Courier New" pitchFamily="49" charset="0"/>
              </a:rPr>
              <a:t>i</a:t>
            </a:r>
            <a:r>
              <a:rPr lang="en-US" sz="2400" b="1" dirty="0">
                <a:latin typeface="Courier New" pitchFamily="49" charset="0"/>
              </a:rPr>
              <a:t>|</a:t>
            </a:r>
          </a:p>
          <a:p>
            <a:pPr algn="l" eaLnBrk="1" hangingPunct="1"/>
            <a:r>
              <a:rPr lang="en-US" sz="2400" b="1" dirty="0">
                <a:latin typeface="Courier New" pitchFamily="49" charset="0"/>
              </a:rPr>
              <a:t>    print(</a:t>
            </a:r>
            <a:r>
              <a:rPr lang="en-US" sz="2400" b="1" dirty="0" err="1">
                <a:latin typeface="Courier New" pitchFamily="49" charset="0"/>
              </a:rPr>
              <a:t>i</a:t>
            </a:r>
            <a:r>
              <a:rPr lang="en-US" sz="2400" b="1" dirty="0">
                <a:latin typeface="Courier New" pitchFamily="49" charset="0"/>
              </a:rPr>
              <a:t>, "\n")</a:t>
            </a:r>
          </a:p>
          <a:p>
            <a:pPr algn="l" eaLnBrk="1" hangingPunct="1"/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end</a:t>
            </a:r>
          </a:p>
          <a:p>
            <a:pPr algn="l" eaLnBrk="1" hangingPunct="1"/>
            <a:endParaRPr lang="en-US" sz="2400" b="1" dirty="0">
              <a:latin typeface="Courier New" pitchFamily="49" charset="0"/>
            </a:endParaRPr>
          </a:p>
          <a:p>
            <a:pPr algn="l" eaLnBrk="1" hangingPunct="1"/>
            <a:r>
              <a:rPr lang="en-US" sz="2400" b="1" dirty="0" err="1">
                <a:solidFill>
                  <a:schemeClr val="tx2"/>
                </a:solidFill>
                <a:latin typeface="Courier New" pitchFamily="49" charset="0"/>
              </a:rPr>
              <a:t>def</a:t>
            </a:r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 </a:t>
            </a:r>
            <a:r>
              <a:rPr lang="en-US" sz="2400" b="1" dirty="0" err="1" smtClean="0">
                <a:latin typeface="Courier New" pitchFamily="49" charset="0"/>
              </a:rPr>
              <a:t>odd_numbers</a:t>
            </a:r>
            <a:r>
              <a:rPr lang="en-US" sz="2400" b="1" dirty="0" smtClean="0">
                <a:latin typeface="Courier New" pitchFamily="49" charset="0"/>
              </a:rPr>
              <a:t>(count</a:t>
            </a:r>
            <a:r>
              <a:rPr lang="en-US" sz="2400" b="1" dirty="0">
                <a:latin typeface="Courier New" pitchFamily="49" charset="0"/>
              </a:rPr>
              <a:t>)</a:t>
            </a:r>
          </a:p>
          <a:p>
            <a:pPr algn="l" eaLnBrk="1" hangingPunct="1"/>
            <a:r>
              <a:rPr lang="en-US" sz="2400" b="1" dirty="0">
                <a:latin typeface="Courier New" pitchFamily="49" charset="0"/>
              </a:rPr>
              <a:t>    number = 1</a:t>
            </a:r>
          </a:p>
          <a:p>
            <a:pPr algn="l" eaLnBrk="1" hangingPunct="1"/>
            <a:r>
              <a:rPr lang="en-US" sz="2400" b="1" dirty="0">
                <a:latin typeface="Courier New" pitchFamily="49" charset="0"/>
              </a:rPr>
              <a:t>    </a:t>
            </a:r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while</a:t>
            </a:r>
            <a:r>
              <a:rPr lang="en-US" sz="2400" b="1" dirty="0">
                <a:latin typeface="Courier New" pitchFamily="49" charset="0"/>
              </a:rPr>
              <a:t> count &gt; 0 </a:t>
            </a:r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do</a:t>
            </a:r>
          </a:p>
          <a:p>
            <a:pPr algn="l" eaLnBrk="1" hangingPunct="1"/>
            <a:r>
              <a:rPr lang="en-US" sz="2400" b="1" dirty="0">
                <a:latin typeface="Courier New" pitchFamily="49" charset="0"/>
              </a:rPr>
              <a:t>        </a:t>
            </a:r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yield</a:t>
            </a:r>
            <a:r>
              <a:rPr lang="en-US" sz="2400" b="1" dirty="0">
                <a:latin typeface="Courier New" pitchFamily="49" charset="0"/>
              </a:rPr>
              <a:t>(number)</a:t>
            </a:r>
          </a:p>
          <a:p>
            <a:pPr algn="l" eaLnBrk="1" hangingPunct="1"/>
            <a:r>
              <a:rPr lang="en-US" sz="2400" b="1" dirty="0">
                <a:latin typeface="Courier New" pitchFamily="49" charset="0"/>
              </a:rPr>
              <a:t>        number += 2</a:t>
            </a:r>
          </a:p>
          <a:p>
            <a:pPr algn="l" eaLnBrk="1" hangingPunct="1"/>
            <a:r>
              <a:rPr lang="en-US" sz="2400" b="1" dirty="0">
                <a:latin typeface="Courier New" pitchFamily="49" charset="0"/>
              </a:rPr>
              <a:t>        count -= 1</a:t>
            </a:r>
          </a:p>
          <a:p>
            <a:pPr algn="l" eaLnBrk="1" hangingPunct="1"/>
            <a:r>
              <a:rPr lang="en-US" sz="2400" b="1" dirty="0">
                <a:latin typeface="Courier New" pitchFamily="49" charset="0"/>
              </a:rPr>
              <a:t>    </a:t>
            </a:r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end</a:t>
            </a:r>
          </a:p>
          <a:p>
            <a:pPr algn="l" eaLnBrk="1" hangingPunct="1"/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end</a:t>
            </a:r>
          </a:p>
        </p:txBody>
      </p:sp>
      <p:sp>
        <p:nvSpPr>
          <p:cNvPr id="9224" name="Text Box 10"/>
          <p:cNvSpPr txBox="1">
            <a:spLocks noChangeArrowheads="1"/>
          </p:cNvSpPr>
          <p:nvPr/>
        </p:nvSpPr>
        <p:spPr bwMode="auto">
          <a:xfrm>
            <a:off x="5838825" y="3894138"/>
            <a:ext cx="26955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000">
                <a:solidFill>
                  <a:schemeClr val="folHlink"/>
                </a:solidFill>
              </a:rPr>
              <a:t>Invoke method’s block</a:t>
            </a:r>
          </a:p>
        </p:txBody>
      </p:sp>
      <p:sp>
        <p:nvSpPr>
          <p:cNvPr id="9225" name="Line 11"/>
          <p:cNvSpPr>
            <a:spLocks noChangeShapeType="1"/>
          </p:cNvSpPr>
          <p:nvPr/>
        </p:nvSpPr>
        <p:spPr bwMode="auto">
          <a:xfrm flipH="1">
            <a:off x="4876800" y="4098925"/>
            <a:ext cx="990600" cy="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26" name="Text Box 18"/>
          <p:cNvSpPr txBox="1">
            <a:spLocks noChangeArrowheads="1"/>
          </p:cNvSpPr>
          <p:nvPr/>
        </p:nvSpPr>
        <p:spPr bwMode="auto">
          <a:xfrm>
            <a:off x="5838825" y="1568450"/>
            <a:ext cx="2386013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sz="2000" dirty="0">
                <a:solidFill>
                  <a:schemeClr val="tx2"/>
                </a:solidFill>
              </a:rPr>
              <a:t>Block:</a:t>
            </a:r>
            <a:r>
              <a:rPr lang="en-US" sz="2000" dirty="0">
                <a:solidFill>
                  <a:schemeClr val="folHlink"/>
                </a:solidFill>
              </a:rPr>
              <a:t> code passed</a:t>
            </a:r>
            <a:br>
              <a:rPr lang="en-US" sz="2000" dirty="0">
                <a:solidFill>
                  <a:schemeClr val="folHlink"/>
                </a:solidFill>
              </a:rPr>
            </a:br>
            <a:r>
              <a:rPr lang="en-US" sz="2000" dirty="0">
                <a:solidFill>
                  <a:schemeClr val="folHlink"/>
                </a:solidFill>
              </a:rPr>
              <a:t>to method</a:t>
            </a:r>
          </a:p>
        </p:txBody>
      </p:sp>
      <p:sp>
        <p:nvSpPr>
          <p:cNvPr id="9227" name="Line 19"/>
          <p:cNvSpPr>
            <a:spLocks noChangeShapeType="1"/>
          </p:cNvSpPr>
          <p:nvPr/>
        </p:nvSpPr>
        <p:spPr bwMode="auto">
          <a:xfrm flipH="1">
            <a:off x="4724400" y="1881188"/>
            <a:ext cx="1143000" cy="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011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chemeClr val="bg2"/>
                </a:solidFill>
              </a:rPr>
              <a:t>CS 142 Lecture Notes: Ruby</a:t>
            </a:r>
          </a:p>
        </p:txBody>
      </p:sp>
      <p:sp>
        <p:nvSpPr>
          <p:cNvPr id="1024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chemeClr val="bg2"/>
                </a:solidFill>
              </a:rPr>
              <a:t>Slide </a:t>
            </a:r>
            <a:fld id="{A00B04B3-A648-4144-B8D5-95DD545B9B33}" type="slidenum">
              <a:rPr lang="en-US" smtClean="0">
                <a:solidFill>
                  <a:schemeClr val="bg2"/>
                </a:solidFill>
              </a:rPr>
              <a:pPr eaLnBrk="1" hangingPunct="1"/>
              <a:t>10</a:t>
            </a:fld>
            <a:endParaRPr lang="en-US" smtClean="0">
              <a:solidFill>
                <a:schemeClr val="bg2"/>
              </a:solidFill>
            </a:endParaRPr>
          </a:p>
        </p:txBody>
      </p:sp>
      <p:sp>
        <p:nvSpPr>
          <p:cNvPr id="10244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Iterators </a:t>
            </a:r>
            <a:r>
              <a:rPr lang="en-US" smtClean="0"/>
              <a:t>are Reusable</a:t>
            </a:r>
            <a:endParaRPr lang="en-US" dirty="0" smtClean="0"/>
          </a:p>
        </p:txBody>
      </p:sp>
      <p:sp>
        <p:nvSpPr>
          <p:cNvPr id="10245" name="Text Box 4"/>
          <p:cNvSpPr txBox="1">
            <a:spLocks noChangeArrowheads="1"/>
          </p:cNvSpPr>
          <p:nvPr/>
        </p:nvSpPr>
        <p:spPr bwMode="auto">
          <a:xfrm>
            <a:off x="914400" y="1295400"/>
            <a:ext cx="7543800" cy="541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lnSpc>
                <a:spcPct val="90000"/>
              </a:lnSpc>
            </a:pPr>
            <a:r>
              <a:rPr lang="en-US" sz="2400" b="1" dirty="0" err="1">
                <a:solidFill>
                  <a:schemeClr val="tx2"/>
                </a:solidFill>
                <a:latin typeface="Courier New" pitchFamily="49" charset="0"/>
              </a:rPr>
              <a:t>def</a:t>
            </a:r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 </a:t>
            </a:r>
            <a:r>
              <a:rPr lang="en-US" sz="2400" b="1" dirty="0" err="1" smtClean="0">
                <a:latin typeface="Courier New" pitchFamily="49" charset="0"/>
              </a:rPr>
              <a:t>sum_odd</a:t>
            </a:r>
            <a:r>
              <a:rPr lang="en-US" sz="2400" b="1" dirty="0" smtClean="0">
                <a:latin typeface="Courier New" pitchFamily="49" charset="0"/>
              </a:rPr>
              <a:t>(count</a:t>
            </a:r>
            <a:r>
              <a:rPr lang="en-US" sz="2400" b="1" dirty="0">
                <a:latin typeface="Courier New" pitchFamily="49" charset="0"/>
              </a:rPr>
              <a:t>)</a:t>
            </a:r>
          </a:p>
          <a:p>
            <a:pPr algn="l" eaLnBrk="1" hangingPunct="1">
              <a:lnSpc>
                <a:spcPct val="90000"/>
              </a:lnSpc>
            </a:pPr>
            <a:r>
              <a:rPr lang="en-US" sz="2400" b="1" dirty="0">
                <a:latin typeface="Courier New" pitchFamily="49" charset="0"/>
              </a:rPr>
              <a:t>    sum = 0</a:t>
            </a:r>
          </a:p>
          <a:p>
            <a:pPr algn="l" eaLnBrk="1" hangingPunct="1">
              <a:lnSpc>
                <a:spcPct val="90000"/>
              </a:lnSpc>
            </a:pPr>
            <a:r>
              <a:rPr lang="en-US" sz="2400" b="1" dirty="0">
                <a:latin typeface="Courier New" pitchFamily="49" charset="0"/>
              </a:rPr>
              <a:t>    </a:t>
            </a:r>
            <a:r>
              <a:rPr lang="en-US" sz="2400" b="1" dirty="0" err="1" smtClean="0">
                <a:latin typeface="Courier New" pitchFamily="49" charset="0"/>
              </a:rPr>
              <a:t>odd_numbers</a:t>
            </a:r>
            <a:r>
              <a:rPr lang="en-US" sz="2400" b="1" dirty="0" smtClean="0">
                <a:latin typeface="Courier New" pitchFamily="49" charset="0"/>
              </a:rPr>
              <a:t>(count</a:t>
            </a:r>
            <a:r>
              <a:rPr lang="en-US" sz="2400" b="1" dirty="0">
                <a:latin typeface="Courier New" pitchFamily="49" charset="0"/>
              </a:rPr>
              <a:t>) </a:t>
            </a:r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do</a:t>
            </a:r>
            <a:r>
              <a:rPr lang="en-US" sz="2400" b="1" dirty="0">
                <a:latin typeface="Courier New" pitchFamily="49" charset="0"/>
              </a:rPr>
              <a:t> |</a:t>
            </a:r>
            <a:r>
              <a:rPr lang="en-US" sz="2400" b="1" dirty="0" err="1">
                <a:latin typeface="Courier New" pitchFamily="49" charset="0"/>
              </a:rPr>
              <a:t>i</a:t>
            </a:r>
            <a:r>
              <a:rPr lang="en-US" sz="2400" b="1" dirty="0">
                <a:latin typeface="Courier New" pitchFamily="49" charset="0"/>
              </a:rPr>
              <a:t>|</a:t>
            </a:r>
          </a:p>
          <a:p>
            <a:pPr algn="l" eaLnBrk="1" hangingPunct="1">
              <a:lnSpc>
                <a:spcPct val="90000"/>
              </a:lnSpc>
            </a:pPr>
            <a:r>
              <a:rPr lang="en-US" sz="2400" b="1" dirty="0">
                <a:latin typeface="Courier New" pitchFamily="49" charset="0"/>
              </a:rPr>
              <a:t>        sum += </a:t>
            </a:r>
            <a:r>
              <a:rPr lang="en-US" sz="2400" b="1" dirty="0" err="1">
                <a:latin typeface="Courier New" pitchFamily="49" charset="0"/>
              </a:rPr>
              <a:t>i</a:t>
            </a:r>
            <a:endParaRPr lang="en-US" sz="2400" b="1" dirty="0">
              <a:latin typeface="Courier New" pitchFamily="49" charset="0"/>
            </a:endParaRPr>
          </a:p>
          <a:p>
            <a:pPr algn="l" eaLnBrk="1" hangingPunct="1">
              <a:lnSpc>
                <a:spcPct val="90000"/>
              </a:lnSpc>
            </a:pPr>
            <a:r>
              <a:rPr lang="en-US" sz="2400" b="1" dirty="0">
                <a:latin typeface="Courier New" pitchFamily="49" charset="0"/>
              </a:rPr>
              <a:t>    </a:t>
            </a:r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end</a:t>
            </a:r>
          </a:p>
          <a:p>
            <a:pPr algn="l" eaLnBrk="1" hangingPunct="1">
              <a:lnSpc>
                <a:spcPct val="90000"/>
              </a:lnSpc>
            </a:pPr>
            <a:r>
              <a:rPr lang="en-US" sz="2400" b="1" dirty="0">
                <a:latin typeface="Courier New" pitchFamily="49" charset="0"/>
              </a:rPr>
              <a:t>    </a:t>
            </a:r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return</a:t>
            </a:r>
            <a:r>
              <a:rPr lang="en-US" sz="2400" b="1" dirty="0">
                <a:latin typeface="Courier New" pitchFamily="49" charset="0"/>
              </a:rPr>
              <a:t> sum</a:t>
            </a:r>
          </a:p>
          <a:p>
            <a:pPr algn="l" eaLnBrk="1" hangingPunct="1">
              <a:lnSpc>
                <a:spcPct val="90000"/>
              </a:lnSpc>
            </a:pPr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end</a:t>
            </a:r>
          </a:p>
          <a:p>
            <a:pPr algn="l" eaLnBrk="1" hangingPunct="1">
              <a:lnSpc>
                <a:spcPct val="90000"/>
              </a:lnSpc>
            </a:pPr>
            <a:endParaRPr lang="en-US" sz="2400" b="1" dirty="0">
              <a:latin typeface="Courier New" pitchFamily="49" charset="0"/>
            </a:endParaRPr>
          </a:p>
          <a:p>
            <a:pPr algn="l" eaLnBrk="1" hangingPunct="1">
              <a:lnSpc>
                <a:spcPct val="90000"/>
              </a:lnSpc>
            </a:pPr>
            <a:r>
              <a:rPr lang="en-US" sz="2400" b="1" dirty="0" err="1">
                <a:solidFill>
                  <a:schemeClr val="tx2"/>
                </a:solidFill>
                <a:latin typeface="Courier New" pitchFamily="49" charset="0"/>
              </a:rPr>
              <a:t>def</a:t>
            </a:r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 </a:t>
            </a:r>
            <a:r>
              <a:rPr lang="en-US" sz="2400" b="1" dirty="0" err="1" smtClean="0">
                <a:latin typeface="Courier New" pitchFamily="49" charset="0"/>
              </a:rPr>
              <a:t>odd_numbers</a:t>
            </a:r>
            <a:r>
              <a:rPr lang="en-US" sz="2400" b="1" dirty="0" smtClean="0">
                <a:latin typeface="Courier New" pitchFamily="49" charset="0"/>
              </a:rPr>
              <a:t>(count</a:t>
            </a:r>
            <a:r>
              <a:rPr lang="en-US" sz="2400" b="1" dirty="0">
                <a:latin typeface="Courier New" pitchFamily="49" charset="0"/>
              </a:rPr>
              <a:t>)</a:t>
            </a:r>
          </a:p>
          <a:p>
            <a:pPr algn="l" eaLnBrk="1" hangingPunct="1">
              <a:lnSpc>
                <a:spcPct val="90000"/>
              </a:lnSpc>
            </a:pPr>
            <a:r>
              <a:rPr lang="en-US" sz="2400" b="1" dirty="0">
                <a:latin typeface="Courier New" pitchFamily="49" charset="0"/>
              </a:rPr>
              <a:t>    number = 1</a:t>
            </a:r>
          </a:p>
          <a:p>
            <a:pPr algn="l" eaLnBrk="1" hangingPunct="1">
              <a:lnSpc>
                <a:spcPct val="90000"/>
              </a:lnSpc>
            </a:pPr>
            <a:r>
              <a:rPr lang="en-US" sz="2400" b="1" dirty="0">
                <a:latin typeface="Courier New" pitchFamily="49" charset="0"/>
              </a:rPr>
              <a:t>    </a:t>
            </a:r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while</a:t>
            </a:r>
            <a:r>
              <a:rPr lang="en-US" sz="2400" b="1" dirty="0">
                <a:latin typeface="Courier New" pitchFamily="49" charset="0"/>
              </a:rPr>
              <a:t> count &gt; 0 </a:t>
            </a:r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do</a:t>
            </a:r>
          </a:p>
          <a:p>
            <a:pPr algn="l" eaLnBrk="1" hangingPunct="1">
              <a:lnSpc>
                <a:spcPct val="90000"/>
              </a:lnSpc>
            </a:pPr>
            <a:r>
              <a:rPr lang="en-US" sz="2400" b="1" dirty="0">
                <a:latin typeface="Courier New" pitchFamily="49" charset="0"/>
              </a:rPr>
              <a:t>        </a:t>
            </a:r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yield</a:t>
            </a:r>
            <a:r>
              <a:rPr lang="en-US" sz="2400" b="1" dirty="0">
                <a:latin typeface="Courier New" pitchFamily="49" charset="0"/>
              </a:rPr>
              <a:t>(number)</a:t>
            </a:r>
          </a:p>
          <a:p>
            <a:pPr algn="l" eaLnBrk="1" hangingPunct="1">
              <a:lnSpc>
                <a:spcPct val="90000"/>
              </a:lnSpc>
            </a:pPr>
            <a:r>
              <a:rPr lang="en-US" sz="2400" b="1" dirty="0">
                <a:latin typeface="Courier New" pitchFamily="49" charset="0"/>
              </a:rPr>
              <a:t>        number += 2</a:t>
            </a:r>
          </a:p>
          <a:p>
            <a:pPr algn="l" eaLnBrk="1" hangingPunct="1">
              <a:lnSpc>
                <a:spcPct val="90000"/>
              </a:lnSpc>
            </a:pPr>
            <a:r>
              <a:rPr lang="en-US" sz="2400" b="1" dirty="0">
                <a:latin typeface="Courier New" pitchFamily="49" charset="0"/>
              </a:rPr>
              <a:t>        count -= 1</a:t>
            </a:r>
          </a:p>
          <a:p>
            <a:pPr algn="l" eaLnBrk="1" hangingPunct="1">
              <a:lnSpc>
                <a:spcPct val="90000"/>
              </a:lnSpc>
            </a:pPr>
            <a:r>
              <a:rPr lang="en-US" sz="2400" b="1" dirty="0">
                <a:latin typeface="Courier New" pitchFamily="49" charset="0"/>
              </a:rPr>
              <a:t>    </a:t>
            </a:r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end</a:t>
            </a:r>
          </a:p>
          <a:p>
            <a:pPr algn="l" eaLnBrk="1" hangingPunct="1">
              <a:lnSpc>
                <a:spcPct val="90000"/>
              </a:lnSpc>
            </a:pPr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end</a:t>
            </a:r>
          </a:p>
        </p:txBody>
      </p:sp>
    </p:spTree>
    <p:extLst>
      <p:ext uri="{BB962C8B-B14F-4D97-AF65-F5344CB8AC3E}">
        <p14:creationId xmlns:p14="http://schemas.microsoft.com/office/powerpoint/2010/main" val="1804308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 smtClean="0">
                <a:solidFill>
                  <a:schemeClr val="bg2"/>
                </a:solidFill>
              </a:rPr>
              <a:t>CS 142 Lecture Notes: Ruby</a:t>
            </a:r>
          </a:p>
        </p:txBody>
      </p:sp>
      <p:sp>
        <p:nvSpPr>
          <p:cNvPr id="1126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chemeClr val="bg2"/>
                </a:solidFill>
              </a:rPr>
              <a:t>Slide </a:t>
            </a:r>
            <a:fld id="{C648124B-C0CA-437B-883D-84185B573CCD}" type="slidenum">
              <a:rPr lang="en-US" smtClean="0">
                <a:solidFill>
                  <a:schemeClr val="bg2"/>
                </a:solidFill>
              </a:rPr>
              <a:pPr eaLnBrk="1" hangingPunct="1"/>
              <a:t>11</a:t>
            </a:fld>
            <a:endParaRPr lang="en-US" smtClean="0">
              <a:solidFill>
                <a:schemeClr val="bg2"/>
              </a:solidFill>
            </a:endParaRPr>
          </a:p>
        </p:txBody>
      </p:sp>
      <p:sp>
        <p:nvSpPr>
          <p:cNvPr id="1126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Equivalent Code</a:t>
            </a:r>
          </a:p>
        </p:txBody>
      </p:sp>
      <p:sp>
        <p:nvSpPr>
          <p:cNvPr id="11269" name="Text Box 3"/>
          <p:cNvSpPr txBox="1">
            <a:spLocks noChangeArrowheads="1"/>
          </p:cNvSpPr>
          <p:nvPr/>
        </p:nvSpPr>
        <p:spPr bwMode="auto">
          <a:xfrm>
            <a:off x="914400" y="1295400"/>
            <a:ext cx="7543800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400" b="1" dirty="0">
                <a:latin typeface="Courier New" pitchFamily="49" charset="0"/>
              </a:rPr>
              <a:t>array = [14, 22, 34, 46, 92]</a:t>
            </a:r>
          </a:p>
          <a:p>
            <a:pPr algn="l" eaLnBrk="1" hangingPunct="1"/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for</a:t>
            </a:r>
            <a:r>
              <a:rPr lang="en-US" sz="2400" b="1" dirty="0">
                <a:latin typeface="Courier New" pitchFamily="49" charset="0"/>
              </a:rPr>
              <a:t> value </a:t>
            </a:r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in</a:t>
            </a:r>
            <a:r>
              <a:rPr lang="en-US" sz="2400" b="1" dirty="0">
                <a:latin typeface="Courier New" pitchFamily="49" charset="0"/>
              </a:rPr>
              <a:t> array </a:t>
            </a:r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do</a:t>
            </a:r>
          </a:p>
          <a:p>
            <a:pPr algn="l" eaLnBrk="1" hangingPunct="1"/>
            <a:r>
              <a:rPr lang="en-US" sz="2400" b="1" dirty="0">
                <a:latin typeface="Courier New" pitchFamily="49" charset="0"/>
              </a:rPr>
              <a:t>    print(value, "\n")</a:t>
            </a:r>
          </a:p>
          <a:p>
            <a:pPr algn="l" eaLnBrk="1" hangingPunct="1"/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end</a:t>
            </a:r>
          </a:p>
          <a:p>
            <a:pPr algn="l" eaLnBrk="1" hangingPunct="1"/>
            <a:endParaRPr lang="en-US" sz="2400" b="1" dirty="0">
              <a:latin typeface="Courier New" pitchFamily="49" charset="0"/>
            </a:endParaRPr>
          </a:p>
          <a:p>
            <a:pPr algn="l" eaLnBrk="1" hangingPunct="1"/>
            <a:endParaRPr lang="en-US" sz="2400" b="1" dirty="0">
              <a:latin typeface="Courier New" pitchFamily="49" charset="0"/>
            </a:endParaRPr>
          </a:p>
          <a:p>
            <a:pPr algn="l" eaLnBrk="1" hangingPunct="1"/>
            <a:endParaRPr lang="en-US" sz="2400" b="1" dirty="0">
              <a:latin typeface="Courier New" pitchFamily="49" charset="0"/>
            </a:endParaRPr>
          </a:p>
          <a:p>
            <a:pPr algn="l" eaLnBrk="1" hangingPunct="1"/>
            <a:r>
              <a:rPr lang="en-US" sz="2400" b="1" dirty="0">
                <a:latin typeface="Courier New" pitchFamily="49" charset="0"/>
              </a:rPr>
              <a:t>array = [14, 22, 34, 46, 92];</a:t>
            </a:r>
          </a:p>
          <a:p>
            <a:pPr algn="l" eaLnBrk="1" hangingPunct="1"/>
            <a:r>
              <a:rPr lang="en-US" sz="2400" b="1" dirty="0" err="1">
                <a:latin typeface="Courier New" pitchFamily="49" charset="0"/>
              </a:rPr>
              <a:t>array.each</a:t>
            </a:r>
            <a:r>
              <a:rPr lang="en-US" sz="2400" b="1" dirty="0">
                <a:latin typeface="Courier New" pitchFamily="49" charset="0"/>
              </a:rPr>
              <a:t> </a:t>
            </a:r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do</a:t>
            </a:r>
            <a:r>
              <a:rPr lang="en-US" sz="2400" b="1" dirty="0">
                <a:latin typeface="Courier New" pitchFamily="49" charset="0"/>
              </a:rPr>
              <a:t> |value|</a:t>
            </a:r>
          </a:p>
          <a:p>
            <a:pPr algn="l" eaLnBrk="1" hangingPunct="1"/>
            <a:r>
              <a:rPr lang="en-US" sz="2400" b="1" dirty="0">
                <a:latin typeface="Courier New" pitchFamily="49" charset="0"/>
              </a:rPr>
              <a:t>    print(value, "\n")</a:t>
            </a:r>
          </a:p>
          <a:p>
            <a:pPr algn="l" eaLnBrk="1" hangingPunct="1"/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end</a:t>
            </a:r>
          </a:p>
          <a:p>
            <a:pPr algn="l" eaLnBrk="1" hangingPunct="1"/>
            <a:r>
              <a:rPr lang="en-US" sz="2400" b="1" dirty="0">
                <a:latin typeface="Courier New" pitchFamily="49" charset="0"/>
              </a:rPr>
              <a:t>  </a:t>
            </a:r>
          </a:p>
        </p:txBody>
      </p:sp>
      <p:sp>
        <p:nvSpPr>
          <p:cNvPr id="11270" name="Line 5"/>
          <p:cNvSpPr>
            <a:spLocks noChangeShapeType="1"/>
          </p:cNvSpPr>
          <p:nvPr/>
        </p:nvSpPr>
        <p:spPr bwMode="auto">
          <a:xfrm>
            <a:off x="685800" y="3276600"/>
            <a:ext cx="7620000" cy="0"/>
          </a:xfrm>
          <a:prstGeom prst="line">
            <a:avLst/>
          </a:prstGeom>
          <a:noFill/>
          <a:ln w="38100">
            <a:solidFill>
              <a:schemeClr val="folHlink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866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chemeClr val="bg2"/>
                </a:solidFill>
              </a:rPr>
              <a:t>CS 142 Lecture Notes: Ruby</a:t>
            </a:r>
          </a:p>
        </p:txBody>
      </p:sp>
      <p:sp>
        <p:nvSpPr>
          <p:cNvPr id="1229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396875"/>
          </a:xfrm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chemeClr val="bg2"/>
                </a:solidFill>
              </a:rPr>
              <a:t>Slide </a:t>
            </a:r>
            <a:fld id="{1A682BEA-1726-4620-9CE9-23BCDA2A0489}" type="slidenum">
              <a:rPr lang="en-US" smtClean="0">
                <a:solidFill>
                  <a:schemeClr val="bg2"/>
                </a:solidFill>
              </a:rPr>
              <a:pPr eaLnBrk="1" hangingPunct="1"/>
              <a:t>12</a:t>
            </a:fld>
            <a:endParaRPr lang="en-US" smtClean="0">
              <a:solidFill>
                <a:schemeClr val="bg2"/>
              </a:solidFill>
            </a:endParaRPr>
          </a:p>
        </p:txBody>
      </p:sp>
      <p:sp>
        <p:nvSpPr>
          <p:cNvPr id="1229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Simple Class</a:t>
            </a:r>
          </a:p>
        </p:txBody>
      </p:sp>
      <p:sp>
        <p:nvSpPr>
          <p:cNvPr id="12293" name="Text Box 3"/>
          <p:cNvSpPr txBox="1">
            <a:spLocks noChangeArrowheads="1"/>
          </p:cNvSpPr>
          <p:nvPr/>
        </p:nvSpPr>
        <p:spPr bwMode="auto">
          <a:xfrm>
            <a:off x="304800" y="1295400"/>
            <a:ext cx="4419600" cy="5262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class</a:t>
            </a:r>
            <a:r>
              <a:rPr lang="en-US" sz="2400" b="1" dirty="0">
                <a:latin typeface="Courier New" pitchFamily="49" charset="0"/>
              </a:rPr>
              <a:t> Point</a:t>
            </a:r>
          </a:p>
          <a:p>
            <a:pPr algn="l" eaLnBrk="1" hangingPunct="1"/>
            <a:r>
              <a:rPr lang="en-US" sz="2400" b="1" dirty="0">
                <a:latin typeface="Courier New" pitchFamily="49" charset="0"/>
              </a:rPr>
              <a:t>  </a:t>
            </a:r>
            <a:r>
              <a:rPr lang="en-US" sz="2400" b="1" dirty="0" err="1">
                <a:solidFill>
                  <a:schemeClr val="tx2"/>
                </a:solidFill>
                <a:latin typeface="Courier New" pitchFamily="49" charset="0"/>
              </a:rPr>
              <a:t>def</a:t>
            </a:r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 </a:t>
            </a:r>
            <a:r>
              <a:rPr lang="en-US" sz="2400" b="1" dirty="0">
                <a:latin typeface="Courier New" pitchFamily="49" charset="0"/>
              </a:rPr>
              <a:t>initialize(x, y)</a:t>
            </a:r>
          </a:p>
          <a:p>
            <a:pPr algn="l" eaLnBrk="1" hangingPunct="1"/>
            <a:r>
              <a:rPr lang="en-US" sz="2400" b="1" dirty="0">
                <a:latin typeface="Courier New" pitchFamily="49" charset="0"/>
              </a:rPr>
              <a:t>    @x = x</a:t>
            </a:r>
          </a:p>
          <a:p>
            <a:pPr algn="l" eaLnBrk="1" hangingPunct="1"/>
            <a:r>
              <a:rPr lang="en-US" sz="2400" b="1" dirty="0">
                <a:latin typeface="Courier New" pitchFamily="49" charset="0"/>
              </a:rPr>
              <a:t>    @y = y</a:t>
            </a:r>
          </a:p>
          <a:p>
            <a:pPr algn="l" eaLnBrk="1" hangingPunct="1"/>
            <a:r>
              <a:rPr lang="en-US" sz="2400" b="1" dirty="0">
                <a:latin typeface="Courier New" pitchFamily="49" charset="0"/>
              </a:rPr>
              <a:t>  </a:t>
            </a:r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end</a:t>
            </a:r>
          </a:p>
          <a:p>
            <a:pPr algn="l" eaLnBrk="1" hangingPunct="1"/>
            <a:r>
              <a:rPr lang="en-US" sz="2400" b="1" dirty="0">
                <a:latin typeface="Courier New" pitchFamily="49" charset="0"/>
              </a:rPr>
              <a:t>  </a:t>
            </a:r>
          </a:p>
          <a:p>
            <a:pPr algn="l" eaLnBrk="1" hangingPunct="1"/>
            <a:r>
              <a:rPr lang="en-US" sz="2400" b="1" dirty="0">
                <a:latin typeface="Courier New" pitchFamily="49" charset="0"/>
              </a:rPr>
              <a:t>  </a:t>
            </a:r>
            <a:r>
              <a:rPr lang="en-US" sz="2400" b="1" dirty="0" err="1">
                <a:solidFill>
                  <a:schemeClr val="tx2"/>
                </a:solidFill>
                <a:latin typeface="Courier New" pitchFamily="49" charset="0"/>
              </a:rPr>
              <a:t>def</a:t>
            </a:r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 </a:t>
            </a:r>
            <a:r>
              <a:rPr lang="en-US" sz="2400" b="1" dirty="0">
                <a:latin typeface="Courier New" pitchFamily="49" charset="0"/>
              </a:rPr>
              <a:t>x</a:t>
            </a:r>
          </a:p>
          <a:p>
            <a:pPr algn="l" eaLnBrk="1" hangingPunct="1"/>
            <a:r>
              <a:rPr lang="en-US" sz="2400" b="1" dirty="0">
                <a:latin typeface="Courier New" pitchFamily="49" charset="0"/>
              </a:rPr>
              <a:t>    @x</a:t>
            </a:r>
          </a:p>
          <a:p>
            <a:pPr algn="l" eaLnBrk="1" hangingPunct="1"/>
            <a:r>
              <a:rPr lang="en-US" sz="2400" b="1" dirty="0">
                <a:latin typeface="Courier New" pitchFamily="49" charset="0"/>
              </a:rPr>
              <a:t>  </a:t>
            </a:r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end</a:t>
            </a:r>
          </a:p>
          <a:p>
            <a:pPr algn="l" eaLnBrk="1" hangingPunct="1"/>
            <a:r>
              <a:rPr lang="en-US" sz="2400" b="1" dirty="0">
                <a:latin typeface="Courier New" pitchFamily="49" charset="0"/>
              </a:rPr>
              <a:t>  </a:t>
            </a:r>
          </a:p>
          <a:p>
            <a:pPr algn="l" eaLnBrk="1" hangingPunct="1"/>
            <a:r>
              <a:rPr lang="en-US" sz="2400" b="1" dirty="0">
                <a:latin typeface="Courier New" pitchFamily="49" charset="0"/>
              </a:rPr>
              <a:t>  </a:t>
            </a:r>
            <a:r>
              <a:rPr lang="en-US" sz="2400" b="1" dirty="0" err="1">
                <a:solidFill>
                  <a:schemeClr val="tx2"/>
                </a:solidFill>
                <a:latin typeface="Courier New" pitchFamily="49" charset="0"/>
              </a:rPr>
              <a:t>def</a:t>
            </a:r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 </a:t>
            </a:r>
            <a:r>
              <a:rPr lang="en-US" sz="2400" b="1" dirty="0">
                <a:latin typeface="Courier New" pitchFamily="49" charset="0"/>
              </a:rPr>
              <a:t>x=(value)</a:t>
            </a:r>
          </a:p>
          <a:p>
            <a:pPr algn="l" eaLnBrk="1" hangingPunct="1"/>
            <a:r>
              <a:rPr lang="en-US" sz="2400" b="1" dirty="0">
                <a:latin typeface="Courier New" pitchFamily="49" charset="0"/>
              </a:rPr>
              <a:t>    @x = value</a:t>
            </a:r>
          </a:p>
          <a:p>
            <a:pPr algn="l" eaLnBrk="1" hangingPunct="1"/>
            <a:r>
              <a:rPr lang="en-US" sz="2400" b="1" dirty="0">
                <a:latin typeface="Courier New" pitchFamily="49" charset="0"/>
              </a:rPr>
              <a:t>  </a:t>
            </a:r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end</a:t>
            </a:r>
          </a:p>
          <a:p>
            <a:pPr algn="l" eaLnBrk="1" hangingPunct="1"/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end</a:t>
            </a:r>
          </a:p>
        </p:txBody>
      </p:sp>
      <p:sp>
        <p:nvSpPr>
          <p:cNvPr id="12294" name="Text Box 6"/>
          <p:cNvSpPr txBox="1">
            <a:spLocks noChangeArrowheads="1"/>
          </p:cNvSpPr>
          <p:nvPr/>
        </p:nvSpPr>
        <p:spPr bwMode="auto">
          <a:xfrm>
            <a:off x="4800600" y="2774950"/>
            <a:ext cx="42672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400" b="1" dirty="0">
                <a:latin typeface="Courier New" pitchFamily="49" charset="0"/>
              </a:rPr>
              <a:t>p = </a:t>
            </a:r>
            <a:r>
              <a:rPr lang="en-US" sz="2400" b="1" dirty="0" err="1">
                <a:latin typeface="Courier New" pitchFamily="49" charset="0"/>
              </a:rPr>
              <a:t>Point.new</a:t>
            </a:r>
            <a:r>
              <a:rPr lang="en-US" sz="2400" b="1" dirty="0">
                <a:latin typeface="Courier New" pitchFamily="49" charset="0"/>
              </a:rPr>
              <a:t>(3,4)</a:t>
            </a:r>
          </a:p>
          <a:p>
            <a:pPr algn="l" eaLnBrk="1" hangingPunct="1"/>
            <a:r>
              <a:rPr lang="en-US" sz="2400" b="1" dirty="0">
                <a:latin typeface="Courier New" pitchFamily="49" charset="0"/>
              </a:rPr>
              <a:t>puts "</a:t>
            </a:r>
            <a:r>
              <a:rPr lang="en-US" sz="2400" b="1" dirty="0" err="1">
                <a:latin typeface="Courier New" pitchFamily="49" charset="0"/>
              </a:rPr>
              <a:t>p.x</a:t>
            </a:r>
            <a:r>
              <a:rPr lang="en-US" sz="2400" b="1" dirty="0">
                <a:latin typeface="Courier New" pitchFamily="49" charset="0"/>
              </a:rPr>
              <a:t> is #{</a:t>
            </a:r>
            <a:r>
              <a:rPr lang="en-US" sz="2400" b="1" dirty="0" err="1">
                <a:latin typeface="Courier New" pitchFamily="49" charset="0"/>
              </a:rPr>
              <a:t>p.x</a:t>
            </a:r>
            <a:r>
              <a:rPr lang="en-US" sz="2400" b="1" dirty="0" smtClean="0">
                <a:latin typeface="Courier New" pitchFamily="49" charset="0"/>
              </a:rPr>
              <a:t>}"</a:t>
            </a:r>
            <a:endParaRPr lang="en-US" sz="2400" b="1" dirty="0">
              <a:latin typeface="Courier New" pitchFamily="49" charset="0"/>
            </a:endParaRPr>
          </a:p>
          <a:p>
            <a:pPr algn="l" eaLnBrk="1" hangingPunct="1"/>
            <a:r>
              <a:rPr lang="en-US" sz="2400" b="1" dirty="0" err="1">
                <a:latin typeface="Courier New" pitchFamily="49" charset="0"/>
              </a:rPr>
              <a:t>p.x</a:t>
            </a:r>
            <a:r>
              <a:rPr lang="en-US" sz="2400" b="1" dirty="0">
                <a:latin typeface="Courier New" pitchFamily="49" charset="0"/>
              </a:rPr>
              <a:t> </a:t>
            </a:r>
            <a:r>
              <a:rPr lang="en-US" sz="2400" b="1">
                <a:latin typeface="Courier New" pitchFamily="49" charset="0"/>
              </a:rPr>
              <a:t>= </a:t>
            </a:r>
            <a:r>
              <a:rPr lang="en-US" sz="2400" b="1" smtClean="0">
                <a:latin typeface="Courier New" pitchFamily="49" charset="0"/>
              </a:rPr>
              <a:t>44</a:t>
            </a:r>
            <a:endParaRPr lang="en-US" sz="2400" b="1" dirty="0">
              <a:latin typeface="Courier New" pitchFamily="49" charset="0"/>
            </a:endParaRPr>
          </a:p>
        </p:txBody>
      </p:sp>
      <p:sp>
        <p:nvSpPr>
          <p:cNvPr id="7" name="Line 5"/>
          <p:cNvSpPr>
            <a:spLocks noChangeShapeType="1"/>
          </p:cNvSpPr>
          <p:nvPr/>
        </p:nvSpPr>
        <p:spPr bwMode="auto">
          <a:xfrm flipH="1" flipV="1">
            <a:off x="4572000" y="1136904"/>
            <a:ext cx="76200" cy="5035296"/>
          </a:xfrm>
          <a:prstGeom prst="line">
            <a:avLst/>
          </a:prstGeom>
          <a:noFill/>
          <a:ln w="38100">
            <a:solidFill>
              <a:schemeClr val="folHlink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4315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chemeClr val="bg2"/>
                </a:solidFill>
              </a:rPr>
              <a:t>CS 142 Lecture Notes: Ruby</a:t>
            </a:r>
          </a:p>
        </p:txBody>
      </p:sp>
      <p:sp>
        <p:nvSpPr>
          <p:cNvPr id="1331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chemeClr val="bg2"/>
                </a:solidFill>
              </a:rPr>
              <a:t>Slide </a:t>
            </a:r>
            <a:fld id="{6BBAF9EB-DFCC-4C44-A9E5-DAE3228372BD}" type="slidenum">
              <a:rPr lang="en-US" smtClean="0">
                <a:solidFill>
                  <a:schemeClr val="bg2"/>
                </a:solidFill>
              </a:rPr>
              <a:pPr eaLnBrk="1" hangingPunct="1"/>
              <a:t>13</a:t>
            </a:fld>
            <a:endParaRPr lang="en-US" smtClean="0">
              <a:solidFill>
                <a:schemeClr val="bg2"/>
              </a:solidFill>
            </a:endParaRPr>
          </a:p>
        </p:txBody>
      </p:sp>
      <p:sp>
        <p:nvSpPr>
          <p:cNvPr id="1331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Module Example</a:t>
            </a:r>
          </a:p>
        </p:txBody>
      </p:sp>
      <p:sp>
        <p:nvSpPr>
          <p:cNvPr id="13317" name="Text Box 3"/>
          <p:cNvSpPr txBox="1">
            <a:spLocks noChangeArrowheads="1"/>
          </p:cNvSpPr>
          <p:nvPr/>
        </p:nvSpPr>
        <p:spPr bwMode="auto">
          <a:xfrm>
            <a:off x="914400" y="1295400"/>
            <a:ext cx="7543800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class</a:t>
            </a:r>
            <a:r>
              <a:rPr lang="en-US" sz="2400" b="1" dirty="0">
                <a:latin typeface="Courier New" pitchFamily="49" charset="0"/>
              </a:rPr>
              <a:t> </a:t>
            </a:r>
            <a:r>
              <a:rPr lang="en-US" sz="2400" b="1" dirty="0" err="1">
                <a:latin typeface="Courier New" pitchFamily="49" charset="0"/>
              </a:rPr>
              <a:t>MyClass</a:t>
            </a:r>
            <a:endParaRPr lang="en-US" sz="2400" b="1" dirty="0">
              <a:latin typeface="Courier New" pitchFamily="49" charset="0"/>
            </a:endParaRPr>
          </a:p>
          <a:p>
            <a:pPr algn="l" eaLnBrk="1" hangingPunct="1"/>
            <a:r>
              <a:rPr lang="en-US" sz="2400" b="1" dirty="0">
                <a:latin typeface="Courier New" pitchFamily="49" charset="0"/>
              </a:rPr>
              <a:t>  include Enumerable</a:t>
            </a:r>
          </a:p>
          <a:p>
            <a:pPr algn="l" eaLnBrk="1" hangingPunct="1"/>
            <a:r>
              <a:rPr lang="en-US" sz="2400" b="1" dirty="0">
                <a:latin typeface="Courier New" pitchFamily="49" charset="0"/>
              </a:rPr>
              <a:t>  ...</a:t>
            </a:r>
          </a:p>
          <a:p>
            <a:pPr algn="l" eaLnBrk="1" hangingPunct="1"/>
            <a:r>
              <a:rPr lang="en-US" sz="2400" b="1" dirty="0">
                <a:latin typeface="Courier New" pitchFamily="49" charset="0"/>
              </a:rPr>
              <a:t>  </a:t>
            </a:r>
            <a:r>
              <a:rPr lang="en-US" sz="2400" b="1" dirty="0" err="1">
                <a:solidFill>
                  <a:schemeClr val="tx2"/>
                </a:solidFill>
                <a:latin typeface="Courier New" pitchFamily="49" charset="0"/>
              </a:rPr>
              <a:t>def</a:t>
            </a:r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 </a:t>
            </a:r>
            <a:r>
              <a:rPr lang="en-US" sz="2400" b="1" dirty="0">
                <a:latin typeface="Courier New" pitchFamily="49" charset="0"/>
              </a:rPr>
              <a:t>each</a:t>
            </a:r>
          </a:p>
          <a:p>
            <a:pPr algn="l" eaLnBrk="1" hangingPunct="1"/>
            <a:r>
              <a:rPr lang="en-US" sz="2400" b="1" dirty="0">
                <a:latin typeface="Courier New" pitchFamily="49" charset="0"/>
              </a:rPr>
              <a:t>    ...</a:t>
            </a:r>
          </a:p>
          <a:p>
            <a:pPr algn="l" eaLnBrk="1" hangingPunct="1"/>
            <a:r>
              <a:rPr lang="en-US" sz="2400" b="1" dirty="0">
                <a:latin typeface="Courier New" pitchFamily="49" charset="0"/>
              </a:rPr>
              <a:t>  </a:t>
            </a:r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end</a:t>
            </a:r>
          </a:p>
          <a:p>
            <a:pPr algn="l" eaLnBrk="1" hangingPunct="1"/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end</a:t>
            </a:r>
          </a:p>
        </p:txBody>
      </p:sp>
      <p:sp>
        <p:nvSpPr>
          <p:cNvPr id="1331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914400" y="4419600"/>
            <a:ext cx="8229600" cy="1706563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en-US" dirty="0" smtClean="0">
                <a:solidFill>
                  <a:schemeClr val="tx2"/>
                </a:solidFill>
              </a:rPr>
              <a:t>New methods available in </a:t>
            </a:r>
            <a:r>
              <a:rPr lang="en-US" dirty="0" err="1" smtClean="0">
                <a:solidFill>
                  <a:schemeClr val="tx2"/>
                </a:solidFill>
              </a:rPr>
              <a:t>MyClass</a:t>
            </a:r>
            <a:r>
              <a:rPr lang="en-US" dirty="0" smtClean="0">
                <a:solidFill>
                  <a:schemeClr val="tx2"/>
                </a:solidFill>
              </a:rPr>
              <a:t>: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b="1" dirty="0" smtClean="0">
                <a:solidFill>
                  <a:schemeClr val="tx2"/>
                </a:solidFill>
                <a:latin typeface="Courier New" pitchFamily="49" charset="0"/>
              </a:rPr>
              <a:t>min</a:t>
            </a:r>
            <a:r>
              <a:rPr lang="en-US" dirty="0" smtClean="0">
                <a:solidFill>
                  <a:schemeClr val="tx2"/>
                </a:solidFill>
              </a:rPr>
              <a:t>, </a:t>
            </a:r>
            <a:r>
              <a:rPr lang="en-US" b="1" dirty="0" smtClean="0">
                <a:solidFill>
                  <a:schemeClr val="tx2"/>
                </a:solidFill>
                <a:latin typeface="Courier New" pitchFamily="49" charset="0"/>
              </a:rPr>
              <a:t>max</a:t>
            </a:r>
            <a:r>
              <a:rPr lang="en-US" dirty="0" smtClean="0">
                <a:solidFill>
                  <a:schemeClr val="tx2"/>
                </a:solidFill>
              </a:rPr>
              <a:t>, </a:t>
            </a:r>
            <a:r>
              <a:rPr lang="en-US" b="1" dirty="0" smtClean="0">
                <a:solidFill>
                  <a:schemeClr val="tx2"/>
                </a:solidFill>
                <a:latin typeface="Courier New" pitchFamily="49" charset="0"/>
              </a:rPr>
              <a:t>sort</a:t>
            </a:r>
            <a:r>
              <a:rPr lang="en-US" dirty="0" smtClean="0">
                <a:solidFill>
                  <a:schemeClr val="tx2"/>
                </a:solidFill>
              </a:rPr>
              <a:t>, </a:t>
            </a:r>
            <a:r>
              <a:rPr lang="en-US" b="1" dirty="0" smtClean="0">
                <a:solidFill>
                  <a:schemeClr val="tx2"/>
                </a:solidFill>
                <a:latin typeface="Courier New" pitchFamily="49" charset="0"/>
              </a:rPr>
              <a:t>map</a:t>
            </a:r>
            <a:r>
              <a:rPr lang="en-US" dirty="0" smtClean="0">
                <a:solidFill>
                  <a:schemeClr val="tx2"/>
                </a:solidFill>
              </a:rPr>
              <a:t>, </a:t>
            </a:r>
            <a:r>
              <a:rPr lang="en-US" b="1" dirty="0" smtClean="0">
                <a:solidFill>
                  <a:schemeClr val="tx2"/>
                </a:solidFill>
                <a:latin typeface="Courier New" pitchFamily="49" charset="0"/>
              </a:rPr>
              <a:t>select</a:t>
            </a:r>
            <a:r>
              <a:rPr lang="en-US" dirty="0" smtClean="0">
                <a:solidFill>
                  <a:schemeClr val="tx2"/>
                </a:solidFill>
              </a:rPr>
              <a:t>, ...</a:t>
            </a:r>
          </a:p>
        </p:txBody>
      </p:sp>
    </p:spTree>
    <p:extLst>
      <p:ext uri="{BB962C8B-B14F-4D97-AF65-F5344CB8AC3E}">
        <p14:creationId xmlns:p14="http://schemas.microsoft.com/office/powerpoint/2010/main" val="2749583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CS 142 Lecture Notes: Ruby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AB12D82D-1F82-4563-AA62-0D86922AD5D5}" type="slidenum">
              <a:rPr lang="en-US"/>
              <a:pPr/>
              <a:t>14</a:t>
            </a:fld>
            <a:endParaRPr lang="en-US"/>
          </a:p>
        </p:txBody>
      </p:sp>
      <p:sp>
        <p:nvSpPr>
          <p:cNvPr id="71682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074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JO Colors">
      <a:dk1>
        <a:srgbClr val="000000"/>
      </a:dk1>
      <a:lt1>
        <a:srgbClr val="FFFFFF"/>
      </a:lt1>
      <a:dk2>
        <a:srgbClr val="1F4899"/>
      </a:dk2>
      <a:lt2>
        <a:srgbClr val="7F7F7F"/>
      </a:lt2>
      <a:accent1>
        <a:srgbClr val="0B590B"/>
      </a:accent1>
      <a:accent2>
        <a:srgbClr val="E1FFE1"/>
      </a:accent2>
      <a:accent3>
        <a:srgbClr val="DEE7F8"/>
      </a:accent3>
      <a:accent4>
        <a:srgbClr val="A5001E"/>
      </a:accent4>
      <a:accent5>
        <a:srgbClr val="FFFFB9"/>
      </a:accent5>
      <a:accent6>
        <a:srgbClr val="844F1A"/>
      </a:accent6>
      <a:hlink>
        <a:srgbClr val="005239"/>
      </a:hlink>
      <a:folHlink>
        <a:srgbClr val="A5001E"/>
      </a:folHlink>
    </a:clrScheme>
    <a:fontScheme name="Default Design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>
        <a:ln w="19050" cap="rnd"/>
        <a:effectLst/>
      </a:spPr>
      <a:bodyPr/>
      <a:lstStyle/>
      <a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0050A0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004891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10763</TotalTime>
  <Words>702</Words>
  <Application>Microsoft Office PowerPoint</Application>
  <PresentationFormat>On-screen Show (4:3)</PresentationFormat>
  <Paragraphs>195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Default Design</vt:lpstr>
      <vt:lpstr>Basic Ruby Syntax</vt:lpstr>
      <vt:lpstr>Ruby String Syntax</vt:lpstr>
      <vt:lpstr>Arrays and Hashes</vt:lpstr>
      <vt:lpstr>Variable Names and Scopes</vt:lpstr>
      <vt:lpstr>Ruby Statements</vt:lpstr>
      <vt:lpstr>Factorial</vt:lpstr>
      <vt:lpstr>Arguments: Defaults, Variable #</vt:lpstr>
      <vt:lpstr>Keyword Arguments</vt:lpstr>
      <vt:lpstr>Blocks, Iterators, Yield</vt:lpstr>
      <vt:lpstr>Iterators are Reusable</vt:lpstr>
      <vt:lpstr>Equivalent Code</vt:lpstr>
      <vt:lpstr>Simple Class</vt:lpstr>
      <vt:lpstr>Module Example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John Ousterhout</dc:creator>
  <cp:lastModifiedBy>John Ousterhout</cp:lastModifiedBy>
  <cp:revision>426</cp:revision>
  <cp:lastPrinted>2011-01-25T21:54:55Z</cp:lastPrinted>
  <dcterms:created xsi:type="dcterms:W3CDTF">2008-10-19T02:20:00Z</dcterms:created>
  <dcterms:modified xsi:type="dcterms:W3CDTF">2013-04-16T00:34:23Z</dcterms:modified>
</cp:coreProperties>
</file>