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58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6B6"/>
    <a:srgbClr val="979797"/>
    <a:srgbClr val="DCE6F8"/>
    <a:srgbClr val="5252BA"/>
    <a:srgbClr val="D81C1C"/>
    <a:srgbClr val="B7CBF0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5951327-9784-4700-A7E5-F82DA423CC5F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Relation (Table)</a:t>
            </a:r>
          </a:p>
        </p:txBody>
      </p:sp>
      <p:graphicFrame>
        <p:nvGraphicFramePr>
          <p:cNvPr id="85179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753814"/>
              </p:ext>
            </p:extLst>
          </p:nvPr>
        </p:nvGraphicFramePr>
        <p:xfrm>
          <a:off x="2362200" y="1905000"/>
          <a:ext cx="5943600" cy="3557589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066800"/>
                <a:gridCol w="1371600"/>
              </a:tblGrid>
              <a:tr h="39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marT="45728" marB="45728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VARCHAR(30)</a:t>
                      </a:r>
                    </a:p>
                  </a:txBody>
                  <a:tcPr marT="45728" marB="45728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FLOAT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12" name="Text Box 173"/>
          <p:cNvSpPr txBox="1">
            <a:spLocks noChangeArrowheads="1"/>
          </p:cNvSpPr>
          <p:nvPr/>
        </p:nvSpPr>
        <p:spPr bwMode="auto">
          <a:xfrm>
            <a:off x="6294438" y="1066800"/>
            <a:ext cx="2697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Column/Attribute/Field</a:t>
            </a:r>
          </a:p>
        </p:txBody>
      </p:sp>
      <p:sp>
        <p:nvSpPr>
          <p:cNvPr id="3113" name="Line 174"/>
          <p:cNvSpPr>
            <a:spLocks noChangeShapeType="1"/>
          </p:cNvSpPr>
          <p:nvPr/>
        </p:nvSpPr>
        <p:spPr bwMode="auto">
          <a:xfrm>
            <a:off x="7643813" y="141922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4" name="Text Box 175"/>
          <p:cNvSpPr txBox="1">
            <a:spLocks noChangeArrowheads="1"/>
          </p:cNvSpPr>
          <p:nvPr/>
        </p:nvSpPr>
        <p:spPr bwMode="auto">
          <a:xfrm>
            <a:off x="304800" y="1066800"/>
            <a:ext cx="2289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Row/Tuple/Record</a:t>
            </a:r>
          </a:p>
        </p:txBody>
      </p:sp>
      <p:sp>
        <p:nvSpPr>
          <p:cNvPr id="3115" name="Freeform 177"/>
          <p:cNvSpPr>
            <a:spLocks/>
          </p:cNvSpPr>
          <p:nvPr/>
        </p:nvSpPr>
        <p:spPr bwMode="auto">
          <a:xfrm>
            <a:off x="1443038" y="1447800"/>
            <a:ext cx="854075" cy="1182688"/>
          </a:xfrm>
          <a:custGeom>
            <a:avLst/>
            <a:gdLst>
              <a:gd name="T0" fmla="*/ 4763 w 538"/>
              <a:gd name="T1" fmla="*/ 0 h 745"/>
              <a:gd name="T2" fmla="*/ 854075 w 538"/>
              <a:gd name="T3" fmla="*/ 1182688 h 74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38" h="745">
                <a:moveTo>
                  <a:pt x="3" y="0"/>
                </a:moveTo>
                <a:cubicBezTo>
                  <a:pt x="0" y="488"/>
                  <a:pt x="86" y="745"/>
                  <a:pt x="538" y="745"/>
                </a:cubicBez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6" name="Text Box 178"/>
          <p:cNvSpPr txBox="1">
            <a:spLocks noChangeArrowheads="1"/>
          </p:cNvSpPr>
          <p:nvPr/>
        </p:nvSpPr>
        <p:spPr bwMode="auto">
          <a:xfrm>
            <a:off x="152400" y="5013325"/>
            <a:ext cx="1822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Column Types</a:t>
            </a:r>
          </a:p>
        </p:txBody>
      </p:sp>
      <p:sp>
        <p:nvSpPr>
          <p:cNvPr id="3117" name="Line 179"/>
          <p:cNvSpPr>
            <a:spLocks noChangeShapeType="1"/>
          </p:cNvSpPr>
          <p:nvPr/>
        </p:nvSpPr>
        <p:spPr bwMode="auto">
          <a:xfrm>
            <a:off x="1917700" y="5226050"/>
            <a:ext cx="457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7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0381E2C-1469-4AA4-97CF-B6AFDC47608F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Primary Key</a:t>
            </a:r>
          </a:p>
        </p:txBody>
      </p:sp>
      <p:graphicFrame>
        <p:nvGraphicFramePr>
          <p:cNvPr id="86095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031989"/>
              </p:ext>
            </p:extLst>
          </p:nvPr>
        </p:nvGraphicFramePr>
        <p:xfrm>
          <a:off x="1219200" y="1981200"/>
          <a:ext cx="6781800" cy="3557589"/>
        </p:xfrm>
        <a:graphic>
          <a:graphicData uri="http://schemas.openxmlformats.org/drawingml/2006/table">
            <a:tbl>
              <a:tblPr/>
              <a:tblGrid>
                <a:gridCol w="838200"/>
                <a:gridCol w="1981200"/>
                <a:gridCol w="1524000"/>
                <a:gridCol w="1066800"/>
                <a:gridCol w="1371600"/>
              </a:tblGrid>
              <a:tr h="39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marT="45728" marB="45728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</a:t>
                      </a:r>
                    </a:p>
                  </a:txBody>
                  <a:tcPr marT="45728" marB="45728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VARCHAR(30)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FLOAT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3" name="Text Box 70"/>
          <p:cNvSpPr txBox="1">
            <a:spLocks noChangeArrowheads="1"/>
          </p:cNvSpPr>
          <p:nvPr/>
        </p:nvSpPr>
        <p:spPr bwMode="auto">
          <a:xfrm>
            <a:off x="282575" y="1066800"/>
            <a:ext cx="267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Unique For Each Row</a:t>
            </a:r>
          </a:p>
        </p:txBody>
      </p:sp>
      <p:sp>
        <p:nvSpPr>
          <p:cNvPr id="4144" name="Line 71"/>
          <p:cNvSpPr>
            <a:spLocks noChangeShapeType="1"/>
          </p:cNvSpPr>
          <p:nvPr/>
        </p:nvSpPr>
        <p:spPr bwMode="auto">
          <a:xfrm>
            <a:off x="1624013" y="141922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6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0336135-AF0A-4C00-9EAB-69CEB0AACE98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5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Table Operations</a:t>
            </a:r>
          </a:p>
        </p:txBody>
      </p:sp>
      <p:sp>
        <p:nvSpPr>
          <p:cNvPr id="5124" name="Text Box 47"/>
          <p:cNvSpPr txBox="1">
            <a:spLocks noChangeArrowheads="1"/>
          </p:cNvSpPr>
          <p:nvPr/>
        </p:nvSpPr>
        <p:spPr bwMode="auto">
          <a:xfrm>
            <a:off x="609600" y="1143000"/>
            <a:ext cx="8001000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CREATE TABLE students 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id INT AUTO_INCREMENT,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name VARCHAR(30),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birth DATE,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FLOAT,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grad INT,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PRIMARY KEY(id));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INSERT INTO students(name, birth,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grad)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VALUES ('Anderson', '1987-10-22', 3.9, 2009);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INSERT INTO students(name, birth,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grad)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VALUES ('Jones', '1990-4-16', 2.4, 2012);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DELETE FROM students WHERE name='Anderson';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DROP TABLE students;</a:t>
            </a:r>
          </a:p>
        </p:txBody>
      </p:sp>
    </p:spTree>
    <p:extLst>
      <p:ext uri="{BB962C8B-B14F-4D97-AF65-F5344CB8AC3E}">
        <p14:creationId xmlns:p14="http://schemas.microsoft.com/office/powerpoint/2010/main" val="28397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31AAAF2-2CF9-45BC-B5CF-E25ACB530ADE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86" name="Rectangle 8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Display Entire Table</a:t>
            </a:r>
          </a:p>
        </p:txBody>
      </p:sp>
      <p:graphicFrame>
        <p:nvGraphicFramePr>
          <p:cNvPr id="91224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47824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85" name="Text Box 80"/>
          <p:cNvSpPr txBox="1">
            <a:spLocks noChangeArrowheads="1"/>
          </p:cNvSpPr>
          <p:nvPr/>
        </p:nvSpPr>
        <p:spPr bwMode="auto">
          <a:xfrm>
            <a:off x="1066800" y="3260725"/>
            <a:ext cx="70421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id | name      | birth      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+----+-----------+------------+------+------+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69100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D035056-8BCA-4CB3-B394-2C259FAC7F2C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209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Select Columns</a:t>
            </a:r>
          </a:p>
        </p:txBody>
      </p:sp>
      <p:graphicFrame>
        <p:nvGraphicFramePr>
          <p:cNvPr id="9625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964669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49"/>
          <p:cNvSpPr txBox="1">
            <a:spLocks noChangeArrowheads="1"/>
          </p:cNvSpPr>
          <p:nvPr/>
        </p:nvSpPr>
        <p:spPr bwMode="auto">
          <a:xfrm>
            <a:off x="1066800" y="3260725"/>
            <a:ext cx="49085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name,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FROM students;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name      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Anderson  |  3.9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Jones     |  2.4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Hernandez |  3.1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Chen      |  3.2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94525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8B9DC4E-5A5C-4429-8C6F-A054C46CF05E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234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Filter Rows</a:t>
            </a:r>
          </a:p>
        </p:txBody>
      </p:sp>
      <p:graphicFrame>
        <p:nvGraphicFramePr>
          <p:cNvPr id="9728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600951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3" name="Text Box 47"/>
          <p:cNvSpPr txBox="1">
            <a:spLocks noChangeArrowheads="1"/>
          </p:cNvSpPr>
          <p:nvPr/>
        </p:nvSpPr>
        <p:spPr bwMode="auto">
          <a:xfrm>
            <a:off x="1066800" y="3260725"/>
            <a:ext cx="73469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name,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FROM students WHERE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&gt; 3.0;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name      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Anderson  |  3.9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Hernandez |  3.1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Chen      |  3.2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09244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DE18DFF7-460C-42AA-9CE4-DDAB5BD6CA0B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58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Sort Output</a:t>
            </a:r>
          </a:p>
        </p:txBody>
      </p:sp>
      <p:graphicFrame>
        <p:nvGraphicFramePr>
          <p:cNvPr id="993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24259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7" name="Text Box 47"/>
          <p:cNvSpPr txBox="1">
            <a:spLocks noChangeArrowheads="1"/>
          </p:cNvSpPr>
          <p:nvPr/>
        </p:nvSpPr>
        <p:spPr bwMode="auto">
          <a:xfrm>
            <a:off x="1066800" y="3260725"/>
            <a:ext cx="56705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, name, grad FROM students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WHERE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&gt; 3.0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ORDER BY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DESC;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 name      | grad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3.9 | Anderson  | 2009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3.2 | Chen     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3.1 | Hernandez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+------+-----------+------+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58073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AFCF246-C868-4934-A4C6-99788261CCD6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82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Update Value(s)</a:t>
            </a:r>
          </a:p>
        </p:txBody>
      </p:sp>
      <p:graphicFrame>
        <p:nvGraphicFramePr>
          <p:cNvPr id="100401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871501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81" name="Text Box 47"/>
          <p:cNvSpPr txBox="1">
            <a:spLocks noChangeArrowheads="1"/>
          </p:cNvSpPr>
          <p:nvPr/>
        </p:nvSpPr>
        <p:spPr bwMode="auto">
          <a:xfrm>
            <a:off x="1066800" y="3260725"/>
            <a:ext cx="44513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UPDATE students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SET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= 2.6, grad = 2013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WHERE id = 2</a:t>
            </a:r>
          </a:p>
        </p:txBody>
      </p:sp>
    </p:spTree>
    <p:extLst>
      <p:ext uri="{BB962C8B-B14F-4D97-AF65-F5344CB8AC3E}">
        <p14:creationId xmlns:p14="http://schemas.microsoft.com/office/powerpoint/2010/main" val="169230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7905D54-0A85-4887-9268-7C8E75F8F692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87584" name="Group 5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61362"/>
              </p:ext>
            </p:extLst>
          </p:nvPr>
        </p:nvGraphicFramePr>
        <p:xfrm>
          <a:off x="228600" y="3241675"/>
          <a:ext cx="8815388" cy="3008314"/>
        </p:xfrm>
        <a:graphic>
          <a:graphicData uri="http://schemas.openxmlformats.org/drawingml/2006/table">
            <a:tbl>
              <a:tblPr/>
              <a:tblGrid>
                <a:gridCol w="533400"/>
                <a:gridCol w="1090613"/>
                <a:gridCol w="1143000"/>
                <a:gridCol w="685800"/>
                <a:gridCol w="715962"/>
                <a:gridCol w="1217613"/>
                <a:gridCol w="1143000"/>
                <a:gridCol w="11430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s.name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s.birth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s.grad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p.title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7580" name="Group 5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254206"/>
              </p:ext>
            </p:extLst>
          </p:nvPr>
        </p:nvGraphicFramePr>
        <p:xfrm>
          <a:off x="457200" y="508000"/>
          <a:ext cx="4953000" cy="1622427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</a:tbl>
          </a:graphicData>
        </a:graphic>
      </p:graphicFrame>
      <p:sp>
        <p:nvSpPr>
          <p:cNvPr id="11412" name="Text Box 530"/>
          <p:cNvSpPr txBox="1">
            <a:spLocks noChangeArrowheads="1"/>
          </p:cNvSpPr>
          <p:nvPr/>
        </p:nvSpPr>
        <p:spPr bwMode="auto">
          <a:xfrm>
            <a:off x="914400" y="152400"/>
            <a:ext cx="1416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folHlink"/>
                </a:solidFill>
              </a:rPr>
              <a:t>Foreign Key</a:t>
            </a:r>
          </a:p>
        </p:txBody>
      </p:sp>
      <p:sp>
        <p:nvSpPr>
          <p:cNvPr id="11413" name="Freeform 532"/>
          <p:cNvSpPr>
            <a:spLocks/>
          </p:cNvSpPr>
          <p:nvPr/>
        </p:nvSpPr>
        <p:spPr bwMode="auto">
          <a:xfrm>
            <a:off x="2286000" y="355600"/>
            <a:ext cx="2514600" cy="228600"/>
          </a:xfrm>
          <a:custGeom>
            <a:avLst/>
            <a:gdLst>
              <a:gd name="T0" fmla="*/ 0 w 1584"/>
              <a:gd name="T1" fmla="*/ 0 h 144"/>
              <a:gd name="T2" fmla="*/ 2514600 w 1584"/>
              <a:gd name="T3" fmla="*/ 0 h 144"/>
              <a:gd name="T4" fmla="*/ 2514600 w 1584"/>
              <a:gd name="T5" fmla="*/ 228600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4" h="144">
                <a:moveTo>
                  <a:pt x="0" y="0"/>
                </a:moveTo>
                <a:lnTo>
                  <a:pt x="1584" y="0"/>
                </a:lnTo>
                <a:lnTo>
                  <a:pt x="1584" y="144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14" name="Text Box 545"/>
          <p:cNvSpPr txBox="1">
            <a:spLocks noChangeArrowheads="1"/>
          </p:cNvSpPr>
          <p:nvPr/>
        </p:nvSpPr>
        <p:spPr bwMode="auto">
          <a:xfrm>
            <a:off x="533400" y="2306638"/>
            <a:ext cx="77668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s.gpa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FROM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students s, advisors p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WHERE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s.advisor_id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p.id AND p.name = 'Fujimura';</a:t>
            </a:r>
          </a:p>
        </p:txBody>
      </p:sp>
      <p:sp>
        <p:nvSpPr>
          <p:cNvPr id="11415" name="Text Box 546"/>
          <p:cNvSpPr txBox="1">
            <a:spLocks noChangeArrowheads="1"/>
          </p:cNvSpPr>
          <p:nvPr/>
        </p:nvSpPr>
        <p:spPr bwMode="auto">
          <a:xfrm rot="-5400000">
            <a:off x="-142081" y="1335881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1416" name="Text Box 547"/>
          <p:cNvSpPr txBox="1">
            <a:spLocks noChangeArrowheads="1"/>
          </p:cNvSpPr>
          <p:nvPr/>
        </p:nvSpPr>
        <p:spPr bwMode="auto">
          <a:xfrm rot="-5400000">
            <a:off x="5423694" y="1002506"/>
            <a:ext cx="8604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advisors</a:t>
            </a:r>
          </a:p>
        </p:txBody>
      </p:sp>
      <p:graphicFrame>
        <p:nvGraphicFramePr>
          <p:cNvPr id="87588" name="Group 5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19617"/>
              </p:ext>
            </p:extLst>
          </p:nvPr>
        </p:nvGraphicFramePr>
        <p:xfrm>
          <a:off x="6019800" y="508000"/>
          <a:ext cx="2667000" cy="966788"/>
        </p:xfrm>
        <a:graphic>
          <a:graphicData uri="http://schemas.openxmlformats.org/drawingml/2006/table">
            <a:tbl>
              <a:tblPr/>
              <a:tblGrid>
                <a:gridCol w="381000"/>
                <a:gridCol w="1219200"/>
                <a:gridCol w="10668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22CB8DF-7665-4E70-B511-BB07EE27B702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89383" name="Group 2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32859"/>
              </p:ext>
            </p:extLst>
          </p:nvPr>
        </p:nvGraphicFramePr>
        <p:xfrm>
          <a:off x="228600" y="3241675"/>
          <a:ext cx="8815388" cy="3008314"/>
        </p:xfrm>
        <a:graphic>
          <a:graphicData uri="http://schemas.openxmlformats.org/drawingml/2006/table">
            <a:tbl>
              <a:tblPr/>
              <a:tblGrid>
                <a:gridCol w="533400"/>
                <a:gridCol w="1090613"/>
                <a:gridCol w="1143000"/>
                <a:gridCol w="685800"/>
                <a:gridCol w="715962"/>
                <a:gridCol w="1217613"/>
                <a:gridCol w="1143000"/>
                <a:gridCol w="11430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s.name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s.birth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s.grad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p.title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9496" name="Group 4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403176"/>
              </p:ext>
            </p:extLst>
          </p:nvPr>
        </p:nvGraphicFramePr>
        <p:xfrm>
          <a:off x="6019800" y="508000"/>
          <a:ext cx="2667000" cy="966788"/>
        </p:xfrm>
        <a:graphic>
          <a:graphicData uri="http://schemas.openxmlformats.org/drawingml/2006/table">
            <a:tbl>
              <a:tblPr/>
              <a:tblGrid>
                <a:gridCol w="381000"/>
                <a:gridCol w="1219200"/>
                <a:gridCol w="10668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10" name="Rectangle 186"/>
          <p:cNvSpPr>
            <a:spLocks noChangeArrowheads="1"/>
          </p:cNvSpPr>
          <p:nvPr/>
        </p:nvSpPr>
        <p:spPr bwMode="auto">
          <a:xfrm>
            <a:off x="238125" y="3544888"/>
            <a:ext cx="8793163" cy="677862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11" name="Rectangle 187"/>
          <p:cNvSpPr>
            <a:spLocks noChangeArrowheads="1"/>
          </p:cNvSpPr>
          <p:nvPr/>
        </p:nvSpPr>
        <p:spPr bwMode="auto">
          <a:xfrm>
            <a:off x="236538" y="4572000"/>
            <a:ext cx="8793162" cy="333375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12" name="Rectangle 188"/>
          <p:cNvSpPr>
            <a:spLocks noChangeArrowheads="1"/>
          </p:cNvSpPr>
          <p:nvPr/>
        </p:nvSpPr>
        <p:spPr bwMode="auto">
          <a:xfrm>
            <a:off x="236538" y="5253038"/>
            <a:ext cx="8793162" cy="333375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13" name="Rectangle 189"/>
          <p:cNvSpPr>
            <a:spLocks noChangeArrowheads="1"/>
          </p:cNvSpPr>
          <p:nvPr/>
        </p:nvSpPr>
        <p:spPr bwMode="auto">
          <a:xfrm>
            <a:off x="236538" y="5930900"/>
            <a:ext cx="8793162" cy="312738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9330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145912"/>
              </p:ext>
            </p:extLst>
          </p:nvPr>
        </p:nvGraphicFramePr>
        <p:xfrm>
          <a:off x="457200" y="508000"/>
          <a:ext cx="4953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57" name="Text Box 294"/>
          <p:cNvSpPr txBox="1">
            <a:spLocks noChangeArrowheads="1"/>
          </p:cNvSpPr>
          <p:nvPr/>
        </p:nvSpPr>
        <p:spPr bwMode="auto">
          <a:xfrm>
            <a:off x="533400" y="2306638"/>
            <a:ext cx="77668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s.gpa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FROM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students s, advisors p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WHERE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s.advisor_id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p.id AND p.name = 'Fujimura';</a:t>
            </a:r>
          </a:p>
        </p:txBody>
      </p:sp>
      <p:sp>
        <p:nvSpPr>
          <p:cNvPr id="12458" name="Text Box 404"/>
          <p:cNvSpPr txBox="1">
            <a:spLocks noChangeArrowheads="1"/>
          </p:cNvSpPr>
          <p:nvPr/>
        </p:nvSpPr>
        <p:spPr bwMode="auto">
          <a:xfrm rot="-5400000">
            <a:off x="-142081" y="1335881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2459" name="Text Box 405"/>
          <p:cNvSpPr txBox="1">
            <a:spLocks noChangeArrowheads="1"/>
          </p:cNvSpPr>
          <p:nvPr/>
        </p:nvSpPr>
        <p:spPr bwMode="auto">
          <a:xfrm rot="-5400000">
            <a:off x="5423694" y="1002506"/>
            <a:ext cx="8604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advisors</a:t>
            </a:r>
          </a:p>
        </p:txBody>
      </p:sp>
    </p:spTree>
    <p:extLst>
      <p:ext uri="{BB962C8B-B14F-4D97-AF65-F5344CB8AC3E}">
        <p14:creationId xmlns:p14="http://schemas.microsoft.com/office/powerpoint/2010/main" val="45020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623C671-FFFC-478D-945C-F1403C6D4BB0}" type="slidenum">
              <a:rPr lang="en-US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3316" name="Text Box 183"/>
          <p:cNvSpPr txBox="1">
            <a:spLocks noChangeArrowheads="1"/>
          </p:cNvSpPr>
          <p:nvPr/>
        </p:nvSpPr>
        <p:spPr bwMode="auto">
          <a:xfrm>
            <a:off x="381000" y="2505670"/>
            <a:ext cx="77668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s.gpa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FROM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students s, advisors p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WHERE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s.advisor_id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p.id AND p.name = 'Fujimura';</a:t>
            </a:r>
          </a:p>
        </p:txBody>
      </p:sp>
      <p:sp>
        <p:nvSpPr>
          <p:cNvPr id="13317" name="Text Box 188"/>
          <p:cNvSpPr txBox="1">
            <a:spLocks noChangeArrowheads="1"/>
          </p:cNvSpPr>
          <p:nvPr/>
        </p:nvSpPr>
        <p:spPr bwMode="auto">
          <a:xfrm>
            <a:off x="381000" y="3714750"/>
            <a:ext cx="291465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>
                <a:latin typeface="Courier New" pitchFamily="49" charset="0"/>
              </a:rPr>
              <a:t>+-----------+------+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name      | </a:t>
            </a:r>
            <a:r>
              <a:rPr lang="en-US" b="1" dirty="0" err="1">
                <a:latin typeface="Courier New" pitchFamily="49" charset="0"/>
              </a:rPr>
              <a:t>gpa</a:t>
            </a:r>
            <a:r>
              <a:rPr lang="en-US" b="1" dirty="0">
                <a:latin typeface="Courier New" pitchFamily="49" charset="0"/>
              </a:rPr>
              <a:t> 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+-----------+------+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Jones     |  2.4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Hernandez |  3.1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Chen      |  3.2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+-----------+------+</a:t>
            </a:r>
          </a:p>
        </p:txBody>
      </p:sp>
      <p:graphicFrame>
        <p:nvGraphicFramePr>
          <p:cNvPr id="90301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903607"/>
              </p:ext>
            </p:extLst>
          </p:nvPr>
        </p:nvGraphicFramePr>
        <p:xfrm>
          <a:off x="457200" y="508000"/>
          <a:ext cx="4953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61" name="Text Box 240"/>
          <p:cNvSpPr txBox="1">
            <a:spLocks noChangeArrowheads="1"/>
          </p:cNvSpPr>
          <p:nvPr/>
        </p:nvSpPr>
        <p:spPr bwMode="auto">
          <a:xfrm rot="-5400000">
            <a:off x="-142081" y="1335881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3362" name="Text Box 241"/>
          <p:cNvSpPr txBox="1">
            <a:spLocks noChangeArrowheads="1"/>
          </p:cNvSpPr>
          <p:nvPr/>
        </p:nvSpPr>
        <p:spPr bwMode="auto">
          <a:xfrm rot="-5400000">
            <a:off x="5423694" y="1002506"/>
            <a:ext cx="8604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advisors</a:t>
            </a:r>
          </a:p>
        </p:txBody>
      </p:sp>
      <p:graphicFrame>
        <p:nvGraphicFramePr>
          <p:cNvPr id="90354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37996"/>
              </p:ext>
            </p:extLst>
          </p:nvPr>
        </p:nvGraphicFramePr>
        <p:xfrm>
          <a:off x="6019800" y="508000"/>
          <a:ext cx="2667000" cy="966788"/>
        </p:xfrm>
        <a:graphic>
          <a:graphicData uri="http://schemas.openxmlformats.org/drawingml/2006/table">
            <a:tbl>
              <a:tblPr/>
              <a:tblGrid>
                <a:gridCol w="381000"/>
                <a:gridCol w="1219200"/>
                <a:gridCol w="10668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2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3AE335F-E20A-4728-B5B4-27C01495BFFF}" type="slidenum">
              <a:rPr lang="en-US">
                <a:solidFill>
                  <a:schemeClr val="bg2"/>
                </a:solidFill>
              </a:rPr>
              <a:pPr eaLnBrk="1" hangingPunct="1"/>
              <a:t>12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10247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065245"/>
              </p:ext>
            </p:extLst>
          </p:nvPr>
        </p:nvGraphicFramePr>
        <p:xfrm>
          <a:off x="1066800" y="76200"/>
          <a:ext cx="3810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gpa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606" name="Group 2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616555"/>
              </p:ext>
            </p:extLst>
          </p:nvPr>
        </p:nvGraphicFramePr>
        <p:xfrm>
          <a:off x="1066800" y="1828800"/>
          <a:ext cx="40386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912812"/>
                <a:gridCol w="1524000"/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number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quarter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CS142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Web stuff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Finger painting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Fall 2008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Finger painting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PE204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Mud wrestling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596" name="Group 1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35661"/>
              </p:ext>
            </p:extLst>
          </p:nvPr>
        </p:nvGraphicFramePr>
        <p:xfrm>
          <a:off x="5867400" y="76200"/>
          <a:ext cx="2286000" cy="2967041"/>
        </p:xfrm>
        <a:graphic>
          <a:graphicData uri="http://schemas.openxmlformats.org/drawingml/2006/table">
            <a:tbl>
              <a:tblPr/>
              <a:tblGrid>
                <a:gridCol w="1066800"/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course_id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student_id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39" name="Text Box 197"/>
          <p:cNvSpPr txBox="1">
            <a:spLocks noChangeArrowheads="1"/>
          </p:cNvSpPr>
          <p:nvPr/>
        </p:nvSpPr>
        <p:spPr bwMode="auto">
          <a:xfrm rot="-5400000">
            <a:off x="467519" y="913606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4440" name="Text Box 198"/>
          <p:cNvSpPr txBox="1">
            <a:spLocks noChangeArrowheads="1"/>
          </p:cNvSpPr>
          <p:nvPr/>
        </p:nvSpPr>
        <p:spPr bwMode="auto">
          <a:xfrm rot="-5400000">
            <a:off x="499269" y="2663031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courses</a:t>
            </a:r>
          </a:p>
        </p:txBody>
      </p:sp>
      <p:sp>
        <p:nvSpPr>
          <p:cNvPr id="14441" name="Text Box 199"/>
          <p:cNvSpPr txBox="1">
            <a:spLocks noChangeArrowheads="1"/>
          </p:cNvSpPr>
          <p:nvPr/>
        </p:nvSpPr>
        <p:spPr bwMode="auto">
          <a:xfrm rot="-5400000">
            <a:off x="4804569" y="1580356"/>
            <a:ext cx="179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courses_students</a:t>
            </a:r>
          </a:p>
        </p:txBody>
      </p:sp>
      <p:sp>
        <p:nvSpPr>
          <p:cNvPr id="14442" name="Text Box 200"/>
          <p:cNvSpPr txBox="1">
            <a:spLocks noChangeArrowheads="1"/>
          </p:cNvSpPr>
          <p:nvPr/>
        </p:nvSpPr>
        <p:spPr bwMode="auto">
          <a:xfrm>
            <a:off x="838200" y="3668713"/>
            <a:ext cx="7924800" cy="3113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c.quarter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FROM students s, courses c,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courses_students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WHERE c.id 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cs.course_id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AND s.id 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cs.student_id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AND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c.number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'ART101';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name     | quarter  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Jones    | Fall 2008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Chen     | Fall 2008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Anderson | Winter 2009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</p:txBody>
      </p:sp>
    </p:spTree>
    <p:extLst>
      <p:ext uri="{BB962C8B-B14F-4D97-AF65-F5344CB8AC3E}">
        <p14:creationId xmlns:p14="http://schemas.microsoft.com/office/powerpoint/2010/main" val="8118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13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10623</TotalTime>
  <Words>1118</Words>
  <Application>Microsoft Office PowerPoint</Application>
  <PresentationFormat>On-screen Show (4:3)</PresentationFormat>
  <Paragraphs>654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Relation (Table)</vt:lpstr>
      <vt:lpstr>Primary Key</vt:lpstr>
      <vt:lpstr>Basic Table Operations</vt:lpstr>
      <vt:lpstr>Query: Display Entire Table</vt:lpstr>
      <vt:lpstr>Query: Select Columns</vt:lpstr>
      <vt:lpstr>Query: Filter Rows</vt:lpstr>
      <vt:lpstr>Query: Sort Output</vt:lpstr>
      <vt:lpstr>Update Value(s)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420</cp:revision>
  <cp:lastPrinted>2011-01-25T21:54:55Z</cp:lastPrinted>
  <dcterms:created xsi:type="dcterms:W3CDTF">2008-10-19T02:20:00Z</dcterms:created>
  <dcterms:modified xsi:type="dcterms:W3CDTF">2013-04-02T23:58:47Z</dcterms:modified>
</cp:coreProperties>
</file>