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9" r:id="rId2"/>
    <p:sldId id="260" r:id="rId3"/>
    <p:sldId id="261" r:id="rId4"/>
    <p:sldId id="262" r:id="rId5"/>
    <p:sldId id="267" r:id="rId6"/>
    <p:sldId id="263" r:id="rId7"/>
    <p:sldId id="268" r:id="rId8"/>
    <p:sldId id="264" r:id="rId9"/>
    <p:sldId id="265" r:id="rId10"/>
    <p:sldId id="266" r:id="rId11"/>
    <p:sldId id="258" r:id="rId12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8"/>
    <a:srgbClr val="5252BA"/>
    <a:srgbClr val="D81C1C"/>
    <a:srgbClr val="B7CBF0"/>
    <a:srgbClr val="F2F6FC"/>
    <a:srgbClr val="EAEAEA"/>
    <a:srgbClr val="F8F8F8"/>
    <a:srgbClr val="D8BEEC"/>
    <a:srgbClr val="633B13"/>
    <a:srgbClr val="ED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bg2"/>
                </a:solidFill>
              </a:rPr>
              <a:t>Slide </a:t>
            </a:r>
            <a:fld id="{87356373-7F09-47C3-9FC6-873DE2CB8894}" type="slidenum">
              <a:rPr lang="en-US">
                <a:solidFill>
                  <a:schemeClr val="bg2"/>
                </a:solidFill>
              </a:rPr>
              <a:pPr eaLnBrk="1" hangingPunct="1"/>
              <a:t>1</a:t>
            </a:fld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 for Student Table</a:t>
            </a:r>
          </a:p>
        </p:txBody>
      </p:sp>
      <p:sp>
        <p:nvSpPr>
          <p:cNvPr id="3077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solidFill>
                  <a:schemeClr val="tx2"/>
                </a:solidFill>
                <a:latin typeface="Courier New" pitchFamily="49" charset="0"/>
              </a:rPr>
              <a:t>SELECT * FROM students;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id | name      | birth      | </a:t>
            </a:r>
            <a:r>
              <a:rPr lang="en-US" b="1" dirty="0" err="1">
                <a:latin typeface="Courier New" pitchFamily="49" charset="0"/>
              </a:rPr>
              <a:t>gpa</a:t>
            </a:r>
            <a:r>
              <a:rPr lang="en-US" b="1" dirty="0">
                <a:latin typeface="Courier New" pitchFamily="49" charset="0"/>
              </a:rPr>
              <a:t>  | grad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 1 | Anderson  | 1987-10-22 |  3.9 | 2009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 2 | Jones     | 1990-04-16 |  2.4 | 2012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 3 | Hernandez | 1989-08-12 |  3.1 | 2011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 4 | Chen      | 1990-02-04 |  3.2 | 2011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endParaRPr lang="en-US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solidFill>
                  <a:schemeClr val="tx2"/>
                </a:solidFill>
              </a:rPr>
              <a:t>Rails model class (</a:t>
            </a:r>
            <a:r>
              <a:rPr lang="en-US" b="1" dirty="0">
                <a:solidFill>
                  <a:schemeClr val="tx2"/>
                </a:solidFill>
              </a:rPr>
              <a:t>app/models/</a:t>
            </a:r>
            <a:r>
              <a:rPr lang="en-US" b="1" dirty="0" err="1">
                <a:solidFill>
                  <a:schemeClr val="tx2"/>
                </a:solidFill>
              </a:rPr>
              <a:t>student.rb</a:t>
            </a:r>
            <a:r>
              <a:rPr lang="en-US" b="1" dirty="0" smtClean="0">
                <a:solidFill>
                  <a:schemeClr val="tx2"/>
                </a:solidFill>
              </a:rPr>
              <a:t>)</a:t>
            </a:r>
            <a:r>
              <a:rPr lang="en-US" sz="2000" b="1" dirty="0" smtClean="0">
                <a:solidFill>
                  <a:schemeClr val="tx2"/>
                </a:solidFill>
              </a:rPr>
              <a:t>:</a:t>
            </a:r>
            <a:endParaRPr lang="en-US" b="1" dirty="0">
              <a:latin typeface="Courier New" pitchFamily="49" charset="0"/>
            </a:endParaRPr>
          </a:p>
          <a:p>
            <a:pPr algn="l" eaLnBrk="1" hangingPunct="1">
              <a:spcBef>
                <a:spcPts val="1200"/>
              </a:spcBef>
            </a:pPr>
            <a:r>
              <a:rPr lang="en-US" b="1" dirty="0">
                <a:latin typeface="Courier New" pitchFamily="49" charset="0"/>
              </a:rPr>
              <a:t>class Student &lt; </a:t>
            </a:r>
            <a:r>
              <a:rPr lang="en-US" b="1" dirty="0" err="1">
                <a:latin typeface="Courier New" pitchFamily="49" charset="0"/>
              </a:rPr>
              <a:t>ActiveRecord</a:t>
            </a:r>
            <a:r>
              <a:rPr lang="en-US" b="1" dirty="0">
                <a:latin typeface="Courier New" pitchFamily="49" charset="0"/>
              </a:rPr>
              <a:t>::Base</a:t>
            </a:r>
          </a:p>
          <a:p>
            <a:pPr algn="l" eaLnBrk="1" hangingPunct="1"/>
            <a:r>
              <a:rPr lang="en-US" b="1" dirty="0" smtClean="0"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solidFill>
                  <a:schemeClr val="tx2"/>
                </a:solidFill>
              </a:rPr>
              <a:t>Command to </a:t>
            </a:r>
            <a:r>
              <a:rPr lang="en-US" sz="2000" b="1" dirty="0">
                <a:solidFill>
                  <a:schemeClr val="tx2"/>
                </a:solidFill>
              </a:rPr>
              <a:t>create this class</a:t>
            </a:r>
            <a:r>
              <a:rPr lang="en-US" sz="2000" b="1" dirty="0" smtClean="0">
                <a:solidFill>
                  <a:schemeClr val="tx2"/>
                </a:solidFill>
              </a:rPr>
              <a:t>:</a:t>
            </a:r>
            <a:endParaRPr lang="en-US" b="1" dirty="0">
              <a:latin typeface="Courier New" pitchFamily="49" charset="0"/>
            </a:endParaRPr>
          </a:p>
          <a:p>
            <a:pPr algn="l" eaLnBrk="1" hangingPunct="1">
              <a:spcBef>
                <a:spcPts val="1200"/>
              </a:spcBef>
            </a:pPr>
            <a:r>
              <a:rPr lang="en-US" b="1" dirty="0">
                <a:latin typeface="Courier New" pitchFamily="49" charset="0"/>
              </a:rPr>
              <a:t>r</a:t>
            </a:r>
            <a:r>
              <a:rPr lang="en-US" b="1" dirty="0" smtClean="0">
                <a:latin typeface="Courier New" pitchFamily="49" charset="0"/>
              </a:rPr>
              <a:t>ails generate </a:t>
            </a:r>
            <a:r>
              <a:rPr lang="en-US" b="1" dirty="0">
                <a:latin typeface="Courier New" pitchFamily="49" charset="0"/>
              </a:rPr>
              <a:t>model student</a:t>
            </a:r>
          </a:p>
        </p:txBody>
      </p:sp>
    </p:spTree>
    <p:extLst>
      <p:ext uri="{BB962C8B-B14F-4D97-AF65-F5344CB8AC3E}">
        <p14:creationId xmlns:p14="http://schemas.microsoft.com/office/powerpoint/2010/main" val="115421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441248B-433A-4BD5-A00D-1CB7101A97D9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Create New Record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student = </a:t>
            </a:r>
            <a:r>
              <a:rPr lang="en-US" sz="2000" b="1" dirty="0" err="1">
                <a:latin typeface="Courier New" pitchFamily="49" charset="0"/>
              </a:rPr>
              <a:t>Student.new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student.name = "Williams"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student.birth</a:t>
            </a:r>
            <a:r>
              <a:rPr lang="en-US" sz="2000" b="1" dirty="0">
                <a:latin typeface="Courier New" pitchFamily="49" charset="0"/>
              </a:rPr>
              <a:t> = "1989-11-16"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student.gpa</a:t>
            </a:r>
            <a:r>
              <a:rPr lang="en-US" sz="2000" b="1" dirty="0">
                <a:latin typeface="Courier New" pitchFamily="49" charset="0"/>
              </a:rPr>
              <a:t> = 2.8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student.grad</a:t>
            </a:r>
            <a:r>
              <a:rPr lang="en-US" sz="2000" b="1" dirty="0">
                <a:latin typeface="Courier New" pitchFamily="49" charset="0"/>
              </a:rPr>
              <a:t> = 2012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student.save</a:t>
            </a:r>
            <a:r>
              <a:rPr lang="en-US" sz="2000" b="1" dirty="0">
                <a:latin typeface="Courier New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68735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BC10998-3727-42CE-9BDF-359242ECD559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Read, Update, Delete</a:t>
            </a:r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student = </a:t>
            </a:r>
            <a:r>
              <a:rPr lang="en-US" sz="2000" b="1" dirty="0" err="1">
                <a:latin typeface="Courier New" pitchFamily="49" charset="0"/>
              </a:rPr>
              <a:t>Student.find</a:t>
            </a:r>
            <a:r>
              <a:rPr lang="en-US" sz="2000" b="1" dirty="0">
                <a:latin typeface="Courier New" pitchFamily="49" charset="0"/>
              </a:rPr>
              <a:t>(187)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student = </a:t>
            </a:r>
            <a:r>
              <a:rPr lang="en-US" sz="2000" b="1" dirty="0" err="1">
                <a:latin typeface="Courier New" pitchFamily="49" charset="0"/>
              </a:rPr>
              <a:t>Student.find_by_name</a:t>
            </a:r>
            <a:r>
              <a:rPr lang="en-US" sz="2000" b="1" dirty="0">
                <a:latin typeface="Courier New" pitchFamily="49" charset="0"/>
              </a:rPr>
              <a:t>("Hernandez")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smarties</a:t>
            </a:r>
            <a:r>
              <a:rPr lang="en-US" sz="2000" b="1" dirty="0">
                <a:latin typeface="Courier New" pitchFamily="49" charset="0"/>
              </a:rPr>
              <a:t> = </a:t>
            </a:r>
            <a:r>
              <a:rPr lang="en-US" sz="2000" b="1" dirty="0" err="1">
                <a:latin typeface="Courier New" pitchFamily="49" charset="0"/>
              </a:rPr>
              <a:t>Student.find</a:t>
            </a:r>
            <a:r>
              <a:rPr lang="en-US" sz="2000" b="1" dirty="0">
                <a:latin typeface="Courier New" pitchFamily="49" charset="0"/>
              </a:rPr>
              <a:t>(:all,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:</a:t>
            </a:r>
            <a:r>
              <a:rPr lang="en-US" sz="2000" b="1" dirty="0" smtClean="0">
                <a:latin typeface="Courier New" pitchFamily="49" charset="0"/>
              </a:rPr>
              <a:t>conditions =&gt; </a:t>
            </a:r>
            <a:r>
              <a:rPr lang="en-US" sz="2000" b="1" dirty="0">
                <a:latin typeface="Courier New" pitchFamily="49" charset="0"/>
              </a:rPr>
              <a:t>"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&gt;= 3.0</a:t>
            </a:r>
            <a:r>
              <a:rPr lang="en-US" sz="2000" b="1" dirty="0" smtClean="0">
                <a:latin typeface="Courier New" pitchFamily="49" charset="0"/>
              </a:rPr>
              <a:t>")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smarties</a:t>
            </a:r>
            <a:r>
              <a:rPr lang="en-US" sz="2000" b="1" dirty="0">
                <a:latin typeface="Courier New" pitchFamily="49" charset="0"/>
              </a:rPr>
              <a:t> = </a:t>
            </a:r>
            <a:r>
              <a:rPr lang="en-US" sz="2000" b="1" dirty="0" err="1">
                <a:latin typeface="Courier New" pitchFamily="49" charset="0"/>
              </a:rPr>
              <a:t>Student.find</a:t>
            </a:r>
            <a:r>
              <a:rPr lang="en-US" sz="2000" b="1" dirty="0">
                <a:latin typeface="Courier New" pitchFamily="49" charset="0"/>
              </a:rPr>
              <a:t>(:all, :limit =&gt; 10,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:order =&gt; "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DESC</a:t>
            </a:r>
            <a:r>
              <a:rPr lang="en-US" sz="2000" b="1" dirty="0" smtClean="0">
                <a:latin typeface="Courier New" pitchFamily="49" charset="0"/>
              </a:rPr>
              <a:t>")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nl-NL" sz="2000" b="1" dirty="0">
                <a:latin typeface="Courier New" pitchFamily="49" charset="0"/>
              </a:rPr>
              <a:t>student = Student.find(187)</a:t>
            </a:r>
          </a:p>
          <a:p>
            <a:pPr algn="l" eaLnBrk="1" hangingPunct="1"/>
            <a:r>
              <a:rPr lang="nl-NL" sz="2000" b="1" dirty="0">
                <a:latin typeface="Courier New" pitchFamily="49" charset="0"/>
              </a:rPr>
              <a:t>student.gpa = 4.0</a:t>
            </a:r>
          </a:p>
          <a:p>
            <a:pPr algn="l" eaLnBrk="1" hangingPunct="1"/>
            <a:r>
              <a:rPr lang="nl-NL" sz="2000" b="1" dirty="0">
                <a:latin typeface="Courier New" pitchFamily="49" charset="0"/>
              </a:rPr>
              <a:t>student.save()</a:t>
            </a:r>
          </a:p>
          <a:p>
            <a:pPr algn="l" eaLnBrk="1" hangingPunct="1"/>
            <a:endParaRPr lang="nl-NL" sz="2000" b="1" dirty="0">
              <a:latin typeface="Courier New" pitchFamily="49" charset="0"/>
            </a:endParaRPr>
          </a:p>
          <a:p>
            <a:pPr algn="l" eaLnBrk="1" hangingPunct="1"/>
            <a:endParaRPr lang="nl-NL" sz="2000" b="1" dirty="0">
              <a:latin typeface="Courier New" pitchFamily="49" charset="0"/>
            </a:endParaRPr>
          </a:p>
          <a:p>
            <a:pPr algn="l" eaLnBrk="1" hangingPunct="1"/>
            <a:endParaRPr lang="nl-NL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Student.find</a:t>
            </a:r>
            <a:r>
              <a:rPr lang="en-US" sz="2000" b="1" dirty="0">
                <a:latin typeface="Courier New" pitchFamily="49" charset="0"/>
              </a:rPr>
              <a:t>(187).destroy()</a:t>
            </a:r>
          </a:p>
        </p:txBody>
      </p:sp>
      <p:sp>
        <p:nvSpPr>
          <p:cNvPr id="5126" name="Line 4"/>
          <p:cNvSpPr>
            <a:spLocks noChangeShapeType="1"/>
          </p:cNvSpPr>
          <p:nvPr/>
        </p:nvSpPr>
        <p:spPr bwMode="auto">
          <a:xfrm>
            <a:off x="457200" y="3581400"/>
            <a:ext cx="7620000" cy="0"/>
          </a:xfrm>
          <a:prstGeom prst="line">
            <a:avLst/>
          </a:prstGeom>
          <a:noFill/>
          <a:ln w="38100">
            <a:solidFill>
              <a:schemeClr val="fol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7" name="Line 5"/>
          <p:cNvSpPr>
            <a:spLocks noChangeShapeType="1"/>
          </p:cNvSpPr>
          <p:nvPr/>
        </p:nvSpPr>
        <p:spPr bwMode="auto">
          <a:xfrm>
            <a:off x="457200" y="5486400"/>
            <a:ext cx="7620000" cy="0"/>
          </a:xfrm>
          <a:prstGeom prst="line">
            <a:avLst/>
          </a:prstGeom>
          <a:noFill/>
          <a:ln w="38100">
            <a:solidFill>
              <a:schemeClr val="fol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8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5CE202D7-51E3-428F-8921-3F698F05CE23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Many-to-One Relationships</a:t>
            </a:r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457200" y="1066800"/>
            <a:ext cx="7315200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SELECT * FROM students;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+----+-----------+------------+------+------+------------+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id | name      | birth      | </a:t>
            </a:r>
            <a:r>
              <a:rPr lang="en-US" sz="1600" b="1" dirty="0" err="1">
                <a:latin typeface="Courier New" pitchFamily="49" charset="0"/>
              </a:rPr>
              <a:t>gpa</a:t>
            </a:r>
            <a:r>
              <a:rPr lang="en-US" sz="1600" b="1" dirty="0">
                <a:latin typeface="Courier New" pitchFamily="49" charset="0"/>
              </a:rPr>
              <a:t>  | grad | </a:t>
            </a:r>
            <a:r>
              <a:rPr lang="en-US" sz="1600" b="1" dirty="0" err="1">
                <a:latin typeface="Courier New" pitchFamily="49" charset="0"/>
              </a:rPr>
              <a:t>advisor_id</a:t>
            </a:r>
            <a:r>
              <a:rPr lang="en-US" sz="1600" b="1" dirty="0">
                <a:latin typeface="Courier New" pitchFamily="49" charset="0"/>
              </a:rPr>
              <a:t>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+----+-----------+------------+------+------+------------+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 1 | Anderson  | 1987-10-22 |  3.9 | 2009 |          2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 2 | Jones     | 1990-04-16 |  2.4 | 2012 |          1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 3 | Hernandez | 1989-08-12 |  3.1 | 2011 |          1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 4 | Chen      | 1990-02-04 |  3.2 | 2011 |          1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+----+-----------+------------+------+------+------------+</a:t>
            </a:r>
          </a:p>
          <a:p>
            <a:pPr algn="l" eaLnBrk="1" hangingPunct="1"/>
            <a:endParaRPr lang="en-US" sz="1600" b="1" dirty="0">
              <a:latin typeface="Courier New" pitchFamily="49" charset="0"/>
            </a:endParaRPr>
          </a:p>
          <a:p>
            <a:pPr algn="l" eaLnBrk="1" hangingPunct="1"/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SELECT * FROM advisors;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+----+----------+-----------+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id | name     | title    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+----+----------+-----------+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 1 | Fujimura | </a:t>
            </a:r>
            <a:r>
              <a:rPr lang="en-US" sz="1600" b="1" dirty="0" err="1">
                <a:latin typeface="Courier New" pitchFamily="49" charset="0"/>
              </a:rPr>
              <a:t>assocprof</a:t>
            </a:r>
            <a:r>
              <a:rPr lang="en-US" sz="1600" b="1" dirty="0">
                <a:latin typeface="Courier New" pitchFamily="49" charset="0"/>
              </a:rPr>
              <a:t>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 2 | Bolosky  | prof     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+----+----------+-----------+</a:t>
            </a:r>
          </a:p>
        </p:txBody>
      </p:sp>
      <p:sp>
        <p:nvSpPr>
          <p:cNvPr id="6150" name="Text Box 4"/>
          <p:cNvSpPr txBox="1">
            <a:spLocks noChangeArrowheads="1"/>
          </p:cNvSpPr>
          <p:nvPr/>
        </p:nvSpPr>
        <p:spPr bwMode="auto">
          <a:xfrm>
            <a:off x="4343400" y="3841750"/>
            <a:ext cx="4495800" cy="1568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600" b="1">
                <a:latin typeface="Courier New" pitchFamily="49" charset="0"/>
              </a:rPr>
              <a:t>class Student &lt; ActiveRecord::Base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    </a:t>
            </a:r>
            <a:r>
              <a:rPr lang="en-US" sz="1600" b="1">
                <a:solidFill>
                  <a:schemeClr val="folHlink"/>
                </a:solidFill>
                <a:latin typeface="Courier New" pitchFamily="49" charset="0"/>
              </a:rPr>
              <a:t>belongs_to :advisor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class Advisor &lt; ActiveRecord::Base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    </a:t>
            </a:r>
            <a:r>
              <a:rPr lang="en-US" sz="1600" b="1">
                <a:solidFill>
                  <a:schemeClr val="folHlink"/>
                </a:solidFill>
                <a:latin typeface="Courier New" pitchFamily="49" charset="0"/>
              </a:rPr>
              <a:t>has_many :students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181651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441248B-433A-4BD5-A00D-1CB7101A97D9}" type="slidenum">
              <a:rPr lang="en-US">
                <a:solidFill>
                  <a:schemeClr val="bg2"/>
                </a:solidFill>
              </a:rPr>
              <a:pPr eaLnBrk="1" hangingPunct="1"/>
              <a:t>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Many-To-One Examples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advisor </a:t>
            </a:r>
            <a:r>
              <a:rPr lang="en-US" sz="2000" b="1" dirty="0">
                <a:latin typeface="Courier New" pitchFamily="49" charset="0"/>
              </a:rPr>
              <a:t>= </a:t>
            </a:r>
            <a:r>
              <a:rPr lang="en-US" sz="2000" b="1" dirty="0" err="1">
                <a:latin typeface="Courier New" pitchFamily="49" charset="0"/>
              </a:rPr>
              <a:t>Advisor.find_by_name</a:t>
            </a:r>
            <a:r>
              <a:rPr lang="en-US" sz="2000" b="1" dirty="0">
                <a:latin typeface="Courier New" pitchFamily="49" charset="0"/>
              </a:rPr>
              <a:t>("Fujimura")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for student in </a:t>
            </a:r>
            <a:r>
              <a:rPr lang="en-US" sz="2000" b="1" dirty="0" err="1" smtClean="0">
                <a:latin typeface="Courier New" pitchFamily="49" charset="0"/>
              </a:rPr>
              <a:t>advisor.students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</a:rPr>
              <a:t>do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student = </a:t>
            </a:r>
            <a:r>
              <a:rPr lang="en-US" sz="2000" b="1" dirty="0" err="1">
                <a:latin typeface="Courier New" pitchFamily="49" charset="0"/>
              </a:rPr>
              <a:t>Student.find_by_name</a:t>
            </a:r>
            <a:r>
              <a:rPr lang="en-US" sz="2000" b="1" dirty="0">
                <a:latin typeface="Courier New" pitchFamily="49" charset="0"/>
              </a:rPr>
              <a:t>("Chen")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student.advisor</a:t>
            </a:r>
            <a:r>
              <a:rPr lang="en-US" sz="2000" b="1" dirty="0">
                <a:latin typeface="Courier New" pitchFamily="49" charset="0"/>
              </a:rPr>
              <a:t> = </a:t>
            </a:r>
            <a:r>
              <a:rPr lang="en-US" sz="2000" b="1" dirty="0" err="1">
                <a:latin typeface="Courier New" pitchFamily="49" charset="0"/>
              </a:rPr>
              <a:t>Advisor.find_by_name</a:t>
            </a:r>
            <a:r>
              <a:rPr lang="en-US" sz="2000" b="1" dirty="0">
                <a:latin typeface="Courier New" pitchFamily="49" charset="0"/>
              </a:rPr>
              <a:t>("Bolosky")</a:t>
            </a:r>
          </a:p>
          <a:p>
            <a:pPr algn="l" eaLnBrk="1" hangingPunct="1"/>
            <a:r>
              <a:rPr lang="en-US" sz="2000" b="1" dirty="0" err="1" smtClean="0">
                <a:latin typeface="Courier New" pitchFamily="49" charset="0"/>
              </a:rPr>
              <a:t>student.save</a:t>
            </a:r>
            <a:endParaRPr lang="en-US" sz="2000" b="1" dirty="0" smtClean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11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92373DF4-A8B7-4F06-BC33-6D746F3C4AC7}" type="slidenum">
              <a:rPr lang="en-US">
                <a:solidFill>
                  <a:schemeClr val="bg2"/>
                </a:solidFill>
              </a:rPr>
              <a:pPr eaLnBrk="1" hangingPunct="1"/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Many-to-Many Relationships</a:t>
            </a:r>
          </a:p>
        </p:txBody>
      </p:sp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228600" y="1200150"/>
            <a:ext cx="52578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400" b="1" dirty="0">
                <a:solidFill>
                  <a:schemeClr val="tx2"/>
                </a:solidFill>
                <a:latin typeface="Courier New" pitchFamily="49" charset="0"/>
              </a:rPr>
              <a:t>SELECT * FROM students;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id | name      | birth      | </a:t>
            </a:r>
            <a:r>
              <a:rPr lang="en-US" sz="1400" b="1" dirty="0" err="1">
                <a:latin typeface="Courier New" pitchFamily="49" charset="0"/>
              </a:rPr>
              <a:t>gpa</a:t>
            </a:r>
            <a:r>
              <a:rPr lang="en-US" sz="1400" b="1" dirty="0">
                <a:latin typeface="Courier New" pitchFamily="49" charset="0"/>
              </a:rPr>
              <a:t>  | grad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1 | Anderson  | 1987-10-22 |  3.9 | 2009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2 | Jones     | 1990-04-16 |  2.4 | 2012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3 | Hernandez | 1989-08-12 |  3.1 | 2011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4 | Chen      | 1990-02-04 |  3.2 | 2011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endParaRPr lang="en-US" sz="1400" b="1" dirty="0">
              <a:latin typeface="Courier New" pitchFamily="49" charset="0"/>
            </a:endParaRPr>
          </a:p>
          <a:p>
            <a:pPr algn="l" eaLnBrk="1" hangingPunct="1"/>
            <a:r>
              <a:rPr lang="en-US" sz="1400" b="1" dirty="0">
                <a:solidFill>
                  <a:schemeClr val="tx2"/>
                </a:solidFill>
                <a:latin typeface="Courier New" pitchFamily="49" charset="0"/>
              </a:rPr>
              <a:t>SELECT * FROM courses;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+----+--------+-----------------+-------------+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id | number | name            | quarter    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+----+--------+-----------------+-------------+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1 | CS142  | Web stuff       | Winter 2009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2 | ART101 | Finger painting | Fall 2008  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3 | ART101 | Finger painting | Winter 2009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4 | PE204  | Mud wrestling   | Winter 2009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+----+--------+-----------------+-------------+</a:t>
            </a:r>
          </a:p>
        </p:txBody>
      </p:sp>
      <p:sp>
        <p:nvSpPr>
          <p:cNvPr id="7174" name="Text Box 4"/>
          <p:cNvSpPr txBox="1">
            <a:spLocks noChangeArrowheads="1"/>
          </p:cNvSpPr>
          <p:nvPr/>
        </p:nvSpPr>
        <p:spPr bwMode="auto">
          <a:xfrm>
            <a:off x="5486400" y="1219200"/>
            <a:ext cx="3810000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400" b="1" dirty="0">
                <a:solidFill>
                  <a:schemeClr val="tx2"/>
                </a:solidFill>
                <a:latin typeface="Courier New" pitchFamily="49" charset="0"/>
              </a:rPr>
              <a:t>SELECT * FROM </a:t>
            </a:r>
            <a:r>
              <a:rPr lang="en-US" sz="1400" b="1" dirty="0" err="1">
                <a:solidFill>
                  <a:schemeClr val="tx2"/>
                </a:solidFill>
                <a:latin typeface="Courier New" pitchFamily="49" charset="0"/>
              </a:rPr>
              <a:t>courses_students</a:t>
            </a:r>
            <a:r>
              <a:rPr lang="en-US" sz="1400" b="1" dirty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+-----------+------------+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</a:t>
            </a:r>
            <a:r>
              <a:rPr lang="en-US" sz="1400" b="1" dirty="0" err="1">
                <a:latin typeface="Courier New" pitchFamily="49" charset="0"/>
              </a:rPr>
              <a:t>course_id</a:t>
            </a:r>
            <a:r>
              <a:rPr lang="en-US" sz="1400" b="1" dirty="0">
                <a:latin typeface="Courier New" pitchFamily="49" charset="0"/>
              </a:rPr>
              <a:t> | </a:t>
            </a:r>
            <a:r>
              <a:rPr lang="en-US" sz="1400" b="1" dirty="0" err="1">
                <a:latin typeface="Courier New" pitchFamily="49" charset="0"/>
              </a:rPr>
              <a:t>student_id</a:t>
            </a:r>
            <a:r>
              <a:rPr lang="en-US" sz="1400" b="1" dirty="0">
                <a:latin typeface="Courier New" pitchFamily="49" charset="0"/>
              </a:rPr>
              <a:t>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+-----------+------------+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1 |          1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3 |          1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4 |          1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1 |          2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2 |          2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1 |          3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2 |          4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4 |          4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+-----------+------------+</a:t>
            </a:r>
          </a:p>
        </p:txBody>
      </p:sp>
      <p:sp>
        <p:nvSpPr>
          <p:cNvPr id="7175" name="Text Box 5"/>
          <p:cNvSpPr txBox="1">
            <a:spLocks noChangeArrowheads="1"/>
          </p:cNvSpPr>
          <p:nvPr/>
        </p:nvSpPr>
        <p:spPr bwMode="auto">
          <a:xfrm>
            <a:off x="3352800" y="4679950"/>
            <a:ext cx="5257800" cy="1568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600" b="1">
                <a:latin typeface="Courier New" pitchFamily="49" charset="0"/>
              </a:rPr>
              <a:t>class Student &lt; ActiveRecord::Base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    </a:t>
            </a:r>
            <a:r>
              <a:rPr lang="en-US" sz="1600" b="1">
                <a:solidFill>
                  <a:schemeClr val="folHlink"/>
                </a:solidFill>
                <a:latin typeface="Courier New" pitchFamily="49" charset="0"/>
              </a:rPr>
              <a:t>has_and_belongs_to_many :courses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class Course &lt; ActiveRecord::Base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    </a:t>
            </a:r>
            <a:r>
              <a:rPr lang="en-US" sz="1600" b="1">
                <a:solidFill>
                  <a:schemeClr val="folHlink"/>
                </a:solidFill>
                <a:latin typeface="Courier New" pitchFamily="49" charset="0"/>
              </a:rPr>
              <a:t>has_and_belongs_to_many :students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258946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441248B-433A-4BD5-A00D-1CB7101A97D9}" type="slidenum">
              <a:rPr lang="en-US">
                <a:solidFill>
                  <a:schemeClr val="bg2"/>
                </a:solidFill>
              </a:rPr>
              <a:pPr eaLnBrk="1" hangingPunct="1"/>
              <a:t>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Many-To-Many Examples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student </a:t>
            </a:r>
            <a:r>
              <a:rPr lang="en-US" sz="2000" b="1" dirty="0">
                <a:latin typeface="Courier New" pitchFamily="49" charset="0"/>
              </a:rPr>
              <a:t>= </a:t>
            </a:r>
            <a:r>
              <a:rPr lang="en-US" sz="2000" b="1" dirty="0" err="1">
                <a:latin typeface="Courier New" pitchFamily="49" charset="0"/>
              </a:rPr>
              <a:t>Student.find_by_name</a:t>
            </a:r>
            <a:r>
              <a:rPr lang="en-US" sz="2000" b="1" dirty="0">
                <a:latin typeface="Courier New" pitchFamily="49" charset="0"/>
              </a:rPr>
              <a:t>("Anderson</a:t>
            </a:r>
            <a:r>
              <a:rPr lang="en-US" sz="2000" b="1" dirty="0" smtClean="0">
                <a:latin typeface="Courier New" pitchFamily="49" charset="0"/>
              </a:rPr>
              <a:t>")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for course in </a:t>
            </a:r>
            <a:r>
              <a:rPr lang="en-US" sz="2000" b="1" dirty="0" err="1" smtClean="0">
                <a:latin typeface="Courier New" pitchFamily="49" charset="0"/>
              </a:rPr>
              <a:t>student.courses</a:t>
            </a:r>
            <a:r>
              <a:rPr lang="en-US" sz="2000" b="1" dirty="0" smtClean="0">
                <a:latin typeface="Courier New" pitchFamily="49" charset="0"/>
              </a:rPr>
              <a:t> do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...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cs142 </a:t>
            </a:r>
            <a:r>
              <a:rPr lang="en-US" sz="2000" b="1" dirty="0">
                <a:latin typeface="Courier New" pitchFamily="49" charset="0"/>
              </a:rPr>
              <a:t>= </a:t>
            </a:r>
            <a:r>
              <a:rPr lang="en-US" sz="2000" b="1" dirty="0" err="1">
                <a:latin typeface="Courier New" pitchFamily="49" charset="0"/>
              </a:rPr>
              <a:t>Course.find_by_number</a:t>
            </a:r>
            <a:r>
              <a:rPr lang="en-US" sz="2000" b="1" dirty="0">
                <a:latin typeface="Courier New" pitchFamily="49" charset="0"/>
              </a:rPr>
              <a:t>("CS142")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</a:t>
            </a:r>
            <a:r>
              <a:rPr lang="en-US" sz="2000" b="1" dirty="0" err="1" smtClean="0">
                <a:latin typeface="Courier New" pitchFamily="49" charset="0"/>
              </a:rPr>
              <a:t>tudent.courses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</a:rPr>
              <a:t>&lt;&lt; </a:t>
            </a:r>
            <a:r>
              <a:rPr lang="en-US" sz="2000" b="1" dirty="0" smtClean="0">
                <a:latin typeface="Courier New" pitchFamily="49" charset="0"/>
              </a:rPr>
              <a:t>cs142</a:t>
            </a:r>
            <a:endParaRPr lang="en-US" sz="20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79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50580523-962A-4060-B5F4-1F68A9C70327}" type="slidenum">
              <a:rPr lang="en-US">
                <a:solidFill>
                  <a:schemeClr val="bg2"/>
                </a:solidFill>
              </a:rPr>
              <a:pPr eaLnBrk="1" hangingPunct="1"/>
              <a:t>8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Migration: Create New Table</a:t>
            </a: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 smtClean="0">
                <a:solidFill>
                  <a:schemeClr val="tx2"/>
                </a:solidFill>
                <a:latin typeface="Courier New" pitchFamily="49" charset="0"/>
              </a:rPr>
              <a:t>db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/migrate/20090215220309_create_students.rb:</a:t>
            </a:r>
          </a:p>
          <a:p>
            <a:pPr algn="l" eaLnBrk="1" hangingPunct="1"/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class </a:t>
            </a:r>
            <a:r>
              <a:rPr lang="en-US" sz="2000" b="1" dirty="0" err="1">
                <a:latin typeface="Courier New" pitchFamily="49" charset="0"/>
              </a:rPr>
              <a:t>CreateStudents</a:t>
            </a:r>
            <a:r>
              <a:rPr lang="en-US" sz="2000" b="1" dirty="0">
                <a:latin typeface="Courier New" pitchFamily="49" charset="0"/>
              </a:rPr>
              <a:t> &lt; </a:t>
            </a:r>
            <a:r>
              <a:rPr lang="en-US" sz="2000" b="1" dirty="0" err="1">
                <a:latin typeface="Courier New" pitchFamily="49" charset="0"/>
              </a:rPr>
              <a:t>ActiveRecord</a:t>
            </a:r>
            <a:r>
              <a:rPr lang="en-US" sz="2000" b="1" dirty="0">
                <a:latin typeface="Courier New" pitchFamily="49" charset="0"/>
              </a:rPr>
              <a:t>::Migration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def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change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</a:t>
            </a:r>
            <a:r>
              <a:rPr lang="en-US" sz="2000" b="1" dirty="0" err="1">
                <a:latin typeface="Courier New" pitchFamily="49" charset="0"/>
              </a:rPr>
              <a:t>create_table</a:t>
            </a:r>
            <a:r>
              <a:rPr lang="en-US" sz="2000" b="1" dirty="0">
                <a:latin typeface="Courier New" pitchFamily="49" charset="0"/>
              </a:rPr>
              <a:t> :students do |t|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    </a:t>
            </a:r>
            <a:r>
              <a:rPr lang="en-US" sz="2000" b="1" dirty="0" err="1">
                <a:latin typeface="Courier New" pitchFamily="49" charset="0"/>
              </a:rPr>
              <a:t>t.column</a:t>
            </a:r>
            <a:r>
              <a:rPr lang="en-US" sz="2000" b="1" dirty="0">
                <a:latin typeface="Courier New" pitchFamily="49" charset="0"/>
              </a:rPr>
              <a:t> :name,        :string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    </a:t>
            </a:r>
            <a:r>
              <a:rPr lang="en-US" sz="2000" b="1" dirty="0" err="1">
                <a:latin typeface="Courier New" pitchFamily="49" charset="0"/>
              </a:rPr>
              <a:t>t.column</a:t>
            </a:r>
            <a:r>
              <a:rPr lang="en-US" sz="2000" b="1" dirty="0">
                <a:latin typeface="Courier New" pitchFamily="49" charset="0"/>
              </a:rPr>
              <a:t> :birth,       :date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    </a:t>
            </a:r>
            <a:r>
              <a:rPr lang="en-US" sz="2000" b="1" dirty="0" err="1">
                <a:latin typeface="Courier New" pitchFamily="49" charset="0"/>
              </a:rPr>
              <a:t>t.column</a:t>
            </a:r>
            <a:r>
              <a:rPr lang="en-US" sz="2000" b="1" dirty="0">
                <a:latin typeface="Courier New" pitchFamily="49" charset="0"/>
              </a:rPr>
              <a:t> :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,         :float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    </a:t>
            </a:r>
            <a:r>
              <a:rPr lang="en-US" sz="2000" b="1" dirty="0" err="1">
                <a:latin typeface="Courier New" pitchFamily="49" charset="0"/>
              </a:rPr>
              <a:t>t.column</a:t>
            </a:r>
            <a:r>
              <a:rPr lang="en-US" sz="2000" b="1" dirty="0">
                <a:latin typeface="Courier New" pitchFamily="49" charset="0"/>
              </a:rPr>
              <a:t> :grad,        :integer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end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smtClean="0"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76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2E930F50-59AE-4303-A059-5A4DECC67FE9}" type="slidenum">
              <a:rPr lang="en-US">
                <a:solidFill>
                  <a:schemeClr val="bg2"/>
                </a:solidFill>
              </a:rPr>
              <a:pPr eaLnBrk="1" hangingPunct="1"/>
              <a:t>9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Migration: Add Column</a:t>
            </a:r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0010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 smtClean="0">
                <a:solidFill>
                  <a:schemeClr val="tx2"/>
                </a:solidFill>
                <a:latin typeface="Courier New" pitchFamily="49" charset="0"/>
              </a:rPr>
              <a:t>db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/migrate/20101013224357_add_advisor.rb:</a:t>
            </a:r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class </a:t>
            </a:r>
            <a:r>
              <a:rPr lang="en-US" sz="2000" b="1" dirty="0" err="1">
                <a:latin typeface="Courier New" pitchFamily="49" charset="0"/>
              </a:rPr>
              <a:t>AddAdvisor</a:t>
            </a:r>
            <a:r>
              <a:rPr lang="en-US" sz="2000" b="1" dirty="0">
                <a:latin typeface="Courier New" pitchFamily="49" charset="0"/>
              </a:rPr>
              <a:t> &lt; </a:t>
            </a:r>
            <a:r>
              <a:rPr lang="en-US" sz="2000" b="1" dirty="0" err="1">
                <a:latin typeface="Courier New" pitchFamily="49" charset="0"/>
              </a:rPr>
              <a:t>ActiveRecord</a:t>
            </a:r>
            <a:r>
              <a:rPr lang="en-US" sz="2000" b="1" dirty="0">
                <a:latin typeface="Courier New" pitchFamily="49" charset="0"/>
              </a:rPr>
              <a:t>::Migration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def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change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</a:t>
            </a:r>
            <a:r>
              <a:rPr lang="en-US" sz="2000" b="1" dirty="0" err="1">
                <a:latin typeface="Courier New" pitchFamily="49" charset="0"/>
              </a:rPr>
              <a:t>add_column</a:t>
            </a:r>
            <a:r>
              <a:rPr lang="en-US" sz="2000" b="1" dirty="0">
                <a:latin typeface="Courier New" pitchFamily="49" charset="0"/>
              </a:rPr>
              <a:t> :students, :</a:t>
            </a:r>
            <a:r>
              <a:rPr lang="en-US" sz="2000" b="1" dirty="0" err="1">
                <a:latin typeface="Courier New" pitchFamily="49" charset="0"/>
              </a:rPr>
              <a:t>advisor_id</a:t>
            </a:r>
            <a:r>
              <a:rPr lang="en-US" sz="2000" b="1" dirty="0">
                <a:latin typeface="Courier New" pitchFamily="49" charset="0"/>
              </a:rPr>
              <a:t>, :integer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smtClean="0"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end</a:t>
            </a:r>
            <a:endParaRPr lang="en-US" sz="20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47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643F80F4-8E52-4086-98BA-BD881AA62642}" type="slidenum">
              <a:rPr lang="en-US">
                <a:solidFill>
                  <a:schemeClr val="bg2"/>
                </a:solidFill>
              </a:rPr>
              <a:pPr eaLnBrk="1" hangingPunct="1"/>
              <a:t>10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Migration Utilities</a:t>
            </a: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sz="2000" dirty="0">
                <a:latin typeface="Courier New" pitchFamily="49" charset="0"/>
              </a:rPr>
              <a:t>r</a:t>
            </a:r>
            <a:r>
              <a:rPr lang="en-US" sz="2000" dirty="0" smtClean="0">
                <a:latin typeface="Courier New" pitchFamily="49" charset="0"/>
              </a:rPr>
              <a:t>ails generate migration </a:t>
            </a:r>
            <a:r>
              <a:rPr lang="en-US" sz="2000" dirty="0" err="1" smtClean="0">
                <a:latin typeface="Courier New" pitchFamily="49" charset="0"/>
              </a:rPr>
              <a:t>create_students</a:t>
            </a:r>
            <a:r>
              <a:rPr lang="en-US" sz="2000" dirty="0" smtClean="0">
                <a:latin typeface="Courier New" pitchFamily="49" charset="0"/>
              </a:rPr>
              <a:t/>
            </a:r>
            <a:br>
              <a:rPr lang="en-US" sz="2000" dirty="0" smtClean="0">
                <a:latin typeface="Courier New" pitchFamily="49" charset="0"/>
              </a:rPr>
            </a:br>
            <a:r>
              <a:rPr lang="en-US" sz="2000" dirty="0" smtClean="0">
                <a:solidFill>
                  <a:schemeClr val="accent4"/>
                </a:solidFill>
                <a:latin typeface="Courier New" pitchFamily="49" charset="0"/>
              </a:rPr>
              <a:t>=&gt;</a:t>
            </a:r>
            <a:r>
              <a:rPr lang="en-US" sz="2000" dirty="0" smtClean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db/migrate/20131212210728_create_students.rb</a:t>
            </a:r>
            <a:br>
              <a:rPr lang="en-US" sz="2000" dirty="0" smtClean="0">
                <a:latin typeface="Courier New" pitchFamily="49" charset="0"/>
              </a:rPr>
            </a:br>
            <a:endParaRPr lang="en-US" sz="2000" dirty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2000" dirty="0">
                <a:latin typeface="Courier New" pitchFamily="49" charset="0"/>
              </a:rPr>
              <a:t>r</a:t>
            </a:r>
            <a:r>
              <a:rPr lang="en-US" sz="2000" dirty="0" smtClean="0">
                <a:latin typeface="Courier New" pitchFamily="49" charset="0"/>
              </a:rPr>
              <a:t>ails generate model students</a:t>
            </a:r>
          </a:p>
          <a:p>
            <a:pPr eaLnBrk="1" hangingPunct="1">
              <a:buFont typeface="Arial" charset="0"/>
              <a:buNone/>
            </a:pP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2000" dirty="0" smtClean="0">
                <a:latin typeface="Courier New" pitchFamily="49" charset="0"/>
              </a:rPr>
              <a:t>rake </a:t>
            </a:r>
            <a:r>
              <a:rPr lang="en-US" sz="2000" dirty="0" err="1" smtClean="0">
                <a:latin typeface="Courier New" pitchFamily="49" charset="0"/>
              </a:rPr>
              <a:t>db:migrate</a:t>
            </a: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sv-SE" sz="2000" dirty="0" smtClean="0">
                <a:latin typeface="Courier New" pitchFamily="49" charset="0"/>
              </a:rPr>
              <a:t>rake db:migrate VERSION=</a:t>
            </a:r>
            <a:r>
              <a:rPr lang="en-US" sz="2000" dirty="0" smtClean="0">
                <a:latin typeface="Courier New" pitchFamily="49" charset="0"/>
              </a:rPr>
              <a:t>20090130180755</a:t>
            </a:r>
          </a:p>
          <a:p>
            <a:pPr eaLnBrk="1" hangingPunct="1">
              <a:buFont typeface="Arial" charset="0"/>
              <a:buNone/>
            </a:pP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2000" dirty="0" smtClean="0">
                <a:latin typeface="Courier New" pitchFamily="49" charset="0"/>
              </a:rPr>
              <a:t>rake </a:t>
            </a:r>
            <a:r>
              <a:rPr lang="en-US" sz="2000" dirty="0" err="1" smtClean="0">
                <a:latin typeface="Courier New" pitchFamily="49" charset="0"/>
              </a:rPr>
              <a:t>db:reset</a:t>
            </a: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2000" dirty="0" smtClean="0">
                <a:latin typeface="Courier New" pitchFamily="49" charset="0"/>
              </a:rPr>
              <a:t>rake </a:t>
            </a:r>
            <a:r>
              <a:rPr lang="en-US" sz="2000" dirty="0" err="1" smtClean="0">
                <a:latin typeface="Courier New" pitchFamily="49" charset="0"/>
              </a:rPr>
              <a:t>db:migrate:reset</a:t>
            </a: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endParaRPr lang="en-US" sz="2000" dirty="0" smtClean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16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File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11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10926</TotalTime>
  <Words>747</Words>
  <Application>Microsoft Office PowerPoint</Application>
  <PresentationFormat>On-screen Show (4:3)</PresentationFormat>
  <Paragraphs>175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Design</vt:lpstr>
      <vt:lpstr>Model for Student Table</vt:lpstr>
      <vt:lpstr>Create New Record</vt:lpstr>
      <vt:lpstr>Read, Update, Delete</vt:lpstr>
      <vt:lpstr>Many-to-One Relationships</vt:lpstr>
      <vt:lpstr>Many-To-One Examples</vt:lpstr>
      <vt:lpstr>Many-to-Many Relationships</vt:lpstr>
      <vt:lpstr>Many-To-Many Examples</vt:lpstr>
      <vt:lpstr>Migration: Create New Table</vt:lpstr>
      <vt:lpstr>Migration: Add Column</vt:lpstr>
      <vt:lpstr>Migration Utilities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439</cp:revision>
  <cp:lastPrinted>2011-01-25T21:54:55Z</cp:lastPrinted>
  <dcterms:created xsi:type="dcterms:W3CDTF">2008-10-19T02:20:00Z</dcterms:created>
  <dcterms:modified xsi:type="dcterms:W3CDTF">2014-01-31T20:18:56Z</dcterms:modified>
</cp:coreProperties>
</file>