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9" r:id="rId2"/>
    <p:sldId id="260" r:id="rId3"/>
    <p:sldId id="262" r:id="rId4"/>
    <p:sldId id="263" r:id="rId5"/>
    <p:sldId id="264" r:id="rId6"/>
    <p:sldId id="266" r:id="rId7"/>
    <p:sldId id="265" r:id="rId8"/>
    <p:sldId id="261" r:id="rId9"/>
    <p:sldId id="258" r:id="rId10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4E0"/>
    <a:srgbClr val="B7CBF0"/>
    <a:srgbClr val="D5E0F7"/>
    <a:srgbClr val="DCE6F8"/>
    <a:srgbClr val="5252BA"/>
    <a:srgbClr val="D81C1C"/>
    <a:srgbClr val="F2F6FC"/>
    <a:srgbClr val="EAEAEA"/>
    <a:srgbClr val="F8F8F8"/>
    <a:srgbClr val="D8BE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6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Javascript</a:t>
            </a:r>
          </a:p>
        </p:txBody>
      </p:sp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C935206E-2EB5-4CA7-A72C-0F19B38EB54B}" type="slidenum">
              <a:rPr lang="en-US" smtClean="0">
                <a:solidFill>
                  <a:schemeClr val="bg2"/>
                </a:solidFill>
              </a:rPr>
              <a:pPr eaLnBrk="1" hangingPunct="1"/>
              <a:t>1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Simple Javascript Example</a:t>
            </a:r>
          </a:p>
        </p:txBody>
      </p:sp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1143000" y="1905000"/>
            <a:ext cx="660309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3200" b="1" dirty="0">
                <a:latin typeface="Courier New" pitchFamily="49" charset="0"/>
              </a:rPr>
              <a:t>sum = 0;</a:t>
            </a:r>
          </a:p>
          <a:p>
            <a:pPr algn="l" eaLnBrk="1" hangingPunct="1"/>
            <a:r>
              <a:rPr lang="en-US" sz="3200" b="1" dirty="0">
                <a:solidFill>
                  <a:schemeClr val="tx2"/>
                </a:solidFill>
                <a:latin typeface="Courier New" pitchFamily="49" charset="0"/>
              </a:rPr>
              <a:t>for</a:t>
            </a:r>
            <a:r>
              <a:rPr lang="en-US" sz="3200" b="1" dirty="0">
                <a:latin typeface="Courier New" pitchFamily="49" charset="0"/>
              </a:rPr>
              <a:t> (</a:t>
            </a:r>
            <a:r>
              <a:rPr lang="en-US" sz="3200" b="1" dirty="0" err="1">
                <a:latin typeface="Courier New" pitchFamily="49" charset="0"/>
              </a:rPr>
              <a:t>i</a:t>
            </a:r>
            <a:r>
              <a:rPr lang="en-US" sz="3200" b="1" dirty="0">
                <a:latin typeface="Courier New" pitchFamily="49" charset="0"/>
              </a:rPr>
              <a:t> = 1; </a:t>
            </a:r>
            <a:r>
              <a:rPr lang="en-US" sz="3200" b="1" dirty="0" err="1">
                <a:latin typeface="Courier New" pitchFamily="49" charset="0"/>
              </a:rPr>
              <a:t>i</a:t>
            </a:r>
            <a:r>
              <a:rPr lang="en-US" sz="3200" b="1" dirty="0">
                <a:latin typeface="Courier New" pitchFamily="49" charset="0"/>
              </a:rPr>
              <a:t> &lt; 10; </a:t>
            </a:r>
            <a:r>
              <a:rPr lang="en-US" sz="3200" b="1" dirty="0" err="1">
                <a:latin typeface="Courier New" pitchFamily="49" charset="0"/>
              </a:rPr>
              <a:t>i</a:t>
            </a:r>
            <a:r>
              <a:rPr lang="en-US" sz="3200" b="1" dirty="0">
                <a:latin typeface="Courier New" pitchFamily="49" charset="0"/>
              </a:rPr>
              <a:t>++) {</a:t>
            </a:r>
          </a:p>
          <a:p>
            <a:pPr algn="l" eaLnBrk="1" hangingPunct="1"/>
            <a:r>
              <a:rPr lang="en-US" sz="3200" b="1" dirty="0">
                <a:latin typeface="Courier New" pitchFamily="49" charset="0"/>
              </a:rPr>
              <a:t>    sum += </a:t>
            </a:r>
            <a:r>
              <a:rPr lang="en-US" sz="3200" b="1" dirty="0" err="1">
                <a:latin typeface="Courier New" pitchFamily="49" charset="0"/>
              </a:rPr>
              <a:t>i</a:t>
            </a:r>
            <a:r>
              <a:rPr lang="en-US" sz="3200" b="1" dirty="0">
                <a:latin typeface="Courier New" pitchFamily="49" charset="0"/>
              </a:rPr>
              <a:t>*</a:t>
            </a:r>
            <a:r>
              <a:rPr lang="en-US" sz="3200" b="1" dirty="0" err="1">
                <a:latin typeface="Courier New" pitchFamily="49" charset="0"/>
              </a:rPr>
              <a:t>i</a:t>
            </a:r>
            <a:r>
              <a:rPr lang="en-US" sz="3200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sz="3200" b="1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5030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Javascript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C3956B56-9556-4E78-800E-138059BF7B15}" type="slidenum">
              <a:rPr lang="en-US" smtClean="0">
                <a:solidFill>
                  <a:schemeClr val="bg2"/>
                </a:solidFill>
              </a:rPr>
              <a:pPr eaLnBrk="1" hangingPunct="1"/>
              <a:t>2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Factorial in Javascript</a:t>
            </a:r>
          </a:p>
        </p:txBody>
      </p:sp>
      <p:sp>
        <p:nvSpPr>
          <p:cNvPr id="4101" name="Text Box 4"/>
          <p:cNvSpPr txBox="1">
            <a:spLocks noChangeArrowheads="1"/>
          </p:cNvSpPr>
          <p:nvPr/>
        </p:nvSpPr>
        <p:spPr bwMode="auto">
          <a:xfrm>
            <a:off x="1143000" y="1905000"/>
            <a:ext cx="561564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3200" b="1" dirty="0">
                <a:solidFill>
                  <a:schemeClr val="tx2"/>
                </a:solidFill>
                <a:latin typeface="Courier New" pitchFamily="49" charset="0"/>
              </a:rPr>
              <a:t>function</a:t>
            </a:r>
            <a:r>
              <a:rPr lang="en-US" sz="3200" b="1" dirty="0">
                <a:latin typeface="Courier New" pitchFamily="49" charset="0"/>
              </a:rPr>
              <a:t> </a:t>
            </a:r>
            <a:r>
              <a:rPr lang="en-US" sz="3200" b="1" dirty="0" err="1">
                <a:latin typeface="Courier New" pitchFamily="49" charset="0"/>
              </a:rPr>
              <a:t>fac</a:t>
            </a:r>
            <a:r>
              <a:rPr lang="en-US" sz="3200" b="1" dirty="0">
                <a:latin typeface="Courier New" pitchFamily="49" charset="0"/>
              </a:rPr>
              <a:t>(x) {</a:t>
            </a:r>
          </a:p>
          <a:p>
            <a:pPr algn="l" eaLnBrk="1" hangingPunct="1"/>
            <a:r>
              <a:rPr lang="en-US" sz="3200" b="1" dirty="0">
                <a:latin typeface="Courier New" pitchFamily="49" charset="0"/>
              </a:rPr>
              <a:t>    </a:t>
            </a:r>
            <a:r>
              <a:rPr lang="en-US" sz="3200" b="1" dirty="0">
                <a:solidFill>
                  <a:schemeClr val="tx2"/>
                </a:solidFill>
                <a:latin typeface="Courier New" pitchFamily="49" charset="0"/>
              </a:rPr>
              <a:t>if</a:t>
            </a:r>
            <a:r>
              <a:rPr lang="en-US" sz="3200" b="1" dirty="0">
                <a:latin typeface="Courier New" pitchFamily="49" charset="0"/>
              </a:rPr>
              <a:t> (x &lt;= 1) {</a:t>
            </a:r>
          </a:p>
          <a:p>
            <a:pPr algn="l" eaLnBrk="1" hangingPunct="1"/>
            <a:r>
              <a:rPr lang="en-US" sz="3200" b="1" dirty="0">
                <a:latin typeface="Courier New" pitchFamily="49" charset="0"/>
              </a:rPr>
              <a:t>        </a:t>
            </a:r>
            <a:r>
              <a:rPr lang="en-US" sz="3200" b="1" dirty="0">
                <a:solidFill>
                  <a:schemeClr val="tx2"/>
                </a:solidFill>
                <a:latin typeface="Courier New" pitchFamily="49" charset="0"/>
              </a:rPr>
              <a:t>return</a:t>
            </a:r>
            <a:r>
              <a:rPr lang="en-US" sz="3200" b="1" dirty="0">
                <a:latin typeface="Courier New" pitchFamily="49" charset="0"/>
              </a:rPr>
              <a:t> 1;</a:t>
            </a:r>
          </a:p>
          <a:p>
            <a:pPr algn="l" eaLnBrk="1" hangingPunct="1"/>
            <a:r>
              <a:rPr lang="en-US" sz="3200" b="1" dirty="0">
                <a:latin typeface="Courier New" pitchFamily="49" charset="0"/>
              </a:rPr>
              <a:t>    }</a:t>
            </a:r>
          </a:p>
          <a:p>
            <a:pPr algn="l" eaLnBrk="1" hangingPunct="1"/>
            <a:r>
              <a:rPr lang="en-US" sz="3200" b="1" dirty="0">
                <a:latin typeface="Courier New" pitchFamily="49" charset="0"/>
              </a:rPr>
              <a:t>    </a:t>
            </a:r>
            <a:r>
              <a:rPr lang="en-US" sz="3200" b="1" dirty="0">
                <a:solidFill>
                  <a:schemeClr val="tx2"/>
                </a:solidFill>
                <a:latin typeface="Courier New" pitchFamily="49" charset="0"/>
              </a:rPr>
              <a:t>return</a:t>
            </a:r>
            <a:r>
              <a:rPr lang="en-US" sz="3200" b="1" dirty="0">
                <a:latin typeface="Courier New" pitchFamily="49" charset="0"/>
              </a:rPr>
              <a:t> x*</a:t>
            </a:r>
            <a:r>
              <a:rPr lang="en-US" sz="3200" b="1" dirty="0" err="1">
                <a:latin typeface="Courier New" pitchFamily="49" charset="0"/>
              </a:rPr>
              <a:t>fac</a:t>
            </a:r>
            <a:r>
              <a:rPr lang="en-US" sz="3200" b="1" dirty="0">
                <a:latin typeface="Courier New" pitchFamily="49" charset="0"/>
              </a:rPr>
              <a:t>(x-1);</a:t>
            </a:r>
          </a:p>
          <a:p>
            <a:pPr algn="l" eaLnBrk="1" hangingPunct="1"/>
            <a:r>
              <a:rPr lang="en-US" sz="3200" b="1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1475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Javascript</a:t>
            </a: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D2E0674F-2AD0-40F8-9A0E-FC1192E5B822}" type="slidenum">
              <a:rPr lang="en-US" smtClean="0">
                <a:solidFill>
                  <a:schemeClr val="bg2"/>
                </a:solidFill>
              </a:rPr>
              <a:pPr eaLnBrk="1" hangingPunct="1"/>
              <a:t>3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Method Example</a:t>
            </a:r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838200" y="1541463"/>
            <a:ext cx="7343677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3200" b="1" dirty="0" smtClean="0">
                <a:latin typeface="Courier New" pitchFamily="49" charset="0"/>
              </a:rPr>
              <a:t>o </a:t>
            </a:r>
            <a:r>
              <a:rPr lang="en-US" sz="3200" b="1" dirty="0">
                <a:latin typeface="Courier New" pitchFamily="49" charset="0"/>
              </a:rPr>
              <a:t>= </a:t>
            </a:r>
            <a:r>
              <a:rPr lang="en-US" sz="3200" b="1" dirty="0">
                <a:solidFill>
                  <a:schemeClr val="tx2"/>
                </a:solidFill>
                <a:latin typeface="Courier New" pitchFamily="49" charset="0"/>
              </a:rPr>
              <a:t>new</a:t>
            </a:r>
            <a:r>
              <a:rPr lang="en-US" sz="3200" b="1" dirty="0">
                <a:latin typeface="Courier New" pitchFamily="49" charset="0"/>
              </a:rPr>
              <a:t> Object();</a:t>
            </a:r>
          </a:p>
          <a:p>
            <a:pPr algn="l" eaLnBrk="1" hangingPunct="1"/>
            <a:r>
              <a:rPr lang="en-US" sz="3200" b="1" dirty="0" err="1">
                <a:latin typeface="Courier New" pitchFamily="49" charset="0"/>
              </a:rPr>
              <a:t>o.count</a:t>
            </a:r>
            <a:r>
              <a:rPr lang="en-US" sz="3200" b="1" dirty="0">
                <a:latin typeface="Courier New" pitchFamily="49" charset="0"/>
              </a:rPr>
              <a:t> = 0;</a:t>
            </a:r>
          </a:p>
          <a:p>
            <a:pPr algn="l" eaLnBrk="1" hangingPunct="1"/>
            <a:r>
              <a:rPr lang="en-US" sz="3200" b="1" dirty="0" err="1">
                <a:latin typeface="Courier New" pitchFamily="49" charset="0"/>
              </a:rPr>
              <a:t>o.increment</a:t>
            </a:r>
            <a:r>
              <a:rPr lang="en-US" sz="3200" b="1" dirty="0">
                <a:latin typeface="Courier New" pitchFamily="49" charset="0"/>
              </a:rPr>
              <a:t> = </a:t>
            </a:r>
            <a:r>
              <a:rPr lang="en-US" sz="3200" b="1" dirty="0">
                <a:solidFill>
                  <a:schemeClr val="tx2"/>
                </a:solidFill>
                <a:latin typeface="Courier New" pitchFamily="49" charset="0"/>
              </a:rPr>
              <a:t>function</a:t>
            </a:r>
            <a:r>
              <a:rPr lang="en-US" sz="3200" b="1" dirty="0">
                <a:latin typeface="Courier New" pitchFamily="49" charset="0"/>
              </a:rPr>
              <a:t>(</a:t>
            </a:r>
            <a:r>
              <a:rPr lang="en-US" sz="3200" b="1" dirty="0" err="1">
                <a:latin typeface="Courier New" pitchFamily="49" charset="0"/>
              </a:rPr>
              <a:t>inc</a:t>
            </a:r>
            <a:r>
              <a:rPr lang="en-US" sz="3200" b="1" dirty="0">
                <a:latin typeface="Courier New" pitchFamily="49" charset="0"/>
              </a:rPr>
              <a:t>) {</a:t>
            </a:r>
          </a:p>
          <a:p>
            <a:pPr algn="l" eaLnBrk="1" hangingPunct="1"/>
            <a:r>
              <a:rPr lang="en-US" sz="3200" b="1" dirty="0">
                <a:latin typeface="Courier New" pitchFamily="49" charset="0"/>
              </a:rPr>
              <a:t>    </a:t>
            </a:r>
            <a:r>
              <a:rPr lang="en-US" sz="3200" b="1" dirty="0">
                <a:solidFill>
                  <a:schemeClr val="tx2"/>
                </a:solidFill>
                <a:latin typeface="Courier New" pitchFamily="49" charset="0"/>
              </a:rPr>
              <a:t>if</a:t>
            </a:r>
            <a:r>
              <a:rPr lang="en-US" sz="3200" b="1" dirty="0">
                <a:latin typeface="Courier New" pitchFamily="49" charset="0"/>
              </a:rPr>
              <a:t> (</a:t>
            </a:r>
            <a:r>
              <a:rPr lang="en-US" sz="3200" b="1" dirty="0" err="1">
                <a:latin typeface="Courier New" pitchFamily="49" charset="0"/>
              </a:rPr>
              <a:t>inc</a:t>
            </a:r>
            <a:r>
              <a:rPr lang="en-US" sz="3200" b="1" dirty="0">
                <a:latin typeface="Courier New" pitchFamily="49" charset="0"/>
              </a:rPr>
              <a:t> == </a:t>
            </a:r>
            <a:r>
              <a:rPr lang="en-US" sz="3200" b="1" dirty="0">
                <a:solidFill>
                  <a:schemeClr val="tx2"/>
                </a:solidFill>
                <a:latin typeface="Courier New" pitchFamily="49" charset="0"/>
              </a:rPr>
              <a:t>undefined</a:t>
            </a:r>
            <a:r>
              <a:rPr lang="en-US" sz="3200" b="1" dirty="0">
                <a:latin typeface="Courier New" pitchFamily="49" charset="0"/>
              </a:rPr>
              <a:t>) {</a:t>
            </a:r>
          </a:p>
          <a:p>
            <a:pPr algn="l" eaLnBrk="1" hangingPunct="1"/>
            <a:r>
              <a:rPr lang="en-US" sz="3200" b="1" dirty="0">
                <a:latin typeface="Courier New" pitchFamily="49" charset="0"/>
              </a:rPr>
              <a:t>        </a:t>
            </a:r>
            <a:r>
              <a:rPr lang="en-US" sz="3200" b="1" dirty="0" err="1">
                <a:latin typeface="Courier New" pitchFamily="49" charset="0"/>
              </a:rPr>
              <a:t>inc</a:t>
            </a:r>
            <a:r>
              <a:rPr lang="en-US" sz="3200" b="1" dirty="0">
                <a:latin typeface="Courier New" pitchFamily="49" charset="0"/>
              </a:rPr>
              <a:t> = 1;</a:t>
            </a:r>
          </a:p>
          <a:p>
            <a:pPr algn="l" eaLnBrk="1" hangingPunct="1"/>
            <a:r>
              <a:rPr lang="en-US" sz="3200" b="1" dirty="0">
                <a:latin typeface="Courier New" pitchFamily="49" charset="0"/>
              </a:rPr>
              <a:t>    }</a:t>
            </a:r>
          </a:p>
          <a:p>
            <a:pPr algn="l" eaLnBrk="1" hangingPunct="1"/>
            <a:r>
              <a:rPr lang="en-US" sz="3200" b="1" dirty="0">
                <a:latin typeface="Courier New" pitchFamily="49" charset="0"/>
              </a:rPr>
              <a:t>    </a:t>
            </a:r>
            <a:r>
              <a:rPr lang="en-US" sz="3200" b="1" dirty="0" err="1">
                <a:solidFill>
                  <a:schemeClr val="tx2"/>
                </a:solidFill>
                <a:latin typeface="Courier New" pitchFamily="49" charset="0"/>
              </a:rPr>
              <a:t>this</a:t>
            </a:r>
            <a:r>
              <a:rPr lang="en-US" sz="3200" b="1" dirty="0" err="1">
                <a:latin typeface="Courier New" pitchFamily="49" charset="0"/>
              </a:rPr>
              <a:t>.count</a:t>
            </a:r>
            <a:r>
              <a:rPr lang="en-US" sz="3200" b="1" dirty="0">
                <a:latin typeface="Courier New" pitchFamily="49" charset="0"/>
              </a:rPr>
              <a:t> += </a:t>
            </a:r>
            <a:r>
              <a:rPr lang="en-US" sz="3200" b="1" dirty="0" err="1">
                <a:latin typeface="Courier New" pitchFamily="49" charset="0"/>
              </a:rPr>
              <a:t>inc</a:t>
            </a:r>
            <a:r>
              <a:rPr lang="en-US" sz="3200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sz="3200" b="1" dirty="0">
                <a:latin typeface="Courier New" pitchFamily="49" charset="0"/>
              </a:rPr>
              <a:t>    </a:t>
            </a:r>
            <a:r>
              <a:rPr lang="en-US" sz="3200" b="1" dirty="0">
                <a:solidFill>
                  <a:schemeClr val="tx2"/>
                </a:solidFill>
                <a:latin typeface="Courier New" pitchFamily="49" charset="0"/>
              </a:rPr>
              <a:t>return</a:t>
            </a:r>
            <a:r>
              <a:rPr lang="en-US" sz="3200" b="1" dirty="0">
                <a:latin typeface="Courier New" pitchFamily="49" charset="0"/>
              </a:rPr>
              <a:t> </a:t>
            </a:r>
            <a:r>
              <a:rPr lang="en-US" sz="3200" b="1" dirty="0" err="1">
                <a:solidFill>
                  <a:schemeClr val="tx2"/>
                </a:solidFill>
                <a:latin typeface="Courier New" pitchFamily="49" charset="0"/>
              </a:rPr>
              <a:t>this</a:t>
            </a:r>
            <a:r>
              <a:rPr lang="en-US" sz="3200" b="1" dirty="0" err="1">
                <a:latin typeface="Courier New" pitchFamily="49" charset="0"/>
              </a:rPr>
              <a:t>.count</a:t>
            </a:r>
            <a:r>
              <a:rPr lang="en-US" sz="3200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sz="3200" b="1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76180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Javascript</a:t>
            </a: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E43EF34A-1B8C-4026-8B84-BE11EBECFEDB}" type="slidenum">
              <a:rPr lang="en-US" smtClean="0">
                <a:solidFill>
                  <a:schemeClr val="bg2"/>
                </a:solidFill>
              </a:rPr>
              <a:pPr eaLnBrk="1" hangingPunct="1"/>
              <a:t>4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Functions Can Have Properties</a:t>
            </a:r>
          </a:p>
        </p:txBody>
      </p:sp>
      <p:sp>
        <p:nvSpPr>
          <p:cNvPr id="7173" name="Text Box 4"/>
          <p:cNvSpPr txBox="1">
            <a:spLocks noChangeArrowheads="1"/>
          </p:cNvSpPr>
          <p:nvPr/>
        </p:nvSpPr>
        <p:spPr bwMode="auto">
          <a:xfrm>
            <a:off x="838200" y="1541463"/>
            <a:ext cx="7742238" cy="267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function</a:t>
            </a:r>
            <a:r>
              <a:rPr lang="en-US" sz="2400" b="1" dirty="0">
                <a:latin typeface="Courier New" pitchFamily="49" charset="0"/>
              </a:rPr>
              <a:t> plus1(value) {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if</a:t>
            </a:r>
            <a:r>
              <a:rPr lang="en-US" sz="2400" b="1" dirty="0">
                <a:latin typeface="Courier New" pitchFamily="49" charset="0"/>
              </a:rPr>
              <a:t> (plus1.invocations ==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undefined</a:t>
            </a:r>
            <a:r>
              <a:rPr lang="en-US" sz="2400" b="1" dirty="0">
                <a:latin typeface="Courier New" pitchFamily="49" charset="0"/>
              </a:rPr>
              <a:t>) {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    plus1.invocations = 0</a:t>
            </a:r>
            <a:r>
              <a:rPr lang="en-US" sz="2400" b="1" dirty="0" smtClean="0">
                <a:latin typeface="Courier New" pitchFamily="49" charset="0"/>
              </a:rPr>
              <a:t>;</a:t>
            </a:r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}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plus1.invocations++;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return</a:t>
            </a:r>
            <a:r>
              <a:rPr lang="en-US" sz="2400" b="1" dirty="0">
                <a:latin typeface="Courier New" pitchFamily="49" charset="0"/>
              </a:rPr>
              <a:t> value+1;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0877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Javascript</a:t>
            </a: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4DB6FF67-3E74-4BF1-809B-D9FF267604D7}" type="slidenum">
              <a:rPr lang="en-US" smtClean="0">
                <a:solidFill>
                  <a:schemeClr val="bg2"/>
                </a:solidFill>
              </a:rPr>
              <a:pPr eaLnBrk="1" hangingPunct="1"/>
              <a:t>5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Constructor</a:t>
            </a: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838200" y="1630363"/>
            <a:ext cx="6573838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function</a:t>
            </a:r>
            <a:r>
              <a:rPr lang="en-US" sz="2400" b="1" dirty="0">
                <a:latin typeface="Courier New" pitchFamily="49" charset="0"/>
              </a:rPr>
              <a:t> Rectangle(width, height) {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this</a:t>
            </a:r>
            <a:r>
              <a:rPr lang="en-US" sz="2400" b="1" dirty="0" err="1">
                <a:latin typeface="Courier New" pitchFamily="49" charset="0"/>
              </a:rPr>
              <a:t>.width</a:t>
            </a:r>
            <a:r>
              <a:rPr lang="en-US" sz="2400" b="1" dirty="0">
                <a:latin typeface="Courier New" pitchFamily="49" charset="0"/>
              </a:rPr>
              <a:t> = width;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this</a:t>
            </a:r>
            <a:r>
              <a:rPr lang="en-US" sz="2400" b="1" dirty="0" err="1">
                <a:latin typeface="Courier New" pitchFamily="49" charset="0"/>
              </a:rPr>
              <a:t>.height</a:t>
            </a:r>
            <a:r>
              <a:rPr lang="en-US" sz="2400" b="1" dirty="0">
                <a:latin typeface="Courier New" pitchFamily="49" charset="0"/>
              </a:rPr>
              <a:t> = height;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}</a:t>
            </a:r>
          </a:p>
          <a:p>
            <a:pPr algn="l" eaLnBrk="1" hangingPunct="1"/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r =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new</a:t>
            </a:r>
            <a:r>
              <a:rPr lang="en-US" sz="2400" b="1" dirty="0">
                <a:latin typeface="Courier New" pitchFamily="49" charset="0"/>
              </a:rPr>
              <a:t> Rectangle(26, 14);</a:t>
            </a:r>
          </a:p>
        </p:txBody>
      </p:sp>
    </p:spTree>
    <p:extLst>
      <p:ext uri="{BB962C8B-B14F-4D97-AF65-F5344CB8AC3E}">
        <p14:creationId xmlns:p14="http://schemas.microsoft.com/office/powerpoint/2010/main" val="41403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Javascript</a:t>
            </a: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4DB6FF67-3E74-4BF1-809B-D9FF267604D7}" type="slidenum">
              <a:rPr lang="en-US" smtClean="0">
                <a:solidFill>
                  <a:schemeClr val="bg2"/>
                </a:solidFill>
              </a:rPr>
              <a:pPr eaLnBrk="1" hangingPunct="1"/>
              <a:t>6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Methods (the wrong way)</a:t>
            </a:r>
            <a:endParaRPr lang="en-US" dirty="0" smtClean="0"/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838200" y="1630363"/>
            <a:ext cx="7620000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function</a:t>
            </a:r>
            <a:r>
              <a:rPr lang="en-US" sz="2400" b="1" dirty="0">
                <a:latin typeface="Courier New" pitchFamily="49" charset="0"/>
              </a:rPr>
              <a:t> Rectangle(width, height) {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this</a:t>
            </a:r>
            <a:r>
              <a:rPr lang="en-US" sz="2400" b="1" dirty="0" err="1">
                <a:latin typeface="Courier New" pitchFamily="49" charset="0"/>
              </a:rPr>
              <a:t>.width</a:t>
            </a:r>
            <a:r>
              <a:rPr lang="en-US" sz="2400" b="1" dirty="0">
                <a:latin typeface="Courier New" pitchFamily="49" charset="0"/>
              </a:rPr>
              <a:t> = width;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this</a:t>
            </a:r>
            <a:r>
              <a:rPr lang="en-US" sz="2400" b="1" dirty="0" err="1">
                <a:latin typeface="Courier New" pitchFamily="49" charset="0"/>
              </a:rPr>
              <a:t>.height</a:t>
            </a:r>
            <a:r>
              <a:rPr lang="en-US" sz="2400" b="1" dirty="0">
                <a:latin typeface="Courier New" pitchFamily="49" charset="0"/>
              </a:rPr>
              <a:t> = height</a:t>
            </a:r>
            <a:r>
              <a:rPr lang="en-US" sz="2400" b="1" dirty="0" smtClean="0">
                <a:latin typeface="Courier New" pitchFamily="49" charset="0"/>
              </a:rPr>
              <a:t>;</a:t>
            </a:r>
          </a:p>
          <a:p>
            <a:pPr algn="l" eaLnBrk="1" hangingPunct="1"/>
            <a:endParaRPr lang="en-US" sz="2400" b="1" dirty="0" smtClean="0">
              <a:latin typeface="Courier New" pitchFamily="49" charset="0"/>
            </a:endParaRP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</a:t>
            </a:r>
            <a:r>
              <a:rPr lang="en-US" sz="2400" b="1" dirty="0" smtClean="0">
                <a:latin typeface="Courier New" pitchFamily="49" charset="0"/>
              </a:rPr>
              <a:t>   </a:t>
            </a:r>
            <a:r>
              <a:rPr lang="en-US" sz="2400" b="1" dirty="0" err="1" smtClean="0">
                <a:latin typeface="Courier New" pitchFamily="49" charset="0"/>
              </a:rPr>
              <a:t>this.area</a:t>
            </a:r>
            <a:r>
              <a:rPr lang="en-US" sz="2400" b="1" dirty="0" smtClean="0">
                <a:latin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</a:rPr>
              <a:t>=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function</a:t>
            </a:r>
            <a:r>
              <a:rPr lang="en-US" sz="2400" b="1" dirty="0">
                <a:latin typeface="Courier New" pitchFamily="49" charset="0"/>
              </a:rPr>
              <a:t>() {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 smtClean="0">
                <a:latin typeface="Courier New" pitchFamily="49" charset="0"/>
              </a:rPr>
              <a:t>    </a:t>
            </a:r>
            <a:r>
              <a:rPr lang="en-US" sz="2400" b="1" dirty="0" smtClean="0">
                <a:solidFill>
                  <a:schemeClr val="tx2"/>
                </a:solidFill>
                <a:latin typeface="Courier New" pitchFamily="49" charset="0"/>
              </a:rPr>
              <a:t>return</a:t>
            </a:r>
            <a:r>
              <a:rPr lang="en-US" sz="2400" b="1" dirty="0" smtClean="0"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this.width</a:t>
            </a:r>
            <a:r>
              <a:rPr lang="en-US" sz="2400" b="1" dirty="0">
                <a:latin typeface="Courier New" pitchFamily="49" charset="0"/>
              </a:rPr>
              <a:t>*</a:t>
            </a:r>
            <a:r>
              <a:rPr lang="en-US" sz="2400" b="1" dirty="0" err="1">
                <a:latin typeface="Courier New" pitchFamily="49" charset="0"/>
              </a:rPr>
              <a:t>this.height</a:t>
            </a:r>
            <a:r>
              <a:rPr lang="en-US" sz="2400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sz="2400" b="1" dirty="0" smtClean="0">
                <a:latin typeface="Courier New" pitchFamily="49" charset="0"/>
              </a:rPr>
              <a:t>    }</a:t>
            </a:r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}</a:t>
            </a:r>
          </a:p>
          <a:p>
            <a:pPr algn="l" eaLnBrk="1" hangingPunct="1"/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r =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new</a:t>
            </a:r>
            <a:r>
              <a:rPr lang="en-US" sz="2400" b="1" dirty="0">
                <a:latin typeface="Courier New" pitchFamily="49" charset="0"/>
              </a:rPr>
              <a:t> Rectangle(26, 14</a:t>
            </a:r>
            <a:r>
              <a:rPr lang="en-US" sz="2400" b="1" dirty="0" smtClean="0">
                <a:latin typeface="Courier New" pitchFamily="49" charset="0"/>
              </a:rPr>
              <a:t>);</a:t>
            </a:r>
          </a:p>
          <a:p>
            <a:pPr algn="l" eaLnBrk="1" hangingPunct="1"/>
            <a:r>
              <a:rPr lang="en-US" sz="2400" b="1" dirty="0" smtClean="0">
                <a:latin typeface="Courier New" pitchFamily="49" charset="0"/>
              </a:rPr>
              <a:t>a = </a:t>
            </a:r>
            <a:r>
              <a:rPr lang="en-US" sz="2400" b="1" dirty="0" err="1" smtClean="0">
                <a:latin typeface="Courier New" pitchFamily="49" charset="0"/>
              </a:rPr>
              <a:t>r.area</a:t>
            </a:r>
            <a:r>
              <a:rPr lang="en-US" sz="2400" b="1" dirty="0" smtClean="0">
                <a:latin typeface="Courier New" pitchFamily="49" charset="0"/>
              </a:rPr>
              <a:t>();</a:t>
            </a:r>
            <a:endParaRPr lang="en-US" sz="2400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99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Javascript</a:t>
            </a:r>
          </a:p>
        </p:txBody>
      </p:sp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FCA856FF-DB51-4205-AD4B-E468A4235665}" type="slidenum">
              <a:rPr lang="en-US" smtClean="0">
                <a:solidFill>
                  <a:schemeClr val="bg2"/>
                </a:solidFill>
              </a:rPr>
              <a:pPr eaLnBrk="1" hangingPunct="1"/>
              <a:t>7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Prototypes</a:t>
            </a:r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838200" y="1630363"/>
            <a:ext cx="777240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function</a:t>
            </a:r>
            <a:r>
              <a:rPr lang="en-US" sz="2400" b="1" dirty="0">
                <a:latin typeface="Courier New" pitchFamily="49" charset="0"/>
              </a:rPr>
              <a:t> Rectangle(width, height) {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this</a:t>
            </a:r>
            <a:r>
              <a:rPr lang="en-US" sz="2400" b="1" dirty="0" err="1">
                <a:latin typeface="Courier New" pitchFamily="49" charset="0"/>
              </a:rPr>
              <a:t>.width</a:t>
            </a:r>
            <a:r>
              <a:rPr lang="en-US" sz="2400" b="1" dirty="0">
                <a:latin typeface="Courier New" pitchFamily="49" charset="0"/>
              </a:rPr>
              <a:t> = width;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this</a:t>
            </a:r>
            <a:r>
              <a:rPr lang="en-US" sz="2400" b="1" dirty="0" err="1">
                <a:latin typeface="Courier New" pitchFamily="49" charset="0"/>
              </a:rPr>
              <a:t>.height</a:t>
            </a:r>
            <a:r>
              <a:rPr lang="en-US" sz="2400" b="1" dirty="0">
                <a:latin typeface="Courier New" pitchFamily="49" charset="0"/>
              </a:rPr>
              <a:t> = height;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}</a:t>
            </a:r>
          </a:p>
          <a:p>
            <a:pPr algn="l" eaLnBrk="1" hangingPunct="1"/>
            <a:r>
              <a:rPr lang="en-US" sz="2400" b="1" dirty="0" err="1">
                <a:latin typeface="Courier New" pitchFamily="49" charset="0"/>
              </a:rPr>
              <a:t>Rectangle.prototype.area</a:t>
            </a:r>
            <a:r>
              <a:rPr lang="en-US" sz="2400" b="1" dirty="0">
                <a:latin typeface="Courier New" pitchFamily="49" charset="0"/>
              </a:rPr>
              <a:t> =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function</a:t>
            </a:r>
            <a:r>
              <a:rPr lang="en-US" sz="2400" b="1" dirty="0">
                <a:latin typeface="Courier New" pitchFamily="49" charset="0"/>
              </a:rPr>
              <a:t>() {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return</a:t>
            </a:r>
            <a:r>
              <a:rPr lang="en-US" sz="2400" b="1" dirty="0"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this.width</a:t>
            </a:r>
            <a:r>
              <a:rPr lang="en-US" sz="2400" b="1" dirty="0">
                <a:latin typeface="Courier New" pitchFamily="49" charset="0"/>
              </a:rPr>
              <a:t>*</a:t>
            </a:r>
            <a:r>
              <a:rPr lang="en-US" sz="2400" b="1" dirty="0" err="1">
                <a:latin typeface="Courier New" pitchFamily="49" charset="0"/>
              </a:rPr>
              <a:t>this.height</a:t>
            </a:r>
            <a:r>
              <a:rPr lang="en-US" sz="2400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}</a:t>
            </a:r>
          </a:p>
          <a:p>
            <a:pPr algn="l" eaLnBrk="1" hangingPunct="1"/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r =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new</a:t>
            </a:r>
            <a:r>
              <a:rPr lang="en-US" sz="2400" b="1" dirty="0">
                <a:latin typeface="Courier New" pitchFamily="49" charset="0"/>
              </a:rPr>
              <a:t> Rectangle(26, 14);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a = </a:t>
            </a:r>
            <a:r>
              <a:rPr lang="en-US" sz="2400" b="1" dirty="0" err="1">
                <a:latin typeface="Courier New" pitchFamily="49" charset="0"/>
              </a:rPr>
              <a:t>r.area</a:t>
            </a:r>
            <a:r>
              <a:rPr lang="en-US" sz="2400" b="1" dirty="0">
                <a:latin typeface="Courier New" pitchFamily="49" charset="0"/>
              </a:rPr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257011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Javascript</a:t>
            </a:r>
          </a:p>
        </p:txBody>
      </p:sp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F7CC9F49-B048-4015-9DC7-5417DF2DC690}" type="slidenum">
              <a:rPr lang="en-US" smtClean="0">
                <a:solidFill>
                  <a:schemeClr val="bg2"/>
                </a:solidFill>
              </a:rPr>
              <a:pPr eaLnBrk="1" hangingPunct="1"/>
              <a:t>8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Embedding Javascript</a:t>
            </a:r>
          </a:p>
        </p:txBody>
      </p:sp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609600" y="1295400"/>
            <a:ext cx="8229600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&lt;body&gt;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...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&lt;script type="text/</a:t>
            </a:r>
            <a:r>
              <a:rPr lang="en-US" sz="2000" b="1" dirty="0" err="1">
                <a:latin typeface="Courier New" pitchFamily="49" charset="0"/>
              </a:rPr>
              <a:t>javascript</a:t>
            </a:r>
            <a:r>
              <a:rPr lang="en-US" sz="2000" b="1" dirty="0">
                <a:latin typeface="Courier New" pitchFamily="49" charset="0"/>
              </a:rPr>
              <a:t>" </a:t>
            </a:r>
            <a:r>
              <a:rPr lang="en-US" sz="2000" b="1" dirty="0" err="1">
                <a:latin typeface="Courier New" pitchFamily="49" charset="0"/>
              </a:rPr>
              <a:t>src</a:t>
            </a:r>
            <a:r>
              <a:rPr lang="en-US" sz="2000" b="1" dirty="0">
                <a:latin typeface="Courier New" pitchFamily="49" charset="0"/>
              </a:rPr>
              <a:t>="myCode.js" /&gt;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&lt;script type="text/</a:t>
            </a:r>
            <a:r>
              <a:rPr lang="en-US" sz="2000" b="1" dirty="0" err="1">
                <a:latin typeface="Courier New" pitchFamily="49" charset="0"/>
              </a:rPr>
              <a:t>javascript</a:t>
            </a:r>
            <a:r>
              <a:rPr lang="en-US" sz="2000" b="1" dirty="0">
                <a:latin typeface="Courier New" pitchFamily="49" charset="0"/>
              </a:rPr>
              <a:t>"&gt;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//&lt;![CDATA[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alert("Page is loading");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//]]&gt;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&lt;/script&gt;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&lt;p </a:t>
            </a:r>
            <a:r>
              <a:rPr lang="en-US" sz="2000" b="1" dirty="0" err="1">
                <a:latin typeface="Courier New" pitchFamily="49" charset="0"/>
              </a:rPr>
              <a:t>onclick</a:t>
            </a:r>
            <a:r>
              <a:rPr lang="en-US" sz="2000" b="1" dirty="0">
                <a:latin typeface="Courier New" pitchFamily="49" charset="0"/>
              </a:rPr>
              <a:t>="alert(Hello, world!');"&gt;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Click here.&lt;/p&gt;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...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&lt;/body&gt;</a:t>
            </a:r>
          </a:p>
        </p:txBody>
      </p:sp>
      <p:sp>
        <p:nvSpPr>
          <p:cNvPr id="5126" name="Text Box 5"/>
          <p:cNvSpPr txBox="1">
            <a:spLocks noChangeArrowheads="1"/>
          </p:cNvSpPr>
          <p:nvPr/>
        </p:nvSpPr>
        <p:spPr bwMode="auto">
          <a:xfrm>
            <a:off x="4022725" y="1030288"/>
            <a:ext cx="3336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>
                <a:solidFill>
                  <a:schemeClr val="folHlink"/>
                </a:solidFill>
              </a:rPr>
              <a:t>External Javascript File</a:t>
            </a:r>
          </a:p>
        </p:txBody>
      </p:sp>
      <p:sp>
        <p:nvSpPr>
          <p:cNvPr id="5127" name="Line 6"/>
          <p:cNvSpPr>
            <a:spLocks noChangeShapeType="1"/>
          </p:cNvSpPr>
          <p:nvPr/>
        </p:nvSpPr>
        <p:spPr bwMode="auto">
          <a:xfrm flipH="1">
            <a:off x="5105400" y="1447800"/>
            <a:ext cx="45720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8" name="Text Box 7"/>
          <p:cNvSpPr txBox="1">
            <a:spLocks noChangeArrowheads="1"/>
          </p:cNvSpPr>
          <p:nvPr/>
        </p:nvSpPr>
        <p:spPr bwMode="auto">
          <a:xfrm>
            <a:off x="6272213" y="3363913"/>
            <a:ext cx="17287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>
                <a:solidFill>
                  <a:schemeClr val="folHlink"/>
                </a:solidFill>
              </a:rPr>
              <a:t>Inline Code</a:t>
            </a:r>
          </a:p>
        </p:txBody>
      </p:sp>
      <p:sp>
        <p:nvSpPr>
          <p:cNvPr id="5129" name="Line 8"/>
          <p:cNvSpPr>
            <a:spLocks noChangeShapeType="1"/>
          </p:cNvSpPr>
          <p:nvPr/>
        </p:nvSpPr>
        <p:spPr bwMode="auto">
          <a:xfrm flipH="1" flipV="1">
            <a:off x="5334000" y="3592513"/>
            <a:ext cx="9144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0" name="Text Box 9"/>
          <p:cNvSpPr txBox="1">
            <a:spLocks noChangeArrowheads="1"/>
          </p:cNvSpPr>
          <p:nvPr/>
        </p:nvSpPr>
        <p:spPr bwMode="auto">
          <a:xfrm>
            <a:off x="6348413" y="5562600"/>
            <a:ext cx="2117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>
                <a:solidFill>
                  <a:schemeClr val="folHlink"/>
                </a:solidFill>
              </a:rPr>
              <a:t>Event Handler</a:t>
            </a:r>
          </a:p>
        </p:txBody>
      </p:sp>
      <p:sp>
        <p:nvSpPr>
          <p:cNvPr id="5131" name="Line 10"/>
          <p:cNvSpPr>
            <a:spLocks noChangeShapeType="1"/>
          </p:cNvSpPr>
          <p:nvPr/>
        </p:nvSpPr>
        <p:spPr bwMode="auto">
          <a:xfrm flipH="1" flipV="1">
            <a:off x="4876800" y="5334000"/>
            <a:ext cx="1485900" cy="422275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60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9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11455</TotalTime>
  <Words>376</Words>
  <Application>Microsoft Office PowerPoint</Application>
  <PresentationFormat>On-screen Show (4:3)</PresentationFormat>
  <Paragraphs>99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Default Design</vt:lpstr>
      <vt:lpstr>Simple Javascript Example</vt:lpstr>
      <vt:lpstr>Factorial in Javascript</vt:lpstr>
      <vt:lpstr>Method Example</vt:lpstr>
      <vt:lpstr>Functions Can Have Properties</vt:lpstr>
      <vt:lpstr>Constructor</vt:lpstr>
      <vt:lpstr>Methods (the wrong way)</vt:lpstr>
      <vt:lpstr>Prototypes</vt:lpstr>
      <vt:lpstr>Embedding Javascript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443</cp:revision>
  <cp:lastPrinted>2011-01-25T21:54:55Z</cp:lastPrinted>
  <dcterms:created xsi:type="dcterms:W3CDTF">2008-10-19T02:20:00Z</dcterms:created>
  <dcterms:modified xsi:type="dcterms:W3CDTF">2014-02-10T23:22:44Z</dcterms:modified>
</cp:coreProperties>
</file>