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284" r:id="rId2"/>
    <p:sldId id="285" r:id="rId3"/>
    <p:sldId id="286" r:id="rId4"/>
    <p:sldId id="287" r:id="rId5"/>
    <p:sldId id="288" r:id="rId6"/>
    <p:sldId id="289" r:id="rId7"/>
    <p:sldId id="293" r:id="rId8"/>
    <p:sldId id="290" r:id="rId9"/>
    <p:sldId id="291" r:id="rId10"/>
    <p:sldId id="292" r:id="rId11"/>
    <p:sldId id="295" r:id="rId12"/>
    <p:sldId id="294" r:id="rId13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E8F9"/>
    <a:srgbClr val="8037B7"/>
    <a:srgbClr val="B17ED8"/>
    <a:srgbClr val="9E5ECE"/>
    <a:srgbClr val="E8D9F3"/>
    <a:srgbClr val="BD854D"/>
    <a:srgbClr val="E2A76C"/>
    <a:srgbClr val="FFECAF"/>
    <a:srgbClr val="EB7188"/>
    <a:srgbClr val="FF9B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123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190 Lecture Notes: My Editor Design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190 Lecture Notes: My Editor Design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190 Lecture Notes: My Editor Design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190 Lecture Notes: My Editor Design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190 Lecture Notes: My Editor Design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190 Lecture Notes: My Editor Design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190 Lecture Notes: My Editor Design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CS 190 Lecture Notes: My Editor Design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458200" cy="490696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Position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line,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charIndex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Position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(Position other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public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line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public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charIndex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8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boolean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equals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(Position other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compareTo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(Position other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18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line,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charIndex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18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(Position other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String </a:t>
            </a:r>
            <a:r>
              <a:rPr lang="en-US" sz="18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toString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sz="18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190 Lecture Notes: My Editor Design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Position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74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458200" cy="490696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Text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Text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(String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fileName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throws </a:t>
            </a:r>
            <a:r>
              <a:rPr lang="en-US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FileNotFoundException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IOException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String	</a:t>
            </a:r>
            <a:r>
              <a:rPr lang="en-US" sz="1800" dirty="0" err="1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getFileName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18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writeFile</a:t>
            </a:r>
            <a:r>
              <a:rPr lang="en-US" sz="18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(String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fileName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throws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FileNotFoundException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IOException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18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adjustPosition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(Position p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Position </a:t>
            </a:r>
            <a:r>
              <a:rPr lang="en-US" sz="18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advancePosition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(Position p,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numChars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18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insert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(Position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pos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 String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newText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1800" dirty="0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delete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(Position 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start, Position 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end)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CharSequence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getRange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(Position start, Position end)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String </a:t>
            </a:r>
            <a:r>
              <a:rPr lang="en-US" sz="1800" dirty="0" err="1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getAll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getTotalLines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18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addTracker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(Tracker tracker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18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removeTracker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(Tracker tracker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190 Lecture Notes: My Editor Design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666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458200" cy="490696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public interface Tracker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void </a:t>
            </a:r>
            <a:r>
              <a:rPr lang="en-US" sz="18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afterInsertion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(Position start, Position end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void </a:t>
            </a:r>
            <a:r>
              <a:rPr lang="en-US" sz="1800" dirty="0" err="1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beforeDeletion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(Position 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start, Position end);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190 Lecture Notes: My Editor Design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Text.Tracker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650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458200" cy="4906963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fr-FR" sz="1800" dirty="0" err="1" smtClean="0">
                <a:cs typeface="Courier New" panose="02070309020205020404" pitchFamily="49" charset="0"/>
              </a:rPr>
              <a:t>Knows</a:t>
            </a:r>
            <a:r>
              <a:rPr lang="fr-FR" sz="1800" dirty="0" smtClean="0">
                <a:cs typeface="Courier New" panose="02070309020205020404" pitchFamily="49" charset="0"/>
              </a:rPr>
              <a:t> </a:t>
            </a:r>
            <a:r>
              <a:rPr lang="fr-FR" sz="1800" dirty="0" err="1" smtClean="0">
                <a:cs typeface="Courier New" panose="02070309020205020404" pitchFamily="49" charset="0"/>
              </a:rPr>
              <a:t>everything</a:t>
            </a:r>
            <a:r>
              <a:rPr lang="fr-FR" sz="1800" dirty="0" smtClean="0">
                <a:cs typeface="Courier New" panose="02070309020205020404" pitchFamily="49" charset="0"/>
              </a:rPr>
              <a:t> about </a:t>
            </a:r>
            <a:r>
              <a:rPr lang="fr-FR" sz="1800" dirty="0" err="1" smtClean="0">
                <a:cs typeface="Courier New" panose="02070309020205020404" pitchFamily="49" charset="0"/>
              </a:rPr>
              <a:t>displaying</a:t>
            </a:r>
            <a:r>
              <a:rPr lang="fr-FR" sz="1800" dirty="0" smtClean="0">
                <a:cs typeface="Courier New" panose="02070309020205020404" pitchFamily="49" charset="0"/>
              </a:rPr>
              <a:t> </a:t>
            </a:r>
            <a:r>
              <a:rPr lang="fr-FR" sz="1800" dirty="0" err="1" smtClean="0">
                <a:cs typeface="Courier New" panose="02070309020205020404" pitchFamily="49" charset="0"/>
              </a:rPr>
              <a:t>text</a:t>
            </a:r>
            <a:endParaRPr lang="fr-FR" sz="1800" dirty="0" smtClean="0">
              <a:cs typeface="Courier New" panose="02070309020205020404" pitchFamily="49" charset="0"/>
            </a:endParaRPr>
          </a:p>
          <a:p>
            <a:pPr>
              <a:spcBef>
                <a:spcPts val="600"/>
              </a:spcBef>
            </a:pPr>
            <a:r>
              <a:rPr lang="fr-FR" sz="1800" dirty="0" err="1" smtClean="0">
                <a:cs typeface="Courier New" panose="02070309020205020404" pitchFamily="49" charset="0"/>
              </a:rPr>
              <a:t>Handles</a:t>
            </a:r>
            <a:r>
              <a:rPr lang="fr-FR" sz="1800" dirty="0" smtClean="0">
                <a:cs typeface="Courier New" panose="02070309020205020404" pitchFamily="49" charset="0"/>
              </a:rPr>
              <a:t> scrolling, </a:t>
            </a:r>
            <a:r>
              <a:rPr lang="fr-FR" sz="1800" dirty="0" err="1" smtClean="0">
                <a:cs typeface="Courier New" panose="02070309020205020404" pitchFamily="49" charset="0"/>
              </a:rPr>
              <a:t>window</a:t>
            </a:r>
            <a:r>
              <a:rPr lang="fr-FR" sz="1800" dirty="0" smtClean="0">
                <a:cs typeface="Courier New" panose="02070309020205020404" pitchFamily="49" charset="0"/>
              </a:rPr>
              <a:t> </a:t>
            </a:r>
            <a:r>
              <a:rPr lang="fr-FR" sz="1800" dirty="0" err="1" smtClean="0">
                <a:cs typeface="Courier New" panose="02070309020205020404" pitchFamily="49" charset="0"/>
              </a:rPr>
              <a:t>resizes</a:t>
            </a:r>
            <a:endParaRPr lang="fr-FR" sz="1800" dirty="0" smtClean="0">
              <a:cs typeface="Courier New" panose="02070309020205020404" pitchFamily="49" charset="0"/>
            </a:endParaRPr>
          </a:p>
          <a:p>
            <a:pPr>
              <a:spcBef>
                <a:spcPts val="600"/>
              </a:spcBef>
            </a:pPr>
            <a:r>
              <a:rPr lang="fr-FR" sz="1800" dirty="0" err="1" smtClean="0">
                <a:cs typeface="Courier New" panose="02070309020205020404" pitchFamily="49" charset="0"/>
              </a:rPr>
              <a:t>Knows</a:t>
            </a:r>
            <a:r>
              <a:rPr lang="fr-FR" sz="1800" dirty="0" smtClean="0">
                <a:cs typeface="Courier New" panose="02070309020205020404" pitchFamily="49" charset="0"/>
              </a:rPr>
              <a:t> </a:t>
            </a:r>
            <a:r>
              <a:rPr lang="fr-FR" sz="1800" dirty="0" err="1" smtClean="0">
                <a:cs typeface="Courier New" panose="02070309020205020404" pitchFamily="49" charset="0"/>
              </a:rPr>
              <a:t>nothing</a:t>
            </a:r>
            <a:r>
              <a:rPr lang="fr-FR" sz="1800" dirty="0" smtClean="0">
                <a:cs typeface="Courier New" panose="02070309020205020404" pitchFamily="49" charset="0"/>
              </a:rPr>
              <a:t> about </a:t>
            </a:r>
            <a:r>
              <a:rPr lang="fr-FR" sz="1800" dirty="0" err="1" smtClean="0">
                <a:cs typeface="Courier New" panose="02070309020205020404" pitchFamily="49" charset="0"/>
              </a:rPr>
              <a:t>other</a:t>
            </a:r>
            <a:r>
              <a:rPr lang="fr-FR" sz="1800" dirty="0" smtClean="0">
                <a:cs typeface="Courier New" panose="02070309020205020404" pitchFamily="49" charset="0"/>
              </a:rPr>
              <a:t> </a:t>
            </a:r>
            <a:r>
              <a:rPr lang="fr-FR" sz="1800" dirty="0" err="1" smtClean="0">
                <a:cs typeface="Courier New" panose="02070309020205020404" pitchFamily="49" charset="0"/>
              </a:rPr>
              <a:t>events</a:t>
            </a:r>
            <a:endParaRPr lang="fr-FR" sz="1800" dirty="0" smtClean="0"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sz="1800" dirty="0" err="1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TextPanel</a:t>
            </a:r>
            <a:r>
              <a:rPr lang="fr-FR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JFrame</a:t>
            </a:r>
            <a:r>
              <a:rPr lang="fr-FR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frame, </a:t>
            </a:r>
            <a:r>
              <a:rPr lang="fr-FR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Text</a:t>
            </a:r>
            <a:r>
              <a:rPr lang="fr-FR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text</a:t>
            </a:r>
            <a:r>
              <a:rPr lang="fr-FR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 Font </a:t>
            </a:r>
            <a:r>
              <a:rPr lang="fr-FR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font</a:t>
            </a:r>
            <a:r>
              <a:rPr lang="fr-FR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endParaRPr lang="fr-FR" sz="18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Position </a:t>
            </a:r>
            <a:r>
              <a:rPr lang="en-US" sz="18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getCharUnderPoint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x,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y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Position </a:t>
            </a:r>
            <a:r>
              <a:rPr lang="en-US" sz="18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getInsertPosition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18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setInsertPosition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(Position p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Position </a:t>
            </a:r>
            <a:r>
              <a:rPr lang="en-US" sz="18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getSelectionStart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Position </a:t>
            </a:r>
            <a:r>
              <a:rPr lang="en-US" sz="18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getSelectionEnd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String </a:t>
            </a:r>
            <a:r>
              <a:rPr lang="en-US" sz="18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getSelection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18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setSelection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(Position 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start, 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Position 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end)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18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makeVisible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(Position position)</a:t>
            </a:r>
            <a:endParaRPr lang="en-US" sz="18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190 Lecture Notes: My Editor Design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TextPanel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485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458200" cy="4906963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fr-FR" sz="1800" dirty="0" err="1" smtClean="0">
                <a:cs typeface="Courier New" panose="02070309020205020404" pitchFamily="49" charset="0"/>
              </a:rPr>
              <a:t>Defines</a:t>
            </a:r>
            <a:r>
              <a:rPr lang="fr-FR" sz="1800" dirty="0" smtClean="0">
                <a:cs typeface="Courier New" panose="02070309020205020404" pitchFamily="49" charset="0"/>
              </a:rPr>
              <a:t> the </a:t>
            </a:r>
            <a:r>
              <a:rPr lang="fr-FR" sz="1800" dirty="0" err="1" smtClean="0">
                <a:cs typeface="Courier New" panose="02070309020205020404" pitchFamily="49" charset="0"/>
              </a:rPr>
              <a:t>application’s</a:t>
            </a:r>
            <a:r>
              <a:rPr lang="fr-FR" sz="1800" dirty="0" smtClean="0">
                <a:cs typeface="Courier New" panose="02070309020205020404" pitchFamily="49" charset="0"/>
              </a:rPr>
              <a:t> user interface</a:t>
            </a:r>
          </a:p>
          <a:p>
            <a:pPr>
              <a:spcBef>
                <a:spcPts val="600"/>
              </a:spcBef>
            </a:pPr>
            <a:r>
              <a:rPr lang="fr-FR" sz="1800" dirty="0" smtClean="0">
                <a:cs typeface="Courier New" panose="02070309020205020404" pitchFamily="49" charset="0"/>
              </a:rPr>
              <a:t>No public </a:t>
            </a:r>
            <a:r>
              <a:rPr lang="fr-FR" sz="1800" dirty="0" err="1" smtClean="0">
                <a:cs typeface="Courier New" panose="02070309020205020404" pitchFamily="49" charset="0"/>
              </a:rPr>
              <a:t>methods</a:t>
            </a:r>
            <a:r>
              <a:rPr lang="fr-FR" sz="1800" dirty="0" smtClean="0">
                <a:cs typeface="Courier New" panose="02070309020205020404" pitchFamily="49" charset="0"/>
              </a:rPr>
              <a:t> (</a:t>
            </a:r>
            <a:r>
              <a:rPr lang="fr-FR" sz="1800" dirty="0" err="1" smtClean="0">
                <a:cs typeface="Courier New" panose="02070309020205020404" pitchFamily="49" charset="0"/>
              </a:rPr>
              <a:t>except</a:t>
            </a:r>
            <a:r>
              <a:rPr lang="fr-FR" sz="1800" dirty="0" smtClean="0">
                <a:cs typeface="Courier New" panose="02070309020205020404" pitchFamily="49" charset="0"/>
              </a:rPr>
              <a:t> </a:t>
            </a:r>
            <a:r>
              <a:rPr lang="fr-FR" sz="1800" dirty="0" err="1" smtClean="0">
                <a:cs typeface="Courier New" panose="02070309020205020404" pitchFamily="49" charset="0"/>
              </a:rPr>
              <a:t>event</a:t>
            </a:r>
            <a:r>
              <a:rPr lang="fr-FR" sz="1800" dirty="0" smtClean="0">
                <a:cs typeface="Courier New" panose="02070309020205020404" pitchFamily="49" charset="0"/>
              </a:rPr>
              <a:t> </a:t>
            </a:r>
            <a:r>
              <a:rPr lang="fr-FR" sz="1800" dirty="0" err="1" smtClean="0">
                <a:cs typeface="Courier New" panose="02070309020205020404" pitchFamily="49" charset="0"/>
              </a:rPr>
              <a:t>handlers</a:t>
            </a:r>
            <a:r>
              <a:rPr lang="fr-FR" sz="1800" dirty="0" smtClean="0">
                <a:cs typeface="Courier New" panose="02070309020205020404" pitchFamily="49" charset="0"/>
              </a:rPr>
              <a:t> </a:t>
            </a:r>
            <a:r>
              <a:rPr lang="fr-FR" sz="1800" dirty="0" err="1" smtClean="0">
                <a:cs typeface="Courier New" panose="02070309020205020404" pitchFamily="49" charset="0"/>
              </a:rPr>
              <a:t>called</a:t>
            </a:r>
            <a:r>
              <a:rPr lang="fr-FR" sz="1800" dirty="0" smtClean="0">
                <a:cs typeface="Courier New" panose="02070309020205020404" pitchFamily="49" charset="0"/>
              </a:rPr>
              <a:t> by Swing/AWT)</a:t>
            </a:r>
          </a:p>
          <a:p>
            <a:pPr marL="0" indent="0">
              <a:spcBef>
                <a:spcPts val="0"/>
              </a:spcBef>
              <a:buNone/>
            </a:pPr>
            <a:endParaRPr lang="fr-FR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solidFill>
                <a:schemeClr val="tx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solidFill>
                <a:schemeClr val="tx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err="1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EventHandler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(Context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context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TextPanel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panel,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JFrame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frame)</a:t>
            </a:r>
            <a:endParaRPr lang="en-US" sz="18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190 Lecture Notes: My Editor Design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EventHandler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178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458200" cy="4906963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fr-FR" sz="1800" dirty="0" err="1" smtClean="0">
                <a:cs typeface="Courier New" panose="02070309020205020404" pitchFamily="49" charset="0"/>
              </a:rPr>
              <a:t>Represents</a:t>
            </a:r>
            <a:r>
              <a:rPr lang="fr-FR" sz="1800" dirty="0" smtClean="0">
                <a:cs typeface="Courier New" panose="02070309020205020404" pitchFamily="49" charset="0"/>
              </a:rPr>
              <a:t> a file </a:t>
            </a:r>
            <a:r>
              <a:rPr lang="fr-FR" sz="1800" dirty="0" err="1" smtClean="0">
                <a:cs typeface="Courier New" panose="02070309020205020404" pitchFamily="49" charset="0"/>
              </a:rPr>
              <a:t>being</a:t>
            </a:r>
            <a:r>
              <a:rPr lang="fr-FR" sz="1800" dirty="0" smtClean="0">
                <a:cs typeface="Courier New" panose="02070309020205020404" pitchFamily="49" charset="0"/>
              </a:rPr>
              <a:t> </a:t>
            </a:r>
            <a:r>
              <a:rPr lang="fr-FR" sz="1800" dirty="0" err="1" smtClean="0">
                <a:cs typeface="Courier New" panose="02070309020205020404" pitchFamily="49" charset="0"/>
              </a:rPr>
              <a:t>edited</a:t>
            </a:r>
            <a:r>
              <a:rPr lang="fr-FR" sz="1800" dirty="0" smtClean="0">
                <a:cs typeface="Courier New" panose="02070309020205020404" pitchFamily="49" charset="0"/>
              </a:rPr>
              <a:t> (and all of </a:t>
            </a:r>
            <a:r>
              <a:rPr lang="fr-FR" sz="1800" dirty="0" err="1" smtClean="0">
                <a:cs typeface="Courier New" panose="02070309020205020404" pitchFamily="49" charset="0"/>
              </a:rPr>
              <a:t>its</a:t>
            </a:r>
            <a:r>
              <a:rPr lang="fr-FR" sz="1800" dirty="0" smtClean="0">
                <a:cs typeface="Courier New" panose="02070309020205020404" pitchFamily="49" charset="0"/>
              </a:rPr>
              <a:t> </a:t>
            </a:r>
            <a:r>
              <a:rPr lang="fr-FR" sz="1800" dirty="0" err="1" smtClean="0">
                <a:cs typeface="Courier New" panose="02070309020205020404" pitchFamily="49" charset="0"/>
              </a:rPr>
              <a:t>windows</a:t>
            </a:r>
            <a:r>
              <a:rPr lang="fr-FR" sz="1800" dirty="0" smtClean="0">
                <a:cs typeface="Courier New" panose="02070309020205020404" pitchFamily="49" charset="0"/>
              </a:rPr>
              <a:t>)</a:t>
            </a:r>
          </a:p>
          <a:p>
            <a:pPr>
              <a:spcBef>
                <a:spcPts val="600"/>
              </a:spcBef>
            </a:pPr>
            <a:r>
              <a:rPr lang="fr-FR" sz="1800" dirty="0" smtClean="0">
                <a:cs typeface="Courier New" panose="02070309020205020404" pitchFamily="49" charset="0"/>
              </a:rPr>
              <a:t>Top-</a:t>
            </a:r>
            <a:r>
              <a:rPr lang="fr-FR" sz="1800" dirty="0" err="1" smtClean="0">
                <a:cs typeface="Courier New" panose="02070309020205020404" pitchFamily="49" charset="0"/>
              </a:rPr>
              <a:t>level</a:t>
            </a:r>
            <a:r>
              <a:rPr lang="fr-FR" sz="1800" dirty="0" smtClean="0">
                <a:cs typeface="Courier New" panose="02070309020205020404" pitchFamily="49" charset="0"/>
              </a:rPr>
              <a:t> state </a:t>
            </a:r>
            <a:r>
              <a:rPr lang="fr-FR" sz="1800" dirty="0" err="1" smtClean="0">
                <a:cs typeface="Courier New" panose="02070309020205020404" pitchFamily="49" charset="0"/>
              </a:rPr>
              <a:t>shared</a:t>
            </a:r>
            <a:r>
              <a:rPr lang="fr-FR" sz="1800" dirty="0" smtClean="0">
                <a:cs typeface="Courier New" panose="02070309020205020404" pitchFamily="49" charset="0"/>
              </a:rPr>
              <a:t> </a:t>
            </a:r>
            <a:r>
              <a:rPr lang="fr-FR" sz="1800" dirty="0" err="1" smtClean="0">
                <a:cs typeface="Courier New" panose="02070309020205020404" pitchFamily="49" charset="0"/>
              </a:rPr>
              <a:t>among</a:t>
            </a:r>
            <a:r>
              <a:rPr lang="fr-FR" sz="1800" dirty="0" smtClean="0">
                <a:cs typeface="Courier New" panose="02070309020205020404" pitchFamily="49" charset="0"/>
              </a:rPr>
              <a:t> </a:t>
            </a:r>
            <a:r>
              <a:rPr lang="fr-FR" sz="1800" dirty="0" err="1" smtClean="0">
                <a:cs typeface="Courier New" panose="02070309020205020404" pitchFamily="49" charset="0"/>
              </a:rPr>
              <a:t>windows</a:t>
            </a:r>
            <a:endParaRPr lang="fr-FR" sz="1800" dirty="0" smtClean="0">
              <a:cs typeface="Courier New" panose="02070309020205020404" pitchFamily="49" charset="0"/>
            </a:endParaRPr>
          </a:p>
          <a:p>
            <a:pPr>
              <a:spcBef>
                <a:spcPts val="600"/>
              </a:spcBef>
            </a:pPr>
            <a:r>
              <a:rPr lang="fr-FR" sz="1800" dirty="0" err="1" smtClean="0">
                <a:cs typeface="Courier New" panose="02070309020205020404" pitchFamily="49" charset="0"/>
              </a:rPr>
              <a:t>Also</a:t>
            </a:r>
            <a:r>
              <a:rPr lang="fr-FR" sz="1800" dirty="0" smtClean="0">
                <a:cs typeface="Courier New" panose="02070309020205020404" pitchFamily="49" charset="0"/>
              </a:rPr>
              <a:t>, </a:t>
            </a:r>
            <a:r>
              <a:rPr lang="fr-FR" sz="1800" dirty="0" err="1" smtClean="0">
                <a:cs typeface="Courier New" panose="02070309020205020404" pitchFamily="49" charset="0"/>
              </a:rPr>
              <a:t>creates</a:t>
            </a:r>
            <a:r>
              <a:rPr lang="fr-FR" sz="1800" dirty="0" smtClean="0">
                <a:cs typeface="Courier New" panose="02070309020205020404" pitchFamily="49" charset="0"/>
              </a:rPr>
              <a:t> top-</a:t>
            </a:r>
            <a:r>
              <a:rPr lang="fr-FR" sz="1800" dirty="0" err="1" smtClean="0">
                <a:cs typeface="Courier New" panose="02070309020205020404" pitchFamily="49" charset="0"/>
              </a:rPr>
              <a:t>level</a:t>
            </a:r>
            <a:r>
              <a:rPr lang="fr-FR" sz="1800" dirty="0" smtClean="0">
                <a:cs typeface="Courier New" panose="02070309020205020404" pitchFamily="49" charset="0"/>
              </a:rPr>
              <a:t> </a:t>
            </a:r>
            <a:r>
              <a:rPr lang="fr-FR" sz="1800" dirty="0" err="1" smtClean="0">
                <a:cs typeface="Courier New" panose="02070309020205020404" pitchFamily="49" charset="0"/>
              </a:rPr>
              <a:t>windows</a:t>
            </a:r>
            <a:endParaRPr lang="fr-FR" sz="1800" dirty="0" smtClean="0"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solidFill>
                <a:schemeClr val="tx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public String </a:t>
            </a:r>
            <a:r>
              <a:rPr lang="en-US" sz="18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fileName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public Text </a:t>
            </a:r>
            <a:r>
              <a:rPr lang="en-US" sz="18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text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public Undo </a:t>
            </a:r>
            <a:r>
              <a:rPr lang="en-US" sz="1800" dirty="0" err="1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undo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public </a:t>
            </a:r>
            <a:r>
              <a:rPr lang="en-US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UndoText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undoText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public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TextPanel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focusPanel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Context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(String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fileName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public void </a:t>
            </a:r>
            <a:r>
              <a:rPr lang="en-US" sz="18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newWindow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sz="18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190 Lecture Notes: My Editor Design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33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458200" cy="4906963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fr-FR" sz="1800" dirty="0" err="1" smtClean="0">
                <a:cs typeface="Courier New" panose="02070309020205020404" pitchFamily="49" charset="0"/>
              </a:rPr>
              <a:t>Subclass</a:t>
            </a:r>
            <a:r>
              <a:rPr lang="fr-FR" sz="1800" dirty="0" smtClean="0">
                <a:cs typeface="Courier New" panose="02070309020205020404" pitchFamily="49" charset="0"/>
              </a:rPr>
              <a:t> of Position</a:t>
            </a:r>
          </a:p>
          <a:p>
            <a:pPr>
              <a:spcBef>
                <a:spcPts val="600"/>
              </a:spcBef>
            </a:pPr>
            <a:r>
              <a:rPr lang="fr-FR" sz="1800" dirty="0" err="1" smtClean="0">
                <a:cs typeface="Courier New" panose="02070309020205020404" pitchFamily="49" charset="0"/>
              </a:rPr>
              <a:t>Implements</a:t>
            </a:r>
            <a:r>
              <a:rPr lang="fr-FR" sz="1800" dirty="0" smtClean="0">
                <a:cs typeface="Courier New" panose="02070309020205020404" pitchFamily="49" charset="0"/>
              </a:rPr>
              <a:t> the </a:t>
            </a:r>
            <a:r>
              <a:rPr lang="fr-FR" sz="1800" dirty="0" err="1" smtClean="0">
                <a:cs typeface="Courier New" panose="02070309020205020404" pitchFamily="49" charset="0"/>
              </a:rPr>
              <a:t>Tracker</a:t>
            </a:r>
            <a:r>
              <a:rPr lang="fr-FR" sz="1800" dirty="0" smtClean="0">
                <a:cs typeface="Courier New" panose="02070309020205020404" pitchFamily="49" charset="0"/>
              </a:rPr>
              <a:t> interface: </a:t>
            </a:r>
            <a:r>
              <a:rPr lang="fr-FR" sz="1800" dirty="0" err="1" smtClean="0">
                <a:cs typeface="Courier New" panose="02070309020205020404" pitchFamily="49" charset="0"/>
              </a:rPr>
              <a:t>automatically</a:t>
            </a:r>
            <a:r>
              <a:rPr lang="fr-FR" sz="1800" dirty="0" smtClean="0">
                <a:cs typeface="Courier New" panose="02070309020205020404" pitchFamily="49" charset="0"/>
              </a:rPr>
              <a:t> updates </a:t>
            </a:r>
            <a:r>
              <a:rPr lang="fr-FR" sz="1800" dirty="0" err="1" smtClean="0">
                <a:cs typeface="Courier New" panose="02070309020205020404" pitchFamily="49" charset="0"/>
              </a:rPr>
              <a:t>when</a:t>
            </a:r>
            <a:r>
              <a:rPr lang="fr-FR" sz="1800" dirty="0">
                <a:cs typeface="Courier New" panose="02070309020205020404" pitchFamily="49" charset="0"/>
              </a:rPr>
              <a:t> </a:t>
            </a:r>
            <a:r>
              <a:rPr lang="fr-FR" sz="1800" dirty="0" err="1" smtClean="0">
                <a:cs typeface="Courier New" panose="02070309020205020404" pitchFamily="49" charset="0"/>
              </a:rPr>
              <a:t>text</a:t>
            </a:r>
            <a:r>
              <a:rPr lang="fr-FR" sz="1800" dirty="0" smtClean="0">
                <a:cs typeface="Courier New" panose="02070309020205020404" pitchFamily="49" charset="0"/>
              </a:rPr>
              <a:t> </a:t>
            </a:r>
            <a:r>
              <a:rPr lang="fr-FR" sz="1800" dirty="0" err="1" smtClean="0">
                <a:cs typeface="Courier New" panose="02070309020205020404" pitchFamily="49" charset="0"/>
              </a:rPr>
              <a:t>is</a:t>
            </a:r>
            <a:r>
              <a:rPr lang="fr-FR" sz="1800" dirty="0" smtClean="0">
                <a:cs typeface="Courier New" panose="02070309020205020404" pitchFamily="49" charset="0"/>
              </a:rPr>
              <a:t> </a:t>
            </a:r>
            <a:r>
              <a:rPr lang="fr-FR" sz="1800" dirty="0" err="1" smtClean="0">
                <a:cs typeface="Courier New" panose="02070309020205020404" pitchFamily="49" charset="0"/>
              </a:rPr>
              <a:t>modified</a:t>
            </a:r>
            <a:endParaRPr lang="fr-FR" sz="1800" dirty="0" smtClean="0"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solidFill>
                <a:schemeClr val="tx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TrackedPosition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(Text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text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line,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charIndex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190 Lecture Notes: My Editor Design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TrackedPosition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73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/>
          <p:cNvSpPr/>
          <p:nvPr/>
        </p:nvSpPr>
        <p:spPr>
          <a:xfrm>
            <a:off x="4191000" y="2819400"/>
            <a:ext cx="1066800" cy="381000"/>
          </a:xfrm>
          <a:prstGeom prst="rect">
            <a:avLst/>
          </a:prstGeom>
          <a:solidFill>
            <a:srgbClr val="DFE8F9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Position</a:t>
            </a:r>
            <a:endParaRPr lang="en-US" dirty="0"/>
          </a:p>
        </p:txBody>
      </p:sp>
      <p:sp>
        <p:nvSpPr>
          <p:cNvPr id="52" name="Rectangle 51"/>
          <p:cNvSpPr/>
          <p:nvPr/>
        </p:nvSpPr>
        <p:spPr>
          <a:xfrm>
            <a:off x="2895600" y="2819400"/>
            <a:ext cx="1066800" cy="381000"/>
          </a:xfrm>
          <a:prstGeom prst="rect">
            <a:avLst/>
          </a:prstGeom>
          <a:solidFill>
            <a:srgbClr val="DFE8F9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Position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190 Lecture Notes: My Editor Design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Trackers for Displaying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391400" y="4191000"/>
            <a:ext cx="1143000" cy="1371600"/>
          </a:xfrm>
          <a:prstGeom prst="rect">
            <a:avLst/>
          </a:prstGeom>
          <a:solidFill>
            <a:srgbClr val="DFE8F9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4400" y="1600200"/>
            <a:ext cx="1143000" cy="1981200"/>
          </a:xfrm>
          <a:prstGeom prst="rect">
            <a:avLst/>
          </a:prstGeom>
          <a:solidFill>
            <a:srgbClr val="DFE8F9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895600" y="3200400"/>
            <a:ext cx="1066800" cy="381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Tracker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4191000" y="3200400"/>
            <a:ext cx="1066800" cy="381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Tracker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5562600" y="3200400"/>
            <a:ext cx="1066800" cy="381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Tracker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914400" y="1323201"/>
            <a:ext cx="1143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 err="1" smtClean="0"/>
              <a:t>TextPanel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3200400"/>
            <a:ext cx="1143000" cy="381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Tracker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914400" y="1600200"/>
            <a:ext cx="1143000" cy="381000"/>
          </a:xfrm>
          <a:prstGeom prst="rect">
            <a:avLst/>
          </a:prstGeom>
          <a:solidFill>
            <a:srgbClr val="DFE8F9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insert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14400" y="1981200"/>
            <a:ext cx="1143000" cy="381000"/>
          </a:xfrm>
          <a:prstGeom prst="rect">
            <a:avLst/>
          </a:prstGeom>
          <a:solidFill>
            <a:srgbClr val="DFE8F9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selStart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14400" y="2362200"/>
            <a:ext cx="1143000" cy="381000"/>
          </a:xfrm>
          <a:prstGeom prst="rect">
            <a:avLst/>
          </a:prstGeom>
          <a:solidFill>
            <a:srgbClr val="DFE8F9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selEnd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7039710" y="3048000"/>
            <a:ext cx="18288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 err="1" smtClean="0"/>
              <a:t>TrackedPositions</a:t>
            </a:r>
            <a:endParaRPr lang="en-US" dirty="0"/>
          </a:p>
        </p:txBody>
      </p:sp>
      <p:sp>
        <p:nvSpPr>
          <p:cNvPr id="31" name="Left Brace 30"/>
          <p:cNvSpPr/>
          <p:nvPr/>
        </p:nvSpPr>
        <p:spPr>
          <a:xfrm rot="10800000">
            <a:off x="6858000" y="2743200"/>
            <a:ext cx="152400" cy="914400"/>
          </a:xfrm>
          <a:prstGeom prst="leftBrace">
            <a:avLst>
              <a:gd name="adj1" fmla="val 41667"/>
              <a:gd name="adj2" fmla="val 50000"/>
            </a:avLst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/>
          <p:cNvSpPr/>
          <p:nvPr/>
        </p:nvSpPr>
        <p:spPr>
          <a:xfrm>
            <a:off x="6477000" y="3581400"/>
            <a:ext cx="924169" cy="1076569"/>
          </a:xfrm>
          <a:custGeom>
            <a:avLst/>
            <a:gdLst>
              <a:gd name="connsiteX0" fmla="*/ 820615 w 820615"/>
              <a:gd name="connsiteY0" fmla="*/ 226646 h 226646"/>
              <a:gd name="connsiteX1" fmla="*/ 0 w 820615"/>
              <a:gd name="connsiteY1" fmla="*/ 226646 h 226646"/>
              <a:gd name="connsiteX2" fmla="*/ 0 w 820615"/>
              <a:gd name="connsiteY2" fmla="*/ 0 h 22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615" h="226646">
                <a:moveTo>
                  <a:pt x="820615" y="226646"/>
                </a:moveTo>
                <a:lnTo>
                  <a:pt x="0" y="226646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accent2">
                <a:lumMod val="25000"/>
              </a:schemeClr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36" name="Freeform 35"/>
          <p:cNvSpPr/>
          <p:nvPr/>
        </p:nvSpPr>
        <p:spPr>
          <a:xfrm>
            <a:off x="5181601" y="3581400"/>
            <a:ext cx="2209800" cy="1143001"/>
          </a:xfrm>
          <a:custGeom>
            <a:avLst/>
            <a:gdLst>
              <a:gd name="connsiteX0" fmla="*/ 820615 w 820615"/>
              <a:gd name="connsiteY0" fmla="*/ 226646 h 226646"/>
              <a:gd name="connsiteX1" fmla="*/ 0 w 820615"/>
              <a:gd name="connsiteY1" fmla="*/ 226646 h 226646"/>
              <a:gd name="connsiteX2" fmla="*/ 0 w 820615"/>
              <a:gd name="connsiteY2" fmla="*/ 0 h 22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615" h="226646">
                <a:moveTo>
                  <a:pt x="820615" y="226646"/>
                </a:moveTo>
                <a:lnTo>
                  <a:pt x="0" y="226646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accent2">
                <a:lumMod val="25000"/>
              </a:schemeClr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37" name="Freeform 36"/>
          <p:cNvSpPr/>
          <p:nvPr/>
        </p:nvSpPr>
        <p:spPr>
          <a:xfrm>
            <a:off x="3810001" y="3581400"/>
            <a:ext cx="3581400" cy="1219200"/>
          </a:xfrm>
          <a:custGeom>
            <a:avLst/>
            <a:gdLst>
              <a:gd name="connsiteX0" fmla="*/ 820615 w 820615"/>
              <a:gd name="connsiteY0" fmla="*/ 226646 h 226646"/>
              <a:gd name="connsiteX1" fmla="*/ 0 w 820615"/>
              <a:gd name="connsiteY1" fmla="*/ 226646 h 226646"/>
              <a:gd name="connsiteX2" fmla="*/ 0 w 820615"/>
              <a:gd name="connsiteY2" fmla="*/ 0 h 22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615" h="226646">
                <a:moveTo>
                  <a:pt x="820615" y="226646"/>
                </a:moveTo>
                <a:lnTo>
                  <a:pt x="0" y="226646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accent2">
                <a:lumMod val="25000"/>
              </a:schemeClr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42" name="Freeform 41"/>
          <p:cNvSpPr/>
          <p:nvPr/>
        </p:nvSpPr>
        <p:spPr>
          <a:xfrm>
            <a:off x="1905000" y="3581400"/>
            <a:ext cx="5486400" cy="1295400"/>
          </a:xfrm>
          <a:custGeom>
            <a:avLst/>
            <a:gdLst>
              <a:gd name="connsiteX0" fmla="*/ 820615 w 820615"/>
              <a:gd name="connsiteY0" fmla="*/ 226646 h 226646"/>
              <a:gd name="connsiteX1" fmla="*/ 0 w 820615"/>
              <a:gd name="connsiteY1" fmla="*/ 226646 h 226646"/>
              <a:gd name="connsiteX2" fmla="*/ 0 w 820615"/>
              <a:gd name="connsiteY2" fmla="*/ 0 h 22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615" h="226646">
                <a:moveTo>
                  <a:pt x="820615" y="226646"/>
                </a:moveTo>
                <a:lnTo>
                  <a:pt x="0" y="226646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accent2">
                <a:lumMod val="25000"/>
              </a:schemeClr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43" name="Freeform 42"/>
          <p:cNvSpPr/>
          <p:nvPr/>
        </p:nvSpPr>
        <p:spPr>
          <a:xfrm>
            <a:off x="2063262" y="2561492"/>
            <a:ext cx="1365738" cy="265723"/>
          </a:xfrm>
          <a:custGeom>
            <a:avLst/>
            <a:gdLst>
              <a:gd name="connsiteX0" fmla="*/ 0 w 1391138"/>
              <a:gd name="connsiteY0" fmla="*/ 0 h 265723"/>
              <a:gd name="connsiteX1" fmla="*/ 1391138 w 1391138"/>
              <a:gd name="connsiteY1" fmla="*/ 0 h 265723"/>
              <a:gd name="connsiteX2" fmla="*/ 1391138 w 1391138"/>
              <a:gd name="connsiteY2" fmla="*/ 265723 h 265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91138" h="265723">
                <a:moveTo>
                  <a:pt x="0" y="0"/>
                </a:moveTo>
                <a:lnTo>
                  <a:pt x="1391138" y="0"/>
                </a:lnTo>
                <a:lnTo>
                  <a:pt x="1391138" y="265723"/>
                </a:lnTo>
              </a:path>
            </a:pathLst>
          </a:custGeom>
          <a:noFill/>
          <a:ln w="19050">
            <a:tailEnd type="triangle" w="sm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 49"/>
          <p:cNvSpPr/>
          <p:nvPr/>
        </p:nvSpPr>
        <p:spPr>
          <a:xfrm>
            <a:off x="2057400" y="2178540"/>
            <a:ext cx="2667000" cy="646723"/>
          </a:xfrm>
          <a:custGeom>
            <a:avLst/>
            <a:gdLst>
              <a:gd name="connsiteX0" fmla="*/ 0 w 1391138"/>
              <a:gd name="connsiteY0" fmla="*/ 0 h 265723"/>
              <a:gd name="connsiteX1" fmla="*/ 1391138 w 1391138"/>
              <a:gd name="connsiteY1" fmla="*/ 0 h 265723"/>
              <a:gd name="connsiteX2" fmla="*/ 1391138 w 1391138"/>
              <a:gd name="connsiteY2" fmla="*/ 265723 h 265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91138" h="265723">
                <a:moveTo>
                  <a:pt x="0" y="0"/>
                </a:moveTo>
                <a:lnTo>
                  <a:pt x="1391138" y="0"/>
                </a:lnTo>
                <a:lnTo>
                  <a:pt x="1391138" y="265723"/>
                </a:lnTo>
              </a:path>
            </a:pathLst>
          </a:custGeom>
          <a:noFill/>
          <a:ln w="19050">
            <a:tailEnd type="triangle" w="sm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 50"/>
          <p:cNvSpPr/>
          <p:nvPr/>
        </p:nvSpPr>
        <p:spPr>
          <a:xfrm>
            <a:off x="2057400" y="1783860"/>
            <a:ext cx="4038600" cy="1035540"/>
          </a:xfrm>
          <a:custGeom>
            <a:avLst/>
            <a:gdLst>
              <a:gd name="connsiteX0" fmla="*/ 0 w 1391138"/>
              <a:gd name="connsiteY0" fmla="*/ 0 h 265723"/>
              <a:gd name="connsiteX1" fmla="*/ 1391138 w 1391138"/>
              <a:gd name="connsiteY1" fmla="*/ 0 h 265723"/>
              <a:gd name="connsiteX2" fmla="*/ 1391138 w 1391138"/>
              <a:gd name="connsiteY2" fmla="*/ 265723 h 265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91138" h="265723">
                <a:moveTo>
                  <a:pt x="0" y="0"/>
                </a:moveTo>
                <a:lnTo>
                  <a:pt x="1391138" y="0"/>
                </a:lnTo>
                <a:lnTo>
                  <a:pt x="1391138" y="265723"/>
                </a:lnTo>
              </a:path>
            </a:pathLst>
          </a:custGeom>
          <a:noFill/>
          <a:ln w="19050">
            <a:tailEnd type="triangle" w="sm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5562600" y="2819400"/>
            <a:ext cx="1066800" cy="381000"/>
          </a:xfrm>
          <a:prstGeom prst="rect">
            <a:avLst/>
          </a:prstGeom>
          <a:solidFill>
            <a:srgbClr val="DFE8F9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Position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686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458200" cy="490696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public class Undo 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public 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interface Action 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public 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18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redo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public 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18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undo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Undo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sz="18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void </a:t>
            </a:r>
            <a:r>
              <a:rPr lang="en-US" sz="18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addAction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(Action action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void </a:t>
            </a:r>
            <a:r>
              <a:rPr lang="en-US" sz="18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addFence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void </a:t>
            </a:r>
            <a:r>
              <a:rPr lang="en-US" sz="18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undo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void </a:t>
            </a:r>
            <a:r>
              <a:rPr lang="en-US" sz="18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redo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sz="18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8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190 Lecture Notes: My Editor Design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098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>
            <a:stCxn id="24" idx="0"/>
          </p:cNvCxnSpPr>
          <p:nvPr/>
        </p:nvCxnSpPr>
        <p:spPr>
          <a:xfrm flipV="1">
            <a:off x="4800600" y="4306275"/>
            <a:ext cx="0" cy="646725"/>
          </a:xfrm>
          <a:prstGeom prst="line">
            <a:avLst/>
          </a:prstGeom>
          <a:noFill/>
          <a:ln>
            <a:solidFill>
              <a:schemeClr val="tx2"/>
            </a:solidFill>
            <a:tailEnd type="non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52" name="Rectangle 51"/>
          <p:cNvSpPr/>
          <p:nvPr/>
        </p:nvSpPr>
        <p:spPr>
          <a:xfrm>
            <a:off x="1371600" y="3962400"/>
            <a:ext cx="1066800" cy="1066800"/>
          </a:xfrm>
          <a:prstGeom prst="rect">
            <a:avLst/>
          </a:prstGeom>
          <a:solidFill>
            <a:srgbClr val="DFE8F9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dirty="0" smtClean="0"/>
              <a:t>Undo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methods, just constructor:</a:t>
            </a:r>
          </a:p>
          <a:p>
            <a:pPr marL="344488" indent="0">
              <a:buNone/>
            </a:pP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new 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UndoText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(Text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text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Undo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undo);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190 Lecture Notes: My Editor Design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UndoText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391400" y="4114800"/>
            <a:ext cx="1143000" cy="1371600"/>
          </a:xfrm>
          <a:prstGeom prst="rect">
            <a:avLst/>
          </a:prstGeom>
          <a:solidFill>
            <a:srgbClr val="DFE8F9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5486400" y="4495800"/>
            <a:ext cx="1066800" cy="381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Tracker</a:t>
            </a:r>
            <a:endParaRPr lang="en-US" dirty="0"/>
          </a:p>
        </p:txBody>
      </p:sp>
      <p:sp>
        <p:nvSpPr>
          <p:cNvPr id="35" name="Freeform 34"/>
          <p:cNvSpPr/>
          <p:nvPr/>
        </p:nvSpPr>
        <p:spPr>
          <a:xfrm>
            <a:off x="6019801" y="4876800"/>
            <a:ext cx="1371600" cy="314569"/>
          </a:xfrm>
          <a:custGeom>
            <a:avLst/>
            <a:gdLst>
              <a:gd name="connsiteX0" fmla="*/ 820615 w 820615"/>
              <a:gd name="connsiteY0" fmla="*/ 226646 h 226646"/>
              <a:gd name="connsiteX1" fmla="*/ 0 w 820615"/>
              <a:gd name="connsiteY1" fmla="*/ 226646 h 226646"/>
              <a:gd name="connsiteX2" fmla="*/ 0 w 820615"/>
              <a:gd name="connsiteY2" fmla="*/ 0 h 22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615" h="226646">
                <a:moveTo>
                  <a:pt x="820615" y="226646"/>
                </a:moveTo>
                <a:lnTo>
                  <a:pt x="0" y="226646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tx2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5486400" y="4114800"/>
            <a:ext cx="1066800" cy="381000"/>
          </a:xfrm>
          <a:prstGeom prst="rect">
            <a:avLst/>
          </a:prstGeom>
          <a:solidFill>
            <a:srgbClr val="DFE8F9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5410200" y="3837801"/>
            <a:ext cx="12192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 err="1" smtClean="0"/>
              <a:t>UndoText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2514600" y="5486400"/>
            <a:ext cx="1676400" cy="381000"/>
          </a:xfrm>
          <a:prstGeom prst="rect">
            <a:avLst/>
          </a:prstGeom>
          <a:solidFill>
            <a:srgbClr val="DFE8F9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 err="1" smtClean="0"/>
              <a:t>UndoableInsert</a:t>
            </a:r>
            <a:endParaRPr lang="en-US" sz="1600" dirty="0"/>
          </a:p>
        </p:txBody>
      </p:sp>
      <p:sp>
        <p:nvSpPr>
          <p:cNvPr id="24" name="Rectangle 23"/>
          <p:cNvSpPr/>
          <p:nvPr/>
        </p:nvSpPr>
        <p:spPr>
          <a:xfrm>
            <a:off x="3962400" y="4953000"/>
            <a:ext cx="1676400" cy="381000"/>
          </a:xfrm>
          <a:prstGeom prst="rect">
            <a:avLst/>
          </a:prstGeom>
          <a:solidFill>
            <a:srgbClr val="DFE8F9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 err="1" smtClean="0"/>
              <a:t>UndoableDelete</a:t>
            </a:r>
            <a:endParaRPr lang="en-US" sz="1600" dirty="0"/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2438400" y="4298460"/>
            <a:ext cx="3048000" cy="0"/>
          </a:xfrm>
          <a:prstGeom prst="line">
            <a:avLst/>
          </a:prstGeom>
          <a:noFill/>
          <a:ln>
            <a:solidFill>
              <a:schemeClr val="tx2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3352800" y="4306275"/>
            <a:ext cx="0" cy="1180125"/>
          </a:xfrm>
          <a:prstGeom prst="line">
            <a:avLst/>
          </a:prstGeom>
          <a:noFill/>
          <a:ln>
            <a:solidFill>
              <a:schemeClr val="tx2"/>
            </a:solidFill>
            <a:tailEnd type="non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28" name="Freeform 27"/>
          <p:cNvSpPr/>
          <p:nvPr/>
        </p:nvSpPr>
        <p:spPr>
          <a:xfrm>
            <a:off x="5455138" y="5353538"/>
            <a:ext cx="2336800" cy="390770"/>
          </a:xfrm>
          <a:custGeom>
            <a:avLst/>
            <a:gdLst>
              <a:gd name="connsiteX0" fmla="*/ 0 w 2336800"/>
              <a:gd name="connsiteY0" fmla="*/ 0 h 390770"/>
              <a:gd name="connsiteX1" fmla="*/ 0 w 2336800"/>
              <a:gd name="connsiteY1" fmla="*/ 390770 h 390770"/>
              <a:gd name="connsiteX2" fmla="*/ 2336800 w 2336800"/>
              <a:gd name="connsiteY2" fmla="*/ 390770 h 390770"/>
              <a:gd name="connsiteX3" fmla="*/ 2336800 w 2336800"/>
              <a:gd name="connsiteY3" fmla="*/ 140677 h 390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6800" h="390770">
                <a:moveTo>
                  <a:pt x="0" y="0"/>
                </a:moveTo>
                <a:lnTo>
                  <a:pt x="0" y="390770"/>
                </a:lnTo>
                <a:lnTo>
                  <a:pt x="2336800" y="390770"/>
                </a:lnTo>
                <a:lnTo>
                  <a:pt x="2336800" y="140677"/>
                </a:lnTo>
              </a:path>
            </a:pathLst>
          </a:custGeom>
          <a:noFill/>
          <a:ln>
            <a:solidFill>
              <a:schemeClr val="accent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29" name="Freeform 28"/>
          <p:cNvSpPr/>
          <p:nvPr/>
        </p:nvSpPr>
        <p:spPr>
          <a:xfrm>
            <a:off x="3985846" y="5502031"/>
            <a:ext cx="4243754" cy="508000"/>
          </a:xfrm>
          <a:custGeom>
            <a:avLst/>
            <a:gdLst>
              <a:gd name="connsiteX0" fmla="*/ 0 w 4243754"/>
              <a:gd name="connsiteY0" fmla="*/ 375138 h 508000"/>
              <a:gd name="connsiteX1" fmla="*/ 0 w 4243754"/>
              <a:gd name="connsiteY1" fmla="*/ 508000 h 508000"/>
              <a:gd name="connsiteX2" fmla="*/ 4243754 w 4243754"/>
              <a:gd name="connsiteY2" fmla="*/ 508000 h 508000"/>
              <a:gd name="connsiteX3" fmla="*/ 4235939 w 4243754"/>
              <a:gd name="connsiteY3" fmla="*/ 0 h 5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43754" h="508000">
                <a:moveTo>
                  <a:pt x="0" y="375138"/>
                </a:moveTo>
                <a:lnTo>
                  <a:pt x="0" y="508000"/>
                </a:lnTo>
                <a:lnTo>
                  <a:pt x="4243754" y="508000"/>
                </a:lnTo>
                <a:lnTo>
                  <a:pt x="4235939" y="0"/>
                </a:lnTo>
              </a:path>
            </a:pathLst>
          </a:custGeom>
          <a:noFill/>
          <a:ln>
            <a:solidFill>
              <a:schemeClr val="accent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1143000" y="2667000"/>
            <a:ext cx="1524000" cy="381000"/>
          </a:xfrm>
          <a:prstGeom prst="rect">
            <a:avLst/>
          </a:prstGeom>
          <a:solidFill>
            <a:srgbClr val="DFE8F9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 err="1" smtClean="0"/>
              <a:t>EventHandler</a:t>
            </a:r>
            <a:endParaRPr lang="en-US" sz="1600" dirty="0"/>
          </a:p>
        </p:txBody>
      </p:sp>
      <p:sp>
        <p:nvSpPr>
          <p:cNvPr id="30" name="Freeform 29"/>
          <p:cNvSpPr/>
          <p:nvPr/>
        </p:nvSpPr>
        <p:spPr>
          <a:xfrm>
            <a:off x="2672862" y="2860431"/>
            <a:ext cx="5220676" cy="1242646"/>
          </a:xfrm>
          <a:custGeom>
            <a:avLst/>
            <a:gdLst>
              <a:gd name="connsiteX0" fmla="*/ 0 w 5220676"/>
              <a:gd name="connsiteY0" fmla="*/ 0 h 1242646"/>
              <a:gd name="connsiteX1" fmla="*/ 5212861 w 5220676"/>
              <a:gd name="connsiteY1" fmla="*/ 0 h 1242646"/>
              <a:gd name="connsiteX2" fmla="*/ 5220676 w 5220676"/>
              <a:gd name="connsiteY2" fmla="*/ 1242646 h 1242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20676" h="1242646">
                <a:moveTo>
                  <a:pt x="0" y="0"/>
                </a:moveTo>
                <a:lnTo>
                  <a:pt x="5212861" y="0"/>
                </a:lnTo>
                <a:lnTo>
                  <a:pt x="5220676" y="1242646"/>
                </a:lnTo>
              </a:path>
            </a:pathLst>
          </a:custGeom>
          <a:noFill/>
          <a:ln>
            <a:solidFill>
              <a:schemeClr val="tx2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3878051" y="2526268"/>
            <a:ext cx="1877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insert/delete text</a:t>
            </a:r>
            <a:endParaRPr lang="en-US" dirty="0">
              <a:solidFill>
                <a:schemeClr val="tx2"/>
              </a:solidFill>
            </a:endParaRPr>
          </a:p>
        </p:txBody>
      </p:sp>
      <p:cxnSp>
        <p:nvCxnSpPr>
          <p:cNvPr id="34" name="Straight Connector 33"/>
          <p:cNvCxnSpPr>
            <a:stCxn id="37" idx="2"/>
            <a:endCxn id="52" idx="0"/>
          </p:cNvCxnSpPr>
          <p:nvPr/>
        </p:nvCxnSpPr>
        <p:spPr>
          <a:xfrm>
            <a:off x="1905000" y="3048000"/>
            <a:ext cx="0" cy="914400"/>
          </a:xfrm>
          <a:prstGeom prst="line">
            <a:avLst/>
          </a:prstGeom>
          <a:noFill/>
          <a:ln>
            <a:solidFill>
              <a:schemeClr val="accent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44" name="TextBox 43"/>
          <p:cNvSpPr txBox="1"/>
          <p:nvPr/>
        </p:nvSpPr>
        <p:spPr>
          <a:xfrm>
            <a:off x="1900787" y="3276600"/>
            <a:ext cx="12234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4"/>
                </a:solidFill>
              </a:rPr>
              <a:t>undo/redo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38" name="Freeform 37"/>
          <p:cNvSpPr/>
          <p:nvPr/>
        </p:nvSpPr>
        <p:spPr>
          <a:xfrm>
            <a:off x="1899138" y="5033108"/>
            <a:ext cx="633047" cy="633046"/>
          </a:xfrm>
          <a:custGeom>
            <a:avLst/>
            <a:gdLst>
              <a:gd name="connsiteX0" fmla="*/ 0 w 633047"/>
              <a:gd name="connsiteY0" fmla="*/ 0 h 633046"/>
              <a:gd name="connsiteX1" fmla="*/ 0 w 633047"/>
              <a:gd name="connsiteY1" fmla="*/ 633046 h 633046"/>
              <a:gd name="connsiteX2" fmla="*/ 633047 w 633047"/>
              <a:gd name="connsiteY2" fmla="*/ 633046 h 633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3047" h="633046">
                <a:moveTo>
                  <a:pt x="0" y="0"/>
                </a:moveTo>
                <a:lnTo>
                  <a:pt x="0" y="633046"/>
                </a:lnTo>
                <a:lnTo>
                  <a:pt x="633047" y="633046"/>
                </a:lnTo>
              </a:path>
            </a:pathLst>
          </a:custGeom>
          <a:noFill/>
          <a:ln>
            <a:solidFill>
              <a:schemeClr val="accent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Connector 48"/>
          <p:cNvCxnSpPr/>
          <p:nvPr/>
        </p:nvCxnSpPr>
        <p:spPr>
          <a:xfrm>
            <a:off x="1905000" y="5150340"/>
            <a:ext cx="2057400" cy="0"/>
          </a:xfrm>
          <a:prstGeom prst="line">
            <a:avLst/>
          </a:prstGeom>
          <a:noFill/>
          <a:ln>
            <a:solidFill>
              <a:schemeClr val="accent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</p:spTree>
    <p:extLst>
      <p:ext uri="{BB962C8B-B14F-4D97-AF65-F5344CB8AC3E}">
        <p14:creationId xmlns:p14="http://schemas.microsoft.com/office/powerpoint/2010/main" val="233349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458200" cy="490696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solidFill>
                  <a:schemeClr val="tx2"/>
                </a:solidFill>
                <a:cs typeface="Courier New" panose="02070309020205020404" pitchFamily="49" charset="0"/>
              </a:rPr>
              <a:t>Before insertions and deletions: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context.undo.addAction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(new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UndoCursorSelection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(context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solidFill>
                  <a:schemeClr val="tx2"/>
                </a:solidFill>
                <a:cs typeface="Courier New" panose="02070309020205020404" pitchFamily="49" charset="0"/>
              </a:rPr>
              <a:t>... probably should have been: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new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UndoCursorSelection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(context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solidFill>
                  <a:schemeClr val="tx2"/>
                </a:solidFill>
                <a:cs typeface="Courier New" panose="02070309020205020404" pitchFamily="49" charset="0"/>
              </a:rPr>
              <a:t>... or, even better?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UndoCursorSelection.record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(context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190 Lecture Notes: My Editor Design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Undoing Cursor and Selection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027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tx2"/>
                </a:solidFill>
              </a:rPr>
              <a:t>When to add fences?</a:t>
            </a:r>
          </a:p>
          <a:p>
            <a:r>
              <a:rPr lang="en-US" dirty="0" smtClean="0"/>
              <a:t>When mouse clicked</a:t>
            </a:r>
          </a:p>
          <a:p>
            <a:r>
              <a:rPr lang="en-US" dirty="0" smtClean="0"/>
              <a:t>Before and after insertions &gt; 1 character</a:t>
            </a:r>
          </a:p>
          <a:p>
            <a:pPr lvl="1"/>
            <a:r>
              <a:rPr lang="en-US" dirty="0" smtClean="0"/>
              <a:t>But, doesn’t  </a:t>
            </a:r>
            <a:r>
              <a:rPr lang="en-US" dirty="0" smtClean="0"/>
              <a:t>handle single-character paste ops correctly...</a:t>
            </a:r>
          </a:p>
          <a:p>
            <a:r>
              <a:rPr lang="en-US" dirty="0" smtClean="0"/>
              <a:t>Before and after deleting </a:t>
            </a:r>
            <a:r>
              <a:rPr lang="en-US" dirty="0" smtClean="0"/>
              <a:t>selection</a:t>
            </a:r>
          </a:p>
          <a:p>
            <a:r>
              <a:rPr lang="en-US" dirty="0" smtClean="0"/>
              <a:t>Advantage: can understand each fence (pair?) in isolation</a:t>
            </a:r>
            <a:endParaRPr lang="en-US" dirty="0" smtClean="0"/>
          </a:p>
          <a:p>
            <a:r>
              <a:rPr lang="en-US" dirty="0" smtClean="0"/>
              <a:t>Disadvantage: may </a:t>
            </a:r>
            <a:r>
              <a:rPr lang="en-US" dirty="0" smtClean="0"/>
              <a:t>not scale well (future ops will require fences before and after?)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190 Lecture Notes: My Editor Design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Undo Grouping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401284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11899</TotalTime>
  <Words>513</Words>
  <Application>Microsoft Office PowerPoint</Application>
  <PresentationFormat>On-screen Show (4:3)</PresentationFormat>
  <Paragraphs>174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Default Design</vt:lpstr>
      <vt:lpstr>Position</vt:lpstr>
      <vt:lpstr>Text</vt:lpstr>
      <vt:lpstr>Text.Tracker</vt:lpstr>
      <vt:lpstr>TextPanel</vt:lpstr>
      <vt:lpstr>EventHandler</vt:lpstr>
      <vt:lpstr>Context</vt:lpstr>
      <vt:lpstr>TrackedPosition</vt:lpstr>
      <vt:lpstr>Using Trackers for Displaying</vt:lpstr>
      <vt:lpstr>Undo</vt:lpstr>
      <vt:lpstr>UndoText</vt:lpstr>
      <vt:lpstr>Undoing Cursor and Selection</vt:lpstr>
      <vt:lpstr>Undo Grouping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491</cp:revision>
  <cp:lastPrinted>2011-01-25T21:54:55Z</cp:lastPrinted>
  <dcterms:created xsi:type="dcterms:W3CDTF">2008-10-19T02:20:00Z</dcterms:created>
  <dcterms:modified xsi:type="dcterms:W3CDTF">2016-05-25T18:25:55Z</dcterms:modified>
</cp:coreProperties>
</file>