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399" r:id="rId2"/>
    <p:sldId id="400" r:id="rId3"/>
    <p:sldId id="401" r:id="rId4"/>
    <p:sldId id="402" r:id="rId5"/>
    <p:sldId id="403" r:id="rId6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93" d="100"/>
          <a:sy n="93" d="100"/>
        </p:scale>
        <p:origin x="96" y="4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DCAF42-0ACE-468A-8F62-AFE0A7CCF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FAE17E-A121-405A-AAC8-E5CA2E74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D4A66C-4695-4288-B192-F89F1BC5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Resource Locators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B103877-0391-404F-8473-518FCA598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91715"/>
            <a:ext cx="88312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Lucida Sans Typewriter" panose="020B0509030504030204" pitchFamily="49" charset="0"/>
              </a:rPr>
              <a:t>http://localhost:8080/friendships/create?my_id=100&amp;user_id=200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96D8F6CF-8132-4C39-A1A6-A2B698FA23CC}"/>
              </a:ext>
            </a:extLst>
          </p:cNvPr>
          <p:cNvSpPr>
            <a:spLocks/>
          </p:cNvSpPr>
          <p:nvPr/>
        </p:nvSpPr>
        <p:spPr bwMode="auto">
          <a:xfrm rot="-5400000">
            <a:off x="1847960" y="2229802"/>
            <a:ext cx="152400" cy="1143000"/>
          </a:xfrm>
          <a:prstGeom prst="leftBrace">
            <a:avLst>
              <a:gd name="adj1" fmla="val 3322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5AF21B66-4E53-4B39-88A4-64E4F85A54E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532428" y="1917858"/>
            <a:ext cx="152400" cy="547688"/>
          </a:xfrm>
          <a:prstGeom prst="leftBrace">
            <a:avLst>
              <a:gd name="adj1" fmla="val 2994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923ED4F1-DA87-445B-96ED-CBA75B8C6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" y="1062990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folHlink"/>
                </a:solidFill>
              </a:rPr>
              <a:t>Scheme</a:t>
            </a:r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64C6E2C2-0710-402A-93DA-E2B4942E09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26125" y="2953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75252EB5-B098-4316-A5E6-7E0209DD8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962" y="3501390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Host Name</a:t>
            </a:r>
          </a:p>
        </p:txBody>
      </p:sp>
      <p:sp>
        <p:nvSpPr>
          <p:cNvPr id="12" name="AutoShape 11">
            <a:extLst>
              <a:ext uri="{FF2B5EF4-FFF2-40B4-BE49-F238E27FC236}">
                <a16:creationId xmlns:a16="http://schemas.microsoft.com/office/drawing/2014/main" id="{42838A69-33B4-456B-9C06-3B564F57368C}"/>
              </a:ext>
            </a:extLst>
          </p:cNvPr>
          <p:cNvSpPr>
            <a:spLocks/>
          </p:cNvSpPr>
          <p:nvPr/>
        </p:nvSpPr>
        <p:spPr bwMode="auto">
          <a:xfrm rot="5400000" flipV="1">
            <a:off x="2888149" y="1909931"/>
            <a:ext cx="153350" cy="562591"/>
          </a:xfrm>
          <a:prstGeom prst="leftBrace">
            <a:avLst>
              <a:gd name="adj1" fmla="val 2152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CDBB53AF-8CC6-412A-867E-5838CC1CE5F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203" y="1429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7D87D1D2-B78C-4DD2-9D82-FA5E3DA61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770" y="1062990"/>
            <a:ext cx="1479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Port Number</a:t>
            </a:r>
          </a:p>
        </p:txBody>
      </p:sp>
      <p:sp>
        <p:nvSpPr>
          <p:cNvPr id="15" name="AutoShape 14">
            <a:extLst>
              <a:ext uri="{FF2B5EF4-FFF2-40B4-BE49-F238E27FC236}">
                <a16:creationId xmlns:a16="http://schemas.microsoft.com/office/drawing/2014/main" id="{35E3119F-5B81-43AC-81AE-2209BBA62F1A}"/>
              </a:ext>
            </a:extLst>
          </p:cNvPr>
          <p:cNvSpPr>
            <a:spLocks/>
          </p:cNvSpPr>
          <p:nvPr/>
        </p:nvSpPr>
        <p:spPr bwMode="auto">
          <a:xfrm rot="-5400000">
            <a:off x="4535033" y="1585472"/>
            <a:ext cx="140278" cy="2443781"/>
          </a:xfrm>
          <a:prstGeom prst="leftBrace">
            <a:avLst>
              <a:gd name="adj1" fmla="val 66667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C63F6828-EEE8-4748-BE7C-D277904618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06494" y="2953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53234E97-DCF9-4655-A657-7EDB124C6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8582" y="3501390"/>
            <a:ext cx="215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Hierarchical portion</a:t>
            </a:r>
          </a:p>
        </p:txBody>
      </p:sp>
      <p:sp>
        <p:nvSpPr>
          <p:cNvPr id="18" name="AutoShape 17">
            <a:extLst>
              <a:ext uri="{FF2B5EF4-FFF2-40B4-BE49-F238E27FC236}">
                <a16:creationId xmlns:a16="http://schemas.microsoft.com/office/drawing/2014/main" id="{4F14BBE6-533C-4A3C-9453-10D293FFB01C}"/>
              </a:ext>
            </a:extLst>
          </p:cNvPr>
          <p:cNvSpPr>
            <a:spLocks/>
          </p:cNvSpPr>
          <p:nvPr/>
        </p:nvSpPr>
        <p:spPr bwMode="auto">
          <a:xfrm rot="5400000" flipV="1">
            <a:off x="7338536" y="766288"/>
            <a:ext cx="181930" cy="2880358"/>
          </a:xfrm>
          <a:prstGeom prst="leftBrace">
            <a:avLst>
              <a:gd name="adj1" fmla="val 79011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A7B94A0B-3B27-447B-8C70-28CCC43043A0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0396" y="1429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B3D4EBBD-2139-4563-803C-5A031810A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646" y="1062990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folHlink"/>
                </a:solidFill>
              </a:rPr>
              <a:t>Query</a:t>
            </a:r>
          </a:p>
        </p:txBody>
      </p:sp>
      <p:sp>
        <p:nvSpPr>
          <p:cNvPr id="21" name="Line 24">
            <a:extLst>
              <a:ext uri="{FF2B5EF4-FFF2-40B4-BE49-F238E27FC236}">
                <a16:creationId xmlns:a16="http://schemas.microsoft.com/office/drawing/2014/main" id="{F120FDAF-F821-42CE-AE6F-9A7AC6A4ED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3545" y="1429702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0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5822E1-54C2-43BE-930C-0569ACBA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BABC65-4AA9-4696-9F0A-D10159F3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543EB4-5135-4A2A-80C2-D0EAE8BA9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GET Request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7B897F18-598C-445B-80B9-8FF22D999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1804670"/>
            <a:ext cx="6706235" cy="2549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en-US" dirty="0">
                <a:latin typeface="Lucida Sans Typewriter" panose="020B0509030504030204" pitchFamily="49" charset="0"/>
              </a:rPr>
              <a:t>GET /statuses/</a:t>
            </a:r>
            <a:r>
              <a:rPr lang="en-US" dirty="0" err="1">
                <a:latin typeface="Lucida Sans Typewriter" panose="020B0509030504030204" pitchFamily="49" charset="0"/>
              </a:rPr>
              <a:t>user_timeline?my_id</a:t>
            </a:r>
            <a:r>
              <a:rPr lang="en-US" dirty="0">
                <a:latin typeface="Lucida Sans Typewriter" panose="020B0509030504030204" pitchFamily="49" charset="0"/>
              </a:rPr>
              <a:t>=100 HTTP/1.1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Host: www.example.com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User-Agent: Mozilla/5.0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Accept: text/html, */*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Accept-Language: en-us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Accept-Charset: ISO-8859-1,utf-8</a:t>
            </a:r>
          </a:p>
          <a:p>
            <a:pPr algn="l"/>
            <a:r>
              <a:rPr lang="en-US" dirty="0">
                <a:latin typeface="Lucida Sans Typewriter" panose="020B0509030504030204" pitchFamily="49" charset="0"/>
              </a:rPr>
              <a:t>Connection: keep-alive</a:t>
            </a:r>
          </a:p>
          <a:p>
            <a:pPr algn="l"/>
            <a:r>
              <a:rPr lang="en-US" i="1" dirty="0">
                <a:solidFill>
                  <a:schemeClr val="folHlink"/>
                </a:solidFill>
                <a:latin typeface="Lucida Sans Typewriter" panose="020B0509030504030204" pitchFamily="49" charset="0"/>
              </a:rPr>
              <a:t>blank line</a:t>
            </a:r>
          </a:p>
          <a:p>
            <a:pPr algn="l"/>
            <a:endParaRPr lang="en-US" i="1" dirty="0">
              <a:solidFill>
                <a:schemeClr val="folHlink"/>
              </a:solidFill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DA05AA74-3917-4AC2-8A18-78B181FCC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650" y="963486"/>
            <a:ext cx="51456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chemeClr val="folHlink"/>
                </a:solidFill>
              </a:rPr>
              <a:t>URL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7EDF9205-9288-424C-A6DF-54EC0A5ECA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1725" y="1328611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7">
            <a:extLst>
              <a:ext uri="{FF2B5EF4-FFF2-40B4-BE49-F238E27FC236}">
                <a16:creationId xmlns:a16="http://schemas.microsoft.com/office/drawing/2014/main" id="{39B2B77B-BF02-4375-B53A-B08D948E45EA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0" y="1328611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41C0C071-A9A0-45D9-83E0-70566366F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135" y="963486"/>
            <a:ext cx="186775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dirty="0">
                <a:solidFill>
                  <a:schemeClr val="folHlink"/>
                </a:solidFill>
              </a:rPr>
              <a:t>Protocol Version</a:t>
            </a:r>
          </a:p>
        </p:txBody>
      </p:sp>
      <p:sp>
        <p:nvSpPr>
          <p:cNvPr id="11" name="Line 9">
            <a:extLst>
              <a:ext uri="{FF2B5EF4-FFF2-40B4-BE49-F238E27FC236}">
                <a16:creationId xmlns:a16="http://schemas.microsoft.com/office/drawing/2014/main" id="{5257250C-56CF-4492-AFAA-1CDFC78D2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0125" y="1328611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BD5177AE-9BE8-4E26-BD33-8A5DB3045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7368" y="963486"/>
            <a:ext cx="85440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Method</a:t>
            </a:r>
          </a:p>
        </p:txBody>
      </p:sp>
      <p:sp>
        <p:nvSpPr>
          <p:cNvPr id="13" name="AutoShape 11">
            <a:extLst>
              <a:ext uri="{FF2B5EF4-FFF2-40B4-BE49-F238E27FC236}">
                <a16:creationId xmlns:a16="http://schemas.microsoft.com/office/drawing/2014/main" id="{19E9EE8E-8634-4B64-B460-D19FE0DB0DA2}"/>
              </a:ext>
            </a:extLst>
          </p:cNvPr>
          <p:cNvSpPr>
            <a:spLocks/>
          </p:cNvSpPr>
          <p:nvPr/>
        </p:nvSpPr>
        <p:spPr bwMode="auto">
          <a:xfrm>
            <a:off x="1584324" y="2220595"/>
            <a:ext cx="168276" cy="1447800"/>
          </a:xfrm>
          <a:prstGeom prst="leftBrace">
            <a:avLst>
              <a:gd name="adj1" fmla="val 6277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A9227F91-67EE-4737-BBE6-EECAF49B1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835" y="2753995"/>
            <a:ext cx="96981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Headers</a:t>
            </a:r>
          </a:p>
        </p:txBody>
      </p:sp>
      <p:sp>
        <p:nvSpPr>
          <p:cNvPr id="15" name="AutoShape 13">
            <a:extLst>
              <a:ext uri="{FF2B5EF4-FFF2-40B4-BE49-F238E27FC236}">
                <a16:creationId xmlns:a16="http://schemas.microsoft.com/office/drawing/2014/main" id="{575966E4-0790-48A1-8C72-EA92A9A720EF}"/>
              </a:ext>
            </a:extLst>
          </p:cNvPr>
          <p:cNvSpPr>
            <a:spLocks/>
          </p:cNvSpPr>
          <p:nvPr/>
        </p:nvSpPr>
        <p:spPr bwMode="auto">
          <a:xfrm>
            <a:off x="1554480" y="3744595"/>
            <a:ext cx="198120" cy="518795"/>
          </a:xfrm>
          <a:prstGeom prst="leftBrace">
            <a:avLst>
              <a:gd name="adj1" fmla="val 27032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30750AF7-7F8B-4C47-940A-A935C2735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575" y="3645148"/>
            <a:ext cx="86722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2000" dirty="0">
                <a:solidFill>
                  <a:schemeClr val="folHlink"/>
                </a:solidFill>
              </a:rPr>
              <a:t>Body</a:t>
            </a:r>
            <a:br>
              <a:rPr lang="en-US" sz="2000" dirty="0">
                <a:solidFill>
                  <a:schemeClr val="folHlink"/>
                </a:solidFill>
              </a:rPr>
            </a:br>
            <a:r>
              <a:rPr lang="en-US" sz="2000" dirty="0">
                <a:solidFill>
                  <a:schemeClr val="folHlink"/>
                </a:solidFill>
              </a:rPr>
              <a:t>(empty)</a:t>
            </a:r>
          </a:p>
        </p:txBody>
      </p:sp>
    </p:spTree>
    <p:extLst>
      <p:ext uri="{BB962C8B-B14F-4D97-AF65-F5344CB8AC3E}">
        <p14:creationId xmlns:p14="http://schemas.microsoft.com/office/powerpoint/2010/main" val="204402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9CE261-2419-42EC-A26F-B280BA60B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61F2B-AEF6-49A2-ADD8-56302AEF5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F1B625-ABE5-40AA-A203-52D5392B9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</a:t>
            </a:r>
            <a:r>
              <a:rPr lang="en-US"/>
              <a:t>POST Response</a:t>
            </a:r>
            <a:endParaRPr lang="en-US" dirty="0"/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AEC2C948-C168-4217-84FC-0DD65929E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499235"/>
            <a:ext cx="6538595" cy="331279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HTTP/1.1  200  OK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Date: Thu, 24 Jul 2008 17:36:27 GMT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Server: Tweeter/1.0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Content-Type: application/</a:t>
            </a:r>
            <a:r>
              <a:rPr lang="en-US" dirty="0" err="1">
                <a:latin typeface="Lucida Sans Typewriter" panose="020B0509030504030204" pitchFamily="49" charset="0"/>
              </a:rPr>
              <a:t>json;charset</a:t>
            </a:r>
            <a:r>
              <a:rPr lang="en-US" dirty="0">
                <a:latin typeface="Lucida Sans Typewriter" panose="020B0509030504030204" pitchFamily="49" charset="0"/>
              </a:rPr>
              <a:t>=UTF-8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Content-Length: 266</a:t>
            </a:r>
          </a:p>
          <a:p>
            <a:pPr algn="l">
              <a:lnSpc>
                <a:spcPts val="1900"/>
              </a:lnSpc>
            </a:pPr>
            <a:r>
              <a:rPr lang="en-US" sz="1700" i="1" dirty="0">
                <a:solidFill>
                  <a:schemeClr val="folHlink"/>
                </a:solidFill>
              </a:rPr>
              <a:t>blank line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{"tweets":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[{"id": 20006, "user": 100,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  "time": "Mon Oct 27 18:02:57 PDT 2014",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  "text": "I’m at home now"},</a:t>
            </a:r>
          </a:p>
          <a:p>
            <a:pPr algn="l">
              <a:lnSpc>
                <a:spcPts val="1900"/>
              </a:lnSpc>
            </a:pPr>
            <a:r>
              <a:rPr lang="en-US" dirty="0">
                <a:latin typeface="Lucida Sans Typewriter" panose="020B0509030504030204" pitchFamily="49" charset="0"/>
              </a:rPr>
              <a:t>   ...</a:t>
            </a:r>
            <a:br>
              <a:rPr lang="en-US" dirty="0">
                <a:latin typeface="Lucida Sans Typewriter" panose="020B0509030504030204" pitchFamily="49" charset="0"/>
              </a:rPr>
            </a:br>
            <a:r>
              <a:rPr lang="en-US" dirty="0">
                <a:latin typeface="Lucida Sans Typewriter" panose="020B0509030504030204" pitchFamily="49" charset="0"/>
              </a:rPr>
              <a:t>  ]</a:t>
            </a:r>
            <a:br>
              <a:rPr lang="en-US" dirty="0">
                <a:latin typeface="Lucida Sans Typewriter" panose="020B0509030504030204" pitchFamily="49" charset="0"/>
              </a:rPr>
            </a:br>
            <a:r>
              <a:rPr lang="en-US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E3403D37-EBE1-4AA6-BA92-910A52E98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2467" y="709493"/>
            <a:ext cx="7261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Status</a:t>
            </a:r>
          </a:p>
        </p:txBody>
      </p:sp>
      <p:sp>
        <p:nvSpPr>
          <p:cNvPr id="8" name="Line 5">
            <a:extLst>
              <a:ext uri="{FF2B5EF4-FFF2-40B4-BE49-F238E27FC236}">
                <a16:creationId xmlns:a16="http://schemas.microsoft.com/office/drawing/2014/main" id="{7F9B384C-4F43-4EA7-97C0-8E13A7840D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9248" y="101663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35A94C17-30FD-44ED-81A5-984D02A5E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697845"/>
            <a:ext cx="183704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dirty="0">
                <a:solidFill>
                  <a:schemeClr val="folHlink"/>
                </a:solidFill>
              </a:rPr>
              <a:t>Status Message</a:t>
            </a:r>
          </a:p>
        </p:txBody>
      </p:sp>
      <p:sp>
        <p:nvSpPr>
          <p:cNvPr id="10" name="Line 8">
            <a:extLst>
              <a:ext uri="{FF2B5EF4-FFF2-40B4-BE49-F238E27FC236}">
                <a16:creationId xmlns:a16="http://schemas.microsoft.com/office/drawing/2014/main" id="{23E02343-ED12-4348-8577-CF15C2A31D0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0750" y="101663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5ED1EDE7-24EE-4FC1-9069-B4FBC7D48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795" y="709493"/>
            <a:ext cx="8562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Version</a:t>
            </a:r>
          </a:p>
        </p:txBody>
      </p:sp>
      <p:sp>
        <p:nvSpPr>
          <p:cNvPr id="12" name="AutoShape 10">
            <a:extLst>
              <a:ext uri="{FF2B5EF4-FFF2-40B4-BE49-F238E27FC236}">
                <a16:creationId xmlns:a16="http://schemas.microsoft.com/office/drawing/2014/main" id="{8BD442B1-B890-43D5-8336-2BE9F0D57071}"/>
              </a:ext>
            </a:extLst>
          </p:cNvPr>
          <p:cNvSpPr>
            <a:spLocks/>
          </p:cNvSpPr>
          <p:nvPr/>
        </p:nvSpPr>
        <p:spPr bwMode="auto">
          <a:xfrm>
            <a:off x="1447800" y="1595784"/>
            <a:ext cx="152400" cy="1249651"/>
          </a:xfrm>
          <a:prstGeom prst="leftBrace">
            <a:avLst>
              <a:gd name="adj1" fmla="val 7907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34ECC930-A6E0-4797-8487-F9D5B0E18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8" y="2075775"/>
            <a:ext cx="120472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2000" dirty="0">
                <a:solidFill>
                  <a:schemeClr val="folHlink"/>
                </a:solidFill>
              </a:rPr>
              <a:t>Headers</a:t>
            </a:r>
          </a:p>
        </p:txBody>
      </p:sp>
      <p:sp>
        <p:nvSpPr>
          <p:cNvPr id="14" name="AutoShape 12">
            <a:extLst>
              <a:ext uri="{FF2B5EF4-FFF2-40B4-BE49-F238E27FC236}">
                <a16:creationId xmlns:a16="http://schemas.microsoft.com/office/drawing/2014/main" id="{A8F0FB0C-6F0F-41E9-B096-2D436096E1B7}"/>
              </a:ext>
            </a:extLst>
          </p:cNvPr>
          <p:cNvSpPr>
            <a:spLocks/>
          </p:cNvSpPr>
          <p:nvPr/>
        </p:nvSpPr>
        <p:spPr bwMode="auto">
          <a:xfrm>
            <a:off x="1463040" y="2997835"/>
            <a:ext cx="137160" cy="1677035"/>
          </a:xfrm>
          <a:prstGeom prst="leftBrace">
            <a:avLst>
              <a:gd name="adj1" fmla="val 54167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DDA050E1-26BB-45D2-BCA1-278AEFFDC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3686502"/>
            <a:ext cx="7258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2000" dirty="0">
                <a:solidFill>
                  <a:schemeClr val="folHlink"/>
                </a:solidFill>
              </a:rPr>
              <a:t>Body</a:t>
            </a:r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50FCF96C-3EF2-47CC-8E2C-951124943D9B}"/>
              </a:ext>
            </a:extLst>
          </p:cNvPr>
          <p:cNvSpPr>
            <a:spLocks/>
          </p:cNvSpPr>
          <p:nvPr/>
        </p:nvSpPr>
        <p:spPr bwMode="auto">
          <a:xfrm>
            <a:off x="4038600" y="864235"/>
            <a:ext cx="685800" cy="685800"/>
          </a:xfrm>
          <a:custGeom>
            <a:avLst/>
            <a:gdLst>
              <a:gd name="T0" fmla="*/ 432 w 432"/>
              <a:gd name="T1" fmla="*/ 0 h 384"/>
              <a:gd name="T2" fmla="*/ 0 w 432"/>
              <a:gd name="T3" fmla="*/ 0 h 384"/>
              <a:gd name="T4" fmla="*/ 0 w 432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384">
                <a:moveTo>
                  <a:pt x="432" y="0"/>
                </a:moveTo>
                <a:lnTo>
                  <a:pt x="0" y="0"/>
                </a:lnTo>
                <a:lnTo>
                  <a:pt x="0" y="384"/>
                </a:ln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23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D15F55D-F5B5-42B1-A68B-4BDD2A4D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A0F891-0675-4AA2-BED2-45ED1F6EE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9A4873-EAF5-4A78-8CF5-B73B7C0E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Requests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BE249D88-4508-475B-B737-5822FB83EB2B}"/>
              </a:ext>
            </a:extLst>
          </p:cNvPr>
          <p:cNvSpPr txBox="1">
            <a:spLocks/>
          </p:cNvSpPr>
          <p:nvPr/>
        </p:nvSpPr>
        <p:spPr>
          <a:xfrm>
            <a:off x="457200" y="971550"/>
            <a:ext cx="8458200" cy="4023361"/>
          </a:xfrm>
          <a:prstGeom prst="rect">
            <a:avLst/>
          </a:prstGeom>
        </p:spPr>
        <p:txBody>
          <a:bodyPr/>
          <a:lstStyle>
            <a:lvl1pPr marL="274320" indent="-27432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914400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400">
                <a:solidFill>
                  <a:schemeClr val="tx1"/>
                </a:solidFill>
                <a:latin typeface="+mn-lt"/>
              </a:defRPr>
            </a:lvl3pPr>
            <a:lvl4pPr marL="1280160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4pPr>
            <a:lvl5pPr marL="1645920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POST /friendships/</a:t>
            </a:r>
            <a:r>
              <a:rPr lang="en-US" kern="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create?my_id</a:t>
            </a: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=100&amp;user_id=200</a:t>
            </a:r>
          </a:p>
          <a:p>
            <a:pPr lvl="1"/>
            <a:r>
              <a:rPr lang="en-US" kern="0" dirty="0">
                <a:cs typeface="Courier New" panose="02070309020205020404" pitchFamily="49" charset="0"/>
              </a:rPr>
              <a:t>User 100 becomes a follower of user 200</a:t>
            </a:r>
          </a:p>
          <a:p>
            <a:pPr marL="0" indent="0">
              <a:spcBef>
                <a:spcPts val="2400"/>
              </a:spcBef>
              <a:buFont typeface="Arial" charset="0"/>
              <a:buNone/>
            </a:pP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POST /friendships/</a:t>
            </a:r>
            <a:r>
              <a:rPr lang="en-US" kern="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destroy?my_id</a:t>
            </a: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=100&amp;user_id=200</a:t>
            </a:r>
          </a:p>
          <a:p>
            <a:pPr lvl="1"/>
            <a:r>
              <a:rPr lang="en-US" kern="0" dirty="0">
                <a:cs typeface="Courier New" panose="02070309020205020404" pitchFamily="49" charset="0"/>
              </a:rPr>
              <a:t>User 100 is no longer a follower of user 200</a:t>
            </a:r>
          </a:p>
          <a:p>
            <a:pPr marL="0" indent="0">
              <a:spcBef>
                <a:spcPts val="2400"/>
              </a:spcBef>
              <a:buFont typeface="Arial" charset="0"/>
              <a:buNone/>
            </a:pP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 /friends/</a:t>
            </a:r>
            <a:r>
              <a:rPr lang="en-US" kern="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ids.json?user_id</a:t>
            </a: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</a:t>
            </a:r>
          </a:p>
          <a:p>
            <a:pPr lvl="1"/>
            <a:r>
              <a:rPr lang="en-US" kern="0" dirty="0"/>
              <a:t>Return ids for all users that user 100 is following:</a:t>
            </a:r>
            <a:br>
              <a:rPr lang="en-US" kern="0" dirty="0"/>
            </a:br>
            <a:r>
              <a:rPr lang="en-US" sz="1400" b="1" kern="0" dirty="0">
                <a:solidFill>
                  <a:schemeClr val="accent2">
                    <a:lumMod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[100, 84, 290, 16]</a:t>
            </a:r>
          </a:p>
          <a:p>
            <a:pPr marL="0" indent="0">
              <a:buFont typeface="Arial" charset="0"/>
              <a:buNone/>
            </a:pP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POST /statuses/</a:t>
            </a:r>
            <a:r>
              <a:rPr lang="en-US" kern="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update?my_id</a:t>
            </a:r>
            <a:r>
              <a:rPr lang="en-US" kern="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=100&amp;status=Sleepy</a:t>
            </a:r>
          </a:p>
          <a:p>
            <a:pPr lvl="1"/>
            <a:r>
              <a:rPr lang="en-US" kern="0" dirty="0">
                <a:cs typeface="Courier New" panose="02070309020205020404" pitchFamily="49" charset="0"/>
              </a:rPr>
              <a:t>Create a new tweet for user 100</a:t>
            </a:r>
          </a:p>
        </p:txBody>
      </p:sp>
    </p:spTree>
    <p:extLst>
      <p:ext uri="{BB962C8B-B14F-4D97-AF65-F5344CB8AC3E}">
        <p14:creationId xmlns:p14="http://schemas.microsoft.com/office/powerpoint/2010/main" val="619598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C43D29-4CAF-4D41-97E8-AE5B5178E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HTTP Design Exercise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266156-2DB5-4FBE-B3EF-E00588CB3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A39CB5-6DED-4B61-AAC3-A52453485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Network APIs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528B75-114E-4821-A944-5D51D0DBFF9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serverSocket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ServerSocket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portNumber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Open a socket for server to accept connections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Containing application provides the port number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socket = </a:t>
            </a: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serverSocket.accept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reader = new </a:t>
            </a: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InputStreamReader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b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socket.getInputStream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Wait for next incoming connection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0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socket.close</a:t>
            </a:r>
            <a:r>
              <a:rPr lang="en-US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dirty="0"/>
              <a:t>Close specific connection to client</a:t>
            </a:r>
            <a:endParaRPr lang="en-US" sz="1400" b="1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cs typeface="Courier New" panose="02070309020205020404" pitchFamily="49" charset="0"/>
              </a:rPr>
              <a:t>All socket calls can throw </a:t>
            </a:r>
            <a:r>
              <a:rPr lang="en-US" sz="2000" dirty="0" err="1">
                <a:cs typeface="Courier New" panose="02070309020205020404" pitchFamily="49" charset="0"/>
              </a:rPr>
              <a:t>IOException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9159211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18408</TotalTime>
  <Words>327</Words>
  <Application>Microsoft Office PowerPoint</Application>
  <PresentationFormat>On-screen Show (16:9)</PresentationFormat>
  <Paragraphs>66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Courier New</vt:lpstr>
      <vt:lpstr>Lucida Sans Typewriter</vt:lpstr>
      <vt:lpstr>Verdana</vt:lpstr>
      <vt:lpstr>Wingdings</vt:lpstr>
      <vt:lpstr>Default Design</vt:lpstr>
      <vt:lpstr>Uniform Resource Locators</vt:lpstr>
      <vt:lpstr>HTTP GET Request</vt:lpstr>
      <vt:lpstr>HTTP POST Response</vt:lpstr>
      <vt:lpstr>Example Requests</vt:lpstr>
      <vt:lpstr>Java Network APIs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860</cp:revision>
  <cp:lastPrinted>2011-01-25T21:54:55Z</cp:lastPrinted>
  <dcterms:created xsi:type="dcterms:W3CDTF">2008-10-19T02:20:00Z</dcterms:created>
  <dcterms:modified xsi:type="dcterms:W3CDTF">2019-03-06T19:39:55Z</dcterms:modified>
</cp:coreProperties>
</file>