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435" r:id="rId2"/>
    <p:sldId id="436" r:id="rId3"/>
    <p:sldId id="437" r:id="rId4"/>
    <p:sldId id="438" r:id="rId5"/>
    <p:sldId id="439" r:id="rId6"/>
    <p:sldId id="440" r:id="rId7"/>
    <p:sldId id="442" r:id="rId8"/>
    <p:sldId id="441" r:id="rId9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0E6CBA"/>
    <a:srgbClr val="D81C1C"/>
    <a:srgbClr val="99CCF7"/>
    <a:srgbClr val="C0E0FA"/>
    <a:srgbClr val="E1F0FD"/>
    <a:srgbClr val="D7EEFF"/>
    <a:srgbClr val="FDDFE5"/>
    <a:srgbClr val="7B654F"/>
    <a:srgbClr val="967B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08" d="100"/>
          <a:sy n="108" d="100"/>
        </p:scale>
        <p:origin x="456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E69CF-298D-4270-B918-8AEF0CF1D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Layout for Process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023243-D570-49C3-8034-8C4B1AEAF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72729-61C8-4ED5-B26D-543E0ED69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124292A-2EEC-470B-AB81-3230CCAA7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120" y="1474470"/>
            <a:ext cx="2651760" cy="324612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750D9B4-50D2-4F13-A0B5-9E7077F8D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120" y="3348990"/>
            <a:ext cx="2651760" cy="1371600"/>
          </a:xfrm>
          <a:prstGeom prst="rect">
            <a:avLst/>
          </a:prstGeom>
          <a:solidFill>
            <a:srgbClr val="B7CBF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Code</a:t>
            </a: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EF69322A-F67A-4ADD-AD11-550549E1A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217" y="4446270"/>
            <a:ext cx="1426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/>
              <a:t>0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CFAD78C5-0311-4DF2-80AF-CB504A911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217" y="834390"/>
            <a:ext cx="1827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cs typeface="Arial" charset="0"/>
              </a:rPr>
              <a:t>∞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5B1DF486-FE52-4FCB-9994-886ABF601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120" y="2663190"/>
            <a:ext cx="2651760" cy="70104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Data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CDD61917-F4A2-4EC8-917B-E6E476056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120" y="925830"/>
            <a:ext cx="2651760" cy="64008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Stack</a:t>
            </a:r>
          </a:p>
        </p:txBody>
      </p:sp>
      <p:sp>
        <p:nvSpPr>
          <p:cNvPr id="11" name="AutoShape 13">
            <a:extLst>
              <a:ext uri="{FF2B5EF4-FFF2-40B4-BE49-F238E27FC236}">
                <a16:creationId xmlns:a16="http://schemas.microsoft.com/office/drawing/2014/main" id="{FA927371-E51E-46EB-96ED-184C3E9CC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6260" y="1611630"/>
            <a:ext cx="41148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AutoShape 13">
            <a:extLst>
              <a:ext uri="{FF2B5EF4-FFF2-40B4-BE49-F238E27FC236}">
                <a16:creationId xmlns:a16="http://schemas.microsoft.com/office/drawing/2014/main" id="{527B9F95-02A3-427A-A430-07674B14046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366260" y="2251710"/>
            <a:ext cx="411480" cy="365760"/>
          </a:xfrm>
          <a:prstGeom prst="downArrow">
            <a:avLst>
              <a:gd name="adj1" fmla="val 56250"/>
              <a:gd name="adj2" fmla="val 46181"/>
            </a:avLst>
          </a:prstGeom>
          <a:solidFill>
            <a:srgbClr val="CCFFCC"/>
          </a:solidFill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056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DE06A-7785-4464-AC8B-FA8F0148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Process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C6991A-8784-4633-929F-0C0AC1B41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39B5D4-66D8-43E1-8DD3-3A05A81E0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grpSp>
        <p:nvGrpSpPr>
          <p:cNvPr id="6" name="Group 40">
            <a:extLst>
              <a:ext uri="{FF2B5EF4-FFF2-40B4-BE49-F238E27FC236}">
                <a16:creationId xmlns:a16="http://schemas.microsoft.com/office/drawing/2014/main" id="{19235440-408F-4442-9C19-616880C1964F}"/>
              </a:ext>
            </a:extLst>
          </p:cNvPr>
          <p:cNvGrpSpPr>
            <a:grpSpLocks/>
          </p:cNvGrpSpPr>
          <p:nvPr/>
        </p:nvGrpSpPr>
        <p:grpSpPr bwMode="auto">
          <a:xfrm>
            <a:off x="4251960" y="1474470"/>
            <a:ext cx="365760" cy="457200"/>
            <a:chOff x="4992" y="3408"/>
            <a:chExt cx="240" cy="288"/>
          </a:xfrm>
        </p:grpSpPr>
        <p:sp>
          <p:nvSpPr>
            <p:cNvPr id="36" name="Rectangle 41">
              <a:extLst>
                <a:ext uri="{FF2B5EF4-FFF2-40B4-BE49-F238E27FC236}">
                  <a16:creationId xmlns:a16="http://schemas.microsoft.com/office/drawing/2014/main" id="{4B18AEAE-FDE5-4355-853F-B6B302BF8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3408"/>
              <a:ext cx="240" cy="288"/>
            </a:xfrm>
            <a:prstGeom prst="rect">
              <a:avLst/>
            </a:prstGeom>
            <a:gradFill rotWithShape="1">
              <a:gsLst>
                <a:gs pos="0">
                  <a:srgbClr val="B8F19B">
                    <a:gamma/>
                    <a:tint val="20000"/>
                    <a:invGamma/>
                  </a:srgbClr>
                </a:gs>
                <a:gs pos="100000">
                  <a:srgbClr val="B8F19B"/>
                </a:gs>
              </a:gsLst>
              <a:lin ang="2700000" scaled="1"/>
            </a:gradFill>
            <a:ln w="12700">
              <a:solidFill>
                <a:srgbClr val="52C11B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7" name="Text Box 42">
              <a:extLst>
                <a:ext uri="{FF2B5EF4-FFF2-40B4-BE49-F238E27FC236}">
                  <a16:creationId xmlns:a16="http://schemas.microsoft.com/office/drawing/2014/main" id="{5A6AB988-C5E4-47BC-8E9B-88EA454F87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9" y="3426"/>
              <a:ext cx="185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9CCF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A953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500" dirty="0"/>
                <a:t>101010101010101010101010101010101010101010101010</a:t>
              </a:r>
            </a:p>
          </p:txBody>
        </p:sp>
      </p:grpSp>
      <p:grpSp>
        <p:nvGrpSpPr>
          <p:cNvPr id="7" name="Group 43">
            <a:extLst>
              <a:ext uri="{FF2B5EF4-FFF2-40B4-BE49-F238E27FC236}">
                <a16:creationId xmlns:a16="http://schemas.microsoft.com/office/drawing/2014/main" id="{9787233E-9817-4EB1-9A83-8823EA971FDC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1474470"/>
            <a:ext cx="365760" cy="457200"/>
            <a:chOff x="1440" y="1632"/>
            <a:chExt cx="192" cy="240"/>
          </a:xfrm>
        </p:grpSpPr>
        <p:sp>
          <p:nvSpPr>
            <p:cNvPr id="30" name="AutoShape 44">
              <a:extLst>
                <a:ext uri="{FF2B5EF4-FFF2-40B4-BE49-F238E27FC236}">
                  <a16:creationId xmlns:a16="http://schemas.microsoft.com/office/drawing/2014/main" id="{C343F1C3-E7F9-4E33-A985-DDEF71F54ED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440" y="1632"/>
              <a:ext cx="192" cy="240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BFCEFF">
                    <a:gamma/>
                    <a:tint val="5882"/>
                    <a:invGamma/>
                  </a:srgbClr>
                </a:gs>
                <a:gs pos="100000">
                  <a:srgbClr val="BFCEFF"/>
                </a:gs>
              </a:gsLst>
              <a:lin ang="2700000" scaled="1"/>
            </a:gradFill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31" name="Line 45">
              <a:extLst>
                <a:ext uri="{FF2B5EF4-FFF2-40B4-BE49-F238E27FC236}">
                  <a16:creationId xmlns:a16="http://schemas.microsoft.com/office/drawing/2014/main" id="{A691CE9A-83A0-4AD8-9126-04984DFDBDD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672"/>
              <a:ext cx="125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" name="Line 46">
              <a:extLst>
                <a:ext uri="{FF2B5EF4-FFF2-40B4-BE49-F238E27FC236}">
                  <a16:creationId xmlns:a16="http://schemas.microsoft.com/office/drawing/2014/main" id="{F8AA657C-9D3B-40DE-BE34-3C529B05CB0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1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" name="Line 47">
              <a:extLst>
                <a:ext uri="{FF2B5EF4-FFF2-40B4-BE49-F238E27FC236}">
                  <a16:creationId xmlns:a16="http://schemas.microsoft.com/office/drawing/2014/main" id="{64B3278E-411A-4BE4-BA7F-BCCAE179F12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5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4" name="Line 48">
              <a:extLst>
                <a:ext uri="{FF2B5EF4-FFF2-40B4-BE49-F238E27FC236}">
                  <a16:creationId xmlns:a16="http://schemas.microsoft.com/office/drawing/2014/main" id="{643445C3-17B1-4CB7-ACAD-B2B3702389D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9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" name="Line 49">
              <a:extLst>
                <a:ext uri="{FF2B5EF4-FFF2-40B4-BE49-F238E27FC236}">
                  <a16:creationId xmlns:a16="http://schemas.microsoft.com/office/drawing/2014/main" id="{7C2A8D92-89C9-4C05-B3FA-40755ABB08D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83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8" name="Group 57">
            <a:extLst>
              <a:ext uri="{FF2B5EF4-FFF2-40B4-BE49-F238E27FC236}">
                <a16:creationId xmlns:a16="http://schemas.microsoft.com/office/drawing/2014/main" id="{54AC63CD-29DE-4735-9A5C-EDC59603B739}"/>
              </a:ext>
            </a:extLst>
          </p:cNvPr>
          <p:cNvGrpSpPr>
            <a:grpSpLocks/>
          </p:cNvGrpSpPr>
          <p:nvPr/>
        </p:nvGrpSpPr>
        <p:grpSpPr bwMode="auto">
          <a:xfrm>
            <a:off x="777240" y="1474470"/>
            <a:ext cx="365760" cy="457200"/>
            <a:chOff x="1104" y="1968"/>
            <a:chExt cx="230" cy="288"/>
          </a:xfrm>
        </p:grpSpPr>
        <p:sp>
          <p:nvSpPr>
            <p:cNvPr id="24" name="AutoShape 51">
              <a:extLst>
                <a:ext uri="{FF2B5EF4-FFF2-40B4-BE49-F238E27FC236}">
                  <a16:creationId xmlns:a16="http://schemas.microsoft.com/office/drawing/2014/main" id="{52DE0DF9-27B5-45B6-BA22-6B4BABC924D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104" y="1968"/>
              <a:ext cx="230" cy="288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FFE0B3">
                    <a:gamma/>
                    <a:tint val="5882"/>
                    <a:invGamma/>
                  </a:srgbClr>
                </a:gs>
                <a:gs pos="100000">
                  <a:srgbClr val="FFE0B3"/>
                </a:gs>
              </a:gsLst>
              <a:lin ang="2700000" scaled="1"/>
            </a:gradFill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25" name="Line 52">
              <a:extLst>
                <a:ext uri="{FF2B5EF4-FFF2-40B4-BE49-F238E27FC236}">
                  <a16:creationId xmlns:a16="http://schemas.microsoft.com/office/drawing/2014/main" id="{6BB189A2-DE92-4448-A3D3-7881824C622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016"/>
              <a:ext cx="150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" name="Line 53">
              <a:extLst>
                <a:ext uri="{FF2B5EF4-FFF2-40B4-BE49-F238E27FC236}">
                  <a16:creationId xmlns:a16="http://schemas.microsoft.com/office/drawing/2014/main" id="{E7251903-E474-4F03-A3D0-71966EFCF50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064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7" name="Line 54">
              <a:extLst>
                <a:ext uri="{FF2B5EF4-FFF2-40B4-BE49-F238E27FC236}">
                  <a16:creationId xmlns:a16="http://schemas.microsoft.com/office/drawing/2014/main" id="{5856A26B-8987-4800-B411-ECEC482DD92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112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8" name="Line 55">
              <a:extLst>
                <a:ext uri="{FF2B5EF4-FFF2-40B4-BE49-F238E27FC236}">
                  <a16:creationId xmlns:a16="http://schemas.microsoft.com/office/drawing/2014/main" id="{27262BC5-C337-41EA-816E-54C94CDB4F9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160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" name="Line 56">
              <a:extLst>
                <a:ext uri="{FF2B5EF4-FFF2-40B4-BE49-F238E27FC236}">
                  <a16:creationId xmlns:a16="http://schemas.microsoft.com/office/drawing/2014/main" id="{5EAF8166-E83B-401D-B0F9-166749F5544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208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9" name="Group 58">
            <a:extLst>
              <a:ext uri="{FF2B5EF4-FFF2-40B4-BE49-F238E27FC236}">
                <a16:creationId xmlns:a16="http://schemas.microsoft.com/office/drawing/2014/main" id="{3ACB2570-9AC6-4686-B71A-F61B45493425}"/>
              </a:ext>
            </a:extLst>
          </p:cNvPr>
          <p:cNvGrpSpPr>
            <a:grpSpLocks/>
          </p:cNvGrpSpPr>
          <p:nvPr/>
        </p:nvGrpSpPr>
        <p:grpSpPr bwMode="auto">
          <a:xfrm>
            <a:off x="1622264" y="1497251"/>
            <a:ext cx="413072" cy="411638"/>
            <a:chOff x="624" y="2592"/>
            <a:chExt cx="288" cy="287"/>
          </a:xfrm>
        </p:grpSpPr>
        <p:sp>
          <p:nvSpPr>
            <p:cNvPr id="22" name="Freeform 59">
              <a:extLst>
                <a:ext uri="{FF2B5EF4-FFF2-40B4-BE49-F238E27FC236}">
                  <a16:creationId xmlns:a16="http://schemas.microsoft.com/office/drawing/2014/main" id="{0C3EACE6-D6A7-46DC-BA86-4FAFF9808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" name="Arc 60">
              <a:extLst>
                <a:ext uri="{FF2B5EF4-FFF2-40B4-BE49-F238E27FC236}">
                  <a16:creationId xmlns:a16="http://schemas.microsoft.com/office/drawing/2014/main" id="{22CC971E-E00F-4923-AD50-1C5D74777C8F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" name="Line 111">
            <a:extLst>
              <a:ext uri="{FF2B5EF4-FFF2-40B4-BE49-F238E27FC236}">
                <a16:creationId xmlns:a16="http://schemas.microsoft.com/office/drawing/2014/main" id="{00880AF6-390F-4C42-800F-53CA2CE819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2612" y="170307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Text Box 115">
            <a:extLst>
              <a:ext uri="{FF2B5EF4-FFF2-40B4-BE49-F238E27FC236}">
                <a16:creationId xmlns:a16="http://schemas.microsoft.com/office/drawing/2014/main" id="{452AB9EA-C221-48C1-9B8C-5C2A75F89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885633"/>
            <a:ext cx="457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gcc</a:t>
            </a:r>
            <a:endParaRPr lang="en-US" dirty="0"/>
          </a:p>
        </p:txBody>
      </p:sp>
      <p:sp>
        <p:nvSpPr>
          <p:cNvPr id="16" name="Text Box 116">
            <a:extLst>
              <a:ext uri="{FF2B5EF4-FFF2-40B4-BE49-F238E27FC236}">
                <a16:creationId xmlns:a16="http://schemas.microsoft.com/office/drawing/2014/main" id="{4D57C600-E2AF-4640-8D10-87ADDE17D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885633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x.c</a:t>
            </a:r>
            <a:endParaRPr lang="en-US" dirty="0"/>
          </a:p>
        </p:txBody>
      </p:sp>
      <p:sp>
        <p:nvSpPr>
          <p:cNvPr id="17" name="Text Box 117">
            <a:extLst>
              <a:ext uri="{FF2B5EF4-FFF2-40B4-BE49-F238E27FC236}">
                <a16:creationId xmlns:a16="http://schemas.microsoft.com/office/drawing/2014/main" id="{AEEB24AB-851F-40BB-9CD5-7E97C7928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885633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/>
              <a:t>x.s</a:t>
            </a:r>
          </a:p>
        </p:txBody>
      </p:sp>
      <p:sp>
        <p:nvSpPr>
          <p:cNvPr id="18" name="Text Box 118">
            <a:extLst>
              <a:ext uri="{FF2B5EF4-FFF2-40B4-BE49-F238E27FC236}">
                <a16:creationId xmlns:a16="http://schemas.microsoft.com/office/drawing/2014/main" id="{DECA40A7-2FFD-43C7-9D5A-2BFCDD741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100" y="1885633"/>
            <a:ext cx="469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/>
              <a:t>as</a:t>
            </a:r>
          </a:p>
        </p:txBody>
      </p:sp>
      <p:sp>
        <p:nvSpPr>
          <p:cNvPr id="19" name="Text Box 119">
            <a:extLst>
              <a:ext uri="{FF2B5EF4-FFF2-40B4-BE49-F238E27FC236}">
                <a16:creationId xmlns:a16="http://schemas.microsoft.com/office/drawing/2014/main" id="{FFE6DE3B-7585-47EA-92A7-8227F20ED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300" y="1885633"/>
            <a:ext cx="546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x.o</a:t>
            </a:r>
            <a:endParaRPr lang="en-US" dirty="0"/>
          </a:p>
        </p:txBody>
      </p:sp>
      <p:sp>
        <p:nvSpPr>
          <p:cNvPr id="107" name="Freeform 191">
            <a:extLst>
              <a:ext uri="{FF2B5EF4-FFF2-40B4-BE49-F238E27FC236}">
                <a16:creationId xmlns:a16="http://schemas.microsoft.com/office/drawing/2014/main" id="{F8AF51EE-68AA-46BF-95BD-DC242B1E8304}"/>
              </a:ext>
            </a:extLst>
          </p:cNvPr>
          <p:cNvSpPr>
            <a:spLocks/>
          </p:cNvSpPr>
          <p:nvPr/>
        </p:nvSpPr>
        <p:spPr bwMode="auto">
          <a:xfrm>
            <a:off x="4724400" y="1703070"/>
            <a:ext cx="609600" cy="822960"/>
          </a:xfrm>
          <a:custGeom>
            <a:avLst/>
            <a:gdLst>
              <a:gd name="T0" fmla="*/ 0 w 673"/>
              <a:gd name="T1" fmla="*/ 1 h 577"/>
              <a:gd name="T2" fmla="*/ 672 w 673"/>
              <a:gd name="T3" fmla="*/ 577 h 57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73" h="577">
                <a:moveTo>
                  <a:pt x="0" y="1"/>
                </a:moveTo>
                <a:cubicBezTo>
                  <a:pt x="325" y="0"/>
                  <a:pt x="673" y="166"/>
                  <a:pt x="672" y="577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" name="Freeform 192">
            <a:extLst>
              <a:ext uri="{FF2B5EF4-FFF2-40B4-BE49-F238E27FC236}">
                <a16:creationId xmlns:a16="http://schemas.microsoft.com/office/drawing/2014/main" id="{B3645567-4BD5-4284-8691-6094340396EE}"/>
              </a:ext>
            </a:extLst>
          </p:cNvPr>
          <p:cNvSpPr>
            <a:spLocks/>
          </p:cNvSpPr>
          <p:nvPr/>
        </p:nvSpPr>
        <p:spPr bwMode="auto">
          <a:xfrm flipV="1">
            <a:off x="4724400" y="3288030"/>
            <a:ext cx="609600" cy="609600"/>
          </a:xfrm>
          <a:custGeom>
            <a:avLst/>
            <a:gdLst>
              <a:gd name="T0" fmla="*/ 0 w 673"/>
              <a:gd name="T1" fmla="*/ 1 h 577"/>
              <a:gd name="T2" fmla="*/ 672 w 673"/>
              <a:gd name="T3" fmla="*/ 577 h 57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73" h="577">
                <a:moveTo>
                  <a:pt x="0" y="1"/>
                </a:moveTo>
                <a:cubicBezTo>
                  <a:pt x="325" y="0"/>
                  <a:pt x="673" y="166"/>
                  <a:pt x="672" y="577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9" name="Group 197">
            <a:extLst>
              <a:ext uri="{FF2B5EF4-FFF2-40B4-BE49-F238E27FC236}">
                <a16:creationId xmlns:a16="http://schemas.microsoft.com/office/drawing/2014/main" id="{259767D2-61BA-4E07-9C90-694ADECF7463}"/>
              </a:ext>
            </a:extLst>
          </p:cNvPr>
          <p:cNvGrpSpPr>
            <a:grpSpLocks/>
          </p:cNvGrpSpPr>
          <p:nvPr/>
        </p:nvGrpSpPr>
        <p:grpSpPr bwMode="auto">
          <a:xfrm>
            <a:off x="5989320" y="2571750"/>
            <a:ext cx="365760" cy="457200"/>
            <a:chOff x="3840" y="3024"/>
            <a:chExt cx="240" cy="288"/>
          </a:xfrm>
        </p:grpSpPr>
        <p:sp>
          <p:nvSpPr>
            <p:cNvPr id="110" name="Rectangle 195">
              <a:extLst>
                <a:ext uri="{FF2B5EF4-FFF2-40B4-BE49-F238E27FC236}">
                  <a16:creationId xmlns:a16="http://schemas.microsoft.com/office/drawing/2014/main" id="{A38C5F67-2BB5-4B71-8F74-FF2378B77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3024"/>
              <a:ext cx="240" cy="288"/>
            </a:xfrm>
            <a:prstGeom prst="rect">
              <a:avLst/>
            </a:prstGeom>
            <a:gradFill rotWithShape="1">
              <a:gsLst>
                <a:gs pos="0">
                  <a:srgbClr val="FFBBC8">
                    <a:gamma/>
                    <a:tint val="5882"/>
                    <a:invGamma/>
                  </a:srgbClr>
                </a:gs>
                <a:gs pos="100000">
                  <a:srgbClr val="FFBBC8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11" name="Text Box 196">
              <a:extLst>
                <a:ext uri="{FF2B5EF4-FFF2-40B4-BE49-F238E27FC236}">
                  <a16:creationId xmlns:a16="http://schemas.microsoft.com/office/drawing/2014/main" id="{2E807494-BDC2-4FA2-B72C-2D617D6FBC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7" y="3042"/>
              <a:ext cx="185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9CCF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A953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500" dirty="0"/>
                <a:t>101010101010101010101010101010101010101010101010</a:t>
              </a:r>
            </a:p>
          </p:txBody>
        </p:sp>
      </p:grpSp>
      <p:sp>
        <p:nvSpPr>
          <p:cNvPr id="115" name="Text Box 235">
            <a:extLst>
              <a:ext uri="{FF2B5EF4-FFF2-40B4-BE49-F238E27FC236}">
                <a16:creationId xmlns:a16="http://schemas.microsoft.com/office/drawing/2014/main" id="{FBA61ADB-553E-4C06-837B-23E4C7CF0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880110"/>
            <a:ext cx="7239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Source</a:t>
            </a:r>
            <a:br>
              <a:rPr lang="en-US" dirty="0">
                <a:solidFill>
                  <a:schemeClr val="folHlink"/>
                </a:solidFill>
              </a:rPr>
            </a:br>
            <a:r>
              <a:rPr lang="en-US" dirty="0">
                <a:solidFill>
                  <a:schemeClr val="folHlink"/>
                </a:solidFill>
              </a:rPr>
              <a:t>Code</a:t>
            </a:r>
          </a:p>
        </p:txBody>
      </p:sp>
      <p:sp>
        <p:nvSpPr>
          <p:cNvPr id="116" name="Text Box 236">
            <a:extLst>
              <a:ext uri="{FF2B5EF4-FFF2-40B4-BE49-F238E27FC236}">
                <a16:creationId xmlns:a16="http://schemas.microsoft.com/office/drawing/2014/main" id="{A951EA47-BE3A-4B05-944F-76D2FCD54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75" y="880110"/>
            <a:ext cx="9906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Assembly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Code</a:t>
            </a:r>
          </a:p>
        </p:txBody>
      </p:sp>
      <p:sp>
        <p:nvSpPr>
          <p:cNvPr id="117" name="Text Box 237">
            <a:extLst>
              <a:ext uri="{FF2B5EF4-FFF2-40B4-BE49-F238E27FC236}">
                <a16:creationId xmlns:a16="http://schemas.microsoft.com/office/drawing/2014/main" id="{1B921AE1-2141-43CB-B398-203567281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0" y="880110"/>
            <a:ext cx="660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Object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File</a:t>
            </a:r>
          </a:p>
        </p:txBody>
      </p:sp>
      <p:sp>
        <p:nvSpPr>
          <p:cNvPr id="118" name="Text Box 238">
            <a:extLst>
              <a:ext uri="{FF2B5EF4-FFF2-40B4-BE49-F238E27FC236}">
                <a16:creationId xmlns:a16="http://schemas.microsoft.com/office/drawing/2014/main" id="{29639382-9EAC-4EEB-AED7-127770F3A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7840" y="880110"/>
            <a:ext cx="1188085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Executable</a:t>
            </a:r>
          </a:p>
        </p:txBody>
      </p:sp>
      <p:sp>
        <p:nvSpPr>
          <p:cNvPr id="119" name="Text Box 239">
            <a:extLst>
              <a:ext uri="{FF2B5EF4-FFF2-40B4-BE49-F238E27FC236}">
                <a16:creationId xmlns:a16="http://schemas.microsoft.com/office/drawing/2014/main" id="{4B7C4661-AC56-4496-A7DA-EC73E1519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2160" y="2982913"/>
            <a:ext cx="62484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dirty="0"/>
              <a:t>foo</a:t>
            </a:r>
          </a:p>
        </p:txBody>
      </p:sp>
      <p:sp>
        <p:nvSpPr>
          <p:cNvPr id="120" name="Text Box 241">
            <a:extLst>
              <a:ext uri="{FF2B5EF4-FFF2-40B4-BE49-F238E27FC236}">
                <a16:creationId xmlns:a16="http://schemas.microsoft.com/office/drawing/2014/main" id="{2CEF8942-23A0-4842-BF7F-7C09D0C0E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1920" y="4537710"/>
            <a:ext cx="914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Compiler</a:t>
            </a:r>
          </a:p>
        </p:txBody>
      </p:sp>
      <p:sp>
        <p:nvSpPr>
          <p:cNvPr id="121" name="Text Box 242">
            <a:extLst>
              <a:ext uri="{FF2B5EF4-FFF2-40B4-BE49-F238E27FC236}">
                <a16:creationId xmlns:a16="http://schemas.microsoft.com/office/drawing/2014/main" id="{F0E5A347-4F6E-491C-8DC6-E3CE8FD5C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2120" y="4537710"/>
            <a:ext cx="118872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Assembler</a:t>
            </a:r>
          </a:p>
        </p:txBody>
      </p:sp>
      <p:sp>
        <p:nvSpPr>
          <p:cNvPr id="122" name="Text Box 243">
            <a:extLst>
              <a:ext uri="{FF2B5EF4-FFF2-40B4-BE49-F238E27FC236}">
                <a16:creationId xmlns:a16="http://schemas.microsoft.com/office/drawing/2014/main" id="{692E6DD2-9EB2-4F93-99C1-601899235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5230" y="4537710"/>
            <a:ext cx="6223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Linker</a:t>
            </a:r>
          </a:p>
        </p:txBody>
      </p:sp>
      <p:sp>
        <p:nvSpPr>
          <p:cNvPr id="123" name="Text Box 244">
            <a:extLst>
              <a:ext uri="{FF2B5EF4-FFF2-40B4-BE49-F238E27FC236}">
                <a16:creationId xmlns:a16="http://schemas.microsoft.com/office/drawing/2014/main" id="{D90FE53E-605B-4AEA-8154-55A4E244E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880" y="4537710"/>
            <a:ext cx="75692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Loader</a:t>
            </a:r>
          </a:p>
        </p:txBody>
      </p:sp>
      <p:sp>
        <p:nvSpPr>
          <p:cNvPr id="124" name="Text Box 246">
            <a:extLst>
              <a:ext uri="{FF2B5EF4-FFF2-40B4-BE49-F238E27FC236}">
                <a16:creationId xmlns:a16="http://schemas.microsoft.com/office/drawing/2014/main" id="{1BDF3C0C-6A49-4E68-B672-62ADCE587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700" y="2982913"/>
            <a:ext cx="4699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ld</a:t>
            </a:r>
            <a:endParaRPr lang="en-US" dirty="0"/>
          </a:p>
        </p:txBody>
      </p:sp>
      <p:sp>
        <p:nvSpPr>
          <p:cNvPr id="125" name="AutoShape 248">
            <a:extLst>
              <a:ext uri="{FF2B5EF4-FFF2-40B4-BE49-F238E27FC236}">
                <a16:creationId xmlns:a16="http://schemas.microsoft.com/office/drawing/2014/main" id="{7109EFB4-7FC4-4FE2-AF1E-FD9E31FE9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594610"/>
            <a:ext cx="594360" cy="411480"/>
          </a:xfrm>
          <a:prstGeom prst="roundRect">
            <a:avLst>
              <a:gd name="adj" fmla="val 16667"/>
            </a:avLst>
          </a:prstGeom>
          <a:solidFill>
            <a:srgbClr val="B7CB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OS</a:t>
            </a:r>
          </a:p>
        </p:txBody>
      </p:sp>
      <p:grpSp>
        <p:nvGrpSpPr>
          <p:cNvPr id="127" name="Group 12">
            <a:extLst>
              <a:ext uri="{FF2B5EF4-FFF2-40B4-BE49-F238E27FC236}">
                <a16:creationId xmlns:a16="http://schemas.microsoft.com/office/drawing/2014/main" id="{F4CD18D9-6526-4836-937D-58E5880C9DB8}"/>
              </a:ext>
            </a:extLst>
          </p:cNvPr>
          <p:cNvGrpSpPr>
            <a:grpSpLocks/>
          </p:cNvGrpSpPr>
          <p:nvPr/>
        </p:nvGrpSpPr>
        <p:grpSpPr bwMode="auto">
          <a:xfrm>
            <a:off x="7765472" y="2029755"/>
            <a:ext cx="1073727" cy="1644502"/>
            <a:chOff x="1727" y="704"/>
            <a:chExt cx="465" cy="696"/>
          </a:xfrm>
        </p:grpSpPr>
        <p:sp>
          <p:nvSpPr>
            <p:cNvPr id="128" name="Rectangle 3">
              <a:extLst>
                <a:ext uri="{FF2B5EF4-FFF2-40B4-BE49-F238E27FC236}">
                  <a16:creationId xmlns:a16="http://schemas.microsoft.com/office/drawing/2014/main" id="{2DE4A221-BCE2-4612-AA7A-2C321770F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730"/>
              <a:ext cx="385" cy="656"/>
            </a:xfrm>
            <a:prstGeom prst="rect">
              <a:avLst/>
            </a:prstGeom>
            <a:solidFill>
              <a:srgbClr val="EAEA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Rectangle 4">
              <a:extLst>
                <a:ext uri="{FF2B5EF4-FFF2-40B4-BE49-F238E27FC236}">
                  <a16:creationId xmlns:a16="http://schemas.microsoft.com/office/drawing/2014/main" id="{731EFFBA-EF2A-446F-B0B3-75E9007B1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1198"/>
              <a:ext cx="385" cy="188"/>
            </a:xfrm>
            <a:prstGeom prst="rect">
              <a:avLst/>
            </a:prstGeom>
            <a:solidFill>
              <a:srgbClr val="B7CBF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 dirty="0"/>
                <a:t>Code</a:t>
              </a:r>
            </a:p>
          </p:txBody>
        </p:sp>
        <p:sp>
          <p:nvSpPr>
            <p:cNvPr id="130" name="Text Box 5">
              <a:extLst>
                <a:ext uri="{FF2B5EF4-FFF2-40B4-BE49-F238E27FC236}">
                  <a16:creationId xmlns:a16="http://schemas.microsoft.com/office/drawing/2014/main" id="{3B154FF7-D670-4F49-B989-E1A235B72A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" y="1296"/>
              <a:ext cx="49" cy="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 dirty="0"/>
                <a:t>0</a:t>
              </a:r>
            </a:p>
          </p:txBody>
        </p:sp>
        <p:sp>
          <p:nvSpPr>
            <p:cNvPr id="131" name="Text Box 6">
              <a:extLst>
                <a:ext uri="{FF2B5EF4-FFF2-40B4-BE49-F238E27FC236}">
                  <a16:creationId xmlns:a16="http://schemas.microsoft.com/office/drawing/2014/main" id="{28A946A4-1D4F-4955-A812-6B293414A2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7" y="704"/>
              <a:ext cx="63" cy="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 dirty="0">
                  <a:cs typeface="Arial" charset="0"/>
                </a:rPr>
                <a:t>∞</a:t>
              </a:r>
            </a:p>
          </p:txBody>
        </p:sp>
        <p:sp>
          <p:nvSpPr>
            <p:cNvPr id="132" name="Rectangle 7">
              <a:extLst>
                <a:ext uri="{FF2B5EF4-FFF2-40B4-BE49-F238E27FC236}">
                  <a16:creationId xmlns:a16="http://schemas.microsoft.com/office/drawing/2014/main" id="{DB16B3FE-3063-4209-B278-10998C3F1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1053"/>
              <a:ext cx="385" cy="145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 dirty="0"/>
                <a:t>Data</a:t>
              </a:r>
            </a:p>
          </p:txBody>
        </p:sp>
        <p:sp>
          <p:nvSpPr>
            <p:cNvPr id="133" name="Rectangle 8">
              <a:extLst>
                <a:ext uri="{FF2B5EF4-FFF2-40B4-BE49-F238E27FC236}">
                  <a16:creationId xmlns:a16="http://schemas.microsoft.com/office/drawing/2014/main" id="{3D30C5B6-7C10-4430-B515-67986F9DD2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" y="730"/>
              <a:ext cx="385" cy="114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 dirty="0"/>
                <a:t>Stack</a:t>
              </a:r>
            </a:p>
          </p:txBody>
        </p:sp>
        <p:sp>
          <p:nvSpPr>
            <p:cNvPr id="134" name="AutoShape 9">
              <a:extLst>
                <a:ext uri="{FF2B5EF4-FFF2-40B4-BE49-F238E27FC236}">
                  <a16:creationId xmlns:a16="http://schemas.microsoft.com/office/drawing/2014/main" id="{B6F88368-92CC-47A7-AE45-CAD88DFCC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4" y="844"/>
              <a:ext cx="52" cy="52"/>
            </a:xfrm>
            <a:prstGeom prst="downArrow">
              <a:avLst>
                <a:gd name="adj1" fmla="val 56250"/>
                <a:gd name="adj2" fmla="val 46181"/>
              </a:avLst>
            </a:prstGeom>
            <a:solidFill>
              <a:srgbClr val="FFFF99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AutoShape 10">
              <a:extLst>
                <a:ext uri="{FF2B5EF4-FFF2-40B4-BE49-F238E27FC236}">
                  <a16:creationId xmlns:a16="http://schemas.microsoft.com/office/drawing/2014/main" id="{6D94806B-63C9-4091-B23B-D01B3BEEAB9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74" y="1001"/>
              <a:ext cx="52" cy="52"/>
            </a:xfrm>
            <a:prstGeom prst="downArrow">
              <a:avLst>
                <a:gd name="adj1" fmla="val 56250"/>
                <a:gd name="adj2" fmla="val 46181"/>
              </a:avLst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6" name="Group 58">
            <a:extLst>
              <a:ext uri="{FF2B5EF4-FFF2-40B4-BE49-F238E27FC236}">
                <a16:creationId xmlns:a16="http://schemas.microsoft.com/office/drawing/2014/main" id="{7457188D-13AC-4E30-B0AA-C2AFD5D3C65A}"/>
              </a:ext>
            </a:extLst>
          </p:cNvPr>
          <p:cNvGrpSpPr>
            <a:grpSpLocks/>
          </p:cNvGrpSpPr>
          <p:nvPr/>
        </p:nvGrpSpPr>
        <p:grpSpPr bwMode="auto">
          <a:xfrm>
            <a:off x="3359624" y="1497251"/>
            <a:ext cx="413072" cy="411638"/>
            <a:chOff x="624" y="2592"/>
            <a:chExt cx="288" cy="287"/>
          </a:xfrm>
        </p:grpSpPr>
        <p:sp>
          <p:nvSpPr>
            <p:cNvPr id="137" name="Freeform 59">
              <a:extLst>
                <a:ext uri="{FF2B5EF4-FFF2-40B4-BE49-F238E27FC236}">
                  <a16:creationId xmlns:a16="http://schemas.microsoft.com/office/drawing/2014/main" id="{5F9253E3-1200-4F8E-92F2-DD61EBB30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" name="Arc 60">
              <a:extLst>
                <a:ext uri="{FF2B5EF4-FFF2-40B4-BE49-F238E27FC236}">
                  <a16:creationId xmlns:a16="http://schemas.microsoft.com/office/drawing/2014/main" id="{A7A08043-32C0-4D68-8C40-6D5C91A49A62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9" name="Line 111">
            <a:extLst>
              <a:ext uri="{FF2B5EF4-FFF2-40B4-BE49-F238E27FC236}">
                <a16:creationId xmlns:a16="http://schemas.microsoft.com/office/drawing/2014/main" id="{AFE8870C-C5D6-4265-BDE5-23A0A36761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4948" y="170307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" name="Line 111">
            <a:extLst>
              <a:ext uri="{FF2B5EF4-FFF2-40B4-BE49-F238E27FC236}">
                <a16:creationId xmlns:a16="http://schemas.microsoft.com/office/drawing/2014/main" id="{2BE17AB0-2D4B-45A8-8739-001B55A296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72" y="170307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" name="Line 111">
            <a:extLst>
              <a:ext uri="{FF2B5EF4-FFF2-40B4-BE49-F238E27FC236}">
                <a16:creationId xmlns:a16="http://schemas.microsoft.com/office/drawing/2014/main" id="{EDF5A5B0-A260-4946-95FC-6718C0C8DB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2308" y="170307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3" name="Group 58">
            <a:extLst>
              <a:ext uri="{FF2B5EF4-FFF2-40B4-BE49-F238E27FC236}">
                <a16:creationId xmlns:a16="http://schemas.microsoft.com/office/drawing/2014/main" id="{07F9064F-09D1-41DE-BD45-04B2CB442ACB}"/>
              </a:ext>
            </a:extLst>
          </p:cNvPr>
          <p:cNvGrpSpPr>
            <a:grpSpLocks/>
          </p:cNvGrpSpPr>
          <p:nvPr/>
        </p:nvGrpSpPr>
        <p:grpSpPr bwMode="auto">
          <a:xfrm>
            <a:off x="5119048" y="2594531"/>
            <a:ext cx="413072" cy="411638"/>
            <a:chOff x="624" y="2592"/>
            <a:chExt cx="288" cy="287"/>
          </a:xfrm>
        </p:grpSpPr>
        <p:sp>
          <p:nvSpPr>
            <p:cNvPr id="144" name="Freeform 59">
              <a:extLst>
                <a:ext uri="{FF2B5EF4-FFF2-40B4-BE49-F238E27FC236}">
                  <a16:creationId xmlns:a16="http://schemas.microsoft.com/office/drawing/2014/main" id="{6F3B6284-F4C2-441B-AAD3-F5AEA535E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5" name="Arc 60">
              <a:extLst>
                <a:ext uri="{FF2B5EF4-FFF2-40B4-BE49-F238E27FC236}">
                  <a16:creationId xmlns:a16="http://schemas.microsoft.com/office/drawing/2014/main" id="{315AE3DE-1A69-42B8-925F-B94F85CC405B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6" name="Group 40">
            <a:extLst>
              <a:ext uri="{FF2B5EF4-FFF2-40B4-BE49-F238E27FC236}">
                <a16:creationId xmlns:a16="http://schemas.microsoft.com/office/drawing/2014/main" id="{4494ADC9-F8D4-4055-B57F-88E168CFB39D}"/>
              </a:ext>
            </a:extLst>
          </p:cNvPr>
          <p:cNvGrpSpPr>
            <a:grpSpLocks/>
          </p:cNvGrpSpPr>
          <p:nvPr/>
        </p:nvGrpSpPr>
        <p:grpSpPr bwMode="auto">
          <a:xfrm>
            <a:off x="4251960" y="2571750"/>
            <a:ext cx="365760" cy="457200"/>
            <a:chOff x="4992" y="3408"/>
            <a:chExt cx="240" cy="288"/>
          </a:xfrm>
        </p:grpSpPr>
        <p:sp>
          <p:nvSpPr>
            <p:cNvPr id="147" name="Rectangle 41">
              <a:extLst>
                <a:ext uri="{FF2B5EF4-FFF2-40B4-BE49-F238E27FC236}">
                  <a16:creationId xmlns:a16="http://schemas.microsoft.com/office/drawing/2014/main" id="{5CC9B121-D27D-442F-9DE2-0B3E48588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3408"/>
              <a:ext cx="240" cy="288"/>
            </a:xfrm>
            <a:prstGeom prst="rect">
              <a:avLst/>
            </a:prstGeom>
            <a:gradFill rotWithShape="1">
              <a:gsLst>
                <a:gs pos="0">
                  <a:srgbClr val="B8F19B">
                    <a:gamma/>
                    <a:tint val="20000"/>
                    <a:invGamma/>
                  </a:srgbClr>
                </a:gs>
                <a:gs pos="100000">
                  <a:srgbClr val="B8F19B"/>
                </a:gs>
              </a:gsLst>
              <a:lin ang="2700000" scaled="1"/>
            </a:gradFill>
            <a:ln w="12700">
              <a:solidFill>
                <a:srgbClr val="52C11B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8" name="Text Box 42">
              <a:extLst>
                <a:ext uri="{FF2B5EF4-FFF2-40B4-BE49-F238E27FC236}">
                  <a16:creationId xmlns:a16="http://schemas.microsoft.com/office/drawing/2014/main" id="{03AC05CF-0329-4212-8D51-60C10A3224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9" y="3426"/>
              <a:ext cx="185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9CCF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A953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500" dirty="0"/>
                <a:t>101010101010101010101010101010101010101010101010</a:t>
              </a:r>
            </a:p>
          </p:txBody>
        </p:sp>
      </p:grpSp>
      <p:grpSp>
        <p:nvGrpSpPr>
          <p:cNvPr id="149" name="Group 43">
            <a:extLst>
              <a:ext uri="{FF2B5EF4-FFF2-40B4-BE49-F238E27FC236}">
                <a16:creationId xmlns:a16="http://schemas.microsoft.com/office/drawing/2014/main" id="{0A3D9692-15EE-40D6-BDDF-E85DEBB7D0A9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2571750"/>
            <a:ext cx="365760" cy="457200"/>
            <a:chOff x="1440" y="1632"/>
            <a:chExt cx="192" cy="240"/>
          </a:xfrm>
        </p:grpSpPr>
        <p:sp>
          <p:nvSpPr>
            <p:cNvPr id="150" name="AutoShape 44">
              <a:extLst>
                <a:ext uri="{FF2B5EF4-FFF2-40B4-BE49-F238E27FC236}">
                  <a16:creationId xmlns:a16="http://schemas.microsoft.com/office/drawing/2014/main" id="{EDAEC8BE-1FCF-4DAB-8EAC-F37CD74F178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440" y="1632"/>
              <a:ext cx="192" cy="240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BFCEFF">
                    <a:gamma/>
                    <a:tint val="5882"/>
                    <a:invGamma/>
                  </a:srgbClr>
                </a:gs>
                <a:gs pos="100000">
                  <a:srgbClr val="BFCEFF"/>
                </a:gs>
              </a:gsLst>
              <a:lin ang="2700000" scaled="1"/>
            </a:gradFill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51" name="Line 45">
              <a:extLst>
                <a:ext uri="{FF2B5EF4-FFF2-40B4-BE49-F238E27FC236}">
                  <a16:creationId xmlns:a16="http://schemas.microsoft.com/office/drawing/2014/main" id="{25BD3BBB-8C8B-499C-9AD5-79C2E8DBDF8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672"/>
              <a:ext cx="125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2" name="Line 46">
              <a:extLst>
                <a:ext uri="{FF2B5EF4-FFF2-40B4-BE49-F238E27FC236}">
                  <a16:creationId xmlns:a16="http://schemas.microsoft.com/office/drawing/2014/main" id="{18A25135-CDA6-4C0E-852E-2F542E6F2D7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1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3" name="Line 47">
              <a:extLst>
                <a:ext uri="{FF2B5EF4-FFF2-40B4-BE49-F238E27FC236}">
                  <a16:creationId xmlns:a16="http://schemas.microsoft.com/office/drawing/2014/main" id="{88B2A79F-9EE7-4312-8F71-33008A8311A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5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4" name="Line 48">
              <a:extLst>
                <a:ext uri="{FF2B5EF4-FFF2-40B4-BE49-F238E27FC236}">
                  <a16:creationId xmlns:a16="http://schemas.microsoft.com/office/drawing/2014/main" id="{029D7209-DEA0-48A0-952E-4F8874A54C5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9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55" name="Line 49">
              <a:extLst>
                <a:ext uri="{FF2B5EF4-FFF2-40B4-BE49-F238E27FC236}">
                  <a16:creationId xmlns:a16="http://schemas.microsoft.com/office/drawing/2014/main" id="{A01D29E9-3473-4310-A9CD-F514AF79482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83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56" name="Group 57">
            <a:extLst>
              <a:ext uri="{FF2B5EF4-FFF2-40B4-BE49-F238E27FC236}">
                <a16:creationId xmlns:a16="http://schemas.microsoft.com/office/drawing/2014/main" id="{C49A1295-CCE3-4384-B805-9BA82291C687}"/>
              </a:ext>
            </a:extLst>
          </p:cNvPr>
          <p:cNvGrpSpPr>
            <a:grpSpLocks/>
          </p:cNvGrpSpPr>
          <p:nvPr/>
        </p:nvGrpSpPr>
        <p:grpSpPr bwMode="auto">
          <a:xfrm>
            <a:off x="777240" y="2571750"/>
            <a:ext cx="365760" cy="457200"/>
            <a:chOff x="1104" y="1968"/>
            <a:chExt cx="230" cy="288"/>
          </a:xfrm>
        </p:grpSpPr>
        <p:sp>
          <p:nvSpPr>
            <p:cNvPr id="157" name="AutoShape 51">
              <a:extLst>
                <a:ext uri="{FF2B5EF4-FFF2-40B4-BE49-F238E27FC236}">
                  <a16:creationId xmlns:a16="http://schemas.microsoft.com/office/drawing/2014/main" id="{B9C30078-4796-4F4C-AE86-2AA655D6611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104" y="1968"/>
              <a:ext cx="230" cy="288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FFE0B3">
                    <a:gamma/>
                    <a:tint val="5882"/>
                    <a:invGamma/>
                  </a:srgbClr>
                </a:gs>
                <a:gs pos="100000">
                  <a:srgbClr val="FFE0B3"/>
                </a:gs>
              </a:gsLst>
              <a:lin ang="2700000" scaled="1"/>
            </a:gradFill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58" name="Line 52">
              <a:extLst>
                <a:ext uri="{FF2B5EF4-FFF2-40B4-BE49-F238E27FC236}">
                  <a16:creationId xmlns:a16="http://schemas.microsoft.com/office/drawing/2014/main" id="{A5368C46-78FA-4443-B39F-C130337FE9F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016"/>
              <a:ext cx="150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59" name="Line 53">
              <a:extLst>
                <a:ext uri="{FF2B5EF4-FFF2-40B4-BE49-F238E27FC236}">
                  <a16:creationId xmlns:a16="http://schemas.microsoft.com/office/drawing/2014/main" id="{7E9F3F30-37E4-4436-A082-A23A769076A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064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60" name="Line 54">
              <a:extLst>
                <a:ext uri="{FF2B5EF4-FFF2-40B4-BE49-F238E27FC236}">
                  <a16:creationId xmlns:a16="http://schemas.microsoft.com/office/drawing/2014/main" id="{46BBF239-0605-45D6-AE86-9978AEF4BDF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112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61" name="Line 55">
              <a:extLst>
                <a:ext uri="{FF2B5EF4-FFF2-40B4-BE49-F238E27FC236}">
                  <a16:creationId xmlns:a16="http://schemas.microsoft.com/office/drawing/2014/main" id="{440721A5-5400-4DAB-8C35-5B6BA489108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160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62" name="Line 56">
              <a:extLst>
                <a:ext uri="{FF2B5EF4-FFF2-40B4-BE49-F238E27FC236}">
                  <a16:creationId xmlns:a16="http://schemas.microsoft.com/office/drawing/2014/main" id="{852722F8-2C2E-4BAC-B352-FEF7080347B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208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63" name="Group 58">
            <a:extLst>
              <a:ext uri="{FF2B5EF4-FFF2-40B4-BE49-F238E27FC236}">
                <a16:creationId xmlns:a16="http://schemas.microsoft.com/office/drawing/2014/main" id="{0458B070-0088-40E7-8489-D926A8F8CE05}"/>
              </a:ext>
            </a:extLst>
          </p:cNvPr>
          <p:cNvGrpSpPr>
            <a:grpSpLocks/>
          </p:cNvGrpSpPr>
          <p:nvPr/>
        </p:nvGrpSpPr>
        <p:grpSpPr bwMode="auto">
          <a:xfrm>
            <a:off x="1622264" y="2594531"/>
            <a:ext cx="413072" cy="411638"/>
            <a:chOff x="624" y="2592"/>
            <a:chExt cx="288" cy="287"/>
          </a:xfrm>
        </p:grpSpPr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9DB4EA63-E220-4BCF-A6F6-6B70B2DB5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5" name="Arc 60">
              <a:extLst>
                <a:ext uri="{FF2B5EF4-FFF2-40B4-BE49-F238E27FC236}">
                  <a16:creationId xmlns:a16="http://schemas.microsoft.com/office/drawing/2014/main" id="{1DD770D6-1AFB-414A-A1A5-8A7AF8894080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6" name="Line 111">
            <a:extLst>
              <a:ext uri="{FF2B5EF4-FFF2-40B4-BE49-F238E27FC236}">
                <a16:creationId xmlns:a16="http://schemas.microsoft.com/office/drawing/2014/main" id="{A6A3A868-EC57-4F29-8B45-88CA6CA09C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2612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" name="Text Box 115">
            <a:extLst>
              <a:ext uri="{FF2B5EF4-FFF2-40B4-BE49-F238E27FC236}">
                <a16:creationId xmlns:a16="http://schemas.microsoft.com/office/drawing/2014/main" id="{72F0DBFF-E7BC-4BE9-B3E7-05209A3B1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982912"/>
            <a:ext cx="457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gcc</a:t>
            </a:r>
            <a:endParaRPr lang="en-US" dirty="0"/>
          </a:p>
        </p:txBody>
      </p:sp>
      <p:sp>
        <p:nvSpPr>
          <p:cNvPr id="168" name="Text Box 116">
            <a:extLst>
              <a:ext uri="{FF2B5EF4-FFF2-40B4-BE49-F238E27FC236}">
                <a16:creationId xmlns:a16="http://schemas.microsoft.com/office/drawing/2014/main" id="{408CED79-8061-4FE0-B8D5-CDAEC5377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982912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y.c</a:t>
            </a:r>
            <a:endParaRPr lang="en-US" dirty="0"/>
          </a:p>
        </p:txBody>
      </p:sp>
      <p:sp>
        <p:nvSpPr>
          <p:cNvPr id="169" name="Text Box 117">
            <a:extLst>
              <a:ext uri="{FF2B5EF4-FFF2-40B4-BE49-F238E27FC236}">
                <a16:creationId xmlns:a16="http://schemas.microsoft.com/office/drawing/2014/main" id="{D1C1E973-32E1-4ED8-86F3-F1FFA0366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982912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y.s</a:t>
            </a:r>
            <a:endParaRPr lang="en-US" dirty="0"/>
          </a:p>
        </p:txBody>
      </p:sp>
      <p:sp>
        <p:nvSpPr>
          <p:cNvPr id="170" name="Text Box 118">
            <a:extLst>
              <a:ext uri="{FF2B5EF4-FFF2-40B4-BE49-F238E27FC236}">
                <a16:creationId xmlns:a16="http://schemas.microsoft.com/office/drawing/2014/main" id="{4298ADBE-AC3D-4A84-AC4C-2E7F4ABB3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100" y="2982912"/>
            <a:ext cx="469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/>
              <a:t>as</a:t>
            </a:r>
          </a:p>
        </p:txBody>
      </p:sp>
      <p:sp>
        <p:nvSpPr>
          <p:cNvPr id="171" name="Text Box 119">
            <a:extLst>
              <a:ext uri="{FF2B5EF4-FFF2-40B4-BE49-F238E27FC236}">
                <a16:creationId xmlns:a16="http://schemas.microsoft.com/office/drawing/2014/main" id="{61D25146-D3BB-4BF4-9087-2D0180795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300" y="2982912"/>
            <a:ext cx="546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y.o</a:t>
            </a:r>
            <a:endParaRPr lang="en-US" dirty="0"/>
          </a:p>
        </p:txBody>
      </p:sp>
      <p:grpSp>
        <p:nvGrpSpPr>
          <p:cNvPr id="172" name="Group 58">
            <a:extLst>
              <a:ext uri="{FF2B5EF4-FFF2-40B4-BE49-F238E27FC236}">
                <a16:creationId xmlns:a16="http://schemas.microsoft.com/office/drawing/2014/main" id="{5E716E86-BB35-425E-9228-67E14F8CCFCC}"/>
              </a:ext>
            </a:extLst>
          </p:cNvPr>
          <p:cNvGrpSpPr>
            <a:grpSpLocks/>
          </p:cNvGrpSpPr>
          <p:nvPr/>
        </p:nvGrpSpPr>
        <p:grpSpPr bwMode="auto">
          <a:xfrm>
            <a:off x="3359624" y="2594531"/>
            <a:ext cx="413072" cy="411638"/>
            <a:chOff x="624" y="2592"/>
            <a:chExt cx="288" cy="287"/>
          </a:xfrm>
        </p:grpSpPr>
        <p:sp>
          <p:nvSpPr>
            <p:cNvPr id="173" name="Freeform 59">
              <a:extLst>
                <a:ext uri="{FF2B5EF4-FFF2-40B4-BE49-F238E27FC236}">
                  <a16:creationId xmlns:a16="http://schemas.microsoft.com/office/drawing/2014/main" id="{9E8BECE6-FE10-4F83-9EF9-904195037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4" name="Arc 60">
              <a:extLst>
                <a:ext uri="{FF2B5EF4-FFF2-40B4-BE49-F238E27FC236}">
                  <a16:creationId xmlns:a16="http://schemas.microsoft.com/office/drawing/2014/main" id="{2E1FB197-461B-44E7-A304-BF8C4A1A9FA4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5" name="Line 111">
            <a:extLst>
              <a:ext uri="{FF2B5EF4-FFF2-40B4-BE49-F238E27FC236}">
                <a16:creationId xmlns:a16="http://schemas.microsoft.com/office/drawing/2014/main" id="{47822BAF-CDAC-46DD-929F-47724554E9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4948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" name="Line 111">
            <a:extLst>
              <a:ext uri="{FF2B5EF4-FFF2-40B4-BE49-F238E27FC236}">
                <a16:creationId xmlns:a16="http://schemas.microsoft.com/office/drawing/2014/main" id="{6E42741E-DD14-427B-B3DF-2253B2D9A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72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7" name="Line 111">
            <a:extLst>
              <a:ext uri="{FF2B5EF4-FFF2-40B4-BE49-F238E27FC236}">
                <a16:creationId xmlns:a16="http://schemas.microsoft.com/office/drawing/2014/main" id="{E015E8E1-5719-4384-8DA3-B6B12E6C30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2308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8" name="Line 111">
            <a:extLst>
              <a:ext uri="{FF2B5EF4-FFF2-40B4-BE49-F238E27FC236}">
                <a16:creationId xmlns:a16="http://schemas.microsoft.com/office/drawing/2014/main" id="{07D707CF-27A7-4F23-8D56-A54518C8FE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9160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79" name="Group 40">
            <a:extLst>
              <a:ext uri="{FF2B5EF4-FFF2-40B4-BE49-F238E27FC236}">
                <a16:creationId xmlns:a16="http://schemas.microsoft.com/office/drawing/2014/main" id="{1A2A537E-91A9-41FA-A363-9E22C0B6F62F}"/>
              </a:ext>
            </a:extLst>
          </p:cNvPr>
          <p:cNvGrpSpPr>
            <a:grpSpLocks/>
          </p:cNvGrpSpPr>
          <p:nvPr/>
        </p:nvGrpSpPr>
        <p:grpSpPr bwMode="auto">
          <a:xfrm>
            <a:off x="4251960" y="3669030"/>
            <a:ext cx="365760" cy="457200"/>
            <a:chOff x="4992" y="3408"/>
            <a:chExt cx="240" cy="288"/>
          </a:xfrm>
        </p:grpSpPr>
        <p:sp>
          <p:nvSpPr>
            <p:cNvPr id="180" name="Rectangle 41">
              <a:extLst>
                <a:ext uri="{FF2B5EF4-FFF2-40B4-BE49-F238E27FC236}">
                  <a16:creationId xmlns:a16="http://schemas.microsoft.com/office/drawing/2014/main" id="{6A42DBCB-CDF0-45CF-B930-F93E1C8CDD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3408"/>
              <a:ext cx="240" cy="288"/>
            </a:xfrm>
            <a:prstGeom prst="rect">
              <a:avLst/>
            </a:prstGeom>
            <a:gradFill rotWithShape="1">
              <a:gsLst>
                <a:gs pos="0">
                  <a:srgbClr val="B8F19B">
                    <a:gamma/>
                    <a:tint val="20000"/>
                    <a:invGamma/>
                  </a:srgbClr>
                </a:gs>
                <a:gs pos="100000">
                  <a:srgbClr val="B8F19B"/>
                </a:gs>
              </a:gsLst>
              <a:lin ang="2700000" scaled="1"/>
            </a:gradFill>
            <a:ln w="12700">
              <a:solidFill>
                <a:srgbClr val="52C11B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81" name="Text Box 42">
              <a:extLst>
                <a:ext uri="{FF2B5EF4-FFF2-40B4-BE49-F238E27FC236}">
                  <a16:creationId xmlns:a16="http://schemas.microsoft.com/office/drawing/2014/main" id="{3ACBBB1B-E982-4AED-83D6-835340F94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9" y="3426"/>
              <a:ext cx="185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9CCF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A953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500" dirty="0"/>
                <a:t>101010101010101010101010101010101010101010101010</a:t>
              </a:r>
            </a:p>
          </p:txBody>
        </p:sp>
      </p:grpSp>
      <p:grpSp>
        <p:nvGrpSpPr>
          <p:cNvPr id="182" name="Group 43">
            <a:extLst>
              <a:ext uri="{FF2B5EF4-FFF2-40B4-BE49-F238E27FC236}">
                <a16:creationId xmlns:a16="http://schemas.microsoft.com/office/drawing/2014/main" id="{8B4FB420-E2CF-4546-AAF1-5A036250C1CA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3669030"/>
            <a:ext cx="365760" cy="457200"/>
            <a:chOff x="1440" y="1632"/>
            <a:chExt cx="192" cy="240"/>
          </a:xfrm>
        </p:grpSpPr>
        <p:sp>
          <p:nvSpPr>
            <p:cNvPr id="183" name="AutoShape 44">
              <a:extLst>
                <a:ext uri="{FF2B5EF4-FFF2-40B4-BE49-F238E27FC236}">
                  <a16:creationId xmlns:a16="http://schemas.microsoft.com/office/drawing/2014/main" id="{938FFA2A-F180-4773-94BA-144C449D51B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440" y="1632"/>
              <a:ext cx="192" cy="240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BFCEFF">
                    <a:gamma/>
                    <a:tint val="5882"/>
                    <a:invGamma/>
                  </a:srgbClr>
                </a:gs>
                <a:gs pos="100000">
                  <a:srgbClr val="BFCEFF"/>
                </a:gs>
              </a:gsLst>
              <a:lin ang="2700000" scaled="1"/>
            </a:gradFill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84" name="Line 45">
              <a:extLst>
                <a:ext uri="{FF2B5EF4-FFF2-40B4-BE49-F238E27FC236}">
                  <a16:creationId xmlns:a16="http://schemas.microsoft.com/office/drawing/2014/main" id="{D1AA2DC7-4743-4E91-9466-A392CD54315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672"/>
              <a:ext cx="125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5" name="Line 46">
              <a:extLst>
                <a:ext uri="{FF2B5EF4-FFF2-40B4-BE49-F238E27FC236}">
                  <a16:creationId xmlns:a16="http://schemas.microsoft.com/office/drawing/2014/main" id="{4225426B-700B-4E10-A6BF-74CB66BE724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1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86" name="Line 47">
              <a:extLst>
                <a:ext uri="{FF2B5EF4-FFF2-40B4-BE49-F238E27FC236}">
                  <a16:creationId xmlns:a16="http://schemas.microsoft.com/office/drawing/2014/main" id="{2C25EE72-0C9A-40F0-A178-2993F7D70C1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5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87" name="Line 48">
              <a:extLst>
                <a:ext uri="{FF2B5EF4-FFF2-40B4-BE49-F238E27FC236}">
                  <a16:creationId xmlns:a16="http://schemas.microsoft.com/office/drawing/2014/main" id="{26607C98-6F9B-4E6F-B5C6-021D27795C7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79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88" name="Line 49">
              <a:extLst>
                <a:ext uri="{FF2B5EF4-FFF2-40B4-BE49-F238E27FC236}">
                  <a16:creationId xmlns:a16="http://schemas.microsoft.com/office/drawing/2014/main" id="{B86278B3-9297-4E13-9CF2-D3F2CE0C04E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459" y="1832"/>
              <a:ext cx="154" cy="0"/>
            </a:xfrm>
            <a:prstGeom prst="line">
              <a:avLst/>
            </a:prstGeom>
            <a:noFill/>
            <a:ln w="1270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89" name="Group 57">
            <a:extLst>
              <a:ext uri="{FF2B5EF4-FFF2-40B4-BE49-F238E27FC236}">
                <a16:creationId xmlns:a16="http://schemas.microsoft.com/office/drawing/2014/main" id="{B68F4256-A05F-4A16-8F23-8E77A97FE4B8}"/>
              </a:ext>
            </a:extLst>
          </p:cNvPr>
          <p:cNvGrpSpPr>
            <a:grpSpLocks/>
          </p:cNvGrpSpPr>
          <p:nvPr/>
        </p:nvGrpSpPr>
        <p:grpSpPr bwMode="auto">
          <a:xfrm>
            <a:off x="777240" y="3669030"/>
            <a:ext cx="365760" cy="457200"/>
            <a:chOff x="1104" y="1968"/>
            <a:chExt cx="230" cy="288"/>
          </a:xfrm>
        </p:grpSpPr>
        <p:sp>
          <p:nvSpPr>
            <p:cNvPr id="190" name="AutoShape 51">
              <a:extLst>
                <a:ext uri="{FF2B5EF4-FFF2-40B4-BE49-F238E27FC236}">
                  <a16:creationId xmlns:a16="http://schemas.microsoft.com/office/drawing/2014/main" id="{F610F496-A16D-4141-B77B-682177F0DA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1104" y="1968"/>
              <a:ext cx="230" cy="288"/>
            </a:xfrm>
            <a:prstGeom prst="foldedCorner">
              <a:avLst>
                <a:gd name="adj" fmla="val 29690"/>
              </a:avLst>
            </a:prstGeom>
            <a:gradFill rotWithShape="1">
              <a:gsLst>
                <a:gs pos="0">
                  <a:srgbClr val="FFE0B3">
                    <a:gamma/>
                    <a:tint val="5882"/>
                    <a:invGamma/>
                  </a:srgbClr>
                </a:gs>
                <a:gs pos="100000">
                  <a:srgbClr val="FFE0B3"/>
                </a:gs>
              </a:gsLst>
              <a:lin ang="2700000" scaled="1"/>
            </a:gradFill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91" name="Line 52">
              <a:extLst>
                <a:ext uri="{FF2B5EF4-FFF2-40B4-BE49-F238E27FC236}">
                  <a16:creationId xmlns:a16="http://schemas.microsoft.com/office/drawing/2014/main" id="{0974863F-2ED2-4E0B-B26C-F1B3EAB1AFE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016"/>
              <a:ext cx="150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92" name="Line 53">
              <a:extLst>
                <a:ext uri="{FF2B5EF4-FFF2-40B4-BE49-F238E27FC236}">
                  <a16:creationId xmlns:a16="http://schemas.microsoft.com/office/drawing/2014/main" id="{C7326821-F550-44AE-A321-99E53025536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064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93" name="Line 54">
              <a:extLst>
                <a:ext uri="{FF2B5EF4-FFF2-40B4-BE49-F238E27FC236}">
                  <a16:creationId xmlns:a16="http://schemas.microsoft.com/office/drawing/2014/main" id="{081EB0BC-7804-4B8B-B8E6-2A523435706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112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94" name="Line 55">
              <a:extLst>
                <a:ext uri="{FF2B5EF4-FFF2-40B4-BE49-F238E27FC236}">
                  <a16:creationId xmlns:a16="http://schemas.microsoft.com/office/drawing/2014/main" id="{6BB1D004-D236-4A41-A9E7-B0C63A4FD6D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160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95" name="Line 56">
              <a:extLst>
                <a:ext uri="{FF2B5EF4-FFF2-40B4-BE49-F238E27FC236}">
                  <a16:creationId xmlns:a16="http://schemas.microsoft.com/office/drawing/2014/main" id="{7F285BF4-C199-4F81-8A33-60679F17800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27" y="2208"/>
              <a:ext cx="184" cy="0"/>
            </a:xfrm>
            <a:prstGeom prst="line">
              <a:avLst/>
            </a:prstGeom>
            <a:noFill/>
            <a:ln w="12700">
              <a:solidFill>
                <a:srgbClr val="FFA21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96" name="Group 58">
            <a:extLst>
              <a:ext uri="{FF2B5EF4-FFF2-40B4-BE49-F238E27FC236}">
                <a16:creationId xmlns:a16="http://schemas.microsoft.com/office/drawing/2014/main" id="{A413029F-3DE3-43DF-9511-1E3EE6B3A0CD}"/>
              </a:ext>
            </a:extLst>
          </p:cNvPr>
          <p:cNvGrpSpPr>
            <a:grpSpLocks/>
          </p:cNvGrpSpPr>
          <p:nvPr/>
        </p:nvGrpSpPr>
        <p:grpSpPr bwMode="auto">
          <a:xfrm>
            <a:off x="1622264" y="3691811"/>
            <a:ext cx="413072" cy="411638"/>
            <a:chOff x="624" y="2592"/>
            <a:chExt cx="288" cy="287"/>
          </a:xfrm>
        </p:grpSpPr>
        <p:sp>
          <p:nvSpPr>
            <p:cNvPr id="197" name="Freeform 59">
              <a:extLst>
                <a:ext uri="{FF2B5EF4-FFF2-40B4-BE49-F238E27FC236}">
                  <a16:creationId xmlns:a16="http://schemas.microsoft.com/office/drawing/2014/main" id="{5642E06F-F49F-44ED-A325-E4394FB2A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8" name="Arc 60">
              <a:extLst>
                <a:ext uri="{FF2B5EF4-FFF2-40B4-BE49-F238E27FC236}">
                  <a16:creationId xmlns:a16="http://schemas.microsoft.com/office/drawing/2014/main" id="{E6A52B79-1E90-4D85-B9AB-8B13E4ED5C7F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9" name="Line 111">
            <a:extLst>
              <a:ext uri="{FF2B5EF4-FFF2-40B4-BE49-F238E27FC236}">
                <a16:creationId xmlns:a16="http://schemas.microsoft.com/office/drawing/2014/main" id="{0E365453-67A5-4991-9F44-FDBF8AD47B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2612" y="389763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0" name="Text Box 115">
            <a:extLst>
              <a:ext uri="{FF2B5EF4-FFF2-40B4-BE49-F238E27FC236}">
                <a16:creationId xmlns:a16="http://schemas.microsoft.com/office/drawing/2014/main" id="{9FD3AE82-03D8-45D3-987B-D6ED2BD7F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080193"/>
            <a:ext cx="457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gcc</a:t>
            </a:r>
            <a:endParaRPr lang="en-US" dirty="0"/>
          </a:p>
        </p:txBody>
      </p:sp>
      <p:sp>
        <p:nvSpPr>
          <p:cNvPr id="201" name="Text Box 116">
            <a:extLst>
              <a:ext uri="{FF2B5EF4-FFF2-40B4-BE49-F238E27FC236}">
                <a16:creationId xmlns:a16="http://schemas.microsoft.com/office/drawing/2014/main" id="{26A50666-9764-4007-99B6-5E3048D52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80193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z.c</a:t>
            </a:r>
            <a:endParaRPr lang="en-US" dirty="0"/>
          </a:p>
        </p:txBody>
      </p:sp>
      <p:sp>
        <p:nvSpPr>
          <p:cNvPr id="202" name="Text Box 117">
            <a:extLst>
              <a:ext uri="{FF2B5EF4-FFF2-40B4-BE49-F238E27FC236}">
                <a16:creationId xmlns:a16="http://schemas.microsoft.com/office/drawing/2014/main" id="{64168818-9D27-4335-9318-81F9EFAF3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080193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z.s</a:t>
            </a:r>
            <a:endParaRPr lang="en-US" dirty="0"/>
          </a:p>
        </p:txBody>
      </p:sp>
      <p:sp>
        <p:nvSpPr>
          <p:cNvPr id="203" name="Text Box 118">
            <a:extLst>
              <a:ext uri="{FF2B5EF4-FFF2-40B4-BE49-F238E27FC236}">
                <a16:creationId xmlns:a16="http://schemas.microsoft.com/office/drawing/2014/main" id="{BAFF6F66-00FF-454B-B3C4-BE32A58F6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100" y="4080193"/>
            <a:ext cx="469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/>
              <a:t>as</a:t>
            </a:r>
          </a:p>
        </p:txBody>
      </p:sp>
      <p:sp>
        <p:nvSpPr>
          <p:cNvPr id="204" name="Text Box 119">
            <a:extLst>
              <a:ext uri="{FF2B5EF4-FFF2-40B4-BE49-F238E27FC236}">
                <a16:creationId xmlns:a16="http://schemas.microsoft.com/office/drawing/2014/main" id="{05BBC82A-7892-4112-B8FA-C373C7988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300" y="4080193"/>
            <a:ext cx="546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dirty="0" err="1"/>
              <a:t>z.o</a:t>
            </a:r>
            <a:endParaRPr lang="en-US" dirty="0"/>
          </a:p>
        </p:txBody>
      </p:sp>
      <p:grpSp>
        <p:nvGrpSpPr>
          <p:cNvPr id="205" name="Group 58">
            <a:extLst>
              <a:ext uri="{FF2B5EF4-FFF2-40B4-BE49-F238E27FC236}">
                <a16:creationId xmlns:a16="http://schemas.microsoft.com/office/drawing/2014/main" id="{41D84F1D-0F85-494A-894B-A8FDF68A7C91}"/>
              </a:ext>
            </a:extLst>
          </p:cNvPr>
          <p:cNvGrpSpPr>
            <a:grpSpLocks/>
          </p:cNvGrpSpPr>
          <p:nvPr/>
        </p:nvGrpSpPr>
        <p:grpSpPr bwMode="auto">
          <a:xfrm>
            <a:off x="3359624" y="3691811"/>
            <a:ext cx="413072" cy="411638"/>
            <a:chOff x="624" y="2592"/>
            <a:chExt cx="288" cy="287"/>
          </a:xfrm>
        </p:grpSpPr>
        <p:sp>
          <p:nvSpPr>
            <p:cNvPr id="206" name="Freeform 59">
              <a:extLst>
                <a:ext uri="{FF2B5EF4-FFF2-40B4-BE49-F238E27FC236}">
                  <a16:creationId xmlns:a16="http://schemas.microsoft.com/office/drawing/2014/main" id="{8BA53488-FEEC-4F27-9195-6B9DD2E8A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2592"/>
              <a:ext cx="288" cy="287"/>
            </a:xfrm>
            <a:custGeom>
              <a:avLst/>
              <a:gdLst>
                <a:gd name="T0" fmla="*/ 495 w 1185"/>
                <a:gd name="T1" fmla="*/ 13 h 1180"/>
                <a:gd name="T2" fmla="*/ 687 w 1185"/>
                <a:gd name="T3" fmla="*/ 13 h 1180"/>
                <a:gd name="T4" fmla="*/ 687 w 1185"/>
                <a:gd name="T5" fmla="*/ 205 h 1180"/>
                <a:gd name="T6" fmla="*/ 789 w 1185"/>
                <a:gd name="T7" fmla="*/ 253 h 1180"/>
                <a:gd name="T8" fmla="*/ 926 w 1185"/>
                <a:gd name="T9" fmla="*/ 118 h 1180"/>
                <a:gd name="T10" fmla="*/ 1064 w 1185"/>
                <a:gd name="T11" fmla="*/ 255 h 1180"/>
                <a:gd name="T12" fmla="*/ 926 w 1185"/>
                <a:gd name="T13" fmla="*/ 390 h 1180"/>
                <a:gd name="T14" fmla="*/ 975 w 1185"/>
                <a:gd name="T15" fmla="*/ 493 h 1180"/>
                <a:gd name="T16" fmla="*/ 1167 w 1185"/>
                <a:gd name="T17" fmla="*/ 493 h 1180"/>
                <a:gd name="T18" fmla="*/ 1167 w 1185"/>
                <a:gd name="T19" fmla="*/ 685 h 1180"/>
                <a:gd name="T20" fmla="*/ 975 w 1185"/>
                <a:gd name="T21" fmla="*/ 685 h 1180"/>
                <a:gd name="T22" fmla="*/ 927 w 1185"/>
                <a:gd name="T23" fmla="*/ 790 h 1180"/>
                <a:gd name="T24" fmla="*/ 1064 w 1185"/>
                <a:gd name="T25" fmla="*/ 924 h 1180"/>
                <a:gd name="T26" fmla="*/ 927 w 1185"/>
                <a:gd name="T27" fmla="*/ 1060 h 1180"/>
                <a:gd name="T28" fmla="*/ 791 w 1185"/>
                <a:gd name="T29" fmla="*/ 927 h 1180"/>
                <a:gd name="T30" fmla="*/ 687 w 1185"/>
                <a:gd name="T31" fmla="*/ 973 h 1180"/>
                <a:gd name="T32" fmla="*/ 687 w 1185"/>
                <a:gd name="T33" fmla="*/ 1165 h 1180"/>
                <a:gd name="T34" fmla="*/ 495 w 1185"/>
                <a:gd name="T35" fmla="*/ 1165 h 1180"/>
                <a:gd name="T36" fmla="*/ 495 w 1185"/>
                <a:gd name="T37" fmla="*/ 973 h 1180"/>
                <a:gd name="T38" fmla="*/ 390 w 1185"/>
                <a:gd name="T39" fmla="*/ 925 h 1180"/>
                <a:gd name="T40" fmla="*/ 254 w 1185"/>
                <a:gd name="T41" fmla="*/ 1062 h 1180"/>
                <a:gd name="T42" fmla="*/ 119 w 1185"/>
                <a:gd name="T43" fmla="*/ 927 h 1180"/>
                <a:gd name="T44" fmla="*/ 257 w 1185"/>
                <a:gd name="T45" fmla="*/ 789 h 1180"/>
                <a:gd name="T46" fmla="*/ 207 w 1185"/>
                <a:gd name="T47" fmla="*/ 685 h 1180"/>
                <a:gd name="T48" fmla="*/ 15 w 1185"/>
                <a:gd name="T49" fmla="*/ 685 h 1180"/>
                <a:gd name="T50" fmla="*/ 15 w 1185"/>
                <a:gd name="T51" fmla="*/ 493 h 1180"/>
                <a:gd name="T52" fmla="*/ 207 w 1185"/>
                <a:gd name="T53" fmla="*/ 493 h 1180"/>
                <a:gd name="T54" fmla="*/ 255 w 1185"/>
                <a:gd name="T55" fmla="*/ 388 h 1180"/>
                <a:gd name="T56" fmla="*/ 119 w 1185"/>
                <a:gd name="T57" fmla="*/ 252 h 1180"/>
                <a:gd name="T58" fmla="*/ 255 w 1185"/>
                <a:gd name="T59" fmla="*/ 115 h 1180"/>
                <a:gd name="T60" fmla="*/ 393 w 1185"/>
                <a:gd name="T61" fmla="*/ 253 h 1180"/>
                <a:gd name="T62" fmla="*/ 495 w 1185"/>
                <a:gd name="T63" fmla="*/ 205 h 1180"/>
                <a:gd name="T64" fmla="*/ 495 w 1185"/>
                <a:gd name="T65" fmla="*/ 13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5" h="1180">
                  <a:moveTo>
                    <a:pt x="495" y="13"/>
                  </a:moveTo>
                  <a:cubicBezTo>
                    <a:pt x="591" y="0"/>
                    <a:pt x="687" y="13"/>
                    <a:pt x="687" y="13"/>
                  </a:cubicBezTo>
                  <a:cubicBezTo>
                    <a:pt x="687" y="13"/>
                    <a:pt x="687" y="109"/>
                    <a:pt x="687" y="205"/>
                  </a:cubicBezTo>
                  <a:cubicBezTo>
                    <a:pt x="738" y="211"/>
                    <a:pt x="789" y="253"/>
                    <a:pt x="789" y="253"/>
                  </a:cubicBezTo>
                  <a:cubicBezTo>
                    <a:pt x="789" y="253"/>
                    <a:pt x="857" y="185"/>
                    <a:pt x="926" y="118"/>
                  </a:cubicBezTo>
                  <a:cubicBezTo>
                    <a:pt x="1013" y="178"/>
                    <a:pt x="1064" y="255"/>
                    <a:pt x="1064" y="255"/>
                  </a:cubicBezTo>
                  <a:cubicBezTo>
                    <a:pt x="1064" y="255"/>
                    <a:pt x="995" y="322"/>
                    <a:pt x="926" y="390"/>
                  </a:cubicBezTo>
                  <a:cubicBezTo>
                    <a:pt x="963" y="430"/>
                    <a:pt x="975" y="493"/>
                    <a:pt x="975" y="493"/>
                  </a:cubicBezTo>
                  <a:cubicBezTo>
                    <a:pt x="975" y="493"/>
                    <a:pt x="1071" y="493"/>
                    <a:pt x="1167" y="493"/>
                  </a:cubicBezTo>
                  <a:cubicBezTo>
                    <a:pt x="1185" y="586"/>
                    <a:pt x="1167" y="685"/>
                    <a:pt x="1167" y="685"/>
                  </a:cubicBezTo>
                  <a:cubicBezTo>
                    <a:pt x="1167" y="685"/>
                    <a:pt x="1071" y="685"/>
                    <a:pt x="975" y="685"/>
                  </a:cubicBezTo>
                  <a:cubicBezTo>
                    <a:pt x="971" y="739"/>
                    <a:pt x="927" y="790"/>
                    <a:pt x="927" y="790"/>
                  </a:cubicBezTo>
                  <a:lnTo>
                    <a:pt x="1064" y="924"/>
                  </a:lnTo>
                  <a:cubicBezTo>
                    <a:pt x="1064" y="924"/>
                    <a:pt x="1005" y="1002"/>
                    <a:pt x="927" y="1060"/>
                  </a:cubicBezTo>
                  <a:cubicBezTo>
                    <a:pt x="859" y="993"/>
                    <a:pt x="791" y="927"/>
                    <a:pt x="791" y="927"/>
                  </a:cubicBezTo>
                  <a:cubicBezTo>
                    <a:pt x="791" y="927"/>
                    <a:pt x="744" y="966"/>
                    <a:pt x="687" y="973"/>
                  </a:cubicBezTo>
                  <a:cubicBezTo>
                    <a:pt x="687" y="1069"/>
                    <a:pt x="687" y="1165"/>
                    <a:pt x="687" y="1165"/>
                  </a:cubicBezTo>
                  <a:cubicBezTo>
                    <a:pt x="687" y="1165"/>
                    <a:pt x="591" y="1180"/>
                    <a:pt x="495" y="1165"/>
                  </a:cubicBezTo>
                  <a:cubicBezTo>
                    <a:pt x="495" y="1165"/>
                    <a:pt x="495" y="1069"/>
                    <a:pt x="495" y="973"/>
                  </a:cubicBezTo>
                  <a:cubicBezTo>
                    <a:pt x="441" y="967"/>
                    <a:pt x="390" y="925"/>
                    <a:pt x="390" y="925"/>
                  </a:cubicBezTo>
                  <a:cubicBezTo>
                    <a:pt x="390" y="925"/>
                    <a:pt x="322" y="993"/>
                    <a:pt x="254" y="1062"/>
                  </a:cubicBezTo>
                  <a:cubicBezTo>
                    <a:pt x="177" y="1003"/>
                    <a:pt x="119" y="927"/>
                    <a:pt x="119" y="927"/>
                  </a:cubicBezTo>
                  <a:lnTo>
                    <a:pt x="257" y="789"/>
                  </a:lnTo>
                  <a:cubicBezTo>
                    <a:pt x="257" y="789"/>
                    <a:pt x="215" y="741"/>
                    <a:pt x="207" y="685"/>
                  </a:cubicBezTo>
                  <a:cubicBezTo>
                    <a:pt x="111" y="685"/>
                    <a:pt x="15" y="685"/>
                    <a:pt x="15" y="685"/>
                  </a:cubicBezTo>
                  <a:cubicBezTo>
                    <a:pt x="0" y="589"/>
                    <a:pt x="15" y="493"/>
                    <a:pt x="15" y="493"/>
                  </a:cubicBezTo>
                  <a:cubicBezTo>
                    <a:pt x="15" y="493"/>
                    <a:pt x="111" y="493"/>
                    <a:pt x="207" y="493"/>
                  </a:cubicBezTo>
                  <a:cubicBezTo>
                    <a:pt x="212" y="441"/>
                    <a:pt x="255" y="388"/>
                    <a:pt x="255" y="388"/>
                  </a:cubicBezTo>
                  <a:cubicBezTo>
                    <a:pt x="255" y="388"/>
                    <a:pt x="187" y="320"/>
                    <a:pt x="119" y="252"/>
                  </a:cubicBezTo>
                  <a:cubicBezTo>
                    <a:pt x="179" y="172"/>
                    <a:pt x="255" y="115"/>
                    <a:pt x="255" y="115"/>
                  </a:cubicBezTo>
                  <a:lnTo>
                    <a:pt x="393" y="253"/>
                  </a:lnTo>
                  <a:cubicBezTo>
                    <a:pt x="393" y="253"/>
                    <a:pt x="441" y="210"/>
                    <a:pt x="495" y="205"/>
                  </a:cubicBezTo>
                  <a:cubicBezTo>
                    <a:pt x="495" y="109"/>
                    <a:pt x="495" y="109"/>
                    <a:pt x="495" y="13"/>
                  </a:cubicBezTo>
                  <a:close/>
                </a:path>
              </a:pathLst>
            </a:custGeom>
            <a:solidFill>
              <a:srgbClr val="444488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7" name="Arc 60">
              <a:extLst>
                <a:ext uri="{FF2B5EF4-FFF2-40B4-BE49-F238E27FC236}">
                  <a16:creationId xmlns:a16="http://schemas.microsoft.com/office/drawing/2014/main" id="{D14A228E-01D8-4812-9C46-926EA5BA370F}"/>
                </a:ext>
              </a:extLst>
            </p:cNvPr>
            <p:cNvSpPr>
              <a:spLocks noChangeAspect="1"/>
            </p:cNvSpPr>
            <p:nvPr/>
          </p:nvSpPr>
          <p:spPr bwMode="auto">
            <a:xfrm rot="11580677">
              <a:off x="706" y="2673"/>
              <a:ext cx="122" cy="127"/>
            </a:xfrm>
            <a:custGeom>
              <a:avLst/>
              <a:gdLst>
                <a:gd name="G0" fmla="+- 19920 0 0"/>
                <a:gd name="G1" fmla="+- 21600 0 0"/>
                <a:gd name="G2" fmla="+- 21600 0 0"/>
                <a:gd name="T0" fmla="*/ 19920 w 41520"/>
                <a:gd name="T1" fmla="*/ 0 h 43200"/>
                <a:gd name="T2" fmla="*/ 0 w 41520"/>
                <a:gd name="T3" fmla="*/ 29951 h 43200"/>
                <a:gd name="T4" fmla="*/ 19920 w 415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20" h="43200" fill="none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</a:path>
                <a:path w="41520" h="43200" stroke="0" extrusionOk="0">
                  <a:moveTo>
                    <a:pt x="19919" y="0"/>
                  </a:moveTo>
                  <a:cubicBezTo>
                    <a:pt x="31849" y="0"/>
                    <a:pt x="41520" y="9670"/>
                    <a:pt x="41520" y="21600"/>
                  </a:cubicBezTo>
                  <a:cubicBezTo>
                    <a:pt x="41520" y="33529"/>
                    <a:pt x="31849" y="43200"/>
                    <a:pt x="19920" y="43200"/>
                  </a:cubicBezTo>
                  <a:cubicBezTo>
                    <a:pt x="11217" y="43200"/>
                    <a:pt x="3364" y="37977"/>
                    <a:pt x="-1" y="29951"/>
                  </a:cubicBezTo>
                  <a:lnTo>
                    <a:pt x="19920" y="21600"/>
                  </a:lnTo>
                  <a:close/>
                </a:path>
              </a:pathLst>
            </a:custGeom>
            <a:noFill/>
            <a:ln w="15875">
              <a:solidFill>
                <a:schemeClr val="bg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8" name="Line 111">
            <a:extLst>
              <a:ext uri="{FF2B5EF4-FFF2-40B4-BE49-F238E27FC236}">
                <a16:creationId xmlns:a16="http://schemas.microsoft.com/office/drawing/2014/main" id="{7CA4E828-717B-4989-A9BD-F6AB1A64830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4948" y="389763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" name="Line 111">
            <a:extLst>
              <a:ext uri="{FF2B5EF4-FFF2-40B4-BE49-F238E27FC236}">
                <a16:creationId xmlns:a16="http://schemas.microsoft.com/office/drawing/2014/main" id="{4319AAFF-65D2-4695-BCD8-1018685FAB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972" y="389763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0" name="Line 111">
            <a:extLst>
              <a:ext uri="{FF2B5EF4-FFF2-40B4-BE49-F238E27FC236}">
                <a16:creationId xmlns:a16="http://schemas.microsoft.com/office/drawing/2014/main" id="{C33F3F7D-9E12-4215-B2F8-24BBA96C8EC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2308" y="389763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4" name="Line 111">
            <a:extLst>
              <a:ext uri="{FF2B5EF4-FFF2-40B4-BE49-F238E27FC236}">
                <a16:creationId xmlns:a16="http://schemas.microsoft.com/office/drawing/2014/main" id="{3C0499EA-5C82-49FC-9DFE-0EC52FCEA91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1732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" name="Line 111">
            <a:extLst>
              <a:ext uri="{FF2B5EF4-FFF2-40B4-BE49-F238E27FC236}">
                <a16:creationId xmlns:a16="http://schemas.microsoft.com/office/drawing/2014/main" id="{B7E1AD72-E508-4F49-9245-7DDF09076F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46520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" name="Line 111">
            <a:extLst>
              <a:ext uri="{FF2B5EF4-FFF2-40B4-BE49-F238E27FC236}">
                <a16:creationId xmlns:a16="http://schemas.microsoft.com/office/drawing/2014/main" id="{E4F2B675-EF00-4E91-957C-80A6994B0C6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3800" y="2800350"/>
            <a:ext cx="3200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1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C261B-83E2-4A62-818B-AEF504F96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Example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CC0ED5-1464-48EA-889B-3BC96AF4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54D63-7128-46F0-938E-0B855954E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E6822074-9642-42A2-81A1-6BA50C7E3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" y="925830"/>
            <a:ext cx="3703320" cy="25603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extern float sin();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extern </a:t>
            </a:r>
            <a:r>
              <a:rPr lang="en-US" sz="1400" dirty="0" err="1">
                <a:latin typeface="Lucida Sans Typewriter" panose="020B0509030504030204" pitchFamily="49" charset="0"/>
              </a:rPr>
              <a:t>printf</a:t>
            </a:r>
            <a:r>
              <a:rPr lang="en-US" sz="1400" dirty="0">
                <a:latin typeface="Lucida Sans Typewriter" panose="020B0509030504030204" pitchFamily="49" charset="0"/>
              </a:rPr>
              <a:t>(), </a:t>
            </a:r>
            <a:r>
              <a:rPr lang="en-US" sz="1400" dirty="0" err="1">
                <a:latin typeface="Lucida Sans Typewriter" panose="020B0509030504030204" pitchFamily="49" charset="0"/>
              </a:rPr>
              <a:t>scanf</a:t>
            </a:r>
            <a:r>
              <a:rPr lang="en-US" sz="1400" dirty="0">
                <a:latin typeface="Lucida Sans Typewriter" panose="020B0509030504030204" pitchFamily="49" charset="0"/>
              </a:rPr>
              <a:t>();</a:t>
            </a:r>
          </a:p>
          <a:p>
            <a:pPr algn="l"/>
            <a:endParaRPr lang="en-US" sz="1400" dirty="0">
              <a:latin typeface="Lucida Sans Typewriter" panose="020B0509030504030204" pitchFamily="49" charset="0"/>
            </a:endParaRP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main() {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double x, result;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</a:t>
            </a:r>
            <a:r>
              <a:rPr lang="en-US" sz="1400" dirty="0" err="1">
                <a:latin typeface="Lucida Sans Typewriter" panose="020B0509030504030204" pitchFamily="49" charset="0"/>
              </a:rPr>
              <a:t>printf</a:t>
            </a:r>
            <a:r>
              <a:rPr lang="en-US" sz="1400" dirty="0">
                <a:latin typeface="Lucida Sans Typewriter" panose="020B0509030504030204" pitchFamily="49" charset="0"/>
              </a:rPr>
              <a:t>("Type number: ");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</a:t>
            </a:r>
            <a:r>
              <a:rPr lang="en-US" sz="1400" dirty="0" err="1">
                <a:latin typeface="Lucida Sans Typewriter" panose="020B0509030504030204" pitchFamily="49" charset="0"/>
              </a:rPr>
              <a:t>scanf</a:t>
            </a:r>
            <a:r>
              <a:rPr lang="en-US" sz="1400" dirty="0">
                <a:latin typeface="Lucida Sans Typewriter" panose="020B0509030504030204" pitchFamily="49" charset="0"/>
              </a:rPr>
              <a:t>("%f", &amp;x);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result = sin(x);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</a:t>
            </a:r>
            <a:r>
              <a:rPr lang="en-US" sz="1400" dirty="0" err="1">
                <a:latin typeface="Lucida Sans Typewriter" panose="020B0509030504030204" pitchFamily="49" charset="0"/>
              </a:rPr>
              <a:t>printf</a:t>
            </a:r>
            <a:r>
              <a:rPr lang="en-US" sz="1400" dirty="0">
                <a:latin typeface="Lucida Sans Typewriter" panose="020B0509030504030204" pitchFamily="49" charset="0"/>
              </a:rPr>
              <a:t>("Sine is %f\n",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       result);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7CA8D16F-F9B9-490C-8028-FAA6E6DDE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3440" y="925830"/>
            <a:ext cx="4114800" cy="2971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FILE* </a:t>
            </a:r>
            <a:r>
              <a:rPr lang="en-US" sz="1400" dirty="0" err="1">
                <a:latin typeface="Lucida Sans Typewriter" panose="020B0509030504030204" pitchFamily="49" charset="0"/>
              </a:rPr>
              <a:t>stdin</a:t>
            </a:r>
            <a:r>
              <a:rPr lang="en-US" sz="1400" dirty="0">
                <a:latin typeface="Lucida Sans Typewriter" panose="020B0509030504030204" pitchFamily="49" charset="0"/>
              </a:rPr>
              <a:t>, </a:t>
            </a:r>
            <a:r>
              <a:rPr lang="en-US" sz="1400" dirty="0" err="1">
                <a:latin typeface="Lucida Sans Typewriter" panose="020B0509030504030204" pitchFamily="49" charset="0"/>
              </a:rPr>
              <a:t>stdout</a:t>
            </a:r>
            <a:r>
              <a:rPr lang="en-US" sz="1400" dirty="0">
                <a:latin typeface="Lucida Sans Typewriter" panose="020B0509030504030204" pitchFamily="49" charset="0"/>
              </a:rPr>
              <a:t>;</a:t>
            </a:r>
          </a:p>
          <a:p>
            <a:pPr algn="l"/>
            <a:endParaRPr lang="en-US" sz="1400" dirty="0">
              <a:latin typeface="Lucida Sans Typewriter" panose="020B0509030504030204" pitchFamily="49" charset="0"/>
            </a:endParaRPr>
          </a:p>
          <a:p>
            <a:pPr algn="l"/>
            <a:r>
              <a:rPr lang="en-US" sz="1400" dirty="0" err="1">
                <a:latin typeface="Lucida Sans Typewriter" panose="020B0509030504030204" pitchFamily="49" charset="0"/>
              </a:rPr>
              <a:t>int</a:t>
            </a:r>
            <a:r>
              <a:rPr lang="en-US" sz="1400" dirty="0">
                <a:latin typeface="Lucida Sans Typewriter" panose="020B0509030504030204" pitchFamily="49" charset="0"/>
              </a:rPr>
              <a:t> </a:t>
            </a:r>
            <a:r>
              <a:rPr lang="en-US" sz="1400" dirty="0" err="1">
                <a:latin typeface="Lucida Sans Typewriter" panose="020B0509030504030204" pitchFamily="49" charset="0"/>
              </a:rPr>
              <a:t>printf</a:t>
            </a:r>
            <a:r>
              <a:rPr lang="en-US" sz="1400" dirty="0">
                <a:latin typeface="Lucida Sans Typewriter" panose="020B0509030504030204" pitchFamily="49" charset="0"/>
              </a:rPr>
              <a:t>(</a:t>
            </a:r>
            <a:r>
              <a:rPr lang="en-US" sz="1400" dirty="0" err="1">
                <a:latin typeface="Lucida Sans Typewriter" panose="020B0509030504030204" pitchFamily="49" charset="0"/>
              </a:rPr>
              <a:t>const</a:t>
            </a:r>
            <a:r>
              <a:rPr lang="en-US" sz="1400" dirty="0">
                <a:latin typeface="Lucida Sans Typewriter" panose="020B0509030504030204" pitchFamily="49" charset="0"/>
              </a:rPr>
              <a:t> char* format,...) {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...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</a:t>
            </a:r>
            <a:r>
              <a:rPr lang="en-US" sz="1400" dirty="0" err="1">
                <a:latin typeface="Lucida Sans Typewriter" panose="020B0509030504030204" pitchFamily="49" charset="0"/>
              </a:rPr>
              <a:t>fputc</a:t>
            </a:r>
            <a:r>
              <a:rPr lang="en-US" sz="1400" dirty="0">
                <a:latin typeface="Lucida Sans Typewriter" panose="020B0509030504030204" pitchFamily="49" charset="0"/>
              </a:rPr>
              <a:t>(c, </a:t>
            </a:r>
            <a:r>
              <a:rPr lang="en-US" sz="1400" dirty="0" err="1">
                <a:latin typeface="Lucida Sans Typewriter" panose="020B0509030504030204" pitchFamily="49" charset="0"/>
              </a:rPr>
              <a:t>stdout</a:t>
            </a:r>
            <a:r>
              <a:rPr lang="en-US" sz="1400" dirty="0">
                <a:latin typeface="Lucida Sans Typewriter" panose="020B0509030504030204" pitchFamily="49" charset="0"/>
              </a:rPr>
              <a:t>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...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}</a:t>
            </a:r>
          </a:p>
          <a:p>
            <a:pPr algn="l"/>
            <a:endParaRPr lang="en-US" sz="1400" dirty="0">
              <a:latin typeface="Lucida Sans Typewriter" panose="020B0509030504030204" pitchFamily="49" charset="0"/>
            </a:endParaRPr>
          </a:p>
          <a:p>
            <a:pPr algn="l"/>
            <a:r>
              <a:rPr lang="en-US" sz="1400" dirty="0" err="1">
                <a:latin typeface="Lucida Sans Typewriter" panose="020B0509030504030204" pitchFamily="49" charset="0"/>
              </a:rPr>
              <a:t>int</a:t>
            </a:r>
            <a:r>
              <a:rPr lang="en-US" sz="1400" dirty="0">
                <a:latin typeface="Lucida Sans Typewriter" panose="020B0509030504030204" pitchFamily="49" charset="0"/>
              </a:rPr>
              <a:t> </a:t>
            </a:r>
            <a:r>
              <a:rPr lang="en-US" sz="1400" dirty="0" err="1">
                <a:latin typeface="Lucida Sans Typewriter" panose="020B0509030504030204" pitchFamily="49" charset="0"/>
              </a:rPr>
              <a:t>scanf</a:t>
            </a:r>
            <a:r>
              <a:rPr lang="en-US" sz="1400" dirty="0">
                <a:latin typeface="Lucida Sans Typewriter" panose="020B0509030504030204" pitchFamily="49" charset="0"/>
              </a:rPr>
              <a:t>(</a:t>
            </a:r>
            <a:r>
              <a:rPr lang="en-US" sz="1400" dirty="0" err="1">
                <a:latin typeface="Lucida Sans Typewriter" panose="020B0509030504030204" pitchFamily="49" charset="0"/>
              </a:rPr>
              <a:t>const</a:t>
            </a:r>
            <a:r>
              <a:rPr lang="en-US" sz="1400" dirty="0">
                <a:latin typeface="Lucida Sans Typewriter" panose="020B0509030504030204" pitchFamily="49" charset="0"/>
              </a:rPr>
              <a:t> char* format,...) {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...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c = </a:t>
            </a:r>
            <a:r>
              <a:rPr lang="en-US" sz="1400" dirty="0" err="1">
                <a:latin typeface="Lucida Sans Typewriter" panose="020B0509030504030204" pitchFamily="49" charset="0"/>
              </a:rPr>
              <a:t>fgetc</a:t>
            </a:r>
            <a:r>
              <a:rPr lang="en-US" sz="1400" dirty="0">
                <a:latin typeface="Lucida Sans Typewriter" panose="020B0509030504030204" pitchFamily="49" charset="0"/>
              </a:rPr>
              <a:t>(</a:t>
            </a:r>
            <a:r>
              <a:rPr lang="en-US" sz="1400" dirty="0" err="1">
                <a:latin typeface="Lucida Sans Typewriter" panose="020B0509030504030204" pitchFamily="49" charset="0"/>
              </a:rPr>
              <a:t>stdin</a:t>
            </a:r>
            <a:r>
              <a:rPr lang="en-US" sz="1400" dirty="0">
                <a:latin typeface="Lucida Sans Typewriter" panose="020B0509030504030204" pitchFamily="49" charset="0"/>
              </a:rPr>
              <a:t>);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...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}</a:t>
            </a: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3D9EE0CA-1D23-4CB9-99BC-11CFFCA7D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" y="651510"/>
            <a:ext cx="6731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err="1">
                <a:solidFill>
                  <a:schemeClr val="accent4"/>
                </a:solidFill>
              </a:rPr>
              <a:t>main.c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68BA65B4-156F-496C-90CF-C4AEAF770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3440" y="651510"/>
            <a:ext cx="660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err="1">
                <a:solidFill>
                  <a:schemeClr val="accent4"/>
                </a:solidFill>
              </a:rPr>
              <a:t>stdio.c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E6617D3A-513E-49F8-838B-2F7005A93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" y="3760470"/>
            <a:ext cx="889000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 err="1">
                <a:solidFill>
                  <a:schemeClr val="accent4"/>
                </a:solidFill>
              </a:rPr>
              <a:t>math.c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982BCC4E-6B1F-4FA3-841A-CE1A40D76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" y="4034790"/>
            <a:ext cx="3703320" cy="7772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double sin(double x) {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  ...</a:t>
            </a:r>
          </a:p>
          <a:p>
            <a:pPr algn="l"/>
            <a:r>
              <a:rPr lang="en-US" sz="1400" dirty="0">
                <a:latin typeface="Lucida Sans Typewriter" panose="020B05090305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22915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9C465-107E-40BC-AF23-8F12B8959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main.o</a:t>
            </a:r>
            <a:r>
              <a:rPr lang="en-US" dirty="0"/>
              <a:t> Object File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C9037D-2396-4E57-BDFC-20BCD4C7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0" y="4864894"/>
            <a:ext cx="3429000" cy="221456"/>
          </a:xfrm>
        </p:spPr>
        <p:txBody>
          <a:bodyPr/>
          <a:lstStyle/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4B9A-FF5C-4FF6-BD99-46B4E9E02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864894"/>
            <a:ext cx="2286000" cy="221456"/>
          </a:xfrm>
        </p:spPr>
        <p:txBody>
          <a:bodyPr/>
          <a:lstStyle/>
          <a:p>
            <a:pPr>
              <a:defRPr/>
            </a:pPr>
            <a:r>
              <a:rPr lang="en-US" dirty="0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CF2DD10F-EB3D-467B-986B-B6CC79EE3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0874" y="686211"/>
            <a:ext cx="537006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dirty="0" err="1">
                <a:solidFill>
                  <a:schemeClr val="accent4"/>
                </a:solidFill>
              </a:rPr>
              <a:t>main.o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88CFCE53-C1B2-42AD-852D-F8CD0AEFC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880110"/>
            <a:ext cx="3154680" cy="3886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main: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call </a:t>
            </a:r>
            <a:r>
              <a:rPr lang="en-US" sz="1050" dirty="0" err="1">
                <a:latin typeface="Lucida Sans Typewriter" panose="020B0509030504030204" pitchFamily="49" charset="0"/>
              </a:rPr>
              <a:t>printf</a:t>
            </a: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call </a:t>
            </a:r>
            <a:r>
              <a:rPr lang="en-US" sz="1050" dirty="0" err="1">
                <a:latin typeface="Lucida Sans Typewriter" panose="020B0509030504030204" pitchFamily="49" charset="0"/>
              </a:rPr>
              <a:t>scanf</a:t>
            </a: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call sin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call </a:t>
            </a:r>
            <a:r>
              <a:rPr lang="en-US" sz="1050" dirty="0" err="1">
                <a:latin typeface="Lucida Sans Typewriter" panose="020B0509030504030204" pitchFamily="49" charset="0"/>
              </a:rPr>
              <a:t>printf</a:t>
            </a: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_s1: "Type number: "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_s2: "%f"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_s3: "Sine is %f\n"</a:t>
            </a:r>
          </a:p>
          <a:p>
            <a:pPr algn="l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main    T[0]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_s1     D[0]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_s2     D[14]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_s3     D[17]</a:t>
            </a:r>
          </a:p>
          <a:p>
            <a:pPr algn="l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printf</a:t>
            </a:r>
            <a:r>
              <a:rPr lang="en-US" sz="1050" dirty="0">
                <a:latin typeface="Lucida Sans Typewriter" panose="020B0509030504030204" pitchFamily="49" charset="0"/>
              </a:rPr>
              <a:t>  T[30]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printf</a:t>
            </a:r>
            <a:r>
              <a:rPr lang="en-US" sz="1050" dirty="0">
                <a:latin typeface="Lucida Sans Typewriter" panose="020B0509030504030204" pitchFamily="49" charset="0"/>
              </a:rPr>
              <a:t>  T[86]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scanf</a:t>
            </a:r>
            <a:r>
              <a:rPr lang="en-US" sz="1050" dirty="0">
                <a:latin typeface="Lucida Sans Typewriter" panose="020B0509030504030204" pitchFamily="49" charset="0"/>
              </a:rPr>
              <a:t>   T[52]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sin     T[60]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_s1     T[24]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_s2     T[54]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_s3     T[80]</a:t>
            </a:r>
          </a:p>
        </p:txBody>
      </p:sp>
      <p:sp>
        <p:nvSpPr>
          <p:cNvPr id="7" name="Line 10">
            <a:extLst>
              <a:ext uri="{FF2B5EF4-FFF2-40B4-BE49-F238E27FC236}">
                <a16:creationId xmlns:a16="http://schemas.microsoft.com/office/drawing/2014/main" id="{E37DC9BA-189A-4E50-A2D1-32E85E8A0D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9240" y="2852945"/>
            <a:ext cx="3154680" cy="6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F510D41F-0963-4ABA-960A-55A7FAA65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2504" y="921360"/>
            <a:ext cx="905696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text section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A6BEAD35-EE6B-4414-BEAE-45BD3CB16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3192" y="2338680"/>
            <a:ext cx="965008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data section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99668B6F-C42B-47F9-965F-A5DFD278C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2960" y="3618840"/>
            <a:ext cx="875240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unresolved</a:t>
            </a:r>
            <a:br>
              <a:rPr lang="en-US" sz="1400" dirty="0">
                <a:solidFill>
                  <a:schemeClr val="folHlink"/>
                </a:solidFill>
              </a:rPr>
            </a:br>
            <a:r>
              <a:rPr lang="en-US" sz="1400" dirty="0">
                <a:solidFill>
                  <a:schemeClr val="folHlink"/>
                </a:solidFill>
              </a:rPr>
              <a:t>references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23A22B88-2E1D-4FAC-BFC2-690010887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0969" y="2887320"/>
            <a:ext cx="657231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symbols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3D44877E-E7BE-4715-9347-91DC00BCD5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9240" y="2286085"/>
            <a:ext cx="3154680" cy="6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0">
            <a:extLst>
              <a:ext uri="{FF2B5EF4-FFF2-40B4-BE49-F238E27FC236}">
                <a16:creationId xmlns:a16="http://schemas.microsoft.com/office/drawing/2014/main" id="{1CA98299-C52F-4D9D-9B73-52FCA8DC44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9240" y="3584465"/>
            <a:ext cx="3154680" cy="6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81DAE4-8886-49A0-8BDA-1AB85FEA6AD2}"/>
              </a:ext>
            </a:extLst>
          </p:cNvPr>
          <p:cNvSpPr txBox="1"/>
          <p:nvPr/>
        </p:nvSpPr>
        <p:spPr>
          <a:xfrm>
            <a:off x="4846320" y="928235"/>
            <a:ext cx="411480" cy="2052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0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30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52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60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86</a:t>
            </a:r>
            <a:br>
              <a:rPr lang="en-US" sz="1050" dirty="0">
                <a:latin typeface="Lucida Sans Typewriter" panose="020B0509030504030204" pitchFamily="49" charset="0"/>
              </a:rPr>
            </a:b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0</a:t>
            </a: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14</a:t>
            </a: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17</a:t>
            </a:r>
          </a:p>
          <a:p>
            <a:endParaRPr lang="en-US" sz="1050" dirty="0">
              <a:latin typeface="Lucida Sans Typewriter" panose="020B0509030504030204" pitchFamily="49" charset="0"/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ED698C36-8D37-419B-B3EB-F9F59D09E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880110"/>
            <a:ext cx="2926080" cy="17830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l">
              <a:lnSpc>
                <a:spcPct val="90000"/>
              </a:lnSpc>
              <a:defRPr sz="1050">
                <a:latin typeface="Lucida Sans Typewriter" panose="020B0509030504030204" pitchFamily="49" charset="0"/>
              </a:defRPr>
            </a:lvl1pPr>
          </a:lstStyle>
          <a:p>
            <a:r>
              <a:rPr lang="en-US" dirty="0"/>
              <a:t>extern float sin();</a:t>
            </a:r>
          </a:p>
          <a:p>
            <a:r>
              <a:rPr lang="en-US" dirty="0"/>
              <a:t>extern </a:t>
            </a:r>
            <a:r>
              <a:rPr lang="en-US" dirty="0" err="1"/>
              <a:t>printf</a:t>
            </a:r>
            <a:r>
              <a:rPr lang="en-US" dirty="0"/>
              <a:t>(), </a:t>
            </a:r>
            <a:r>
              <a:rPr lang="en-US" dirty="0" err="1"/>
              <a:t>scanf</a:t>
            </a:r>
            <a:r>
              <a:rPr lang="en-US" dirty="0"/>
              <a:t>();</a:t>
            </a:r>
          </a:p>
          <a:p>
            <a:endParaRPr lang="en-US" dirty="0"/>
          </a:p>
          <a:p>
            <a:r>
              <a:rPr lang="en-US" dirty="0"/>
              <a:t>main() {</a:t>
            </a:r>
          </a:p>
          <a:p>
            <a:r>
              <a:rPr lang="en-US" dirty="0"/>
              <a:t>  double x, result;</a:t>
            </a:r>
          </a:p>
          <a:p>
            <a:r>
              <a:rPr lang="en-US" dirty="0"/>
              <a:t>  </a:t>
            </a:r>
            <a:r>
              <a:rPr lang="en-US" dirty="0" err="1"/>
              <a:t>printf</a:t>
            </a:r>
            <a:r>
              <a:rPr lang="en-US" dirty="0"/>
              <a:t>("Type number: ");</a:t>
            </a:r>
          </a:p>
          <a:p>
            <a:r>
              <a:rPr lang="en-US" dirty="0"/>
              <a:t>  </a:t>
            </a:r>
            <a:r>
              <a:rPr lang="en-US" dirty="0" err="1"/>
              <a:t>scanf</a:t>
            </a:r>
            <a:r>
              <a:rPr lang="en-US" dirty="0"/>
              <a:t>("%f", &amp;x);</a:t>
            </a:r>
          </a:p>
          <a:p>
            <a:r>
              <a:rPr lang="en-US" dirty="0"/>
              <a:t>  result = sin(x);</a:t>
            </a:r>
          </a:p>
          <a:p>
            <a:r>
              <a:rPr lang="en-US" dirty="0"/>
              <a:t>  </a:t>
            </a:r>
            <a:r>
              <a:rPr lang="en-US" dirty="0" err="1"/>
              <a:t>printf</a:t>
            </a:r>
            <a:r>
              <a:rPr lang="en-US" dirty="0"/>
              <a:t>("Sine is %f\n",</a:t>
            </a:r>
          </a:p>
          <a:p>
            <a:r>
              <a:rPr lang="en-US" dirty="0"/>
              <a:t>         result);</a:t>
            </a:r>
          </a:p>
          <a:p>
            <a:r>
              <a:rPr lang="en-US" dirty="0"/>
              <a:t>}</a:t>
            </a: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F08814F0-97E3-4CA2-BC7B-B60CAA96D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686211"/>
            <a:ext cx="1005840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dirty="0" err="1">
                <a:solidFill>
                  <a:schemeClr val="accent4"/>
                </a:solidFill>
              </a:rPr>
              <a:t>main.c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496F2C-2491-4302-9A38-F789AA4D1F41}"/>
              </a:ext>
            </a:extLst>
          </p:cNvPr>
          <p:cNvSpPr txBox="1"/>
          <p:nvPr/>
        </p:nvSpPr>
        <p:spPr>
          <a:xfrm>
            <a:off x="1580054" y="3020010"/>
            <a:ext cx="2971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tx2"/>
                </a:solidFill>
              </a:rPr>
              <a:t>“Store the final location of sin</a:t>
            </a:r>
            <a:br>
              <a:rPr lang="en-US" sz="1600" i="1" dirty="0">
                <a:solidFill>
                  <a:schemeClr val="tx2"/>
                </a:solidFill>
              </a:rPr>
            </a:br>
            <a:r>
              <a:rPr lang="en-US" sz="1600" i="1" dirty="0">
                <a:solidFill>
                  <a:schemeClr val="tx2"/>
                </a:solidFill>
              </a:rPr>
              <a:t>at offset 60 in the text section”</a:t>
            </a:r>
          </a:p>
        </p:txBody>
      </p:sp>
      <p:sp>
        <p:nvSpPr>
          <p:cNvPr id="20" name="Freeform 1">
            <a:extLst>
              <a:ext uri="{FF2B5EF4-FFF2-40B4-BE49-F238E27FC236}">
                <a16:creationId xmlns:a16="http://schemas.microsoft.com/office/drawing/2014/main" id="{7F4AE6BE-7D5B-416A-95F4-C7A3D132B6C8}"/>
              </a:ext>
            </a:extLst>
          </p:cNvPr>
          <p:cNvSpPr/>
          <p:nvPr/>
        </p:nvSpPr>
        <p:spPr>
          <a:xfrm>
            <a:off x="3064791" y="3604787"/>
            <a:ext cx="2193009" cy="569670"/>
          </a:xfrm>
          <a:custGeom>
            <a:avLst/>
            <a:gdLst>
              <a:gd name="connsiteX0" fmla="*/ 0 w 2208508"/>
              <a:gd name="connsiteY0" fmla="*/ 449451 h 449451"/>
              <a:gd name="connsiteX1" fmla="*/ 2208508 w 2208508"/>
              <a:gd name="connsiteY1" fmla="*/ 0 h 449451"/>
              <a:gd name="connsiteX0" fmla="*/ 0 w 2208508"/>
              <a:gd name="connsiteY0" fmla="*/ 689674 h 689674"/>
              <a:gd name="connsiteX1" fmla="*/ 224725 w 2208508"/>
              <a:gd name="connsiteY1" fmla="*/ 0 h 689674"/>
              <a:gd name="connsiteX2" fmla="*/ 2208508 w 2208508"/>
              <a:gd name="connsiteY2" fmla="*/ 240223 h 689674"/>
              <a:gd name="connsiteX0" fmla="*/ 0 w 2208508"/>
              <a:gd name="connsiteY0" fmla="*/ 829159 h 829159"/>
              <a:gd name="connsiteX1" fmla="*/ 317715 w 2208508"/>
              <a:gd name="connsiteY1" fmla="*/ 0 h 829159"/>
              <a:gd name="connsiteX2" fmla="*/ 2208508 w 2208508"/>
              <a:gd name="connsiteY2" fmla="*/ 379708 h 829159"/>
              <a:gd name="connsiteX0" fmla="*/ 0 w 2208508"/>
              <a:gd name="connsiteY0" fmla="*/ 449451 h 449451"/>
              <a:gd name="connsiteX1" fmla="*/ 2208508 w 2208508"/>
              <a:gd name="connsiteY1" fmla="*/ 0 h 449451"/>
              <a:gd name="connsiteX0" fmla="*/ 0 w 2208508"/>
              <a:gd name="connsiteY0" fmla="*/ 638857 h 638857"/>
              <a:gd name="connsiteX1" fmla="*/ 2208508 w 2208508"/>
              <a:gd name="connsiteY1" fmla="*/ 189406 h 638857"/>
              <a:gd name="connsiteX0" fmla="*/ 0 w 2208508"/>
              <a:gd name="connsiteY0" fmla="*/ 685124 h 685124"/>
              <a:gd name="connsiteX1" fmla="*/ 2208508 w 2208508"/>
              <a:gd name="connsiteY1" fmla="*/ 235673 h 685124"/>
              <a:gd name="connsiteX0" fmla="*/ 0 w 2208508"/>
              <a:gd name="connsiteY0" fmla="*/ 835267 h 835267"/>
              <a:gd name="connsiteX1" fmla="*/ 2208508 w 2208508"/>
              <a:gd name="connsiteY1" fmla="*/ 385816 h 835267"/>
              <a:gd name="connsiteX0" fmla="*/ 0 w 2208508"/>
              <a:gd name="connsiteY0" fmla="*/ 832954 h 832954"/>
              <a:gd name="connsiteX1" fmla="*/ 2208508 w 2208508"/>
              <a:gd name="connsiteY1" fmla="*/ 383503 h 832954"/>
              <a:gd name="connsiteX0" fmla="*/ 0 w 2208508"/>
              <a:gd name="connsiteY0" fmla="*/ 535939 h 535939"/>
              <a:gd name="connsiteX1" fmla="*/ 2208508 w 2208508"/>
              <a:gd name="connsiteY1" fmla="*/ 86488 h 535939"/>
              <a:gd name="connsiteX0" fmla="*/ 0 w 2208508"/>
              <a:gd name="connsiteY0" fmla="*/ 532953 h 532953"/>
              <a:gd name="connsiteX1" fmla="*/ 2208508 w 2208508"/>
              <a:gd name="connsiteY1" fmla="*/ 83502 h 532953"/>
              <a:gd name="connsiteX0" fmla="*/ 0 w 2193009"/>
              <a:gd name="connsiteY0" fmla="*/ 265234 h 831093"/>
              <a:gd name="connsiteX1" fmla="*/ 2193009 w 2193009"/>
              <a:gd name="connsiteY1" fmla="*/ 830922 h 831093"/>
              <a:gd name="connsiteX0" fmla="*/ 0 w 2193009"/>
              <a:gd name="connsiteY0" fmla="*/ 0 h 569670"/>
              <a:gd name="connsiteX1" fmla="*/ 2193009 w 2193009"/>
              <a:gd name="connsiteY1" fmla="*/ 565688 h 569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93009" h="569670">
                <a:moveTo>
                  <a:pt x="0" y="0"/>
                </a:moveTo>
                <a:cubicBezTo>
                  <a:pt x="38745" y="563104"/>
                  <a:pt x="1208866" y="583771"/>
                  <a:pt x="2193009" y="565688"/>
                </a:cubicBezTo>
              </a:path>
            </a:pathLst>
          </a:custGeom>
          <a:noFill/>
          <a:ln w="19050">
            <a:solidFill>
              <a:schemeClr val="tx2"/>
            </a:solidFill>
            <a:headEnd type="none" w="med" len="lg"/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504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9C465-107E-40BC-AF23-8F12B8959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stdio.o</a:t>
            </a:r>
            <a:r>
              <a:rPr lang="en-US" dirty="0"/>
              <a:t> Object File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C9037D-2396-4E57-BDFC-20BCD4C7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600" y="4864894"/>
            <a:ext cx="3429000" cy="221456"/>
          </a:xfrm>
        </p:spPr>
        <p:txBody>
          <a:bodyPr/>
          <a:lstStyle/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4B9A-FF5C-4FF6-BD99-46B4E9E02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864894"/>
            <a:ext cx="2286000" cy="221456"/>
          </a:xfrm>
        </p:spPr>
        <p:txBody>
          <a:bodyPr/>
          <a:lstStyle/>
          <a:p>
            <a:pPr>
              <a:defRPr/>
            </a:pPr>
            <a:r>
              <a:rPr lang="en-US" dirty="0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CF2DD10F-EB3D-467B-986B-B6CC79EE3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0874" y="914811"/>
            <a:ext cx="527388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dirty="0" err="1">
                <a:solidFill>
                  <a:schemeClr val="accent4"/>
                </a:solidFill>
              </a:rPr>
              <a:t>stdio.o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88CFCE53-C1B2-42AD-852D-F8CD0AEFC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1108710"/>
            <a:ext cx="3154680" cy="33375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printf</a:t>
            </a:r>
            <a:r>
              <a:rPr lang="en-US" sz="1050" dirty="0">
                <a:latin typeface="Lucida Sans Typewriter" panose="020B0509030504030204" pitchFamily="49" charset="0"/>
              </a:rPr>
              <a:t>: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load </a:t>
            </a:r>
            <a:r>
              <a:rPr lang="en-US" sz="1050" dirty="0" err="1">
                <a:latin typeface="Lucida Sans Typewriter" panose="020B0509030504030204" pitchFamily="49" charset="0"/>
              </a:rPr>
              <a:t>stdout</a:t>
            </a: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scanf</a:t>
            </a:r>
            <a:r>
              <a:rPr lang="en-US" sz="1050" dirty="0">
                <a:latin typeface="Lucida Sans Typewriter" panose="020B0509030504030204" pitchFamily="49" charset="0"/>
              </a:rPr>
              <a:t>: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load stdin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...</a:t>
            </a:r>
          </a:p>
          <a:p>
            <a:pPr algn="l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stdin: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stdout</a:t>
            </a:r>
            <a:r>
              <a:rPr lang="en-US" sz="1050" dirty="0">
                <a:latin typeface="Lucida Sans Typewriter" panose="020B0509030504030204" pitchFamily="49" charset="0"/>
              </a:rPr>
              <a:t>:</a:t>
            </a:r>
          </a:p>
          <a:p>
            <a:pPr algn="l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printf</a:t>
            </a:r>
            <a:r>
              <a:rPr lang="en-US" sz="1050" dirty="0">
                <a:latin typeface="Lucida Sans Typewriter" panose="020B0509030504030204" pitchFamily="49" charset="0"/>
              </a:rPr>
              <a:t>    T[44]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scanf</a:t>
            </a:r>
            <a:r>
              <a:rPr lang="en-US" sz="1050" dirty="0">
                <a:latin typeface="Lucida Sans Typewriter" panose="020B0509030504030204" pitchFamily="49" charset="0"/>
              </a:rPr>
              <a:t>     T[232]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stdin     D[0]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stdout</a:t>
            </a:r>
            <a:r>
              <a:rPr lang="en-US" sz="1050" dirty="0">
                <a:latin typeface="Lucida Sans Typewriter" panose="020B0509030504030204" pitchFamily="49" charset="0"/>
              </a:rPr>
              <a:t>    D[8]</a:t>
            </a:r>
          </a:p>
          <a:p>
            <a:pPr algn="l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stdout</a:t>
            </a:r>
            <a:r>
              <a:rPr lang="en-US" sz="1050" dirty="0">
                <a:latin typeface="Lucida Sans Typewriter" panose="020B0509030504030204" pitchFamily="49" charset="0"/>
              </a:rPr>
              <a:t>    T[118]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fputc</a:t>
            </a:r>
            <a:r>
              <a:rPr lang="en-US" sz="1050" dirty="0">
                <a:latin typeface="Lucida Sans Typewriter" panose="020B0509030504030204" pitchFamily="49" charset="0"/>
              </a:rPr>
              <a:t>     T[122]</a:t>
            </a:r>
          </a:p>
          <a:p>
            <a:pPr algn="l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stdin     T[306]</a:t>
            </a:r>
          </a:p>
          <a:p>
            <a:pPr algn="l">
              <a:lnSpc>
                <a:spcPct val="90000"/>
              </a:lnSpc>
            </a:pPr>
            <a:r>
              <a:rPr lang="en-US" sz="1050" dirty="0" err="1">
                <a:latin typeface="Lucida Sans Typewriter" panose="020B0509030504030204" pitchFamily="49" charset="0"/>
              </a:rPr>
              <a:t>fgetc</a:t>
            </a:r>
            <a:r>
              <a:rPr lang="en-US" sz="1050" dirty="0">
                <a:latin typeface="Lucida Sans Typewriter" panose="020B0509030504030204" pitchFamily="49" charset="0"/>
              </a:rPr>
              <a:t>     T[310]</a:t>
            </a:r>
          </a:p>
        </p:txBody>
      </p:sp>
      <p:sp>
        <p:nvSpPr>
          <p:cNvPr id="7" name="Line 10">
            <a:extLst>
              <a:ext uri="{FF2B5EF4-FFF2-40B4-BE49-F238E27FC236}">
                <a16:creationId xmlns:a16="http://schemas.microsoft.com/office/drawing/2014/main" id="{E37DC9BA-189A-4E50-A2D1-32E85E8A0D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9240" y="2955730"/>
            <a:ext cx="3154680" cy="6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F510D41F-0963-4ABA-960A-55A7FAA65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2504" y="1149960"/>
            <a:ext cx="905696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text section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A6BEAD35-EE6B-4414-BEAE-45BD3CB16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3192" y="2567280"/>
            <a:ext cx="965008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data section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99668B6F-C42B-47F9-965F-A5DFD278C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2960" y="3732970"/>
            <a:ext cx="875240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unresolved</a:t>
            </a:r>
            <a:br>
              <a:rPr lang="en-US" sz="1400" dirty="0">
                <a:solidFill>
                  <a:schemeClr val="folHlink"/>
                </a:solidFill>
              </a:rPr>
            </a:br>
            <a:r>
              <a:rPr lang="en-US" sz="1400" dirty="0">
                <a:solidFill>
                  <a:schemeClr val="folHlink"/>
                </a:solidFill>
              </a:rPr>
              <a:t>references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23A22B88-2E1D-4FAC-BFC2-690010887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0969" y="3012795"/>
            <a:ext cx="657231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folHlink"/>
                </a:solidFill>
              </a:rPr>
              <a:t>symbols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3D44877E-E7BE-4715-9347-91DC00BCD5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9240" y="2514685"/>
            <a:ext cx="3154680" cy="6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0">
            <a:extLst>
              <a:ext uri="{FF2B5EF4-FFF2-40B4-BE49-F238E27FC236}">
                <a16:creationId xmlns:a16="http://schemas.microsoft.com/office/drawing/2014/main" id="{1CA98299-C52F-4D9D-9B73-52FCA8DC44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9240" y="3680375"/>
            <a:ext cx="3154680" cy="6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81DAE4-8886-49A0-8BDA-1AB85FEA6AD2}"/>
              </a:ext>
            </a:extLst>
          </p:cNvPr>
          <p:cNvSpPr txBox="1"/>
          <p:nvPr/>
        </p:nvSpPr>
        <p:spPr>
          <a:xfrm>
            <a:off x="4846320" y="1156835"/>
            <a:ext cx="411480" cy="17450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44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118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232</a:t>
            </a: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306</a:t>
            </a:r>
            <a:br>
              <a:rPr lang="en-US" sz="1050" dirty="0">
                <a:latin typeface="Lucida Sans Typewriter" panose="020B0509030504030204" pitchFamily="49" charset="0"/>
              </a:rPr>
            </a:b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endParaRPr lang="en-US" sz="1050" dirty="0">
              <a:latin typeface="Lucida Sans Typewriter" panose="020B0509030504030204" pitchFamily="49" charset="0"/>
            </a:endParaRP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0</a:t>
            </a:r>
          </a:p>
          <a:p>
            <a:pPr algn="r">
              <a:lnSpc>
                <a:spcPct val="90000"/>
              </a:lnSpc>
            </a:pPr>
            <a:r>
              <a:rPr lang="en-US" sz="1050" dirty="0">
                <a:latin typeface="Lucida Sans Typewriter" panose="020B0509030504030204" pitchFamily="49" charset="0"/>
              </a:rPr>
              <a:t>8</a:t>
            </a: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F08814F0-97E3-4CA2-BC7B-B60CAA96D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914811"/>
            <a:ext cx="1005840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dirty="0" err="1">
                <a:solidFill>
                  <a:schemeClr val="accent4"/>
                </a:solidFill>
              </a:rPr>
              <a:t>stdio.c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21" name="Text Box 3">
            <a:extLst>
              <a:ext uri="{FF2B5EF4-FFF2-40B4-BE49-F238E27FC236}">
                <a16:creationId xmlns:a16="http://schemas.microsoft.com/office/drawing/2014/main" id="{03FCF706-84EC-47F6-9E48-2429A1AA5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1108710"/>
            <a:ext cx="3108960" cy="23317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l">
              <a:lnSpc>
                <a:spcPct val="90000"/>
              </a:lnSpc>
              <a:defRPr sz="1050">
                <a:latin typeface="Lucida Sans Typewriter" panose="020B0509030504030204" pitchFamily="49" charset="0"/>
              </a:defRPr>
            </a:lvl1pPr>
          </a:lstStyle>
          <a:p>
            <a:r>
              <a:rPr lang="en-US" dirty="0"/>
              <a:t>FILE* </a:t>
            </a:r>
            <a:r>
              <a:rPr lang="en-US" dirty="0" err="1"/>
              <a:t>stdin</a:t>
            </a:r>
            <a:r>
              <a:rPr lang="en-US" dirty="0"/>
              <a:t>, </a:t>
            </a:r>
            <a:r>
              <a:rPr lang="en-US" dirty="0" err="1"/>
              <a:t>stdout</a:t>
            </a:r>
            <a:r>
              <a:rPr lang="en-US" dirty="0"/>
              <a:t>;</a:t>
            </a:r>
          </a:p>
          <a:p>
            <a:endParaRPr lang="en-US" dirty="0"/>
          </a:p>
          <a:p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printf</a:t>
            </a:r>
            <a:r>
              <a:rPr lang="en-US" dirty="0"/>
              <a:t>(</a:t>
            </a:r>
            <a:r>
              <a:rPr lang="en-US" dirty="0" err="1"/>
              <a:t>const</a:t>
            </a:r>
            <a:r>
              <a:rPr lang="en-US" dirty="0"/>
              <a:t> char* format,</a:t>
            </a:r>
          </a:p>
          <a:p>
            <a:r>
              <a:rPr lang="en-US" dirty="0"/>
              <a:t>    ...) {</a:t>
            </a:r>
          </a:p>
          <a:p>
            <a:r>
              <a:rPr lang="en-US" dirty="0"/>
              <a:t>  ...</a:t>
            </a:r>
          </a:p>
          <a:p>
            <a:r>
              <a:rPr lang="en-US" dirty="0"/>
              <a:t>  </a:t>
            </a:r>
            <a:r>
              <a:rPr lang="en-US" dirty="0" err="1"/>
              <a:t>fputc</a:t>
            </a:r>
            <a:r>
              <a:rPr lang="en-US" dirty="0"/>
              <a:t>(c, </a:t>
            </a:r>
            <a:r>
              <a:rPr lang="en-US" dirty="0" err="1"/>
              <a:t>stdout</a:t>
            </a:r>
            <a:r>
              <a:rPr lang="en-US" dirty="0"/>
              <a:t>);</a:t>
            </a:r>
          </a:p>
          <a:p>
            <a:r>
              <a:rPr lang="en-US" dirty="0"/>
              <a:t>  ...</a:t>
            </a:r>
          </a:p>
          <a:p>
            <a:r>
              <a:rPr lang="en-US" dirty="0"/>
              <a:t>}</a:t>
            </a:r>
          </a:p>
          <a:p>
            <a:endParaRPr lang="en-US" dirty="0"/>
          </a:p>
          <a:p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scanf</a:t>
            </a:r>
            <a:r>
              <a:rPr lang="en-US" dirty="0"/>
              <a:t>(</a:t>
            </a:r>
            <a:r>
              <a:rPr lang="en-US" dirty="0" err="1"/>
              <a:t>const</a:t>
            </a:r>
            <a:r>
              <a:rPr lang="en-US" dirty="0"/>
              <a:t> char* format,</a:t>
            </a:r>
          </a:p>
          <a:p>
            <a:r>
              <a:rPr lang="en-US" dirty="0"/>
              <a:t>    ...) {</a:t>
            </a:r>
          </a:p>
          <a:p>
            <a:r>
              <a:rPr lang="en-US" dirty="0"/>
              <a:t>  ...</a:t>
            </a:r>
          </a:p>
          <a:p>
            <a:r>
              <a:rPr lang="en-US" dirty="0"/>
              <a:t>  c = </a:t>
            </a:r>
            <a:r>
              <a:rPr lang="en-US" dirty="0" err="1"/>
              <a:t>fgetc</a:t>
            </a:r>
            <a:r>
              <a:rPr lang="en-US" dirty="0"/>
              <a:t>(</a:t>
            </a:r>
            <a:r>
              <a:rPr lang="en-US" dirty="0" err="1"/>
              <a:t>stdin</a:t>
            </a:r>
            <a:r>
              <a:rPr lang="en-US" dirty="0"/>
              <a:t>);</a:t>
            </a:r>
          </a:p>
          <a:p>
            <a:r>
              <a:rPr lang="en-US" dirty="0"/>
              <a:t>  ...</a:t>
            </a:r>
          </a:p>
          <a:p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30234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C7B9-E1F9-4E83-8BCD-DE3FDBF8A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Pass 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160C54-D753-42AF-A458-421D1FDD7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486C0-7E02-4622-97CE-674FCB7E8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Text Box 22">
            <a:extLst>
              <a:ext uri="{FF2B5EF4-FFF2-40B4-BE49-F238E27FC236}">
                <a16:creationId xmlns:a16="http://schemas.microsoft.com/office/drawing/2014/main" id="{CDD72B9A-3BA6-4167-9847-9C75AEDAB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40" y="834390"/>
            <a:ext cx="139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Memory map:</a:t>
            </a:r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612EA5C3-668C-4598-965A-F1B6785E1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2388870"/>
            <a:ext cx="2606040" cy="640080"/>
          </a:xfrm>
          <a:prstGeom prst="rect">
            <a:avLst/>
          </a:prstGeom>
          <a:solidFill>
            <a:srgbClr val="D7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math.o</a:t>
            </a:r>
            <a:r>
              <a:rPr lang="en-US" dirty="0">
                <a:solidFill>
                  <a:schemeClr val="accent4"/>
                </a:solidFill>
              </a:rPr>
              <a:t> text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A70CC84B-B25C-49A0-A8D0-03DEEB958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3028950"/>
            <a:ext cx="2606040" cy="960120"/>
          </a:xfrm>
          <a:prstGeom prst="rect">
            <a:avLst/>
          </a:prstGeom>
          <a:solidFill>
            <a:srgbClr val="D7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stdio.o</a:t>
            </a:r>
            <a:r>
              <a:rPr lang="en-US" dirty="0">
                <a:solidFill>
                  <a:schemeClr val="accent4"/>
                </a:solidFill>
              </a:rPr>
              <a:t> text</a:t>
            </a:r>
          </a:p>
        </p:txBody>
      </p:sp>
      <p:sp>
        <p:nvSpPr>
          <p:cNvPr id="11" name="Rectangle 28">
            <a:extLst>
              <a:ext uri="{FF2B5EF4-FFF2-40B4-BE49-F238E27FC236}">
                <a16:creationId xmlns:a16="http://schemas.microsoft.com/office/drawing/2014/main" id="{6E0E4CC2-60EE-4076-B4E8-05E2C752E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2068830"/>
            <a:ext cx="2606040" cy="32004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main.o</a:t>
            </a:r>
            <a:r>
              <a:rPr lang="en-US" dirty="0">
                <a:solidFill>
                  <a:schemeClr val="accent4"/>
                </a:solidFill>
              </a:rPr>
              <a:t> data</a:t>
            </a: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A4DED7C6-5246-4730-BFD7-10A0F834D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329735"/>
            <a:ext cx="3048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0</a:t>
            </a:r>
          </a:p>
        </p:txBody>
      </p:sp>
      <p:sp>
        <p:nvSpPr>
          <p:cNvPr id="14" name="Text Box 9">
            <a:extLst>
              <a:ext uri="{FF2B5EF4-FFF2-40B4-BE49-F238E27FC236}">
                <a16:creationId xmlns:a16="http://schemas.microsoft.com/office/drawing/2014/main" id="{318423B6-6D4E-4377-8201-B33C154F1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866695"/>
            <a:ext cx="381000" cy="22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508</a:t>
            </a: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1C513B99-EEDD-4470-B35C-0F7522DA6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07637"/>
            <a:ext cx="3810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760</a:t>
            </a:r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17654966-0D86-4A32-AE13-20506873E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28615"/>
            <a:ext cx="3810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836</a:t>
            </a:r>
          </a:p>
        </p:txBody>
      </p:sp>
      <p:sp>
        <p:nvSpPr>
          <p:cNvPr id="21" name="Text Box 8">
            <a:extLst>
              <a:ext uri="{FF2B5EF4-FFF2-40B4-BE49-F238E27FC236}">
                <a16:creationId xmlns:a16="http://schemas.microsoft.com/office/drawing/2014/main" id="{4F89793E-16EA-486D-83D0-49E1D9552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26815"/>
            <a:ext cx="3048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96</a:t>
            </a:r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3AC2D461-59E7-4664-BFB5-CC0EA1B4D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26615"/>
            <a:ext cx="3810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720</a:t>
            </a:r>
          </a:p>
        </p:txBody>
      </p:sp>
      <p:sp>
        <p:nvSpPr>
          <p:cNvPr id="23" name="Rectangle 25">
            <a:extLst>
              <a:ext uri="{FF2B5EF4-FFF2-40B4-BE49-F238E27FC236}">
                <a16:creationId xmlns:a16="http://schemas.microsoft.com/office/drawing/2014/main" id="{46BE9618-7301-4D72-B507-79B1567F1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3989070"/>
            <a:ext cx="2606040" cy="502920"/>
          </a:xfrm>
          <a:prstGeom prst="rect">
            <a:avLst/>
          </a:prstGeom>
          <a:solidFill>
            <a:srgbClr val="D7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main.o</a:t>
            </a:r>
            <a:r>
              <a:rPr lang="en-US" dirty="0">
                <a:solidFill>
                  <a:schemeClr val="accent4"/>
                </a:solidFill>
              </a:rPr>
              <a:t> text</a:t>
            </a:r>
          </a:p>
        </p:txBody>
      </p:sp>
      <p:sp>
        <p:nvSpPr>
          <p:cNvPr id="25" name="Rectangle 29">
            <a:extLst>
              <a:ext uri="{FF2B5EF4-FFF2-40B4-BE49-F238E27FC236}">
                <a16:creationId xmlns:a16="http://schemas.microsoft.com/office/drawing/2014/main" id="{73A807E9-F6BE-4970-816B-54E704BDB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1200150"/>
            <a:ext cx="2606040" cy="86868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stdio.o</a:t>
            </a:r>
            <a:r>
              <a:rPr lang="en-US" dirty="0">
                <a:solidFill>
                  <a:schemeClr val="accent4"/>
                </a:solidFill>
              </a:rPr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1667570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C7B9-E1F9-4E83-8BCD-DE3FDBF8A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Pass 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160C54-D753-42AF-A458-421D1FDD7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486C0-7E02-4622-97CE-674FCB7E8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14AF79-A505-4500-B5F0-44FFDF8AEE6C}"/>
              </a:ext>
            </a:extLst>
          </p:cNvPr>
          <p:cNvSpPr/>
          <p:nvPr/>
        </p:nvSpPr>
        <p:spPr>
          <a:xfrm>
            <a:off x="4343400" y="1188720"/>
            <a:ext cx="4023360" cy="3145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0">
            <a:extLst>
              <a:ext uri="{FF2B5EF4-FFF2-40B4-BE49-F238E27FC236}">
                <a16:creationId xmlns:a16="http://schemas.microsoft.com/office/drawing/2014/main" id="{8A87B8C5-4F72-458A-B558-D842181BD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200150"/>
            <a:ext cx="4023360" cy="25603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>
                <a:solidFill>
                  <a:schemeClr val="bg1"/>
                </a:solidFill>
              </a:rPr>
              <a:t>Name	File	Sec	Offset	</a:t>
            </a:r>
            <a:r>
              <a:rPr lang="en-US" sz="1600" dirty="0" err="1">
                <a:solidFill>
                  <a:schemeClr val="bg1"/>
                </a:solidFill>
              </a:rPr>
              <a:t>Addr</a:t>
            </a:r>
            <a:endParaRPr lang="en-US" sz="1600" dirty="0">
              <a:solidFill>
                <a:schemeClr val="bg1"/>
              </a:solidFill>
            </a:endParaRP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/>
              <a:t>main	</a:t>
            </a:r>
            <a:r>
              <a:rPr lang="en-US" sz="1600" dirty="0" err="1"/>
              <a:t>main.o</a:t>
            </a:r>
            <a:r>
              <a:rPr lang="en-US" sz="1600" dirty="0"/>
              <a:t>	T	0	0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/>
              <a:t>_s1	</a:t>
            </a:r>
            <a:r>
              <a:rPr lang="en-US" sz="1600" dirty="0" err="1"/>
              <a:t>main.o</a:t>
            </a:r>
            <a:r>
              <a:rPr lang="en-US" sz="1600" dirty="0"/>
              <a:t>	D	0	720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/>
              <a:t>_s2	</a:t>
            </a:r>
            <a:r>
              <a:rPr lang="en-US" sz="1600" dirty="0" err="1"/>
              <a:t>main.o</a:t>
            </a:r>
            <a:r>
              <a:rPr lang="en-US" sz="1600" dirty="0"/>
              <a:t>	D	14	734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/>
              <a:t>_s3	</a:t>
            </a:r>
            <a:r>
              <a:rPr lang="en-US" sz="1600" dirty="0" err="1"/>
              <a:t>main.o</a:t>
            </a:r>
            <a:r>
              <a:rPr lang="en-US" sz="1600" dirty="0"/>
              <a:t>	D	17	737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 err="1"/>
              <a:t>printf</a:t>
            </a:r>
            <a:r>
              <a:rPr lang="en-US" sz="1600" dirty="0"/>
              <a:t>	</a:t>
            </a:r>
            <a:r>
              <a:rPr lang="en-US" sz="1600" dirty="0" err="1"/>
              <a:t>stdio.o</a:t>
            </a:r>
            <a:r>
              <a:rPr lang="en-US" sz="1600" dirty="0"/>
              <a:t>	T	44</a:t>
            </a:r>
            <a:r>
              <a:rPr lang="en-US" sz="1600"/>
              <a:t>	140</a:t>
            </a:r>
            <a:endParaRPr lang="en-US" sz="1600" dirty="0"/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 err="1"/>
              <a:t>scanf</a:t>
            </a:r>
            <a:r>
              <a:rPr lang="en-US" sz="1600" dirty="0"/>
              <a:t>	</a:t>
            </a:r>
            <a:r>
              <a:rPr lang="en-US" sz="1600" dirty="0" err="1"/>
              <a:t>stdio.o</a:t>
            </a:r>
            <a:r>
              <a:rPr lang="en-US" sz="1600" dirty="0"/>
              <a:t>	T	232	328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/>
              <a:t>stdin	</a:t>
            </a:r>
            <a:r>
              <a:rPr lang="en-US" sz="1600" dirty="0" err="1"/>
              <a:t>stdio.o</a:t>
            </a:r>
            <a:r>
              <a:rPr lang="en-US" sz="1600" dirty="0"/>
              <a:t>	D	0	760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 err="1"/>
              <a:t>stdout</a:t>
            </a:r>
            <a:r>
              <a:rPr lang="en-US" sz="1600" dirty="0"/>
              <a:t>	</a:t>
            </a:r>
            <a:r>
              <a:rPr lang="en-US" sz="1600" dirty="0" err="1"/>
              <a:t>stdio.o</a:t>
            </a:r>
            <a:r>
              <a:rPr lang="en-US" sz="1600" dirty="0"/>
              <a:t>	D	8	768</a:t>
            </a:r>
          </a:p>
          <a:p>
            <a:pPr algn="l">
              <a:tabLst>
                <a:tab pos="1031875" algn="l"/>
                <a:tab pos="1946275" algn="l"/>
                <a:tab pos="2571750" algn="l"/>
                <a:tab pos="3368675" algn="l"/>
              </a:tabLst>
            </a:pPr>
            <a:r>
              <a:rPr lang="en-US" sz="1600" dirty="0"/>
              <a:t>sin	</a:t>
            </a:r>
            <a:r>
              <a:rPr lang="en-US" sz="1600" dirty="0" err="1"/>
              <a:t>math.o</a:t>
            </a:r>
            <a:r>
              <a:rPr lang="en-US" sz="1600" dirty="0"/>
              <a:t>	T	0	508</a:t>
            </a:r>
          </a:p>
          <a:p>
            <a:pPr algn="l">
              <a:tabLst>
                <a:tab pos="860425" algn="l"/>
                <a:tab pos="1603375" algn="l"/>
                <a:tab pos="2170113" algn="l"/>
                <a:tab pos="2974975" algn="l"/>
              </a:tabLst>
            </a:pPr>
            <a:endParaRPr lang="en-US" sz="1600" dirty="0"/>
          </a:p>
        </p:txBody>
      </p:sp>
      <p:sp>
        <p:nvSpPr>
          <p:cNvPr id="7" name="Text Box 22">
            <a:extLst>
              <a:ext uri="{FF2B5EF4-FFF2-40B4-BE49-F238E27FC236}">
                <a16:creationId xmlns:a16="http://schemas.microsoft.com/office/drawing/2014/main" id="{CDD72B9A-3BA6-4167-9847-9C75AEDAB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40" y="834390"/>
            <a:ext cx="139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Memory map:</a:t>
            </a:r>
          </a:p>
        </p:txBody>
      </p:sp>
      <p:sp>
        <p:nvSpPr>
          <p:cNvPr id="8" name="Text Box 23">
            <a:extLst>
              <a:ext uri="{FF2B5EF4-FFF2-40B4-BE49-F238E27FC236}">
                <a16:creationId xmlns:a16="http://schemas.microsoft.com/office/drawing/2014/main" id="{A49A7D77-0973-42EF-958D-11B76F0B5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834390"/>
            <a:ext cx="1384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Symbol table:</a:t>
            </a:r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612EA5C3-668C-4598-965A-F1B6785E1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2388870"/>
            <a:ext cx="2606040" cy="640080"/>
          </a:xfrm>
          <a:prstGeom prst="rect">
            <a:avLst/>
          </a:prstGeom>
          <a:solidFill>
            <a:srgbClr val="D7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math.o</a:t>
            </a:r>
            <a:r>
              <a:rPr lang="en-US" dirty="0">
                <a:solidFill>
                  <a:schemeClr val="accent4"/>
                </a:solidFill>
              </a:rPr>
              <a:t> text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A70CC84B-B25C-49A0-A8D0-03DEEB958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3028950"/>
            <a:ext cx="2606040" cy="960120"/>
          </a:xfrm>
          <a:prstGeom prst="rect">
            <a:avLst/>
          </a:prstGeom>
          <a:solidFill>
            <a:srgbClr val="D7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stdio.o</a:t>
            </a:r>
            <a:r>
              <a:rPr lang="en-US" dirty="0">
                <a:solidFill>
                  <a:schemeClr val="accent4"/>
                </a:solidFill>
              </a:rPr>
              <a:t> text</a:t>
            </a:r>
          </a:p>
        </p:txBody>
      </p:sp>
      <p:sp>
        <p:nvSpPr>
          <p:cNvPr id="11" name="Rectangle 28">
            <a:extLst>
              <a:ext uri="{FF2B5EF4-FFF2-40B4-BE49-F238E27FC236}">
                <a16:creationId xmlns:a16="http://schemas.microsoft.com/office/drawing/2014/main" id="{6E0E4CC2-60EE-4076-B4E8-05E2C752E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2068830"/>
            <a:ext cx="2606040" cy="32004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main.o</a:t>
            </a:r>
            <a:r>
              <a:rPr lang="en-US" dirty="0">
                <a:solidFill>
                  <a:schemeClr val="accent4"/>
                </a:solidFill>
              </a:rPr>
              <a:t> data</a:t>
            </a: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A4DED7C6-5246-4730-BFD7-10A0F834D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329735"/>
            <a:ext cx="3048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0</a:t>
            </a:r>
          </a:p>
        </p:txBody>
      </p:sp>
      <p:sp>
        <p:nvSpPr>
          <p:cNvPr id="14" name="Text Box 9">
            <a:extLst>
              <a:ext uri="{FF2B5EF4-FFF2-40B4-BE49-F238E27FC236}">
                <a16:creationId xmlns:a16="http://schemas.microsoft.com/office/drawing/2014/main" id="{318423B6-6D4E-4377-8201-B33C154F1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866695"/>
            <a:ext cx="381000" cy="22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508</a:t>
            </a: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1C513B99-EEDD-4470-B35C-0F7522DA6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07637"/>
            <a:ext cx="3810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760</a:t>
            </a:r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17654966-0D86-4A32-AE13-20506873E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28615"/>
            <a:ext cx="3810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836</a:t>
            </a:r>
          </a:p>
        </p:txBody>
      </p:sp>
      <p:sp>
        <p:nvSpPr>
          <p:cNvPr id="21" name="Text Box 8">
            <a:extLst>
              <a:ext uri="{FF2B5EF4-FFF2-40B4-BE49-F238E27FC236}">
                <a16:creationId xmlns:a16="http://schemas.microsoft.com/office/drawing/2014/main" id="{4F89793E-16EA-486D-83D0-49E1D9552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26815"/>
            <a:ext cx="3048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96</a:t>
            </a:r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3AC2D461-59E7-4664-BFB5-CC0EA1B4D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26615"/>
            <a:ext cx="381000" cy="22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720</a:t>
            </a:r>
          </a:p>
        </p:txBody>
      </p:sp>
      <p:sp>
        <p:nvSpPr>
          <p:cNvPr id="23" name="Rectangle 25">
            <a:extLst>
              <a:ext uri="{FF2B5EF4-FFF2-40B4-BE49-F238E27FC236}">
                <a16:creationId xmlns:a16="http://schemas.microsoft.com/office/drawing/2014/main" id="{46BE9618-7301-4D72-B507-79B1567F1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3989070"/>
            <a:ext cx="2606040" cy="502920"/>
          </a:xfrm>
          <a:prstGeom prst="rect">
            <a:avLst/>
          </a:prstGeom>
          <a:solidFill>
            <a:srgbClr val="D7E1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main.o</a:t>
            </a:r>
            <a:r>
              <a:rPr lang="en-US" dirty="0">
                <a:solidFill>
                  <a:schemeClr val="accent4"/>
                </a:solidFill>
              </a:rPr>
              <a:t> text</a:t>
            </a:r>
          </a:p>
        </p:txBody>
      </p:sp>
      <p:sp>
        <p:nvSpPr>
          <p:cNvPr id="25" name="Rectangle 29">
            <a:extLst>
              <a:ext uri="{FF2B5EF4-FFF2-40B4-BE49-F238E27FC236}">
                <a16:creationId xmlns:a16="http://schemas.microsoft.com/office/drawing/2014/main" id="{73A807E9-F6BE-4970-816B-54E704BDB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1200150"/>
            <a:ext cx="2606040" cy="86868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 err="1">
                <a:solidFill>
                  <a:schemeClr val="accent4"/>
                </a:solidFill>
              </a:rPr>
              <a:t>stdio.o</a:t>
            </a:r>
            <a:r>
              <a:rPr lang="en-US" dirty="0">
                <a:solidFill>
                  <a:schemeClr val="accent4"/>
                </a:solidFill>
              </a:rPr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2597394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F7376-D8C1-4B72-A934-939787CA2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/>
          <a:p>
            <a:r>
              <a:rPr lang="en-US" dirty="0"/>
              <a:t>Resolving References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3D2555-AE5E-4909-A553-AFA75BFD6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Linkers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C8B5E-4CD4-405F-85B3-6E94A3C9D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493E0DC7-AF9E-403B-ADD2-DBFC1F450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4474" y="1258381"/>
            <a:ext cx="2167260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text section in </a:t>
            </a:r>
            <a:r>
              <a:rPr lang="en-US" dirty="0" err="1">
                <a:solidFill>
                  <a:schemeClr val="tx2"/>
                </a:solidFill>
              </a:rPr>
              <a:t>main.o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79221C60-5A23-4D15-938A-DF60F99A2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506" y="940290"/>
            <a:ext cx="533400" cy="822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endParaRPr lang="en-US" sz="1600" dirty="0">
              <a:latin typeface="Lucida Sans Typewriter" panose="020B05090305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30</a:t>
            </a:r>
          </a:p>
          <a:p>
            <a:pPr>
              <a:lnSpc>
                <a:spcPct val="90000"/>
              </a:lnSpc>
            </a:pP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03D0A30F-D0A4-48A2-B745-9AC661D7F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880" y="971550"/>
            <a:ext cx="1965960" cy="8229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...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call 0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...</a:t>
            </a:r>
          </a:p>
        </p:txBody>
      </p:sp>
      <p:sp>
        <p:nvSpPr>
          <p:cNvPr id="8" name="Text Box 12">
            <a:extLst>
              <a:ext uri="{FF2B5EF4-FFF2-40B4-BE49-F238E27FC236}">
                <a16:creationId xmlns:a16="http://schemas.microsoft.com/office/drawing/2014/main" id="{9A590D3B-7190-4B21-8D89-C315D55E8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880" y="2205990"/>
            <a:ext cx="196596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1600" dirty="0" err="1">
                <a:latin typeface="Lucida Sans Typewriter" panose="020B0509030504030204" pitchFamily="49" charset="0"/>
              </a:rPr>
              <a:t>printf</a:t>
            </a:r>
            <a:r>
              <a:rPr lang="en-US" sz="1600" dirty="0">
                <a:latin typeface="Lucida Sans Typewriter" panose="020B0509030504030204" pitchFamily="49" charset="0"/>
              </a:rPr>
              <a:t> T[30]</a:t>
            </a: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89818154-00EA-4171-954B-0DFB0FD0C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4474" y="2264221"/>
            <a:ext cx="3167534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unresolved reference in </a:t>
            </a:r>
            <a:r>
              <a:rPr lang="en-US" dirty="0" err="1">
                <a:solidFill>
                  <a:schemeClr val="tx2"/>
                </a:solidFill>
              </a:rPr>
              <a:t>main.o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2A15E6C0-BB4C-4EE1-A05F-A110FC144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880" y="2983230"/>
            <a:ext cx="196596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1600" dirty="0" err="1">
                <a:latin typeface="Lucida Sans Typewriter" panose="020B0509030504030204" pitchFamily="49" charset="0"/>
              </a:rPr>
              <a:t>printf</a:t>
            </a:r>
            <a:r>
              <a:rPr lang="en-US" sz="1600" dirty="0">
                <a:latin typeface="Lucida Sans Typewriter" panose="020B0509030504030204" pitchFamily="49" charset="0"/>
              </a:rPr>
              <a:t>: 134 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E77E4CFB-D636-41FC-BB87-389D1CD40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4474" y="3042285"/>
            <a:ext cx="12827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symbol table</a:t>
            </a: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DE640B1F-0E22-4B2D-BCDC-1FE4425AA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4474" y="4047301"/>
            <a:ext cx="1987724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text section in </a:t>
            </a:r>
            <a:r>
              <a:rPr lang="en-US" dirty="0" err="1">
                <a:solidFill>
                  <a:schemeClr val="tx2"/>
                </a:solidFill>
              </a:rPr>
              <a:t>a.out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97FE3920-27C5-4903-9943-720FEDCC0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506" y="3729210"/>
            <a:ext cx="533400" cy="82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endParaRPr lang="en-US" sz="1600" dirty="0">
              <a:latin typeface="Lucida Sans Typewriter" panose="020B05090305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30</a:t>
            </a:r>
          </a:p>
          <a:p>
            <a:pPr>
              <a:lnSpc>
                <a:spcPct val="90000"/>
              </a:lnSpc>
            </a:pPr>
            <a:endParaRPr lang="en-US" sz="1600" dirty="0">
              <a:latin typeface="Lucida Sans Typewriter" panose="020B0509030504030204" pitchFamily="49" charset="0"/>
            </a:endParaRPr>
          </a:p>
        </p:txBody>
      </p:sp>
      <p:sp>
        <p:nvSpPr>
          <p:cNvPr id="14" name="Text Box 19">
            <a:extLst>
              <a:ext uri="{FF2B5EF4-FFF2-40B4-BE49-F238E27FC236}">
                <a16:creationId xmlns:a16="http://schemas.microsoft.com/office/drawing/2014/main" id="{E5848FCA-4115-400A-8966-7DEEC1FD2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880" y="3760470"/>
            <a:ext cx="1965960" cy="8229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...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call 134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Lucida Sans Typewriter" panose="020B0509030504030204" pitchFamily="49" charset="0"/>
              </a:rPr>
              <a:t>...</a:t>
            </a:r>
          </a:p>
        </p:txBody>
      </p:sp>
      <p:sp>
        <p:nvSpPr>
          <p:cNvPr id="17" name="AutoShape 23">
            <a:extLst>
              <a:ext uri="{FF2B5EF4-FFF2-40B4-BE49-F238E27FC236}">
                <a16:creationId xmlns:a16="http://schemas.microsoft.com/office/drawing/2014/main" id="{DC536422-822D-4547-B69D-52F415F46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460" y="3409950"/>
            <a:ext cx="304800" cy="304800"/>
          </a:xfrm>
          <a:prstGeom prst="downArrow">
            <a:avLst>
              <a:gd name="adj1" fmla="val 50000"/>
              <a:gd name="adj2" fmla="val 47394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Cross 21">
            <a:extLst>
              <a:ext uri="{FF2B5EF4-FFF2-40B4-BE49-F238E27FC236}">
                <a16:creationId xmlns:a16="http://schemas.microsoft.com/office/drawing/2014/main" id="{209AFFC4-C0E3-4C8D-9EBA-B2605A71B391}"/>
              </a:ext>
            </a:extLst>
          </p:cNvPr>
          <p:cNvSpPr/>
          <p:nvPr/>
        </p:nvSpPr>
        <p:spPr>
          <a:xfrm>
            <a:off x="3337560" y="1885950"/>
            <a:ext cx="228600" cy="228600"/>
          </a:xfrm>
          <a:prstGeom prst="plus">
            <a:avLst>
              <a:gd name="adj" fmla="val 40038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3" name="Cross 22">
            <a:extLst>
              <a:ext uri="{FF2B5EF4-FFF2-40B4-BE49-F238E27FC236}">
                <a16:creationId xmlns:a16="http://schemas.microsoft.com/office/drawing/2014/main" id="{336D4A06-E17C-4B3D-A588-C12EB727B0B0}"/>
              </a:ext>
            </a:extLst>
          </p:cNvPr>
          <p:cNvSpPr/>
          <p:nvPr/>
        </p:nvSpPr>
        <p:spPr>
          <a:xfrm>
            <a:off x="3337560" y="2663190"/>
            <a:ext cx="228600" cy="228600"/>
          </a:xfrm>
          <a:prstGeom prst="plus">
            <a:avLst>
              <a:gd name="adj" fmla="val 40038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82329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18686</TotalTime>
  <Words>808</Words>
  <Application>Microsoft Office PowerPoint</Application>
  <PresentationFormat>On-screen Show (16:9)</PresentationFormat>
  <Paragraphs>257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Lucida Sans Typewriter</vt:lpstr>
      <vt:lpstr>Verdana</vt:lpstr>
      <vt:lpstr>Wingdings</vt:lpstr>
      <vt:lpstr>Default Design</vt:lpstr>
      <vt:lpstr>Memory Layout for Process</vt:lpstr>
      <vt:lpstr>Creating a Process</vt:lpstr>
      <vt:lpstr>A Simple Example</vt:lpstr>
      <vt:lpstr>main.o Object File</vt:lpstr>
      <vt:lpstr>stdio.o Object File</vt:lpstr>
      <vt:lpstr>After Pass 1</vt:lpstr>
      <vt:lpstr>After Pass 2</vt:lpstr>
      <vt:lpstr>Resolving 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904</cp:revision>
  <cp:lastPrinted>2011-01-25T21:54:55Z</cp:lastPrinted>
  <dcterms:created xsi:type="dcterms:W3CDTF">2008-10-19T02:20:00Z</dcterms:created>
  <dcterms:modified xsi:type="dcterms:W3CDTF">2023-05-08T04:56:26Z</dcterms:modified>
</cp:coreProperties>
</file>