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6"/>
  </p:notesMasterIdLst>
  <p:sldIdLst>
    <p:sldId id="448" r:id="rId2"/>
    <p:sldId id="449" r:id="rId3"/>
    <p:sldId id="453" r:id="rId4"/>
    <p:sldId id="454" r:id="rId5"/>
  </p:sldIdLst>
  <p:sldSz cx="9144000" cy="5143500" type="screen16x9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6CBA"/>
    <a:srgbClr val="D81C1C"/>
    <a:srgbClr val="99CCF7"/>
    <a:srgbClr val="C0E0FA"/>
    <a:srgbClr val="E1F0FD"/>
    <a:srgbClr val="D7EEFF"/>
    <a:srgbClr val="FDDFE5"/>
    <a:srgbClr val="7B654F"/>
    <a:srgbClr val="967B60"/>
    <a:srgbClr val="F5FF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759" autoAdjust="0"/>
    <p:restoredTop sz="94673" autoAdjust="0"/>
  </p:normalViewPr>
  <p:slideViewPr>
    <p:cSldViewPr>
      <p:cViewPr varScale="1">
        <p:scale>
          <a:sx n="116" d="100"/>
          <a:sy n="116" d="100"/>
        </p:scale>
        <p:origin x="302" y="8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162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45720" cy="4572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3" y="342902"/>
            <a:ext cx="8272463" cy="44898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028701"/>
            <a:ext cx="7772400" cy="1273969"/>
          </a:xfrm>
        </p:spPr>
        <p:txBody>
          <a:bodyPr/>
          <a:lstStyle>
            <a:lvl1pPr algn="ctr">
              <a:defRPr sz="3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857500"/>
            <a:ext cx="6400800" cy="9144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 sz="2400"/>
            </a:lvl1pPr>
          </a:lstStyle>
          <a:p>
            <a:pPr lvl="0"/>
            <a:r>
              <a:rPr lang="en-US" noProof="0" dirty="0"/>
              <a:t>Click to edit Master subtitle style</a:t>
            </a:r>
          </a:p>
        </p:txBody>
      </p:sp>
      <p:pic>
        <p:nvPicPr>
          <p:cNvPr id="1026" name="Picture 2" descr="C:\Users\ouster\Documents\Stanford\sponsoredResearch\Platform Lab\Logo\light backgrounds\platformlab-logo-vFINAL-color-pos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160" y="3623310"/>
            <a:ext cx="4297680" cy="940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111 Lecture Notes: Locks and Condition Variables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04800" y="148590"/>
            <a:ext cx="8534400" cy="548640"/>
          </a:xfrm>
        </p:spPr>
        <p:txBody>
          <a:bodyPr/>
          <a:lstStyle>
            <a:lvl1pPr>
              <a:defRPr sz="3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320040" y="788670"/>
            <a:ext cx="8503920" cy="38404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111 Lecture Notes: Locks and Condition Variables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CS 111 Lecture Notes: Locks and Condition Variables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111 Lecture Notes: Locks and Condition Variables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320040" y="788670"/>
            <a:ext cx="265176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320040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5"/>
          </p:nvPr>
        </p:nvSpPr>
        <p:spPr>
          <a:xfrm>
            <a:off x="612648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2203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111 Lecture Notes: Locks and Condition Variables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919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148590"/>
            <a:ext cx="8534400" cy="548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0040" y="788670"/>
            <a:ext cx="8534400" cy="384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4864894"/>
            <a:ext cx="3429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fr-FR"/>
              <a:t>CS 111 Lecture Notes: Locks and Condition Variables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3" r:id="rId4"/>
    <p:sldLayoutId id="2147483673" r:id="rId5"/>
    <p:sldLayoutId id="2147483674" r:id="rId6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274320" indent="-274320" algn="l" rtl="0" eaLnBrk="0" fontAlgn="base" hangingPunct="0">
        <a:spcBef>
          <a:spcPts val="9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800" b="1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rtl="0" eaLnBrk="0" fontAlgn="base" hangingPunct="0">
        <a:spcBef>
          <a:spcPts val="3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2pPr>
      <a:lvl3pPr marL="914400" indent="-182880" algn="l" rtl="0" eaLnBrk="0" fontAlgn="base" hangingPunct="0">
        <a:spcBef>
          <a:spcPts val="3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400">
          <a:solidFill>
            <a:schemeClr val="tx1"/>
          </a:solidFill>
          <a:latin typeface="+mn-lt"/>
        </a:defRPr>
      </a:lvl3pPr>
      <a:lvl4pPr marL="1280160" indent="-182880" algn="l" rtl="0" eaLnBrk="0" fontAlgn="base" hangingPunct="0">
        <a:spcBef>
          <a:spcPts val="2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4pPr>
      <a:lvl5pPr marL="1645920" indent="-182880" algn="l" rtl="0" eaLnBrk="0" fontAlgn="base" hangingPunct="0">
        <a:spcBef>
          <a:spcPts val="2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2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B873297-18BB-4935-9014-174FD8EFEA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111 Lecture Notes: Locks and Condition Variables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504FD38-CF10-49E7-8612-5310C959AF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85D6407-6D75-4411-A6BC-4DFB902CB2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Too Much Milk With Locks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B70ED44-6A0F-4C93-AB65-847F248C450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880360" y="788670"/>
            <a:ext cx="3383280" cy="3840480"/>
          </a:xfrm>
        </p:spPr>
        <p:txBody>
          <a:bodyPr/>
          <a:lstStyle/>
          <a:p>
            <a:pPr marL="0" indent="0">
              <a:spcAft>
                <a:spcPts val="1200"/>
              </a:spcAft>
              <a:buNone/>
            </a:pPr>
            <a:r>
              <a:rPr lang="en-US" dirty="0">
                <a:solidFill>
                  <a:schemeClr val="accent4"/>
                </a:solidFill>
              </a:rPr>
              <a:t>Both threads: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b="0" dirty="0">
                <a:latin typeface="Lucida Sans Typewriter" panose="020B0509030504030204" pitchFamily="49" charset="0"/>
              </a:rPr>
              <a:t>std::mutex </a:t>
            </a:r>
            <a:r>
              <a:rPr lang="en-US" b="0" dirty="0" err="1">
                <a:latin typeface="Lucida Sans Typewriter" panose="020B0509030504030204" pitchFamily="49" charset="0"/>
              </a:rPr>
              <a:t>mutex</a:t>
            </a:r>
            <a:r>
              <a:rPr lang="en-US" b="0" dirty="0">
                <a:latin typeface="Lucida Sans Typewriter" panose="020B05090305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endParaRPr lang="en-US" b="0" dirty="0">
              <a:latin typeface="Lucida Sans Typewriter" panose="020B05090305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b="0" dirty="0">
                <a:latin typeface="Lucida Sans Typewriter" panose="020B0509030504030204" pitchFamily="49" charset="0"/>
              </a:rPr>
              <a:t>...</a:t>
            </a:r>
          </a:p>
          <a:p>
            <a:pPr marL="0" indent="0">
              <a:spcBef>
                <a:spcPts val="0"/>
              </a:spcBef>
              <a:buNone/>
            </a:pPr>
            <a:endParaRPr lang="en-US" b="0" dirty="0">
              <a:latin typeface="Lucida Sans Typewriter" panose="020B05090305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b="0" dirty="0" err="1">
                <a:latin typeface="Lucida Sans Typewriter" panose="020B0509030504030204" pitchFamily="49" charset="0"/>
              </a:rPr>
              <a:t>mutex.lock</a:t>
            </a:r>
            <a:r>
              <a:rPr lang="en-US" b="0" dirty="0"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b="0" dirty="0">
                <a:latin typeface="Lucida Sans Typewriter" panose="020B0509030504030204" pitchFamily="49" charset="0"/>
              </a:rPr>
              <a:t>if (milk == 0)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b="0" dirty="0">
                <a:latin typeface="Lucida Sans Typewriter" panose="020B0509030504030204" pitchFamily="49" charset="0"/>
              </a:rPr>
              <a:t>  </a:t>
            </a:r>
            <a:r>
              <a:rPr lang="en-US" b="0" dirty="0" err="1">
                <a:latin typeface="Lucida Sans Typewriter" panose="020B0509030504030204" pitchFamily="49" charset="0"/>
              </a:rPr>
              <a:t>buy_milk</a:t>
            </a:r>
            <a:r>
              <a:rPr lang="en-US" b="0" dirty="0"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b="0" dirty="0">
                <a:latin typeface="Lucida Sans Typewriter" panose="020B05090305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b="0" dirty="0" err="1">
                <a:latin typeface="Lucida Sans Typewriter" panose="020B0509030504030204" pitchFamily="49" charset="0"/>
              </a:rPr>
              <a:t>mutex.unlock</a:t>
            </a:r>
            <a:r>
              <a:rPr lang="en-US" b="0" dirty="0"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71474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95DC3-9FCA-4CE3-ADBC-1F1EA09F3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Producer/Consumer, v1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91D35C-14E9-4D4B-81E3-DB1D73CD6D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74320" y="697230"/>
            <a:ext cx="4191000" cy="3840480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class Pipe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Pipe() {}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void put(char c);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char get();</a:t>
            </a:r>
          </a:p>
          <a:p>
            <a:pPr marL="0" indent="0">
              <a:spcBef>
                <a:spcPts val="0"/>
              </a:spcBef>
              <a:buNone/>
            </a:pPr>
            <a:endParaRPr lang="en-US" sz="1200" b="0" dirty="0">
              <a:latin typeface="Lucida Sans Typewriter" panose="020B05090305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std::mutex </a:t>
            </a:r>
            <a:r>
              <a:rPr lang="en-US" sz="1200" b="0" dirty="0" err="1">
                <a:latin typeface="Lucida Sans Typewriter" panose="020B0509030504030204" pitchFamily="49" charset="0"/>
              </a:rPr>
              <a:t>mutex</a:t>
            </a:r>
            <a:r>
              <a:rPr lang="en-US" sz="1200" b="0" dirty="0">
                <a:latin typeface="Lucida Sans Typewriter" panose="020B05090305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char buffer[SIZE];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int count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int </a:t>
            </a:r>
            <a:r>
              <a:rPr lang="en-US" sz="1200" b="0" dirty="0" err="1">
                <a:latin typeface="Lucida Sans Typewriter" panose="020B0509030504030204" pitchFamily="49" charset="0"/>
              </a:rPr>
              <a:t>nextPut</a:t>
            </a:r>
            <a:r>
              <a:rPr lang="en-US" sz="1200" b="0" dirty="0">
                <a:latin typeface="Lucida Sans Typewriter" panose="020B0509030504030204" pitchFamily="49" charset="0"/>
              </a:rPr>
              <a:t>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int </a:t>
            </a:r>
            <a:r>
              <a:rPr lang="en-US" sz="1200" b="0" dirty="0" err="1">
                <a:latin typeface="Lucida Sans Typewriter" panose="020B0509030504030204" pitchFamily="49" charset="0"/>
              </a:rPr>
              <a:t>nextGet</a:t>
            </a:r>
            <a:r>
              <a:rPr lang="en-US" sz="1200" b="0" dirty="0">
                <a:latin typeface="Lucida Sans Typewriter" panose="020B0509030504030204" pitchFamily="49" charset="0"/>
              </a:rPr>
              <a:t>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};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void Pipe::put(char c)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</a:t>
            </a:r>
            <a:r>
              <a:rPr lang="en-US" sz="1200" b="0" dirty="0" err="1">
                <a:latin typeface="Lucida Sans Typewriter" panose="020B0509030504030204" pitchFamily="49" charset="0"/>
              </a:rPr>
              <a:t>mutex.lock</a:t>
            </a:r>
            <a:r>
              <a:rPr lang="en-US" sz="1200" b="0" dirty="0"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count++;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buffer[</a:t>
            </a:r>
            <a:r>
              <a:rPr lang="en-US" sz="1200" b="0" dirty="0" err="1">
                <a:latin typeface="Lucida Sans Typewriter" panose="020B0509030504030204" pitchFamily="49" charset="0"/>
              </a:rPr>
              <a:t>nextPut</a:t>
            </a:r>
            <a:r>
              <a:rPr lang="en-US" sz="1200" b="0" dirty="0">
                <a:latin typeface="Lucida Sans Typewriter" panose="020B0509030504030204" pitchFamily="49" charset="0"/>
              </a:rPr>
              <a:t>] = c;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</a:t>
            </a:r>
            <a:r>
              <a:rPr lang="en-US" sz="1200" b="0" dirty="0" err="1">
                <a:latin typeface="Lucida Sans Typewriter" panose="020B0509030504030204" pitchFamily="49" charset="0"/>
              </a:rPr>
              <a:t>nextPut</a:t>
            </a:r>
            <a:r>
              <a:rPr lang="en-US" sz="1200" b="0" dirty="0">
                <a:latin typeface="Lucida Sans Typewriter" panose="020B0509030504030204" pitchFamily="49" charset="0"/>
              </a:rPr>
              <a:t>++;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if (</a:t>
            </a:r>
            <a:r>
              <a:rPr lang="en-US" sz="1200" b="0" dirty="0" err="1">
                <a:latin typeface="Lucida Sans Typewriter" panose="020B0509030504030204" pitchFamily="49" charset="0"/>
              </a:rPr>
              <a:t>nextPut</a:t>
            </a:r>
            <a:r>
              <a:rPr lang="en-US" sz="1200" b="0" dirty="0">
                <a:latin typeface="Lucida Sans Typewriter" panose="020B0509030504030204" pitchFamily="49" charset="0"/>
              </a:rPr>
              <a:t> == SIZE)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</a:t>
            </a:r>
            <a:r>
              <a:rPr lang="en-US" sz="1200" b="0" dirty="0" err="1">
                <a:latin typeface="Lucida Sans Typewriter" panose="020B0509030504030204" pitchFamily="49" charset="0"/>
              </a:rPr>
              <a:t>nextPut</a:t>
            </a:r>
            <a:r>
              <a:rPr lang="en-US" sz="1200" b="0" dirty="0">
                <a:latin typeface="Lucida Sans Typewriter" panose="020B0509030504030204" pitchFamily="49" charset="0"/>
              </a:rPr>
              <a:t>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</a:t>
            </a:r>
            <a:r>
              <a:rPr lang="en-US" sz="1200" b="0" dirty="0" err="1">
                <a:latin typeface="Lucida Sans Typewriter" panose="020B0509030504030204" pitchFamily="49" charset="0"/>
              </a:rPr>
              <a:t>mutex.unlock</a:t>
            </a:r>
            <a:r>
              <a:rPr lang="en-US" sz="1200" b="0" dirty="0"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200" b="0" dirty="0">
              <a:latin typeface="Lucida Sans Typewriter" panose="020B0509030504030204" pitchFamily="49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280D7A-B23D-4FB9-A09B-67AEFD2A32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697230"/>
            <a:ext cx="4191000" cy="3931920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char Pipe::get()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char c;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</a:t>
            </a:r>
            <a:r>
              <a:rPr lang="en-US" sz="1200" b="0" dirty="0" err="1">
                <a:latin typeface="Lucida Sans Typewriter" panose="020B0509030504030204" pitchFamily="49" charset="0"/>
              </a:rPr>
              <a:t>mutex.lock</a:t>
            </a:r>
            <a:r>
              <a:rPr lang="en-US" sz="1200" b="0" dirty="0"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count--;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c = buffer[</a:t>
            </a:r>
            <a:r>
              <a:rPr lang="en-US" sz="1200" b="0" dirty="0" err="1">
                <a:latin typeface="Lucida Sans Typewriter" panose="020B0509030504030204" pitchFamily="49" charset="0"/>
              </a:rPr>
              <a:t>nextGet</a:t>
            </a:r>
            <a:r>
              <a:rPr lang="en-US" sz="1200" b="0" dirty="0">
                <a:latin typeface="Lucida Sans Typewriter" panose="020B0509030504030204" pitchFamily="49" charset="0"/>
              </a:rPr>
              <a:t>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</a:t>
            </a:r>
            <a:r>
              <a:rPr lang="en-US" sz="1200" b="0" dirty="0" err="1">
                <a:latin typeface="Lucida Sans Typewriter" panose="020B0509030504030204" pitchFamily="49" charset="0"/>
              </a:rPr>
              <a:t>nextGet</a:t>
            </a:r>
            <a:r>
              <a:rPr lang="en-US" sz="1200" b="0" dirty="0">
                <a:latin typeface="Lucida Sans Typewriter" panose="020B0509030504030204" pitchFamily="49" charset="0"/>
              </a:rPr>
              <a:t>++;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if (</a:t>
            </a:r>
            <a:r>
              <a:rPr lang="en-US" sz="1200" b="0" dirty="0" err="1">
                <a:latin typeface="Lucida Sans Typewriter" panose="020B0509030504030204" pitchFamily="49" charset="0"/>
              </a:rPr>
              <a:t>nextGet</a:t>
            </a:r>
            <a:r>
              <a:rPr lang="en-US" sz="1200" b="0" dirty="0">
                <a:latin typeface="Lucida Sans Typewriter" panose="020B0509030504030204" pitchFamily="49" charset="0"/>
              </a:rPr>
              <a:t> == SIZE)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  </a:t>
            </a:r>
            <a:r>
              <a:rPr lang="en-US" sz="1200" b="0" dirty="0" err="1">
                <a:latin typeface="Lucida Sans Typewriter" panose="020B0509030504030204" pitchFamily="49" charset="0"/>
              </a:rPr>
              <a:t>nextGet</a:t>
            </a:r>
            <a:r>
              <a:rPr lang="en-US" sz="1200" b="0" dirty="0">
                <a:latin typeface="Lucida Sans Typewriter" panose="020B0509030504030204" pitchFamily="49" charset="0"/>
              </a:rPr>
              <a:t>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</a:t>
            </a:r>
            <a:r>
              <a:rPr lang="en-US" sz="1200" b="0" dirty="0" err="1">
                <a:latin typeface="Lucida Sans Typewriter" panose="020B0509030504030204" pitchFamily="49" charset="0"/>
              </a:rPr>
              <a:t>mutex.unlock</a:t>
            </a:r>
            <a:r>
              <a:rPr lang="en-US" sz="1200" b="0" dirty="0"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  return c;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0" dirty="0">
                <a:latin typeface="Lucida Sans Typewriter" panose="020B05090305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200" b="0" dirty="0">
              <a:latin typeface="Lucida Sans Typewriter" panose="020B0509030504030204" pitchFamily="49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1E52D4-6B71-466A-864C-22E7A0FE0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111 Lecture Notes: Locks and Condition Variables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070B01-301F-43AC-8FA8-A54A6EEE9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4992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95DC3-9FCA-4CE3-ADBC-1F1EA09F3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Producer/Consumer, v2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91D35C-14E9-4D4B-81E3-DB1D73CD6D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74320" y="697230"/>
            <a:ext cx="4251960" cy="3840480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class Pipe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Pipe() {}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void put(char c);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char get();</a:t>
            </a:r>
          </a:p>
          <a:p>
            <a:pPr marL="0" indent="0">
              <a:spcBef>
                <a:spcPts val="0"/>
              </a:spcBef>
              <a:buNone/>
            </a:pPr>
            <a:endParaRPr lang="en-US" sz="1050" b="0" dirty="0">
              <a:latin typeface="Lucida Sans Typewriter" panose="020B05090305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std::mutex </a:t>
            </a:r>
            <a:r>
              <a:rPr lang="en-US" sz="1050" b="0" dirty="0" err="1">
                <a:latin typeface="Lucida Sans Typewriter" panose="020B0509030504030204" pitchFamily="49" charset="0"/>
              </a:rPr>
              <a:t>mutex</a:t>
            </a:r>
            <a:r>
              <a:rPr lang="en-US" sz="1050" b="0" dirty="0">
                <a:latin typeface="Lucida Sans Typewriter" panose="020B05090305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char buffer[SIZE];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int count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int </a:t>
            </a:r>
            <a:r>
              <a:rPr lang="en-US" sz="1050" b="0" dirty="0" err="1">
                <a:latin typeface="Lucida Sans Typewriter" panose="020B0509030504030204" pitchFamily="49" charset="0"/>
              </a:rPr>
              <a:t>nextPut</a:t>
            </a:r>
            <a:r>
              <a:rPr lang="en-US" sz="1050" b="0" dirty="0">
                <a:latin typeface="Lucida Sans Typewriter" panose="020B0509030504030204" pitchFamily="49" charset="0"/>
              </a:rPr>
              <a:t>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int </a:t>
            </a:r>
            <a:r>
              <a:rPr lang="en-US" sz="1050" b="0" dirty="0" err="1">
                <a:latin typeface="Lucida Sans Typewriter" panose="020B0509030504030204" pitchFamily="49" charset="0"/>
              </a:rPr>
              <a:t>nextGet</a:t>
            </a:r>
            <a:r>
              <a:rPr lang="en-US" sz="1050" b="0" dirty="0">
                <a:latin typeface="Lucida Sans Typewriter" panose="020B0509030504030204" pitchFamily="49" charset="0"/>
              </a:rPr>
              <a:t>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};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void Pipe::put(char c)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</a:t>
            </a:r>
            <a:r>
              <a:rPr lang="en-US" sz="1050" b="0" dirty="0" err="1">
                <a:latin typeface="Lucida Sans Typewriter" panose="020B0509030504030204" pitchFamily="49" charset="0"/>
              </a:rPr>
              <a:t>mutex.lock</a:t>
            </a:r>
            <a:r>
              <a:rPr lang="en-US" sz="1050" b="0" dirty="0"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</a:t>
            </a:r>
            <a:r>
              <a:rPr lang="en-US" sz="105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while (count == SIZE)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   </a:t>
            </a:r>
            <a:r>
              <a:rPr lang="en-US" sz="105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mutex.unlock</a:t>
            </a:r>
            <a:r>
              <a:rPr lang="en-US" sz="105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   </a:t>
            </a:r>
            <a:r>
              <a:rPr lang="en-US" sz="105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mutex.lock</a:t>
            </a:r>
            <a:r>
              <a:rPr lang="en-US" sz="105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count++;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buffer[</a:t>
            </a:r>
            <a:r>
              <a:rPr lang="en-US" sz="1050" b="0" dirty="0" err="1">
                <a:latin typeface="Lucida Sans Typewriter" panose="020B0509030504030204" pitchFamily="49" charset="0"/>
              </a:rPr>
              <a:t>nextPut</a:t>
            </a:r>
            <a:r>
              <a:rPr lang="en-US" sz="1050" b="0" dirty="0">
                <a:latin typeface="Lucida Sans Typewriter" panose="020B0509030504030204" pitchFamily="49" charset="0"/>
              </a:rPr>
              <a:t>] = c;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</a:t>
            </a:r>
            <a:r>
              <a:rPr lang="en-US" sz="1050" b="0" dirty="0" err="1">
                <a:latin typeface="Lucida Sans Typewriter" panose="020B0509030504030204" pitchFamily="49" charset="0"/>
              </a:rPr>
              <a:t>nextPut</a:t>
            </a:r>
            <a:r>
              <a:rPr lang="en-US" sz="1050" b="0" dirty="0">
                <a:latin typeface="Lucida Sans Typewriter" panose="020B0509030504030204" pitchFamily="49" charset="0"/>
              </a:rPr>
              <a:t>++;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if (</a:t>
            </a:r>
            <a:r>
              <a:rPr lang="en-US" sz="1050" b="0" dirty="0" err="1">
                <a:latin typeface="Lucida Sans Typewriter" panose="020B0509030504030204" pitchFamily="49" charset="0"/>
              </a:rPr>
              <a:t>nextPut</a:t>
            </a:r>
            <a:r>
              <a:rPr lang="en-US" sz="1050" b="0" dirty="0">
                <a:latin typeface="Lucida Sans Typewriter" panose="020B0509030504030204" pitchFamily="49" charset="0"/>
              </a:rPr>
              <a:t> == SIZE)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  </a:t>
            </a:r>
            <a:r>
              <a:rPr lang="en-US" sz="1050" b="0" dirty="0" err="1">
                <a:latin typeface="Lucida Sans Typewriter" panose="020B0509030504030204" pitchFamily="49" charset="0"/>
              </a:rPr>
              <a:t>nextPut</a:t>
            </a:r>
            <a:r>
              <a:rPr lang="en-US" sz="1050" b="0" dirty="0">
                <a:latin typeface="Lucida Sans Typewriter" panose="020B0509030504030204" pitchFamily="49" charset="0"/>
              </a:rPr>
              <a:t>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</a:t>
            </a:r>
            <a:r>
              <a:rPr lang="en-US" sz="1050" b="0" dirty="0" err="1">
                <a:latin typeface="Lucida Sans Typewriter" panose="020B0509030504030204" pitchFamily="49" charset="0"/>
              </a:rPr>
              <a:t>mutex.unlock</a:t>
            </a:r>
            <a:r>
              <a:rPr lang="en-US" sz="1050" b="0" dirty="0"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050" b="0" dirty="0">
              <a:latin typeface="Lucida Sans Typewriter" panose="020B0509030504030204" pitchFamily="49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280D7A-B23D-4FB9-A09B-67AEFD2A32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697230"/>
            <a:ext cx="4267200" cy="3931920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char Pipe::get()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char c;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</a:t>
            </a:r>
            <a:r>
              <a:rPr lang="en-US" sz="1050" b="0" dirty="0" err="1">
                <a:latin typeface="Lucida Sans Typewriter" panose="020B0509030504030204" pitchFamily="49" charset="0"/>
              </a:rPr>
              <a:t>mutex.lock</a:t>
            </a:r>
            <a:r>
              <a:rPr lang="en-US" sz="1050" b="0" dirty="0"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</a:t>
            </a:r>
            <a:r>
              <a:rPr lang="en-US" sz="105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while (count == 0)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   </a:t>
            </a:r>
            <a:r>
              <a:rPr lang="en-US" sz="105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mutex.unlock</a:t>
            </a:r>
            <a:r>
              <a:rPr lang="en-US" sz="105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   </a:t>
            </a:r>
            <a:r>
              <a:rPr lang="en-US" sz="105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mutex.lock</a:t>
            </a:r>
            <a:r>
              <a:rPr lang="en-US" sz="105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count--;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c = buffer[</a:t>
            </a:r>
            <a:r>
              <a:rPr lang="en-US" sz="1050" b="0" dirty="0" err="1">
                <a:latin typeface="Lucida Sans Typewriter" panose="020B0509030504030204" pitchFamily="49" charset="0"/>
              </a:rPr>
              <a:t>nextGet</a:t>
            </a:r>
            <a:r>
              <a:rPr lang="en-US" sz="1050" b="0" dirty="0">
                <a:latin typeface="Lucida Sans Typewriter" panose="020B0509030504030204" pitchFamily="49" charset="0"/>
              </a:rPr>
              <a:t>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</a:t>
            </a:r>
            <a:r>
              <a:rPr lang="en-US" sz="1050" b="0" dirty="0" err="1">
                <a:latin typeface="Lucida Sans Typewriter" panose="020B0509030504030204" pitchFamily="49" charset="0"/>
              </a:rPr>
              <a:t>nextGet</a:t>
            </a:r>
            <a:r>
              <a:rPr lang="en-US" sz="1050" b="0" dirty="0">
                <a:latin typeface="Lucida Sans Typewriter" panose="020B0509030504030204" pitchFamily="49" charset="0"/>
              </a:rPr>
              <a:t>++;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if (</a:t>
            </a:r>
            <a:r>
              <a:rPr lang="en-US" sz="1050" b="0" dirty="0" err="1">
                <a:latin typeface="Lucida Sans Typewriter" panose="020B0509030504030204" pitchFamily="49" charset="0"/>
              </a:rPr>
              <a:t>nextGet</a:t>
            </a:r>
            <a:r>
              <a:rPr lang="en-US" sz="1050" b="0" dirty="0">
                <a:latin typeface="Lucida Sans Typewriter" panose="020B0509030504030204" pitchFamily="49" charset="0"/>
              </a:rPr>
              <a:t> == SIZE)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  </a:t>
            </a:r>
            <a:r>
              <a:rPr lang="en-US" sz="1050" b="0" dirty="0" err="1">
                <a:latin typeface="Lucida Sans Typewriter" panose="020B0509030504030204" pitchFamily="49" charset="0"/>
              </a:rPr>
              <a:t>nextGet</a:t>
            </a:r>
            <a:r>
              <a:rPr lang="en-US" sz="1050" b="0" dirty="0">
                <a:latin typeface="Lucida Sans Typewriter" panose="020B0509030504030204" pitchFamily="49" charset="0"/>
              </a:rPr>
              <a:t>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</a:t>
            </a:r>
            <a:r>
              <a:rPr lang="en-US" sz="1050" b="0" dirty="0" err="1">
                <a:latin typeface="Lucida Sans Typewriter" panose="020B0509030504030204" pitchFamily="49" charset="0"/>
              </a:rPr>
              <a:t>mutex.unlock</a:t>
            </a:r>
            <a:r>
              <a:rPr lang="en-US" sz="1050" b="0" dirty="0"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return c;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050" b="0" dirty="0">
              <a:latin typeface="Lucida Sans Typewriter" panose="020B0509030504030204" pitchFamily="49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1E52D4-6B71-466A-864C-22E7A0FE0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111 Lecture Notes: Locks and Condition Variables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070B01-301F-43AC-8FA8-A54A6EEE9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9222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95DC3-9FCA-4CE3-ADBC-1F1EA09F3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Producer/Consumer, v3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91D35C-14E9-4D4B-81E3-DB1D73CD6D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74320" y="697230"/>
            <a:ext cx="4251960" cy="3840480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class Pipe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Pipe() {}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void put(char c);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char get();</a:t>
            </a:r>
          </a:p>
          <a:p>
            <a:pPr marL="0" indent="0">
              <a:spcBef>
                <a:spcPts val="0"/>
              </a:spcBef>
              <a:buNone/>
            </a:pPr>
            <a:endParaRPr lang="en-US" sz="1050" b="0" dirty="0">
              <a:latin typeface="Lucida Sans Typewriter" panose="020B05090305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std::mutex </a:t>
            </a:r>
            <a:r>
              <a:rPr lang="en-US" sz="1050" b="0" dirty="0" err="1">
                <a:latin typeface="Lucida Sans Typewriter" panose="020B0509030504030204" pitchFamily="49" charset="0"/>
              </a:rPr>
              <a:t>mutex</a:t>
            </a:r>
            <a:r>
              <a:rPr lang="en-US" sz="1050" b="0" dirty="0">
                <a:latin typeface="Lucida Sans Typewriter" panose="020B05090305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</a:t>
            </a:r>
            <a:r>
              <a:rPr lang="en-US" sz="105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std::</a:t>
            </a:r>
            <a:r>
              <a:rPr lang="en-US" sz="105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condition_variable</a:t>
            </a:r>
            <a:r>
              <a:rPr lang="en-US" sz="105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</a:t>
            </a:r>
            <a:r>
              <a:rPr lang="en-US" sz="105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charAdded</a:t>
            </a:r>
            <a:r>
              <a:rPr lang="en-US" sz="105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, </a:t>
            </a:r>
            <a:r>
              <a:rPr lang="en-US" sz="105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charRemoved</a:t>
            </a:r>
            <a:r>
              <a:rPr lang="en-US" sz="105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char buffer[SIZE];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int count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int </a:t>
            </a:r>
            <a:r>
              <a:rPr lang="en-US" sz="1050" b="0" dirty="0" err="1">
                <a:latin typeface="Lucida Sans Typewriter" panose="020B0509030504030204" pitchFamily="49" charset="0"/>
              </a:rPr>
              <a:t>nextPut</a:t>
            </a:r>
            <a:r>
              <a:rPr lang="en-US" sz="1050" b="0" dirty="0">
                <a:latin typeface="Lucida Sans Typewriter" panose="020B0509030504030204" pitchFamily="49" charset="0"/>
              </a:rPr>
              <a:t>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int </a:t>
            </a:r>
            <a:r>
              <a:rPr lang="en-US" sz="1050" b="0" dirty="0" err="1">
                <a:latin typeface="Lucida Sans Typewriter" panose="020B0509030504030204" pitchFamily="49" charset="0"/>
              </a:rPr>
              <a:t>nextGet</a:t>
            </a:r>
            <a:r>
              <a:rPr lang="en-US" sz="1050" b="0" dirty="0">
                <a:latin typeface="Lucida Sans Typewriter" panose="020B0509030504030204" pitchFamily="49" charset="0"/>
              </a:rPr>
              <a:t>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};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void Pipe::put(char c)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</a:t>
            </a:r>
            <a:r>
              <a:rPr lang="en-US" sz="1050" b="0" dirty="0" err="1">
                <a:latin typeface="Lucida Sans Typewriter" panose="020B0509030504030204" pitchFamily="49" charset="0"/>
              </a:rPr>
              <a:t>mutex.lock</a:t>
            </a:r>
            <a:r>
              <a:rPr lang="en-US" sz="1050" b="0" dirty="0"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while (count == SIZE)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  </a:t>
            </a:r>
            <a:r>
              <a:rPr lang="en-US" sz="105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charRemoved.wait</a:t>
            </a:r>
            <a:r>
              <a:rPr lang="en-US" sz="105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(mutex);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count++;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buffer[</a:t>
            </a:r>
            <a:r>
              <a:rPr lang="en-US" sz="1050" b="0" dirty="0" err="1">
                <a:latin typeface="Lucida Sans Typewriter" panose="020B0509030504030204" pitchFamily="49" charset="0"/>
              </a:rPr>
              <a:t>nextPut</a:t>
            </a:r>
            <a:r>
              <a:rPr lang="en-US" sz="1050" b="0" dirty="0">
                <a:latin typeface="Lucida Sans Typewriter" panose="020B0509030504030204" pitchFamily="49" charset="0"/>
              </a:rPr>
              <a:t>] = c;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</a:t>
            </a:r>
            <a:r>
              <a:rPr lang="en-US" sz="1050" b="0" dirty="0" err="1">
                <a:latin typeface="Lucida Sans Typewriter" panose="020B0509030504030204" pitchFamily="49" charset="0"/>
              </a:rPr>
              <a:t>nextPut</a:t>
            </a:r>
            <a:r>
              <a:rPr lang="en-US" sz="1050" b="0" dirty="0">
                <a:latin typeface="Lucida Sans Typewriter" panose="020B0509030504030204" pitchFamily="49" charset="0"/>
              </a:rPr>
              <a:t>++;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if (</a:t>
            </a:r>
            <a:r>
              <a:rPr lang="en-US" sz="1050" b="0" dirty="0" err="1">
                <a:latin typeface="Lucida Sans Typewriter" panose="020B0509030504030204" pitchFamily="49" charset="0"/>
              </a:rPr>
              <a:t>nextPut</a:t>
            </a:r>
            <a:r>
              <a:rPr lang="en-US" sz="1050" b="0" dirty="0">
                <a:latin typeface="Lucida Sans Typewriter" panose="020B0509030504030204" pitchFamily="49" charset="0"/>
              </a:rPr>
              <a:t> == SIZE)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  </a:t>
            </a:r>
            <a:r>
              <a:rPr lang="en-US" sz="1050" b="0" dirty="0" err="1">
                <a:latin typeface="Lucida Sans Typewriter" panose="020B0509030504030204" pitchFamily="49" charset="0"/>
              </a:rPr>
              <a:t>nextPut</a:t>
            </a:r>
            <a:r>
              <a:rPr lang="en-US" sz="1050" b="0" dirty="0">
                <a:latin typeface="Lucida Sans Typewriter" panose="020B0509030504030204" pitchFamily="49" charset="0"/>
              </a:rPr>
              <a:t>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</a:t>
            </a:r>
            <a:r>
              <a:rPr lang="en-US" sz="105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charAdded.notify_one</a:t>
            </a:r>
            <a:r>
              <a:rPr lang="en-US" sz="105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 </a:t>
            </a:r>
            <a:r>
              <a:rPr lang="en-US" sz="1050" b="0" dirty="0" err="1">
                <a:latin typeface="Lucida Sans Typewriter" panose="020B0509030504030204" pitchFamily="49" charset="0"/>
              </a:rPr>
              <a:t>mutex.unlock</a:t>
            </a:r>
            <a:r>
              <a:rPr lang="en-US" sz="1050" b="0" dirty="0"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050" b="0" dirty="0">
              <a:latin typeface="Lucida Sans Typewriter" panose="020B0509030504030204" pitchFamily="49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280D7A-B23D-4FB9-A09B-67AEFD2A32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697230"/>
            <a:ext cx="4267200" cy="3931920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char Pipe::get()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char c;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</a:t>
            </a:r>
            <a:r>
              <a:rPr lang="en-US" sz="1050" b="0" dirty="0" err="1">
                <a:latin typeface="Lucida Sans Typewriter" panose="020B0509030504030204" pitchFamily="49" charset="0"/>
              </a:rPr>
              <a:t>mutex.lock</a:t>
            </a:r>
            <a:r>
              <a:rPr lang="en-US" sz="1050" b="0" dirty="0"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while (count == 0)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  </a:t>
            </a:r>
            <a:r>
              <a:rPr lang="en-US" sz="105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charAdded.wait</a:t>
            </a:r>
            <a:r>
              <a:rPr lang="en-US" sz="105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(mutex);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count--;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c = buffer[</a:t>
            </a:r>
            <a:r>
              <a:rPr lang="en-US" sz="1050" b="0" dirty="0" err="1">
                <a:latin typeface="Lucida Sans Typewriter" panose="020B0509030504030204" pitchFamily="49" charset="0"/>
              </a:rPr>
              <a:t>nextGet</a:t>
            </a:r>
            <a:r>
              <a:rPr lang="en-US" sz="1050" b="0" dirty="0">
                <a:latin typeface="Lucida Sans Typewriter" panose="020B0509030504030204" pitchFamily="49" charset="0"/>
              </a:rPr>
              <a:t>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</a:t>
            </a:r>
            <a:r>
              <a:rPr lang="en-US" sz="1050" b="0" dirty="0" err="1">
                <a:latin typeface="Lucida Sans Typewriter" panose="020B0509030504030204" pitchFamily="49" charset="0"/>
              </a:rPr>
              <a:t>nextGet</a:t>
            </a:r>
            <a:r>
              <a:rPr lang="en-US" sz="1050" b="0" dirty="0">
                <a:latin typeface="Lucida Sans Typewriter" panose="020B0509030504030204" pitchFamily="49" charset="0"/>
              </a:rPr>
              <a:t>++;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if (</a:t>
            </a:r>
            <a:r>
              <a:rPr lang="en-US" sz="1050" b="0" dirty="0" err="1">
                <a:latin typeface="Lucida Sans Typewriter" panose="020B0509030504030204" pitchFamily="49" charset="0"/>
              </a:rPr>
              <a:t>nextGet</a:t>
            </a:r>
            <a:r>
              <a:rPr lang="en-US" sz="1050" b="0" dirty="0">
                <a:latin typeface="Lucida Sans Typewriter" panose="020B0509030504030204" pitchFamily="49" charset="0"/>
              </a:rPr>
              <a:t> == SIZE)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  </a:t>
            </a:r>
            <a:r>
              <a:rPr lang="en-US" sz="1050" b="0" dirty="0" err="1">
                <a:latin typeface="Lucida Sans Typewriter" panose="020B0509030504030204" pitchFamily="49" charset="0"/>
              </a:rPr>
              <a:t>nextGet</a:t>
            </a:r>
            <a:r>
              <a:rPr lang="en-US" sz="1050" b="0" dirty="0">
                <a:latin typeface="Lucida Sans Typewriter" panose="020B0509030504030204" pitchFamily="49" charset="0"/>
              </a:rPr>
              <a:t>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</a:t>
            </a:r>
            <a:r>
              <a:rPr lang="en-US" sz="1050" b="0" dirty="0" err="1">
                <a:solidFill>
                  <a:schemeClr val="tx2"/>
                </a:solidFill>
                <a:latin typeface="Lucida Sans Typewriter" panose="020B0509030504030204" pitchFamily="49" charset="0"/>
              </a:rPr>
              <a:t>charRemoved.notify_one</a:t>
            </a:r>
            <a:r>
              <a:rPr lang="en-US" sz="105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solidFill>
                  <a:schemeClr val="tx2"/>
                </a:solidFill>
                <a:latin typeface="Lucida Sans Typewriter" panose="020B0509030504030204" pitchFamily="49" charset="0"/>
              </a:rPr>
              <a:t>  </a:t>
            </a:r>
            <a:r>
              <a:rPr lang="en-US" sz="1050" b="0" dirty="0" err="1">
                <a:latin typeface="Lucida Sans Typewriter" panose="020B0509030504030204" pitchFamily="49" charset="0"/>
              </a:rPr>
              <a:t>mutex.unlock</a:t>
            </a:r>
            <a:r>
              <a:rPr lang="en-US" sz="1050" b="0" dirty="0">
                <a:latin typeface="Lucida Sans Typewriter" panose="020B05090305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  return c;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50" b="0" dirty="0">
                <a:latin typeface="Lucida Sans Typewriter" panose="020B05090305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050" b="0" dirty="0">
              <a:latin typeface="Lucida Sans Typewriter" panose="020B0509030504030204" pitchFamily="49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1E52D4-6B71-466A-864C-22E7A0FE0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111 Lecture Notes: Locks and Condition Variables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070B01-301F-43AC-8FA8-A54A6EEE9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7" name="Pentagon 1">
            <a:extLst>
              <a:ext uri="{FF2B5EF4-FFF2-40B4-BE49-F238E27FC236}">
                <a16:creationId xmlns:a16="http://schemas.microsoft.com/office/drawing/2014/main" id="{D77563E0-BA7E-4AEC-9BCE-4DF1D2FEFB3D}"/>
              </a:ext>
            </a:extLst>
          </p:cNvPr>
          <p:cNvSpPr/>
          <p:nvPr/>
        </p:nvSpPr>
        <p:spPr>
          <a:xfrm>
            <a:off x="5806440" y="4217670"/>
            <a:ext cx="502920" cy="274320"/>
          </a:xfrm>
          <a:prstGeom prst="homePlate">
            <a:avLst/>
          </a:prstGeom>
          <a:solidFill>
            <a:schemeClr val="tx2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T1</a:t>
            </a:r>
          </a:p>
        </p:txBody>
      </p:sp>
      <p:sp>
        <p:nvSpPr>
          <p:cNvPr id="8" name="Pentagon 7">
            <a:extLst>
              <a:ext uri="{FF2B5EF4-FFF2-40B4-BE49-F238E27FC236}">
                <a16:creationId xmlns:a16="http://schemas.microsoft.com/office/drawing/2014/main" id="{BBE28360-9A51-45A0-8896-8DF71FA5473E}"/>
              </a:ext>
            </a:extLst>
          </p:cNvPr>
          <p:cNvSpPr/>
          <p:nvPr/>
        </p:nvSpPr>
        <p:spPr>
          <a:xfrm>
            <a:off x="6492240" y="4217670"/>
            <a:ext cx="502920" cy="274320"/>
          </a:xfrm>
          <a:prstGeom prst="homePlate">
            <a:avLst/>
          </a:prstGeom>
          <a:solidFill>
            <a:srgbClr val="C00000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T2</a:t>
            </a:r>
          </a:p>
        </p:txBody>
      </p:sp>
      <p:sp>
        <p:nvSpPr>
          <p:cNvPr id="9" name="Pentagon 8">
            <a:extLst>
              <a:ext uri="{FF2B5EF4-FFF2-40B4-BE49-F238E27FC236}">
                <a16:creationId xmlns:a16="http://schemas.microsoft.com/office/drawing/2014/main" id="{EEDC940A-6C46-4E75-BD3F-B6BFFA631DDE}"/>
              </a:ext>
            </a:extLst>
          </p:cNvPr>
          <p:cNvSpPr/>
          <p:nvPr/>
        </p:nvSpPr>
        <p:spPr>
          <a:xfrm>
            <a:off x="7178040" y="4217670"/>
            <a:ext cx="502920" cy="274320"/>
          </a:xfrm>
          <a:prstGeom prst="homePlate">
            <a:avLst/>
          </a:prstGeom>
          <a:solidFill>
            <a:srgbClr val="7B4917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T3</a:t>
            </a:r>
          </a:p>
        </p:txBody>
      </p:sp>
    </p:spTree>
    <p:extLst>
      <p:ext uri="{BB962C8B-B14F-4D97-AF65-F5344CB8AC3E}">
        <p14:creationId xmlns:p14="http://schemas.microsoft.com/office/powerpoint/2010/main" val="3267344958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0C5DA0"/>
      </a:dk2>
      <a:lt2>
        <a:srgbClr val="7F7F7F"/>
      </a:lt2>
      <a:accent1>
        <a:srgbClr val="75D071"/>
      </a:accent1>
      <a:accent2>
        <a:srgbClr val="E1FFE1"/>
      </a:accent2>
      <a:accent3>
        <a:srgbClr val="E5F4FF"/>
      </a:accent3>
      <a:accent4>
        <a:srgbClr val="9A0C27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 w="19050">
          <a:solidFill>
            <a:schemeClr val="tx2"/>
          </a:solidFill>
        </a:ln>
      </a:spPr>
      <a:bodyPr rtlCol="0" anchor="ctr"/>
      <a:lstStyle>
        <a:defPPr algn="ctr">
          <a:defRPr sz="1600"/>
        </a:defPPr>
      </a:lstStyle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>
          <a:tailEnd type="triangle" w="med" len="lg"/>
        </a:ln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19204</TotalTime>
  <Words>651</Words>
  <Application>Microsoft Office PowerPoint</Application>
  <PresentationFormat>On-screen Show (16:9)</PresentationFormat>
  <Paragraphs>144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Lucida Sans Typewriter</vt:lpstr>
      <vt:lpstr>Verdana</vt:lpstr>
      <vt:lpstr>Wingdings</vt:lpstr>
      <vt:lpstr>Default Design</vt:lpstr>
      <vt:lpstr>Too Much Milk With Locks</vt:lpstr>
      <vt:lpstr>Producer/Consumer, v1</vt:lpstr>
      <vt:lpstr>Producer/Consumer, v2</vt:lpstr>
      <vt:lpstr>Producer/Consumer, v3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John Ousterhout</cp:lastModifiedBy>
  <cp:revision>905</cp:revision>
  <cp:lastPrinted>2011-01-25T21:54:55Z</cp:lastPrinted>
  <dcterms:created xsi:type="dcterms:W3CDTF">2008-10-19T02:20:00Z</dcterms:created>
  <dcterms:modified xsi:type="dcterms:W3CDTF">2022-04-08T20:00:10Z</dcterms:modified>
</cp:coreProperties>
</file>