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9"/>
  </p:notesMasterIdLst>
  <p:sldIdLst>
    <p:sldId id="450" r:id="rId2"/>
    <p:sldId id="459" r:id="rId3"/>
    <p:sldId id="451" r:id="rId4"/>
    <p:sldId id="452" r:id="rId5"/>
    <p:sldId id="456" r:id="rId6"/>
    <p:sldId id="457" r:id="rId7"/>
    <p:sldId id="458" r:id="rId8"/>
  </p:sldIdLst>
  <p:sldSz cx="9144000" cy="5143500" type="screen16x9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E6CBA"/>
    <a:srgbClr val="D81C1C"/>
    <a:srgbClr val="99CCF7"/>
    <a:srgbClr val="C0E0FA"/>
    <a:srgbClr val="E1F0FD"/>
    <a:srgbClr val="D7EEFF"/>
    <a:srgbClr val="FDDFE5"/>
    <a:srgbClr val="7B654F"/>
    <a:srgbClr val="967B60"/>
    <a:srgbClr val="F5FF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52" autoAdjust="0"/>
    <p:restoredTop sz="94673" autoAdjust="0"/>
  </p:normalViewPr>
  <p:slideViewPr>
    <p:cSldViewPr>
      <p:cViewPr varScale="1">
        <p:scale>
          <a:sx n="131" d="100"/>
          <a:sy n="131" d="100"/>
        </p:scale>
        <p:origin x="864" y="12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162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45720" cy="4572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F33C5A0-49AD-4456-B170-B4454905C7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0396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457203" y="342902"/>
            <a:ext cx="8272463" cy="44898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028701"/>
            <a:ext cx="7772400" cy="1273969"/>
          </a:xfrm>
        </p:spPr>
        <p:txBody>
          <a:bodyPr/>
          <a:lstStyle>
            <a:lvl1pPr algn="ctr">
              <a:defRPr sz="32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857500"/>
            <a:ext cx="6400800" cy="914400"/>
          </a:xfrm>
        </p:spPr>
        <p:txBody>
          <a:bodyPr/>
          <a:lstStyle>
            <a:lvl1pPr marL="0" indent="0" algn="ctr">
              <a:spcBef>
                <a:spcPct val="0"/>
              </a:spcBef>
              <a:buFont typeface="Arial" charset="0"/>
              <a:buNone/>
              <a:defRPr sz="2400"/>
            </a:lvl1pPr>
          </a:lstStyle>
          <a:p>
            <a:pPr lvl="0"/>
            <a:r>
              <a:rPr lang="en-US" noProof="0" dirty="0"/>
              <a:t>Click to edit Master subtitle style</a:t>
            </a:r>
          </a:p>
        </p:txBody>
      </p:sp>
      <p:pic>
        <p:nvPicPr>
          <p:cNvPr id="1026" name="Picture 2" descr="C:\Users\ouster\Documents\Stanford\sponsoredResearch\Platform Lab\Logo\light backgrounds\platformlab-logo-vFINAL-color-pos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3160" y="3623310"/>
            <a:ext cx="4297680" cy="940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0331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111 Lecture Notes: Lock Implementation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04800" y="148590"/>
            <a:ext cx="8534400" cy="548640"/>
          </a:xfrm>
        </p:spPr>
        <p:txBody>
          <a:bodyPr/>
          <a:lstStyle>
            <a:lvl1pPr>
              <a:defRPr sz="3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>
          <a:xfrm>
            <a:off x="320040" y="788670"/>
            <a:ext cx="8503920" cy="384048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1685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111 Lecture Notes: Lock Implementation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30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788670"/>
            <a:ext cx="4191000" cy="3840480"/>
          </a:xfrm>
        </p:spPr>
        <p:txBody>
          <a:bodyPr/>
          <a:lstStyle>
            <a:lvl1pPr marL="274320" indent="-274320">
              <a:spcBef>
                <a:spcPts val="900"/>
              </a:spcBef>
              <a:buClr>
                <a:schemeClr val="tx2"/>
              </a:buClr>
              <a:defRPr sz="1650"/>
            </a:lvl1pPr>
            <a:lvl2pPr marL="502920" indent="-228600">
              <a:spcBef>
                <a:spcPts val="350"/>
              </a:spcBef>
              <a:buClr>
                <a:schemeClr val="tx2"/>
              </a:buClr>
              <a:defRPr sz="1500"/>
            </a:lvl2pPr>
            <a:lvl3pPr marL="731520">
              <a:spcBef>
                <a:spcPts val="300"/>
              </a:spcBef>
              <a:buClr>
                <a:schemeClr val="tx2"/>
              </a:buClr>
              <a:defRPr sz="1350"/>
            </a:lvl3pPr>
            <a:lvl4pPr marL="1005840">
              <a:spcBef>
                <a:spcPts val="250"/>
              </a:spcBef>
              <a:buClr>
                <a:schemeClr val="tx2"/>
              </a:buClr>
              <a:defRPr sz="1200"/>
            </a:lvl4pPr>
            <a:lvl5pPr marL="1280160">
              <a:spcBef>
                <a:spcPts val="200"/>
              </a:spcBef>
              <a:buClr>
                <a:schemeClr val="tx2"/>
              </a:buCl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788670"/>
            <a:ext cx="4191000" cy="3840480"/>
          </a:xfrm>
        </p:spPr>
        <p:txBody>
          <a:bodyPr/>
          <a:lstStyle>
            <a:lvl1pPr marL="274320" indent="-274320">
              <a:spcBef>
                <a:spcPts val="900"/>
              </a:spcBef>
              <a:buClr>
                <a:schemeClr val="tx2"/>
              </a:buClr>
              <a:defRPr sz="1650"/>
            </a:lvl1pPr>
            <a:lvl2pPr marL="502920" indent="-228600">
              <a:spcBef>
                <a:spcPts val="350"/>
              </a:spcBef>
              <a:buClr>
                <a:schemeClr val="tx2"/>
              </a:buClr>
              <a:defRPr sz="1500"/>
            </a:lvl2pPr>
            <a:lvl3pPr marL="731520">
              <a:spcBef>
                <a:spcPts val="300"/>
              </a:spcBef>
              <a:buClr>
                <a:schemeClr val="tx2"/>
              </a:buClr>
              <a:defRPr sz="1350"/>
            </a:lvl3pPr>
            <a:lvl4pPr marL="1005840">
              <a:spcBef>
                <a:spcPts val="250"/>
              </a:spcBef>
              <a:buClr>
                <a:schemeClr val="tx2"/>
              </a:buClr>
              <a:defRPr sz="1200"/>
            </a:lvl4pPr>
            <a:lvl5pPr marL="1280160">
              <a:spcBef>
                <a:spcPts val="200"/>
              </a:spcBef>
              <a:buClr>
                <a:schemeClr val="tx2"/>
              </a:buCl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CS 111 Lecture Notes: Lock Implementation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1204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111 Lecture Notes: Lock Implementation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320040" y="788670"/>
            <a:ext cx="265176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3200400" y="788670"/>
            <a:ext cx="269748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5"/>
          </p:nvPr>
        </p:nvSpPr>
        <p:spPr>
          <a:xfrm>
            <a:off x="6126480" y="788670"/>
            <a:ext cx="269748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72203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111 Lecture Notes: Lock Implementation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919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148590"/>
            <a:ext cx="8534400" cy="548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0040" y="788670"/>
            <a:ext cx="8534400" cy="384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4864894"/>
            <a:ext cx="2286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95600" y="4864894"/>
            <a:ext cx="3429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fr-FR"/>
              <a:t>CS 111 Lecture Notes: Lock Implementation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864894"/>
            <a:ext cx="2286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72" r:id="rId3"/>
    <p:sldLayoutId id="2147483663" r:id="rId4"/>
    <p:sldLayoutId id="2147483673" r:id="rId5"/>
    <p:sldLayoutId id="2147483674" r:id="rId6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9pPr>
    </p:titleStyle>
    <p:bodyStyle>
      <a:lvl1pPr marL="274320" indent="-274320" algn="l" rtl="0" eaLnBrk="0" fontAlgn="base" hangingPunct="0">
        <a:spcBef>
          <a:spcPts val="9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800" b="1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rtl="0" eaLnBrk="0" fontAlgn="base" hangingPunct="0">
        <a:spcBef>
          <a:spcPts val="35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2pPr>
      <a:lvl3pPr marL="914400" indent="-182880" algn="l" rtl="0" eaLnBrk="0" fontAlgn="base" hangingPunct="0">
        <a:spcBef>
          <a:spcPts val="3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400">
          <a:solidFill>
            <a:schemeClr val="tx1"/>
          </a:solidFill>
          <a:latin typeface="+mn-lt"/>
        </a:defRPr>
      </a:lvl3pPr>
      <a:lvl4pPr marL="1280160" indent="-182880" algn="l" rtl="0" eaLnBrk="0" fontAlgn="base" hangingPunct="0">
        <a:spcBef>
          <a:spcPts val="25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4pPr>
      <a:lvl5pPr marL="1645920" indent="-182880" algn="l" rtl="0" eaLnBrk="0" fontAlgn="base" hangingPunct="0">
        <a:spcBef>
          <a:spcPts val="2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2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95DC3-9FCA-4CE3-ADBC-1F1EA09F3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Uniprocessor Lock Implementation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91D35C-14E9-4D4B-81E3-DB1D73CD6D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4800" y="788670"/>
            <a:ext cx="4495800" cy="384048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class Lock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Lock() {}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bool locked = false;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</a:t>
            </a:r>
            <a:r>
              <a:rPr lang="en-US" sz="1600" b="0" dirty="0" err="1">
                <a:latin typeface="Lucida Sans Typewriter" panose="020B0509030504030204" pitchFamily="49" charset="0"/>
              </a:rPr>
              <a:t>ThreadQueue</a:t>
            </a:r>
            <a:r>
              <a:rPr lang="en-US" sz="1600" b="0" dirty="0">
                <a:latin typeface="Lucida Sans Typewriter" panose="020B0509030504030204" pitchFamily="49" charset="0"/>
              </a:rPr>
              <a:t> q;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};</a:t>
            </a:r>
          </a:p>
          <a:p>
            <a:pPr marL="0" indent="0">
              <a:spcBef>
                <a:spcPts val="0"/>
              </a:spcBef>
              <a:buNone/>
            </a:pPr>
            <a:endParaRPr lang="en-US" sz="1600" b="0" dirty="0">
              <a:latin typeface="Lucida Sans Typewriter" panose="020B05090305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void Lock::lock()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</a:t>
            </a:r>
            <a:r>
              <a:rPr lang="en-US" sz="1600" b="0" dirty="0" err="1">
                <a:latin typeface="Lucida Sans Typewriter" panose="020B0509030504030204" pitchFamily="49" charset="0"/>
              </a:rPr>
              <a:t>intrDisable</a:t>
            </a:r>
            <a:r>
              <a:rPr lang="en-US" sz="1600" b="0" dirty="0">
                <a:latin typeface="Lucida Sans Typewriter" panose="020B05090305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if (!locked)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    locked = true;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} else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    </a:t>
            </a:r>
            <a:r>
              <a:rPr lang="en-US" sz="1600" b="0" dirty="0" err="1">
                <a:latin typeface="Lucida Sans Typewriter" panose="020B0509030504030204" pitchFamily="49" charset="0"/>
              </a:rPr>
              <a:t>q.add</a:t>
            </a:r>
            <a:r>
              <a:rPr lang="en-US" sz="1600" b="0" dirty="0">
                <a:latin typeface="Lucida Sans Typewriter" panose="020B0509030504030204" pitchFamily="49" charset="0"/>
              </a:rPr>
              <a:t>(</a:t>
            </a:r>
            <a:r>
              <a:rPr lang="en-US" sz="1600" b="0" dirty="0" err="1">
                <a:latin typeface="Lucida Sans Typewriter" panose="020B0509030504030204" pitchFamily="49" charset="0"/>
              </a:rPr>
              <a:t>currentThread</a:t>
            </a:r>
            <a:r>
              <a:rPr lang="en-US" sz="1600" b="0" dirty="0">
                <a:latin typeface="Lucida Sans Typewriter" panose="020B05090305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    </a:t>
            </a:r>
            <a:r>
              <a:rPr lang="en-US" sz="1600" b="0" dirty="0" err="1">
                <a:latin typeface="Lucida Sans Typewriter" panose="020B0509030504030204" pitchFamily="49" charset="0"/>
              </a:rPr>
              <a:t>blockThread</a:t>
            </a:r>
            <a:r>
              <a:rPr lang="en-US" sz="1600" b="0" dirty="0">
                <a:latin typeface="Lucida Sans Typewriter" panose="020B05090305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</a:t>
            </a:r>
            <a:r>
              <a:rPr lang="en-US" sz="1600" b="0" dirty="0" err="1">
                <a:latin typeface="Lucida Sans Typewriter" panose="020B0509030504030204" pitchFamily="49" charset="0"/>
              </a:rPr>
              <a:t>intrEnable</a:t>
            </a:r>
            <a:r>
              <a:rPr lang="en-US" sz="1600" b="0" dirty="0">
                <a:latin typeface="Lucida Sans Typewriter" panose="020B05090305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1600" b="0" dirty="0">
              <a:latin typeface="Lucida Sans Typewriter" panose="020B0509030504030204" pitchFamily="49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280D7A-B23D-4FB9-A09B-67AEFD2A32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46320" y="788670"/>
            <a:ext cx="4389120" cy="2834640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void Lock::unlock()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</a:t>
            </a:r>
            <a:r>
              <a:rPr lang="en-US" sz="1600" b="0" dirty="0" err="1">
                <a:latin typeface="Lucida Sans Typewriter" panose="020B0509030504030204" pitchFamily="49" charset="0"/>
              </a:rPr>
              <a:t>intrDisable</a:t>
            </a:r>
            <a:r>
              <a:rPr lang="en-US" sz="1600" b="0" dirty="0">
                <a:latin typeface="Lucida Sans Typewriter" panose="020B05090305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if (</a:t>
            </a:r>
            <a:r>
              <a:rPr lang="en-US" sz="1600" b="0" dirty="0" err="1">
                <a:latin typeface="Lucida Sans Typewriter" panose="020B0509030504030204" pitchFamily="49" charset="0"/>
              </a:rPr>
              <a:t>q.empty</a:t>
            </a:r>
            <a:r>
              <a:rPr lang="en-US" sz="1600" b="0" dirty="0">
                <a:latin typeface="Lucida Sans Typewriter" panose="020B0509030504030204" pitchFamily="49" charset="0"/>
              </a:rPr>
              <a:t>()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    locked = false;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} else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    </a:t>
            </a:r>
            <a:r>
              <a:rPr lang="en-US" sz="1600" b="0" dirty="0" err="1">
                <a:latin typeface="Lucida Sans Typewriter" panose="020B0509030504030204" pitchFamily="49" charset="0"/>
              </a:rPr>
              <a:t>unblockThread</a:t>
            </a:r>
            <a:r>
              <a:rPr lang="en-US" sz="1600" b="0" dirty="0">
                <a:latin typeface="Lucida Sans Typewriter" panose="020B0509030504030204" pitchFamily="49" charset="0"/>
              </a:rPr>
              <a:t>(</a:t>
            </a:r>
            <a:r>
              <a:rPr lang="en-US" sz="1600" b="0" dirty="0" err="1">
                <a:latin typeface="Lucida Sans Typewriter" panose="020B0509030504030204" pitchFamily="49" charset="0"/>
              </a:rPr>
              <a:t>q.remove</a:t>
            </a:r>
            <a:r>
              <a:rPr lang="en-US" sz="1600" b="0" dirty="0">
                <a:latin typeface="Lucida Sans Typewriter" panose="020B0509030504030204" pitchFamily="49" charset="0"/>
              </a:rPr>
              <a:t>());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</a:t>
            </a:r>
            <a:r>
              <a:rPr lang="en-US" sz="1600" b="0" dirty="0" err="1">
                <a:latin typeface="Lucida Sans Typewriter" panose="020B0509030504030204" pitchFamily="49" charset="0"/>
              </a:rPr>
              <a:t>intrEnable</a:t>
            </a:r>
            <a:r>
              <a:rPr lang="en-US" sz="1600" b="0" dirty="0">
                <a:latin typeface="Lucida Sans Typewriter" panose="020B05090305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1600" b="0" dirty="0">
              <a:latin typeface="Lucida Sans Typewriter" panose="020B0509030504030204" pitchFamily="49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1E52D4-6B71-466A-864C-22E7A0FE0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111 Lecture Notes: Lock Implementation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070B01-301F-43AC-8FA8-A54A6EEE9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0662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95DC3-9FCA-4CE3-ADBC-1F1EA09F3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Uniprocessor Lock Implementation??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91D35C-14E9-4D4B-81E3-DB1D73CD6D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4800" y="788670"/>
            <a:ext cx="4495800" cy="435483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class Lock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Lock() {}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bool locked = false;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</a:t>
            </a:r>
            <a:r>
              <a:rPr lang="en-US" sz="1600" b="0" dirty="0" err="1">
                <a:latin typeface="Lucida Sans Typewriter" panose="020B0509030504030204" pitchFamily="49" charset="0"/>
              </a:rPr>
              <a:t>ThreadQueue</a:t>
            </a:r>
            <a:r>
              <a:rPr lang="en-US" sz="1600" b="0" dirty="0">
                <a:latin typeface="Lucida Sans Typewriter" panose="020B0509030504030204" pitchFamily="49" charset="0"/>
              </a:rPr>
              <a:t> q;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};</a:t>
            </a:r>
          </a:p>
          <a:p>
            <a:pPr marL="0" indent="0">
              <a:spcBef>
                <a:spcPts val="0"/>
              </a:spcBef>
              <a:buNone/>
            </a:pPr>
            <a:endParaRPr lang="en-US" sz="1600" b="0" dirty="0">
              <a:latin typeface="Lucida Sans Typewriter" panose="020B05090305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void Lock::lock()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</a:t>
            </a:r>
            <a:r>
              <a:rPr lang="en-US" sz="1600" b="0" dirty="0" err="1">
                <a:latin typeface="Lucida Sans Typewriter" panose="020B0509030504030204" pitchFamily="49" charset="0"/>
              </a:rPr>
              <a:t>intrDisable</a:t>
            </a:r>
            <a:r>
              <a:rPr lang="en-US" sz="1600" b="0" dirty="0">
                <a:latin typeface="Lucida Sans Typewriter" panose="020B05090305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if (!locked)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    locked = true;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    </a:t>
            </a:r>
            <a:r>
              <a:rPr lang="en-US" sz="1600" b="0" dirty="0" err="1">
                <a:solidFill>
                  <a:schemeClr val="tx2"/>
                </a:solidFill>
                <a:latin typeface="Lucida Sans Typewriter" panose="020B0509030504030204" pitchFamily="49" charset="0"/>
              </a:rPr>
              <a:t>intrEnable</a:t>
            </a:r>
            <a:r>
              <a:rPr lang="en-US" sz="16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} else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    </a:t>
            </a:r>
            <a:r>
              <a:rPr lang="en-US" sz="1600" b="0" dirty="0" err="1">
                <a:latin typeface="Lucida Sans Typewriter" panose="020B0509030504030204" pitchFamily="49" charset="0"/>
              </a:rPr>
              <a:t>q.add</a:t>
            </a:r>
            <a:r>
              <a:rPr lang="en-US" sz="1600" b="0" dirty="0">
                <a:latin typeface="Lucida Sans Typewriter" panose="020B0509030504030204" pitchFamily="49" charset="0"/>
              </a:rPr>
              <a:t>(</a:t>
            </a:r>
            <a:r>
              <a:rPr lang="en-US" sz="1600" b="0" dirty="0" err="1">
                <a:latin typeface="Lucida Sans Typewriter" panose="020B0509030504030204" pitchFamily="49" charset="0"/>
              </a:rPr>
              <a:t>currentThread</a:t>
            </a:r>
            <a:r>
              <a:rPr lang="en-US" sz="1600" b="0" dirty="0">
                <a:latin typeface="Lucida Sans Typewriter" panose="020B05090305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    </a:t>
            </a:r>
            <a:r>
              <a:rPr lang="en-US" sz="1600" b="0" dirty="0" err="1">
                <a:solidFill>
                  <a:schemeClr val="tx2"/>
                </a:solidFill>
                <a:latin typeface="Lucida Sans Typewriter" panose="020B0509030504030204" pitchFamily="49" charset="0"/>
              </a:rPr>
              <a:t>intrEnable</a:t>
            </a:r>
            <a:r>
              <a:rPr lang="en-US" sz="16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    </a:t>
            </a:r>
            <a:r>
              <a:rPr lang="en-US" sz="1600" b="0" dirty="0" err="1">
                <a:latin typeface="Lucida Sans Typewriter" panose="020B0509030504030204" pitchFamily="49" charset="0"/>
              </a:rPr>
              <a:t>blockThread</a:t>
            </a:r>
            <a:r>
              <a:rPr lang="en-US" sz="1600" b="0" dirty="0">
                <a:latin typeface="Lucida Sans Typewriter" panose="020B05090305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1600" b="0" dirty="0">
              <a:latin typeface="Lucida Sans Typewriter" panose="020B0509030504030204" pitchFamily="49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280D7A-B23D-4FB9-A09B-67AEFD2A32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46320" y="788670"/>
            <a:ext cx="4389120" cy="2834640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void Lock::unlock()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</a:t>
            </a:r>
            <a:r>
              <a:rPr lang="en-US" sz="1600" b="0" dirty="0" err="1">
                <a:latin typeface="Lucida Sans Typewriter" panose="020B0509030504030204" pitchFamily="49" charset="0"/>
              </a:rPr>
              <a:t>intrDisable</a:t>
            </a:r>
            <a:r>
              <a:rPr lang="en-US" sz="1600" b="0" dirty="0">
                <a:latin typeface="Lucida Sans Typewriter" panose="020B05090305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if (</a:t>
            </a:r>
            <a:r>
              <a:rPr lang="en-US" sz="1600" b="0" dirty="0" err="1">
                <a:latin typeface="Lucida Sans Typewriter" panose="020B0509030504030204" pitchFamily="49" charset="0"/>
              </a:rPr>
              <a:t>q.empty</a:t>
            </a:r>
            <a:r>
              <a:rPr lang="en-US" sz="1600" b="0" dirty="0">
                <a:latin typeface="Lucida Sans Typewriter" panose="020B0509030504030204" pitchFamily="49" charset="0"/>
              </a:rPr>
              <a:t>()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    locked = false;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} else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    </a:t>
            </a:r>
            <a:r>
              <a:rPr lang="en-US" sz="1600" b="0" dirty="0" err="1">
                <a:latin typeface="Lucida Sans Typewriter" panose="020B0509030504030204" pitchFamily="49" charset="0"/>
              </a:rPr>
              <a:t>unblockThread</a:t>
            </a:r>
            <a:r>
              <a:rPr lang="en-US" sz="1600" b="0" dirty="0">
                <a:latin typeface="Lucida Sans Typewriter" panose="020B0509030504030204" pitchFamily="49" charset="0"/>
              </a:rPr>
              <a:t>(</a:t>
            </a:r>
            <a:r>
              <a:rPr lang="en-US" sz="1600" b="0" dirty="0" err="1">
                <a:latin typeface="Lucida Sans Typewriter" panose="020B0509030504030204" pitchFamily="49" charset="0"/>
              </a:rPr>
              <a:t>q.remove</a:t>
            </a:r>
            <a:r>
              <a:rPr lang="en-US" sz="1600" b="0" dirty="0">
                <a:latin typeface="Lucida Sans Typewriter" panose="020B0509030504030204" pitchFamily="49" charset="0"/>
              </a:rPr>
              <a:t>());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</a:t>
            </a:r>
            <a:r>
              <a:rPr lang="en-US" sz="1600" b="0" dirty="0" err="1">
                <a:latin typeface="Lucida Sans Typewriter" panose="020B0509030504030204" pitchFamily="49" charset="0"/>
              </a:rPr>
              <a:t>intrEnable</a:t>
            </a:r>
            <a:r>
              <a:rPr lang="en-US" sz="1600" b="0" dirty="0">
                <a:latin typeface="Lucida Sans Typewriter" panose="020B05090305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1600" b="0" dirty="0">
              <a:latin typeface="Lucida Sans Typewriter" panose="020B0509030504030204" pitchFamily="49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1E52D4-6B71-466A-864C-22E7A0FE0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111 Lecture Notes: Lock Implementation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070B01-301F-43AC-8FA8-A54A6EEE9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3905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95DC3-9FCA-4CE3-ADBC-1F1EA09F3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Locks for Multi-Core, v1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91D35C-14E9-4D4B-81E3-DB1D73CD6D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28600" y="788670"/>
            <a:ext cx="4587240" cy="384048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class Lock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Lock() {}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std::atomic&lt;bool&gt; locked(false);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};</a:t>
            </a:r>
          </a:p>
          <a:p>
            <a:pPr marL="0" indent="0">
              <a:spcBef>
                <a:spcPts val="0"/>
              </a:spcBef>
              <a:buNone/>
            </a:pPr>
            <a:endParaRPr lang="en-US" sz="1600" b="0" dirty="0">
              <a:latin typeface="Lucida Sans Typewriter" panose="020B05090305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void Lock::lock()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while (</a:t>
            </a:r>
            <a:r>
              <a:rPr lang="en-US" sz="1600" b="0" dirty="0" err="1">
                <a:latin typeface="Lucida Sans Typewriter" panose="020B0509030504030204" pitchFamily="49" charset="0"/>
              </a:rPr>
              <a:t>locked.exchange</a:t>
            </a:r>
            <a:r>
              <a:rPr lang="en-US" sz="1600" b="0" dirty="0">
                <a:latin typeface="Lucida Sans Typewriter" panose="020B0509030504030204" pitchFamily="49" charset="0"/>
              </a:rPr>
              <a:t>(true))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    /* Do nothing */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}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280D7A-B23D-4FB9-A09B-67AEFD2A32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922520" y="788670"/>
            <a:ext cx="3992880" cy="2834640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void Lock::unlock()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locked = false;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1600" b="0" dirty="0">
              <a:latin typeface="Lucida Sans Typewriter" panose="020B0509030504030204" pitchFamily="49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1E52D4-6B71-466A-864C-22E7A0FE0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111 Lecture Notes: Lock Implementation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070B01-301F-43AC-8FA8-A54A6EEE9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8346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95DC3-9FCA-4CE3-ADBC-1F1EA09F3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Locks for Multi-Core, v2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91D35C-14E9-4D4B-81E3-DB1D73CD6D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28600" y="788670"/>
            <a:ext cx="4587240" cy="384048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class Lock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Lock() {}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std::atomic&lt;bool&gt; locked(false);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</a:t>
            </a:r>
            <a:r>
              <a:rPr lang="en-US" sz="1600" b="0" dirty="0" err="1">
                <a:solidFill>
                  <a:schemeClr val="tx2"/>
                </a:solidFill>
                <a:latin typeface="Lucida Sans Typewriter" panose="020B0509030504030204" pitchFamily="49" charset="0"/>
              </a:rPr>
              <a:t>ThreadQueue</a:t>
            </a:r>
            <a:r>
              <a:rPr lang="en-US" sz="16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 q;</a:t>
            </a:r>
            <a:endParaRPr lang="en-US" sz="1600" b="0" dirty="0">
              <a:latin typeface="Lucida Sans Typewriter" panose="020B05090305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};</a:t>
            </a:r>
          </a:p>
          <a:p>
            <a:pPr marL="0" indent="0">
              <a:spcBef>
                <a:spcPts val="0"/>
              </a:spcBef>
              <a:buNone/>
            </a:pPr>
            <a:endParaRPr lang="en-US" sz="1600" b="0" dirty="0">
              <a:latin typeface="Lucida Sans Typewriter" panose="020B05090305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void Lock::lock()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</a:t>
            </a:r>
            <a:r>
              <a:rPr lang="en-US" sz="16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if</a:t>
            </a:r>
            <a:r>
              <a:rPr lang="en-US" sz="1600" b="0" dirty="0">
                <a:latin typeface="Lucida Sans Typewriter" panose="020B0509030504030204" pitchFamily="49" charset="0"/>
              </a:rPr>
              <a:t> (</a:t>
            </a:r>
            <a:r>
              <a:rPr lang="en-US" sz="1600" b="0" dirty="0" err="1">
                <a:latin typeface="Lucida Sans Typewriter" panose="020B0509030504030204" pitchFamily="49" charset="0"/>
              </a:rPr>
              <a:t>locked.exchange</a:t>
            </a:r>
            <a:r>
              <a:rPr lang="en-US" sz="1600" b="0" dirty="0">
                <a:latin typeface="Lucida Sans Typewriter" panose="020B0509030504030204" pitchFamily="49" charset="0"/>
              </a:rPr>
              <a:t>(true))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    </a:t>
            </a:r>
            <a:r>
              <a:rPr lang="en-US" sz="1600" b="0" dirty="0" err="1">
                <a:solidFill>
                  <a:schemeClr val="tx2"/>
                </a:solidFill>
                <a:latin typeface="Lucida Sans Typewriter" panose="020B0509030504030204" pitchFamily="49" charset="0"/>
              </a:rPr>
              <a:t>q.add</a:t>
            </a:r>
            <a:r>
              <a:rPr lang="en-US" sz="16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(</a:t>
            </a:r>
            <a:r>
              <a:rPr lang="en-US" sz="1600" b="0" dirty="0" err="1">
                <a:solidFill>
                  <a:schemeClr val="tx2"/>
                </a:solidFill>
                <a:latin typeface="Lucida Sans Typewriter" panose="020B0509030504030204" pitchFamily="49" charset="0"/>
              </a:rPr>
              <a:t>currentThread</a:t>
            </a:r>
            <a:r>
              <a:rPr lang="en-US" sz="16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        </a:t>
            </a:r>
            <a:r>
              <a:rPr lang="en-US" sz="1600" b="0" dirty="0" err="1">
                <a:solidFill>
                  <a:schemeClr val="tx2"/>
                </a:solidFill>
                <a:latin typeface="Lucida Sans Typewriter" panose="020B0509030504030204" pitchFamily="49" charset="0"/>
              </a:rPr>
              <a:t>blockThread</a:t>
            </a:r>
            <a:r>
              <a:rPr lang="en-US" sz="16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1600" b="0" dirty="0">
              <a:latin typeface="Lucida Sans Typewriter" panose="020B0509030504030204" pitchFamily="49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280D7A-B23D-4FB9-A09B-67AEFD2A32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00600" y="788670"/>
            <a:ext cx="4434840" cy="2834640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void Lock::unlock()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</a:t>
            </a:r>
            <a:r>
              <a:rPr lang="en-US" sz="16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if (</a:t>
            </a:r>
            <a:r>
              <a:rPr lang="en-US" sz="1600" b="0" dirty="0" err="1">
                <a:solidFill>
                  <a:schemeClr val="tx2"/>
                </a:solidFill>
                <a:latin typeface="Lucida Sans Typewriter" panose="020B0509030504030204" pitchFamily="49" charset="0"/>
              </a:rPr>
              <a:t>q.empty</a:t>
            </a:r>
            <a:r>
              <a:rPr lang="en-US" sz="16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()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    locked = false;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</a:t>
            </a:r>
            <a:r>
              <a:rPr lang="en-US" sz="16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} else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        </a:t>
            </a:r>
            <a:r>
              <a:rPr lang="en-US" sz="1600" b="0" dirty="0" err="1">
                <a:solidFill>
                  <a:schemeClr val="tx2"/>
                </a:solidFill>
                <a:latin typeface="Lucida Sans Typewriter" panose="020B0509030504030204" pitchFamily="49" charset="0"/>
              </a:rPr>
              <a:t>unblockThread</a:t>
            </a:r>
            <a:r>
              <a:rPr lang="en-US" sz="16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(</a:t>
            </a:r>
            <a:r>
              <a:rPr lang="en-US" sz="1600" b="0" dirty="0" err="1">
                <a:solidFill>
                  <a:schemeClr val="tx2"/>
                </a:solidFill>
                <a:latin typeface="Lucida Sans Typewriter" panose="020B0509030504030204" pitchFamily="49" charset="0"/>
              </a:rPr>
              <a:t>q.remove</a:t>
            </a:r>
            <a:r>
              <a:rPr lang="en-US" sz="16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());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1600" b="0" dirty="0">
              <a:latin typeface="Lucida Sans Typewriter" panose="020B0509030504030204" pitchFamily="49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1E52D4-6B71-466A-864C-22E7A0FE0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111 Lecture Notes: Lock Implementation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070B01-301F-43AC-8FA8-A54A6EEE9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2248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95DC3-9FCA-4CE3-ADBC-1F1EA09F3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Locks for Multi-Core, v3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91D35C-14E9-4D4B-81E3-DB1D73CD6D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4800" y="788670"/>
            <a:ext cx="4358640" cy="384048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class Lock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Lock() {}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</a:t>
            </a: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bool locked = false;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</a:t>
            </a:r>
            <a:r>
              <a:rPr lang="en-US" sz="1200" b="0" dirty="0" err="1">
                <a:latin typeface="Lucida Sans Typewriter" panose="020B0509030504030204" pitchFamily="49" charset="0"/>
              </a:rPr>
              <a:t>ThreadQueue</a:t>
            </a:r>
            <a:r>
              <a:rPr lang="en-US" sz="1200" b="0" dirty="0">
                <a:latin typeface="Lucida Sans Typewriter" panose="020B0509030504030204" pitchFamily="49" charset="0"/>
              </a:rPr>
              <a:t> q;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    std::atomic&lt;bool&gt; spinlock;</a:t>
            </a:r>
            <a:endParaRPr lang="en-US" sz="1200" b="0" dirty="0">
              <a:latin typeface="Lucida Sans Typewriter" panose="020B05090305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};</a:t>
            </a:r>
          </a:p>
          <a:p>
            <a:pPr marL="0" indent="0">
              <a:spcBef>
                <a:spcPts val="0"/>
              </a:spcBef>
              <a:buNone/>
            </a:pPr>
            <a:endParaRPr lang="en-US" sz="1200" b="0" dirty="0">
              <a:latin typeface="Lucida Sans Typewriter" panose="020B05090305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void Lock::lock()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</a:t>
            </a: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while (</a:t>
            </a:r>
            <a:r>
              <a:rPr lang="en-US" sz="1200" b="0" dirty="0" err="1">
                <a:solidFill>
                  <a:schemeClr val="tx2"/>
                </a:solidFill>
                <a:latin typeface="Lucida Sans Typewriter" panose="020B0509030504030204" pitchFamily="49" charset="0"/>
              </a:rPr>
              <a:t>spinlock.exchange</a:t>
            </a: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(true))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        /* Do nothing */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    if (!locked)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        locked = true;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        spinlock = false;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    } else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    </a:t>
            </a:r>
            <a:r>
              <a:rPr lang="en-US" sz="1200" b="0" dirty="0" err="1">
                <a:latin typeface="Lucida Sans Typewriter" panose="020B0509030504030204" pitchFamily="49" charset="0"/>
              </a:rPr>
              <a:t>q.add</a:t>
            </a:r>
            <a:r>
              <a:rPr lang="en-US" sz="1200" b="0" dirty="0">
                <a:latin typeface="Lucida Sans Typewriter" panose="020B0509030504030204" pitchFamily="49" charset="0"/>
              </a:rPr>
              <a:t>(</a:t>
            </a:r>
            <a:r>
              <a:rPr lang="en-US" sz="1200" b="0" dirty="0" err="1">
                <a:latin typeface="Lucida Sans Typewriter" panose="020B0509030504030204" pitchFamily="49" charset="0"/>
              </a:rPr>
              <a:t>currentThread</a:t>
            </a:r>
            <a:r>
              <a:rPr lang="en-US" sz="1200" b="0" dirty="0">
                <a:latin typeface="Lucida Sans Typewriter" panose="020B0509030504030204" pitchFamily="49" charset="0"/>
              </a:rPr>
              <a:t>);</a:t>
            </a:r>
            <a:endParaRPr lang="en-US" sz="1200" b="0" dirty="0">
              <a:solidFill>
                <a:schemeClr val="tx2"/>
              </a:solidFill>
              <a:latin typeface="Lucida Sans Typewriter" panose="020B05090305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        spinlock = false;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    </a:t>
            </a:r>
            <a:r>
              <a:rPr lang="en-US" sz="1200" b="0" dirty="0" err="1">
                <a:latin typeface="Lucida Sans Typewriter" panose="020B0509030504030204" pitchFamily="49" charset="0"/>
              </a:rPr>
              <a:t>blockThread</a:t>
            </a:r>
            <a:r>
              <a:rPr lang="en-US" sz="1200" b="0" dirty="0">
                <a:latin typeface="Lucida Sans Typewriter" panose="020B05090305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1200" b="0" dirty="0">
              <a:latin typeface="Lucida Sans Typewriter" panose="020B0509030504030204" pitchFamily="49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280D7A-B23D-4FB9-A09B-67AEFD2A32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46320" y="788670"/>
            <a:ext cx="4297680" cy="2834640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void Lock::unlock()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</a:t>
            </a: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while (</a:t>
            </a:r>
            <a:r>
              <a:rPr lang="en-US" sz="1200" b="0" dirty="0" err="1">
                <a:solidFill>
                  <a:schemeClr val="tx2"/>
                </a:solidFill>
                <a:latin typeface="Lucida Sans Typewriter" panose="020B0509030504030204" pitchFamily="49" charset="0"/>
              </a:rPr>
              <a:t>spinlock.exchange</a:t>
            </a: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(true))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        /* Do nothing */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if (</a:t>
            </a:r>
            <a:r>
              <a:rPr lang="en-US" sz="1200" b="0" dirty="0" err="1">
                <a:latin typeface="Lucida Sans Typewriter" panose="020B0509030504030204" pitchFamily="49" charset="0"/>
              </a:rPr>
              <a:t>q.empty</a:t>
            </a:r>
            <a:r>
              <a:rPr lang="en-US" sz="1200" b="0" dirty="0">
                <a:latin typeface="Lucida Sans Typewriter" panose="020B0509030504030204" pitchFamily="49" charset="0"/>
              </a:rPr>
              <a:t>()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    locked = false;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} else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    </a:t>
            </a:r>
            <a:r>
              <a:rPr lang="en-US" sz="1200" b="0" dirty="0" err="1">
                <a:latin typeface="Lucida Sans Typewriter" panose="020B0509030504030204" pitchFamily="49" charset="0"/>
              </a:rPr>
              <a:t>unblockThread</a:t>
            </a:r>
            <a:r>
              <a:rPr lang="en-US" sz="1200" b="0" dirty="0">
                <a:latin typeface="Lucida Sans Typewriter" panose="020B0509030504030204" pitchFamily="49" charset="0"/>
              </a:rPr>
              <a:t>(</a:t>
            </a:r>
            <a:r>
              <a:rPr lang="en-US" sz="1200" b="0" dirty="0" err="1">
                <a:latin typeface="Lucida Sans Typewriter" panose="020B0509030504030204" pitchFamily="49" charset="0"/>
              </a:rPr>
              <a:t>q.remove</a:t>
            </a:r>
            <a:r>
              <a:rPr lang="en-US" sz="1200" b="0" dirty="0">
                <a:latin typeface="Lucida Sans Typewriter" panose="020B0509030504030204" pitchFamily="49" charset="0"/>
              </a:rPr>
              <a:t>());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spinlock</a:t>
            </a: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 = false;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1200" b="0" dirty="0">
              <a:latin typeface="Lucida Sans Typewriter" panose="020B0509030504030204" pitchFamily="49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1E52D4-6B71-466A-864C-22E7A0FE0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111 Lecture Notes: Lock Implementation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070B01-301F-43AC-8FA8-A54A6EEE9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31044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95DC3-9FCA-4CE3-ADBC-1F1EA09F3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Locks for Multi-Core, v4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91D35C-14E9-4D4B-81E3-DB1D73CD6D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4800" y="788670"/>
            <a:ext cx="4358640" cy="384048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class Lock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Lock() {}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bool locked = false;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</a:t>
            </a:r>
            <a:r>
              <a:rPr lang="en-US" sz="1200" b="0" dirty="0" err="1">
                <a:latin typeface="Lucida Sans Typewriter" panose="020B0509030504030204" pitchFamily="49" charset="0"/>
              </a:rPr>
              <a:t>ThreadQueue</a:t>
            </a:r>
            <a:r>
              <a:rPr lang="en-US" sz="1200" b="0" dirty="0">
                <a:latin typeface="Lucida Sans Typewriter" panose="020B0509030504030204" pitchFamily="49" charset="0"/>
              </a:rPr>
              <a:t> q;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std::atomic&lt;bool&gt; spinlock;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};</a:t>
            </a:r>
          </a:p>
          <a:p>
            <a:pPr marL="0" indent="0">
              <a:spcBef>
                <a:spcPts val="0"/>
              </a:spcBef>
              <a:buNone/>
            </a:pPr>
            <a:endParaRPr lang="en-US" sz="1200" b="0" dirty="0">
              <a:latin typeface="Lucida Sans Typewriter" panose="020B05090305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void Lock::lock()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while (</a:t>
            </a:r>
            <a:r>
              <a:rPr lang="en-US" sz="1200" b="0" dirty="0" err="1">
                <a:latin typeface="Lucida Sans Typewriter" panose="020B0509030504030204" pitchFamily="49" charset="0"/>
              </a:rPr>
              <a:t>spinlock.exchange</a:t>
            </a:r>
            <a:r>
              <a:rPr lang="en-US" sz="1200" b="0" dirty="0">
                <a:latin typeface="Lucida Sans Typewriter" panose="020B0509030504030204" pitchFamily="49" charset="0"/>
              </a:rPr>
              <a:t>(true))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    /* Do nothing */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if (!locked)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    locked = true;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    spinlock = false;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} else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    </a:t>
            </a:r>
            <a:r>
              <a:rPr lang="en-US" sz="1200" b="0" dirty="0" err="1">
                <a:latin typeface="Lucida Sans Typewriter" panose="020B0509030504030204" pitchFamily="49" charset="0"/>
              </a:rPr>
              <a:t>q.add</a:t>
            </a:r>
            <a:r>
              <a:rPr lang="en-US" sz="1200" b="0" dirty="0">
                <a:latin typeface="Lucida Sans Typewriter" panose="020B0509030504030204" pitchFamily="49" charset="0"/>
              </a:rPr>
              <a:t>(</a:t>
            </a:r>
            <a:r>
              <a:rPr lang="en-US" sz="1200" b="0" dirty="0" err="1">
                <a:latin typeface="Lucida Sans Typewriter" panose="020B0509030504030204" pitchFamily="49" charset="0"/>
              </a:rPr>
              <a:t>currentThread</a:t>
            </a:r>
            <a:r>
              <a:rPr lang="en-US" sz="1200" b="0" dirty="0">
                <a:latin typeface="Lucida Sans Typewriter" panose="020B05090305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    </a:t>
            </a:r>
            <a:r>
              <a:rPr lang="en-US" sz="1200" b="0" dirty="0" err="1">
                <a:solidFill>
                  <a:schemeClr val="tx2"/>
                </a:solidFill>
                <a:latin typeface="Lucida Sans Typewriter" panose="020B0509030504030204" pitchFamily="49" charset="0"/>
              </a:rPr>
              <a:t>currentThread</a:t>
            </a: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-&gt;state = BLOCKED;</a:t>
            </a:r>
            <a:endParaRPr lang="en-US" sz="1200" b="0" dirty="0">
              <a:latin typeface="Lucida Sans Typewriter" panose="020B05090305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    spinlock = false;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    </a:t>
            </a: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redispatch();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1200" b="0" dirty="0">
              <a:latin typeface="Lucida Sans Typewriter" panose="020B0509030504030204" pitchFamily="49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280D7A-B23D-4FB9-A09B-67AEFD2A32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46320" y="788670"/>
            <a:ext cx="4297680" cy="2834640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void Lock::unlock()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while (</a:t>
            </a:r>
            <a:r>
              <a:rPr lang="en-US" sz="1200" b="0" dirty="0" err="1">
                <a:latin typeface="Lucida Sans Typewriter" panose="020B0509030504030204" pitchFamily="49" charset="0"/>
              </a:rPr>
              <a:t>spinlock.exchange</a:t>
            </a:r>
            <a:r>
              <a:rPr lang="en-US" sz="1200" b="0" dirty="0">
                <a:latin typeface="Lucida Sans Typewriter" panose="020B0509030504030204" pitchFamily="49" charset="0"/>
              </a:rPr>
              <a:t>(true))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    /* Do nothing */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if (</a:t>
            </a:r>
            <a:r>
              <a:rPr lang="en-US" sz="1200" b="0" dirty="0" err="1">
                <a:latin typeface="Lucida Sans Typewriter" panose="020B0509030504030204" pitchFamily="49" charset="0"/>
              </a:rPr>
              <a:t>q.empty</a:t>
            </a:r>
            <a:r>
              <a:rPr lang="en-US" sz="1200" b="0" dirty="0">
                <a:latin typeface="Lucida Sans Typewriter" panose="020B0509030504030204" pitchFamily="49" charset="0"/>
              </a:rPr>
              <a:t>()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    locked = false;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} else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    </a:t>
            </a:r>
            <a:r>
              <a:rPr lang="en-US" sz="1200" b="0" dirty="0" err="1">
                <a:latin typeface="Lucida Sans Typewriter" panose="020B0509030504030204" pitchFamily="49" charset="0"/>
              </a:rPr>
              <a:t>unblockThread</a:t>
            </a:r>
            <a:r>
              <a:rPr lang="en-US" sz="1200" b="0" dirty="0">
                <a:latin typeface="Lucida Sans Typewriter" panose="020B0509030504030204" pitchFamily="49" charset="0"/>
              </a:rPr>
              <a:t>(</a:t>
            </a:r>
            <a:r>
              <a:rPr lang="en-US" sz="1200" b="0" dirty="0" err="1">
                <a:latin typeface="Lucida Sans Typewriter" panose="020B0509030504030204" pitchFamily="49" charset="0"/>
              </a:rPr>
              <a:t>q.remove</a:t>
            </a:r>
            <a:r>
              <a:rPr lang="en-US" sz="1200" b="0" dirty="0">
                <a:latin typeface="Lucida Sans Typewriter" panose="020B0509030504030204" pitchFamily="49" charset="0"/>
              </a:rPr>
              <a:t>());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spinlock = false;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1200" b="0" dirty="0">
              <a:latin typeface="Lucida Sans Typewriter" panose="020B0509030504030204" pitchFamily="49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1E52D4-6B71-466A-864C-22E7A0FE0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111 Lecture Notes: Lock Implementation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070B01-301F-43AC-8FA8-A54A6EEE9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43060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95DC3-9FCA-4CE3-ADBC-1F1EA09F3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Locks for Multi-Core, v5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91D35C-14E9-4D4B-81E3-DB1D73CD6D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4800" y="788670"/>
            <a:ext cx="4358640" cy="384048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class Lock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Lock() {}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bool locked = false;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</a:t>
            </a:r>
            <a:r>
              <a:rPr lang="en-US" sz="1200" b="0" dirty="0" err="1">
                <a:latin typeface="Lucida Sans Typewriter" panose="020B0509030504030204" pitchFamily="49" charset="0"/>
              </a:rPr>
              <a:t>ThreadQueue</a:t>
            </a:r>
            <a:r>
              <a:rPr lang="en-US" sz="1200" b="0" dirty="0">
                <a:latin typeface="Lucida Sans Typewriter" panose="020B0509030504030204" pitchFamily="49" charset="0"/>
              </a:rPr>
              <a:t> q;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std::atomic&lt;bool&gt; spinlock;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};</a:t>
            </a:r>
          </a:p>
          <a:p>
            <a:pPr marL="0" indent="0">
              <a:spcBef>
                <a:spcPts val="0"/>
              </a:spcBef>
              <a:buNone/>
            </a:pPr>
            <a:endParaRPr lang="en-US" sz="1200" b="0" dirty="0">
              <a:latin typeface="Lucida Sans Typewriter" panose="020B05090305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void Lock::lock()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</a:t>
            </a:r>
            <a:r>
              <a:rPr lang="en-US" sz="1200" b="0" dirty="0" err="1">
                <a:solidFill>
                  <a:schemeClr val="tx2"/>
                </a:solidFill>
                <a:latin typeface="Lucida Sans Typewriter" panose="020B0509030504030204" pitchFamily="49" charset="0"/>
              </a:rPr>
              <a:t>intrDisable</a:t>
            </a: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();</a:t>
            </a:r>
            <a:endParaRPr lang="en-US" sz="1200" b="0" dirty="0">
              <a:latin typeface="Lucida Sans Typewriter" panose="020B05090305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while (</a:t>
            </a:r>
            <a:r>
              <a:rPr lang="en-US" sz="1200" b="0" dirty="0" err="1">
                <a:latin typeface="Lucida Sans Typewriter" panose="020B0509030504030204" pitchFamily="49" charset="0"/>
              </a:rPr>
              <a:t>spinlock.exchange</a:t>
            </a:r>
            <a:r>
              <a:rPr lang="en-US" sz="1200" b="0" dirty="0">
                <a:latin typeface="Lucida Sans Typewriter" panose="020B0509030504030204" pitchFamily="49" charset="0"/>
              </a:rPr>
              <a:t>(true))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    /* Do nothing */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if (!locked)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    locked = true;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    spinlock = false;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} else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    </a:t>
            </a:r>
            <a:r>
              <a:rPr lang="en-US" sz="1200" b="0" dirty="0" err="1">
                <a:latin typeface="Lucida Sans Typewriter" panose="020B0509030504030204" pitchFamily="49" charset="0"/>
              </a:rPr>
              <a:t>q.add</a:t>
            </a:r>
            <a:r>
              <a:rPr lang="en-US" sz="1200" b="0" dirty="0">
                <a:latin typeface="Lucida Sans Typewriter" panose="020B0509030504030204" pitchFamily="49" charset="0"/>
              </a:rPr>
              <a:t>(</a:t>
            </a:r>
            <a:r>
              <a:rPr lang="en-US" sz="1200" b="0" dirty="0" err="1">
                <a:latin typeface="Lucida Sans Typewriter" panose="020B0509030504030204" pitchFamily="49" charset="0"/>
              </a:rPr>
              <a:t>currentThread</a:t>
            </a:r>
            <a:r>
              <a:rPr lang="en-US" sz="1200" b="0" dirty="0">
                <a:latin typeface="Lucida Sans Typewriter" panose="020B05090305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    </a:t>
            </a:r>
            <a:r>
              <a:rPr lang="en-US" sz="1200" b="0" dirty="0" err="1">
                <a:latin typeface="Lucida Sans Typewriter" panose="020B0509030504030204" pitchFamily="49" charset="0"/>
              </a:rPr>
              <a:t>currentThread</a:t>
            </a:r>
            <a:r>
              <a:rPr lang="en-US" sz="1200" b="0" dirty="0">
                <a:latin typeface="Lucida Sans Typewriter" panose="020B0509030504030204" pitchFamily="49" charset="0"/>
              </a:rPr>
              <a:t>-&gt;state = BLOCKED;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    spinlock = false;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    redispatch();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</a:t>
            </a:r>
            <a:r>
              <a:rPr lang="en-US" sz="1200" b="0" dirty="0" err="1">
                <a:solidFill>
                  <a:schemeClr val="tx2"/>
                </a:solidFill>
                <a:latin typeface="Lucida Sans Typewriter" panose="020B0509030504030204" pitchFamily="49" charset="0"/>
              </a:rPr>
              <a:t>intrEnable</a:t>
            </a: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();</a:t>
            </a:r>
            <a:endParaRPr lang="en-US" sz="1200" b="0" dirty="0">
              <a:latin typeface="Lucida Sans Typewriter" panose="020B05090305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1200" b="0" dirty="0">
              <a:latin typeface="Lucida Sans Typewriter" panose="020B0509030504030204" pitchFamily="49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280D7A-B23D-4FB9-A09B-67AEFD2A32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46320" y="788670"/>
            <a:ext cx="4297680" cy="2834640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void Lock::unlock()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</a:t>
            </a:r>
            <a:r>
              <a:rPr lang="en-US" sz="1200" b="0" dirty="0" err="1">
                <a:solidFill>
                  <a:schemeClr val="tx2"/>
                </a:solidFill>
                <a:latin typeface="Lucida Sans Typewriter" panose="020B0509030504030204" pitchFamily="49" charset="0"/>
              </a:rPr>
              <a:t>intrDisable</a:t>
            </a: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();</a:t>
            </a:r>
            <a:endParaRPr lang="en-US" sz="1200" b="0" dirty="0">
              <a:latin typeface="Lucida Sans Typewriter" panose="020B05090305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while (</a:t>
            </a:r>
            <a:r>
              <a:rPr lang="en-US" sz="1200" b="0" dirty="0" err="1">
                <a:latin typeface="Lucida Sans Typewriter" panose="020B0509030504030204" pitchFamily="49" charset="0"/>
              </a:rPr>
              <a:t>spinlock.exchange</a:t>
            </a:r>
            <a:r>
              <a:rPr lang="en-US" sz="1200" b="0" dirty="0">
                <a:latin typeface="Lucida Sans Typewriter" panose="020B0509030504030204" pitchFamily="49" charset="0"/>
              </a:rPr>
              <a:t>(true))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    /* Do nothing */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if (</a:t>
            </a:r>
            <a:r>
              <a:rPr lang="en-US" sz="1200" b="0" dirty="0" err="1">
                <a:latin typeface="Lucida Sans Typewriter" panose="020B0509030504030204" pitchFamily="49" charset="0"/>
              </a:rPr>
              <a:t>q.empty</a:t>
            </a:r>
            <a:r>
              <a:rPr lang="en-US" sz="1200" b="0" dirty="0">
                <a:latin typeface="Lucida Sans Typewriter" panose="020B0509030504030204" pitchFamily="49" charset="0"/>
              </a:rPr>
              <a:t>()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    locked = false;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} else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    </a:t>
            </a:r>
            <a:r>
              <a:rPr lang="en-US" sz="1200" b="0" dirty="0" err="1">
                <a:latin typeface="Lucida Sans Typewriter" panose="020B0509030504030204" pitchFamily="49" charset="0"/>
              </a:rPr>
              <a:t>unblockThread</a:t>
            </a:r>
            <a:r>
              <a:rPr lang="en-US" sz="1200" b="0" dirty="0">
                <a:latin typeface="Lucida Sans Typewriter" panose="020B0509030504030204" pitchFamily="49" charset="0"/>
              </a:rPr>
              <a:t>(</a:t>
            </a:r>
            <a:r>
              <a:rPr lang="en-US" sz="1200" b="0" dirty="0" err="1">
                <a:latin typeface="Lucida Sans Typewriter" panose="020B0509030504030204" pitchFamily="49" charset="0"/>
              </a:rPr>
              <a:t>q.remove</a:t>
            </a:r>
            <a:r>
              <a:rPr lang="en-US" sz="1200" b="0" dirty="0">
                <a:latin typeface="Lucida Sans Typewriter" panose="020B0509030504030204" pitchFamily="49" charset="0"/>
              </a:rPr>
              <a:t>());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spinlock = false;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</a:t>
            </a:r>
            <a:r>
              <a:rPr lang="en-US" sz="1200" b="0" dirty="0" err="1">
                <a:solidFill>
                  <a:schemeClr val="tx2"/>
                </a:solidFill>
                <a:latin typeface="Lucida Sans Typewriter" panose="020B0509030504030204" pitchFamily="49" charset="0"/>
              </a:rPr>
              <a:t>intrEnable</a:t>
            </a: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();</a:t>
            </a:r>
            <a:endParaRPr lang="en-US" sz="1200" b="0" dirty="0">
              <a:latin typeface="Lucida Sans Typewriter" panose="020B05090305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1200" b="0" dirty="0">
              <a:latin typeface="Lucida Sans Typewriter" panose="020B0509030504030204" pitchFamily="49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1E52D4-6B71-466A-864C-22E7A0FE0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111 Lecture Notes: Lock Implementation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070B01-301F-43AC-8FA8-A54A6EEE9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516622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JO Colors">
      <a:dk1>
        <a:srgbClr val="000000"/>
      </a:dk1>
      <a:lt1>
        <a:srgbClr val="FFFFFF"/>
      </a:lt1>
      <a:dk2>
        <a:srgbClr val="0C5DA0"/>
      </a:dk2>
      <a:lt2>
        <a:srgbClr val="7F7F7F"/>
      </a:lt2>
      <a:accent1>
        <a:srgbClr val="75D071"/>
      </a:accent1>
      <a:accent2>
        <a:srgbClr val="E1FFE1"/>
      </a:accent2>
      <a:accent3>
        <a:srgbClr val="E5F4FF"/>
      </a:accent3>
      <a:accent4>
        <a:srgbClr val="9A0C27"/>
      </a:accent4>
      <a:accent5>
        <a:srgbClr val="FFFFB9"/>
      </a:accent5>
      <a:accent6>
        <a:srgbClr val="844F1A"/>
      </a:accent6>
      <a:hlink>
        <a:srgbClr val="005239"/>
      </a:hlink>
      <a:folHlink>
        <a:srgbClr val="A5001E"/>
      </a:folHlink>
    </a:clrScheme>
    <a:fontScheme name="Default Design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/>
        </a:solidFill>
        <a:ln w="19050">
          <a:solidFill>
            <a:schemeClr val="tx2"/>
          </a:solidFill>
        </a:ln>
      </a:spPr>
      <a:bodyPr rtlCol="0" anchor="ctr"/>
      <a:lstStyle>
        <a:defPPr algn="ctr">
          <a:defRPr sz="1600"/>
        </a:defPPr>
      </a:lstStyle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>
        <a:ln w="19050" cap="rnd">
          <a:tailEnd type="triangle" w="med" len="lg"/>
        </a:ln>
        <a:effectLst/>
      </a:spPr>
      <a:bodyPr/>
      <a:lstStyle/>
      <a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>
          <a:defRPr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0050A0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004891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19269</TotalTime>
  <Words>887</Words>
  <Application>Microsoft Office PowerPoint</Application>
  <PresentationFormat>On-screen Show (16:9)</PresentationFormat>
  <Paragraphs>203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Lucida Sans Typewriter</vt:lpstr>
      <vt:lpstr>Verdana</vt:lpstr>
      <vt:lpstr>Wingdings</vt:lpstr>
      <vt:lpstr>Default Design</vt:lpstr>
      <vt:lpstr>Uniprocessor Lock Implementation</vt:lpstr>
      <vt:lpstr>Uniprocessor Lock Implementation??</vt:lpstr>
      <vt:lpstr>Locks for Multi-Core, v1</vt:lpstr>
      <vt:lpstr>Locks for Multi-Core, v2</vt:lpstr>
      <vt:lpstr>Locks for Multi-Core, v3</vt:lpstr>
      <vt:lpstr>Locks for Multi-Core, v4</vt:lpstr>
      <vt:lpstr>Locks for Multi-Core, v5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John Ousterhout</dc:creator>
  <cp:lastModifiedBy>John Ousterhout</cp:lastModifiedBy>
  <cp:revision>916</cp:revision>
  <cp:lastPrinted>2011-01-25T21:54:55Z</cp:lastPrinted>
  <dcterms:created xsi:type="dcterms:W3CDTF">2008-10-19T02:20:00Z</dcterms:created>
  <dcterms:modified xsi:type="dcterms:W3CDTF">2024-04-12T17:50:00Z</dcterms:modified>
</cp:coreProperties>
</file>