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472" r:id="rId2"/>
    <p:sldId id="473" r:id="rId3"/>
    <p:sldId id="474" r:id="rId4"/>
    <p:sldId id="475" r:id="rId5"/>
    <p:sldId id="476" r:id="rId6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4DC"/>
    <a:srgbClr val="E1E1FF"/>
    <a:srgbClr val="633B13"/>
    <a:srgbClr val="94693A"/>
    <a:srgbClr val="6FC984"/>
    <a:srgbClr val="7373D5"/>
    <a:srgbClr val="F3D8BB"/>
    <a:srgbClr val="E3F1FD"/>
    <a:srgbClr val="DCE6F8"/>
    <a:srgbClr val="6E4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23" d="100"/>
          <a:sy n="123" d="100"/>
        </p:scale>
        <p:origin x="108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C2237-D852-42FE-AA8C-7D1BD9658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Load-Time Relocation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365F10-72FF-4CA8-9F8E-C87A98A3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1CFC7-2142-4289-B0E0-ABBF9806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54B400E-91B7-4049-8816-EDFCA7F93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52019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2A76AEB-FCBD-4BFC-BDA8-E8C630A31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669030"/>
            <a:ext cx="2514600" cy="1051242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/>
              <a:t>Process 1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B397F62B-BCEB-4FB8-9F7A-D78D9B3DC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449167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2E29C0A4-A9C6-4222-86F0-EB48FD3EC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78867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EFE7CD82-15AE-4834-894E-6AC49AAAC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885950"/>
            <a:ext cx="2514600" cy="97536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Process 3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12AC4499-E0C5-44B0-BF3B-2DA0E9571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864870"/>
            <a:ext cx="2514600" cy="8382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Operating</a:t>
            </a:r>
            <a:br>
              <a:rPr lang="en-US" sz="2000" dirty="0"/>
            </a:br>
            <a:r>
              <a:rPr lang="en-US" sz="2000" dirty="0"/>
              <a:t>System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4D0192-07CD-4351-B4E4-1AF951669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03270"/>
            <a:ext cx="2514600" cy="365760"/>
          </a:xfrm>
          <a:prstGeom prst="rect">
            <a:avLst/>
          </a:prstGeom>
          <a:solidFill>
            <a:srgbClr val="CCB3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Process 6</a:t>
            </a:r>
          </a:p>
        </p:txBody>
      </p:sp>
    </p:spTree>
    <p:extLst>
      <p:ext uri="{BB962C8B-B14F-4D97-AF65-F5344CB8AC3E}">
        <p14:creationId xmlns:p14="http://schemas.microsoft.com/office/powerpoint/2010/main" val="3367920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43BC-7B24-402F-95FA-F9788EB9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&amp; Bounds Example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2DEFA-0864-4902-97BE-55657651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BA379-E4E7-4250-A584-1AB979D1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5E980-A61C-4C5A-9B09-E98C83C51FEB}"/>
              </a:ext>
            </a:extLst>
          </p:cNvPr>
          <p:cNvSpPr txBox="1"/>
          <p:nvPr/>
        </p:nvSpPr>
        <p:spPr>
          <a:xfrm>
            <a:off x="3200400" y="7232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2000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77113-B0B7-4AB7-925C-110096585C22}"/>
              </a:ext>
            </a:extLst>
          </p:cNvPr>
          <p:cNvSpPr txBox="1"/>
          <p:nvPr/>
        </p:nvSpPr>
        <p:spPr>
          <a:xfrm>
            <a:off x="3200400" y="11556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1420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FEADE-3678-48E4-AC69-E9E4DF62FD53}"/>
              </a:ext>
            </a:extLst>
          </p:cNvPr>
          <p:cNvSpPr txBox="1"/>
          <p:nvPr/>
        </p:nvSpPr>
        <p:spPr>
          <a:xfrm>
            <a:off x="3200400" y="294126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140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3A102-982D-4B5B-83A1-C8F5FDB4F49F}"/>
              </a:ext>
            </a:extLst>
          </p:cNvPr>
          <p:cNvSpPr txBox="1"/>
          <p:nvPr/>
        </p:nvSpPr>
        <p:spPr>
          <a:xfrm>
            <a:off x="3200400" y="386047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62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ED2B80-501F-4E6F-AC76-D41B24EEAF30}"/>
              </a:ext>
            </a:extLst>
          </p:cNvPr>
          <p:cNvSpPr txBox="1"/>
          <p:nvPr/>
        </p:nvSpPr>
        <p:spPr>
          <a:xfrm>
            <a:off x="3200400" y="4297284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570E7A-D917-4B4D-98FF-894C338E2480}"/>
              </a:ext>
            </a:extLst>
          </p:cNvPr>
          <p:cNvSpPr txBox="1"/>
          <p:nvPr/>
        </p:nvSpPr>
        <p:spPr>
          <a:xfrm>
            <a:off x="3200400" y="362601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66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06538-484C-4489-B02B-88FE03DC41B6}"/>
              </a:ext>
            </a:extLst>
          </p:cNvPr>
          <p:cNvSpPr txBox="1"/>
          <p:nvPr/>
        </p:nvSpPr>
        <p:spPr>
          <a:xfrm>
            <a:off x="5669280" y="11556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SP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2D030B-AEBF-44DE-AA68-C60DF84AD230}"/>
              </a:ext>
            </a:extLst>
          </p:cNvPr>
          <p:cNvCxnSpPr>
            <a:cxnSpLocks/>
          </p:cNvCxnSpPr>
          <p:nvPr/>
        </p:nvCxnSpPr>
        <p:spPr>
          <a:xfrm flipH="1">
            <a:off x="5349240" y="1301659"/>
            <a:ext cx="365760" cy="0"/>
          </a:xfrm>
          <a:prstGeom prst="line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7B618DF-F260-4F3B-83B2-F901E34A0559}"/>
              </a:ext>
            </a:extLst>
          </p:cNvPr>
          <p:cNvSpPr/>
          <p:nvPr/>
        </p:nvSpPr>
        <p:spPr>
          <a:xfrm>
            <a:off x="3886200" y="880110"/>
            <a:ext cx="1417320" cy="35661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C1509A-55BF-426C-BDE5-173C683FEF7C}"/>
              </a:ext>
            </a:extLst>
          </p:cNvPr>
          <p:cNvSpPr/>
          <p:nvPr/>
        </p:nvSpPr>
        <p:spPr>
          <a:xfrm>
            <a:off x="3886200" y="25260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RETURN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2D330-8AFF-4A37-82F6-A656084E78F7}"/>
              </a:ext>
            </a:extLst>
          </p:cNvPr>
          <p:cNvSpPr/>
          <p:nvPr/>
        </p:nvSpPr>
        <p:spPr>
          <a:xfrm>
            <a:off x="3886200" y="120015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9B0F05-2DFF-4DF5-B0EB-3C341AF57A40}"/>
              </a:ext>
            </a:extLst>
          </p:cNvPr>
          <p:cNvSpPr/>
          <p:nvPr/>
        </p:nvSpPr>
        <p:spPr>
          <a:xfrm>
            <a:off x="3886200" y="29832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DD964B-569E-4629-AEF5-AAD189899080}"/>
              </a:ext>
            </a:extLst>
          </p:cNvPr>
          <p:cNvSpPr/>
          <p:nvPr/>
        </p:nvSpPr>
        <p:spPr>
          <a:xfrm>
            <a:off x="3886200" y="36690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B3223D-DD99-4884-B94C-CAE890BEAB3C}"/>
              </a:ext>
            </a:extLst>
          </p:cNvPr>
          <p:cNvSpPr/>
          <p:nvPr/>
        </p:nvSpPr>
        <p:spPr>
          <a:xfrm>
            <a:off x="3886200" y="38976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CALL 140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ADEE9F8-5026-4D7C-A573-95ACE5E5A198}"/>
              </a:ext>
            </a:extLst>
          </p:cNvPr>
          <p:cNvSpPr/>
          <p:nvPr/>
        </p:nvSpPr>
        <p:spPr>
          <a:xfrm>
            <a:off x="3886200" y="27546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960EED-382B-4621-8DE7-2728312FD691}"/>
              </a:ext>
            </a:extLst>
          </p:cNvPr>
          <p:cNvSpPr txBox="1"/>
          <p:nvPr/>
        </p:nvSpPr>
        <p:spPr>
          <a:xfrm>
            <a:off x="1622494" y="2114550"/>
            <a:ext cx="846386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/>
              <a:t>Process</a:t>
            </a:r>
          </a:p>
          <a:p>
            <a:pPr algn="l"/>
            <a:r>
              <a:rPr lang="en-US" dirty="0"/>
              <a:t>Virtual</a:t>
            </a:r>
          </a:p>
          <a:p>
            <a:pPr algn="l"/>
            <a:r>
              <a:rPr lang="en-US" dirty="0"/>
              <a:t>Address</a:t>
            </a:r>
          </a:p>
          <a:p>
            <a:pPr algn="l"/>
            <a:r>
              <a:rPr lang="en-US" dirty="0"/>
              <a:t>Space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21708442-9F9A-4C2D-8576-CB4472A43513}"/>
              </a:ext>
            </a:extLst>
          </p:cNvPr>
          <p:cNvSpPr/>
          <p:nvPr/>
        </p:nvSpPr>
        <p:spPr>
          <a:xfrm>
            <a:off x="2606040" y="834390"/>
            <a:ext cx="182880" cy="3657600"/>
          </a:xfrm>
          <a:prstGeom prst="leftBrace">
            <a:avLst>
              <a:gd name="adj1" fmla="val 22368"/>
              <a:gd name="adj2" fmla="val 50000"/>
            </a:avLst>
          </a:prstGeom>
          <a:ln w="19050" cap="rnd">
            <a:tailEnd type="non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7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2DEFA-0864-4902-97BE-55657651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BA379-E4E7-4250-A584-1AB979D1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E2162002-2512-45FD-82AF-2FE8F2E9185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F043BC-7B24-402F-95FA-F9788EB9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x86-64 Address Translation</a:t>
            </a:r>
            <a:br>
              <a:rPr lang="en-US" dirty="0"/>
            </a:b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2D330-8AFF-4A37-82F6-A656084E78F7}"/>
              </a:ext>
            </a:extLst>
          </p:cNvPr>
          <p:cNvSpPr/>
          <p:nvPr/>
        </p:nvSpPr>
        <p:spPr>
          <a:xfrm>
            <a:off x="1645920" y="971550"/>
            <a:ext cx="1463040" cy="274320"/>
          </a:xfrm>
          <a:prstGeom prst="rect">
            <a:avLst/>
          </a:prstGeom>
          <a:solidFill>
            <a:srgbClr val="E3F1FD"/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9F5DC7-40D7-4532-B57E-67E8BA4AA7ED}"/>
              </a:ext>
            </a:extLst>
          </p:cNvPr>
          <p:cNvSpPr/>
          <p:nvPr/>
        </p:nvSpPr>
        <p:spPr>
          <a:xfrm>
            <a:off x="310896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3ED8479-FA96-4200-A95A-1A3EA2831279}"/>
              </a:ext>
            </a:extLst>
          </p:cNvPr>
          <p:cNvSpPr/>
          <p:nvPr/>
        </p:nvSpPr>
        <p:spPr>
          <a:xfrm>
            <a:off x="393192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7E90F4-12AE-401F-8FD7-ED4FAEDFE470}"/>
              </a:ext>
            </a:extLst>
          </p:cNvPr>
          <p:cNvSpPr/>
          <p:nvPr/>
        </p:nvSpPr>
        <p:spPr>
          <a:xfrm>
            <a:off x="475488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8CE80BB-CE02-40F9-8504-5450A5443C42}"/>
              </a:ext>
            </a:extLst>
          </p:cNvPr>
          <p:cNvSpPr/>
          <p:nvPr/>
        </p:nvSpPr>
        <p:spPr>
          <a:xfrm>
            <a:off x="557784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68C49DC-30E9-4255-A4AD-A26E9C86D8F3}"/>
              </a:ext>
            </a:extLst>
          </p:cNvPr>
          <p:cNvSpPr/>
          <p:nvPr/>
        </p:nvSpPr>
        <p:spPr>
          <a:xfrm>
            <a:off x="6400800" y="971550"/>
            <a:ext cx="109728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12</a:t>
            </a:r>
          </a:p>
        </p:txBody>
      </p:sp>
      <p:sp>
        <p:nvSpPr>
          <p:cNvPr id="45" name="Rectangle 65">
            <a:extLst>
              <a:ext uri="{FF2B5EF4-FFF2-40B4-BE49-F238E27FC236}">
                <a16:creationId xmlns:a16="http://schemas.microsoft.com/office/drawing/2014/main" id="{BC388D6A-2A9C-4FC6-AC67-ECEF0864E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" y="275463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75">
            <a:extLst>
              <a:ext uri="{FF2B5EF4-FFF2-40B4-BE49-F238E27FC236}">
                <a16:creationId xmlns:a16="http://schemas.microsoft.com/office/drawing/2014/main" id="{05EA8BC1-2DCD-4497-8C0A-FA07CBE12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" y="3274966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74">
            <a:extLst>
              <a:ext uri="{FF2B5EF4-FFF2-40B4-BE49-F238E27FC236}">
                <a16:creationId xmlns:a16="http://schemas.microsoft.com/office/drawing/2014/main" id="{B1449CD2-D06B-445C-95D6-80A09CC85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7320" y="4185106"/>
            <a:ext cx="82296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PML4</a:t>
            </a:r>
          </a:p>
        </p:txBody>
      </p:sp>
      <p:sp>
        <p:nvSpPr>
          <p:cNvPr id="49" name="Rectangle 65">
            <a:extLst>
              <a:ext uri="{FF2B5EF4-FFF2-40B4-BE49-F238E27FC236}">
                <a16:creationId xmlns:a16="http://schemas.microsoft.com/office/drawing/2014/main" id="{71BC2025-2956-495D-9482-05FA2024E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38887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75">
            <a:extLst>
              <a:ext uri="{FF2B5EF4-FFF2-40B4-BE49-F238E27FC236}">
                <a16:creationId xmlns:a16="http://schemas.microsoft.com/office/drawing/2014/main" id="{F7CF5A21-4163-4C75-A400-FD29499B2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348990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77">
            <a:extLst>
              <a:ext uri="{FF2B5EF4-FFF2-40B4-BE49-F238E27FC236}">
                <a16:creationId xmlns:a16="http://schemas.microsoft.com/office/drawing/2014/main" id="{55F3579B-4BDB-40A2-8816-A7BF63BBD2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26080" y="3486150"/>
            <a:ext cx="0" cy="2743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Text Box 74">
            <a:extLst>
              <a:ext uri="{FF2B5EF4-FFF2-40B4-BE49-F238E27FC236}">
                <a16:creationId xmlns:a16="http://schemas.microsoft.com/office/drawing/2014/main" id="{977D2F44-247F-4B30-B5E7-E4384B13E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320" y="3806190"/>
            <a:ext cx="164592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PML3</a:t>
            </a:r>
            <a:br>
              <a:rPr lang="en-US" sz="1200" b="1" dirty="0"/>
            </a:br>
            <a:r>
              <a:rPr lang="en-US" sz="1200" b="1" dirty="0"/>
              <a:t>(Page Directory Pointer Table)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7E975A4-843D-4F8A-8698-2F6F1F597687}"/>
              </a:ext>
            </a:extLst>
          </p:cNvPr>
          <p:cNvSpPr/>
          <p:nvPr/>
        </p:nvSpPr>
        <p:spPr>
          <a:xfrm>
            <a:off x="4160520" y="4400550"/>
            <a:ext cx="3657600" cy="274320"/>
          </a:xfrm>
          <a:prstGeom prst="rect">
            <a:avLst/>
          </a:prstGeom>
          <a:solidFill>
            <a:srgbClr val="F3D8BB"/>
          </a:solidFill>
          <a:ln w="1270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Page Frame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2C1455E-B0CD-4FEF-840A-A94C57E716CB}"/>
              </a:ext>
            </a:extLst>
          </p:cNvPr>
          <p:cNvSpPr/>
          <p:nvPr/>
        </p:nvSpPr>
        <p:spPr>
          <a:xfrm>
            <a:off x="7818120" y="4400550"/>
            <a:ext cx="1097280" cy="274320"/>
          </a:xfrm>
          <a:prstGeom prst="rect">
            <a:avLst/>
          </a:prstGeom>
          <a:solidFill>
            <a:srgbClr val="F3D8BB"/>
          </a:solidFill>
          <a:ln w="12700">
            <a:solidFill>
              <a:srgbClr val="94693A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dirty="0">
                <a:solidFill>
                  <a:schemeClr val="dk1"/>
                </a:solidFill>
                <a:latin typeface="+mn-lt"/>
              </a:rPr>
              <a:t>Offset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9F3FA6C-2B40-4EEA-9954-08096D0771F5}"/>
              </a:ext>
            </a:extLst>
          </p:cNvPr>
          <p:cNvSpPr/>
          <p:nvPr/>
        </p:nvSpPr>
        <p:spPr>
          <a:xfrm>
            <a:off x="731520" y="4629150"/>
            <a:ext cx="2148840" cy="274320"/>
          </a:xfrm>
          <a:prstGeom prst="rect">
            <a:avLst/>
          </a:prstGeom>
          <a:solidFill>
            <a:srgbClr val="E1E1FF"/>
          </a:solidFill>
          <a:ln w="15875">
            <a:solidFill>
              <a:srgbClr val="7373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200" b="1" dirty="0">
                <a:solidFill>
                  <a:schemeClr val="tx1"/>
                </a:solidFill>
                <a:latin typeface="Arial" charset="0"/>
              </a:rPr>
              <a:t>PML4 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4D3F9A-7E9B-4927-962B-64350554354D}"/>
              </a:ext>
            </a:extLst>
          </p:cNvPr>
          <p:cNvSpPr txBox="1"/>
          <p:nvPr/>
        </p:nvSpPr>
        <p:spPr>
          <a:xfrm>
            <a:off x="3652037" y="742950"/>
            <a:ext cx="18399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</a:rPr>
              <a:t>64-bit Virtual Address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4E2424-EE95-412C-A272-A5A81119CE5B}"/>
              </a:ext>
            </a:extLst>
          </p:cNvPr>
          <p:cNvSpPr txBox="1"/>
          <p:nvPr/>
        </p:nvSpPr>
        <p:spPr>
          <a:xfrm>
            <a:off x="5852160" y="4720590"/>
            <a:ext cx="20115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94693A"/>
                </a:solidFill>
              </a:rPr>
              <a:t>52-bit Physical Address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FBE051C-C2C3-4BC3-8550-74EF069B6737}"/>
              </a:ext>
            </a:extLst>
          </p:cNvPr>
          <p:cNvSpPr txBox="1"/>
          <p:nvPr/>
        </p:nvSpPr>
        <p:spPr>
          <a:xfrm>
            <a:off x="5889934" y="4185106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/>
              <a:t>40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490F455-45CC-4BFB-9DC6-1919F032F76A}"/>
              </a:ext>
            </a:extLst>
          </p:cNvPr>
          <p:cNvSpPr txBox="1"/>
          <p:nvPr/>
        </p:nvSpPr>
        <p:spPr>
          <a:xfrm>
            <a:off x="8267374" y="4185106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/>
              <a:t>12</a:t>
            </a:r>
          </a:p>
        </p:txBody>
      </p:sp>
      <p:sp>
        <p:nvSpPr>
          <p:cNvPr id="95" name="Line 77">
            <a:extLst>
              <a:ext uri="{FF2B5EF4-FFF2-40B4-BE49-F238E27FC236}">
                <a16:creationId xmlns:a16="http://schemas.microsoft.com/office/drawing/2014/main" id="{A2732389-94B2-4E3A-A9BD-70679F3AD3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3394710"/>
            <a:ext cx="0" cy="7315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Rectangle 65">
            <a:extLst>
              <a:ext uri="{FF2B5EF4-FFF2-40B4-BE49-F238E27FC236}">
                <a16:creationId xmlns:a16="http://schemas.microsoft.com/office/drawing/2014/main" id="{CB1A5705-E901-47D1-8231-28358A861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760" y="165735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75">
            <a:extLst>
              <a:ext uri="{FF2B5EF4-FFF2-40B4-BE49-F238E27FC236}">
                <a16:creationId xmlns:a16="http://schemas.microsoft.com/office/drawing/2014/main" id="{59CEA588-6A21-47EF-9746-456D14D29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760" y="2441121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77">
            <a:extLst>
              <a:ext uri="{FF2B5EF4-FFF2-40B4-BE49-F238E27FC236}">
                <a16:creationId xmlns:a16="http://schemas.microsoft.com/office/drawing/2014/main" id="{9B9E0218-F6D2-4174-B7F9-5B6D11408C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35040" y="2571750"/>
            <a:ext cx="0" cy="45720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9E49152-364D-4BE1-BC83-C80E201611B7}"/>
              </a:ext>
            </a:extLst>
          </p:cNvPr>
          <p:cNvSpPr/>
          <p:nvPr/>
        </p:nvSpPr>
        <p:spPr>
          <a:xfrm>
            <a:off x="927189" y="4117997"/>
            <a:ext cx="428425" cy="511553"/>
          </a:xfrm>
          <a:custGeom>
            <a:avLst/>
            <a:gdLst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8425" h="511553">
                <a:moveTo>
                  <a:pt x="0" y="511553"/>
                </a:moveTo>
                <a:cubicBezTo>
                  <a:pt x="14919" y="270697"/>
                  <a:pt x="119362" y="68208"/>
                  <a:pt x="428425" y="0"/>
                </a:cubicBezTo>
              </a:path>
            </a:pathLst>
          </a:custGeom>
          <a:noFill/>
          <a:ln w="15875">
            <a:solidFill>
              <a:srgbClr val="7373D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7826B94-E1E5-4030-B2F0-3E507B0FC130}"/>
              </a:ext>
            </a:extLst>
          </p:cNvPr>
          <p:cNvSpPr/>
          <p:nvPr/>
        </p:nvSpPr>
        <p:spPr>
          <a:xfrm>
            <a:off x="865958" y="1240514"/>
            <a:ext cx="2654482" cy="2557762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86899 w 2286910"/>
              <a:gd name="connsiteY0" fmla="*/ 0 h 2557762"/>
              <a:gd name="connsiteX1" fmla="*/ 1231825 w 2286910"/>
              <a:gd name="connsiteY1" fmla="*/ 588286 h 2557762"/>
              <a:gd name="connsiteX2" fmla="*/ 48857 w 2286910"/>
              <a:gd name="connsiteY2" fmla="*/ 1668940 h 2557762"/>
              <a:gd name="connsiteX3" fmla="*/ 417465 w 2286910"/>
              <a:gd name="connsiteY3" fmla="*/ 2557762 h 2557762"/>
              <a:gd name="connsiteX0" fmla="*/ 2241406 w 2241417"/>
              <a:gd name="connsiteY0" fmla="*/ 0 h 2557762"/>
              <a:gd name="connsiteX1" fmla="*/ 1186332 w 2241417"/>
              <a:gd name="connsiteY1" fmla="*/ 588286 h 2557762"/>
              <a:gd name="connsiteX2" fmla="*/ 3364 w 2241417"/>
              <a:gd name="connsiteY2" fmla="*/ 1668940 h 2557762"/>
              <a:gd name="connsiteX3" fmla="*/ 371972 w 2241417"/>
              <a:gd name="connsiteY3" fmla="*/ 2557762 h 255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1417" h="2557762">
                <a:moveTo>
                  <a:pt x="2241406" y="0"/>
                </a:moveTo>
                <a:cubicBezTo>
                  <a:pt x="2244603" y="576563"/>
                  <a:pt x="1563799" y="581718"/>
                  <a:pt x="1186332" y="588286"/>
                </a:cubicBezTo>
                <a:cubicBezTo>
                  <a:pt x="22550" y="608536"/>
                  <a:pt x="20305" y="1321511"/>
                  <a:pt x="3364" y="1668940"/>
                </a:cubicBezTo>
                <a:cubicBezTo>
                  <a:pt x="-13577" y="2016369"/>
                  <a:pt x="22411" y="2547106"/>
                  <a:pt x="371972" y="2557762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9" name="Rectangle 65">
            <a:extLst>
              <a:ext uri="{FF2B5EF4-FFF2-40B4-BE49-F238E27FC236}">
                <a16:creationId xmlns:a16="http://schemas.microsoft.com/office/drawing/2014/main" id="{975ABFFB-1442-4C0B-B378-EA0137054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02311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Rectangle 75">
            <a:extLst>
              <a:ext uri="{FF2B5EF4-FFF2-40B4-BE49-F238E27FC236}">
                <a16:creationId xmlns:a16="http://schemas.microsoft.com/office/drawing/2014/main" id="{02EF8236-3985-42B7-B2FA-79A1B638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303961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Line 77">
            <a:extLst>
              <a:ext uri="{FF2B5EF4-FFF2-40B4-BE49-F238E27FC236}">
                <a16:creationId xmlns:a16="http://schemas.microsoft.com/office/drawing/2014/main" id="{426718E6-A194-418D-83B8-4C803BA933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80560" y="2434590"/>
            <a:ext cx="0" cy="9601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48BE0B6-7726-422E-890D-7825C3E166DE}"/>
              </a:ext>
            </a:extLst>
          </p:cNvPr>
          <p:cNvSpPr/>
          <p:nvPr/>
        </p:nvSpPr>
        <p:spPr>
          <a:xfrm>
            <a:off x="2238042" y="3337880"/>
            <a:ext cx="652229" cy="409242"/>
          </a:xfrm>
          <a:custGeom>
            <a:avLst/>
            <a:gdLst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2229" h="409242">
                <a:moveTo>
                  <a:pt x="0" y="0"/>
                </a:moveTo>
                <a:cubicBezTo>
                  <a:pt x="358087" y="2132"/>
                  <a:pt x="390058" y="400716"/>
                  <a:pt x="652229" y="409242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0B76A076-758A-4756-812A-DB4FE3739928}"/>
              </a:ext>
            </a:extLst>
          </p:cNvPr>
          <p:cNvSpPr/>
          <p:nvPr/>
        </p:nvSpPr>
        <p:spPr>
          <a:xfrm>
            <a:off x="2561607" y="1245869"/>
            <a:ext cx="1781791" cy="2410371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090" h="2544263">
                <a:moveTo>
                  <a:pt x="2238082" y="0"/>
                </a:moveTo>
                <a:cubicBezTo>
                  <a:pt x="2241279" y="576563"/>
                  <a:pt x="1375788" y="821897"/>
                  <a:pt x="998273" y="824522"/>
                </a:cubicBezTo>
                <a:cubicBezTo>
                  <a:pt x="27257" y="831273"/>
                  <a:pt x="-1350" y="1436314"/>
                  <a:pt x="40" y="1668940"/>
                </a:cubicBezTo>
                <a:cubicBezTo>
                  <a:pt x="1430" y="1901566"/>
                  <a:pt x="-1570" y="2459361"/>
                  <a:pt x="428310" y="2544263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A26D102D-B0CC-4D1F-921E-436A73FB8395}"/>
              </a:ext>
            </a:extLst>
          </p:cNvPr>
          <p:cNvCxnSpPr/>
          <p:nvPr/>
        </p:nvCxnSpPr>
        <p:spPr>
          <a:xfrm>
            <a:off x="3794760" y="3414854"/>
            <a:ext cx="685800" cy="0"/>
          </a:xfrm>
          <a:prstGeom prst="straightConnector1">
            <a:avLst/>
          </a:pr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33036083-4681-4B75-A4CF-88E119C84B45}"/>
              </a:ext>
            </a:extLst>
          </p:cNvPr>
          <p:cNvSpPr/>
          <p:nvPr/>
        </p:nvSpPr>
        <p:spPr>
          <a:xfrm>
            <a:off x="4206210" y="1245870"/>
            <a:ext cx="960151" cy="1691639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162" h="2544263">
                <a:moveTo>
                  <a:pt x="2238149" y="0"/>
                </a:moveTo>
                <a:cubicBezTo>
                  <a:pt x="2241346" y="576563"/>
                  <a:pt x="1688880" y="825839"/>
                  <a:pt x="998340" y="824522"/>
                </a:cubicBezTo>
                <a:cubicBezTo>
                  <a:pt x="176377" y="822954"/>
                  <a:pt x="3181" y="1353465"/>
                  <a:pt x="107" y="1668940"/>
                </a:cubicBezTo>
                <a:cubicBezTo>
                  <a:pt x="-2967" y="1984415"/>
                  <a:pt x="58115" y="2411274"/>
                  <a:pt x="532715" y="2544263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FFF2415B-8C41-4304-B283-A62E0A5C4B88}"/>
              </a:ext>
            </a:extLst>
          </p:cNvPr>
          <p:cNvSpPr/>
          <p:nvPr/>
        </p:nvSpPr>
        <p:spPr>
          <a:xfrm>
            <a:off x="5349240" y="2363294"/>
            <a:ext cx="652229" cy="665656"/>
          </a:xfrm>
          <a:custGeom>
            <a:avLst/>
            <a:gdLst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2229" h="409242">
                <a:moveTo>
                  <a:pt x="0" y="0"/>
                </a:moveTo>
                <a:cubicBezTo>
                  <a:pt x="415636" y="2132"/>
                  <a:pt x="217409" y="384991"/>
                  <a:pt x="652229" y="409242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15A08F1-D80B-4F8E-97A7-3CF77804D9BF}"/>
              </a:ext>
            </a:extLst>
          </p:cNvPr>
          <p:cNvSpPr/>
          <p:nvPr/>
        </p:nvSpPr>
        <p:spPr>
          <a:xfrm>
            <a:off x="5709735" y="1245870"/>
            <a:ext cx="279580" cy="1557458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  <a:gd name="connsiteX0" fmla="*/ 2238149 w 2238148"/>
              <a:gd name="connsiteY0" fmla="*/ 0 h 2544263"/>
              <a:gd name="connsiteX1" fmla="*/ 107 w 2238148"/>
              <a:gd name="connsiteY1" fmla="*/ 1668940 h 2544263"/>
              <a:gd name="connsiteX2" fmla="*/ 532715 w 2238148"/>
              <a:gd name="connsiteY2" fmla="*/ 2544263 h 2544263"/>
              <a:gd name="connsiteX0" fmla="*/ 1705434 w 1705433"/>
              <a:gd name="connsiteY0" fmla="*/ 0 h 2544263"/>
              <a:gd name="connsiteX1" fmla="*/ 0 w 1705433"/>
              <a:gd name="connsiteY1" fmla="*/ 2544263 h 2544263"/>
              <a:gd name="connsiteX0" fmla="*/ 6183 w 6182"/>
              <a:gd name="connsiteY0" fmla="*/ 0 h 2371152"/>
              <a:gd name="connsiteX1" fmla="*/ 0 w 6182"/>
              <a:gd name="connsiteY1" fmla="*/ 2371152 h 2371152"/>
              <a:gd name="connsiteX0" fmla="*/ 596069 w 596071"/>
              <a:gd name="connsiteY0" fmla="*/ 0 h 10000"/>
              <a:gd name="connsiteX1" fmla="*/ 586067 w 596071"/>
              <a:gd name="connsiteY1" fmla="*/ 10000 h 10000"/>
              <a:gd name="connsiteX0" fmla="*/ 869663 w 869661"/>
              <a:gd name="connsiteY0" fmla="*/ 0 h 10000"/>
              <a:gd name="connsiteX1" fmla="*/ 859661 w 869661"/>
              <a:gd name="connsiteY1" fmla="*/ 10000 h 10000"/>
              <a:gd name="connsiteX0" fmla="*/ 918551 w 918552"/>
              <a:gd name="connsiteY0" fmla="*/ 0 h 10000"/>
              <a:gd name="connsiteX1" fmla="*/ 908549 w 918552"/>
              <a:gd name="connsiteY1" fmla="*/ 10000 h 10000"/>
              <a:gd name="connsiteX0" fmla="*/ 918551 w 918552"/>
              <a:gd name="connsiteY0" fmla="*/ 0 h 9757"/>
              <a:gd name="connsiteX1" fmla="*/ 908548 w 918552"/>
              <a:gd name="connsiteY1" fmla="*/ 9757 h 9757"/>
              <a:gd name="connsiteX0" fmla="*/ 11477 w 11477"/>
              <a:gd name="connsiteY0" fmla="*/ 0 h 10000"/>
              <a:gd name="connsiteX1" fmla="*/ 11368 w 11477"/>
              <a:gd name="connsiteY1" fmla="*/ 10000 h 10000"/>
              <a:gd name="connsiteX0" fmla="*/ 11477 w 11477"/>
              <a:gd name="connsiteY0" fmla="*/ 0 h 10125"/>
              <a:gd name="connsiteX1" fmla="*/ 11368 w 11477"/>
              <a:gd name="connsiteY1" fmla="*/ 10125 h 1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77" h="10125">
                <a:moveTo>
                  <a:pt x="11477" y="0"/>
                </a:moveTo>
                <a:cubicBezTo>
                  <a:pt x="-3259" y="3790"/>
                  <a:pt x="-4345" y="8372"/>
                  <a:pt x="11368" y="10125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1" name="Text Box 74">
            <a:extLst>
              <a:ext uri="{FF2B5EF4-FFF2-40B4-BE49-F238E27FC236}">
                <a16:creationId xmlns:a16="http://schemas.microsoft.com/office/drawing/2014/main" id="{0B87D5E8-7C1A-4336-BA83-1C5D2BA82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435072"/>
            <a:ext cx="16459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PML2</a:t>
            </a:r>
            <a:br>
              <a:rPr lang="en-US" sz="1200" b="1" dirty="0"/>
            </a:br>
            <a:r>
              <a:rPr lang="en-US" sz="1200" b="1" dirty="0"/>
              <a:t>(Page Directory)</a:t>
            </a:r>
          </a:p>
        </p:txBody>
      </p:sp>
      <p:sp>
        <p:nvSpPr>
          <p:cNvPr id="112" name="Text Box 74">
            <a:extLst>
              <a:ext uri="{FF2B5EF4-FFF2-40B4-BE49-F238E27FC236}">
                <a16:creationId xmlns:a16="http://schemas.microsoft.com/office/drawing/2014/main" id="{7A799891-F00C-485C-8B2F-0C4D6AB01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3071098"/>
            <a:ext cx="16459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PML1</a:t>
            </a:r>
            <a:br>
              <a:rPr lang="en-US" sz="1200" b="1" dirty="0"/>
            </a:br>
            <a:r>
              <a:rPr lang="en-US" sz="1200" b="1" dirty="0"/>
              <a:t>(Page Table)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CD03DB1-92AE-4E08-8893-5C8DCB645EEE}"/>
              </a:ext>
            </a:extLst>
          </p:cNvPr>
          <p:cNvSpPr/>
          <p:nvPr/>
        </p:nvSpPr>
        <p:spPr>
          <a:xfrm>
            <a:off x="6899564" y="2500454"/>
            <a:ext cx="498763" cy="1900096"/>
          </a:xfrm>
          <a:custGeom>
            <a:avLst/>
            <a:gdLst>
              <a:gd name="connsiteX0" fmla="*/ 0 w 498763"/>
              <a:gd name="connsiteY0" fmla="*/ 0 h 1796828"/>
              <a:gd name="connsiteX1" fmla="*/ 498763 w 498763"/>
              <a:gd name="connsiteY1" fmla="*/ 1796828 h 1796828"/>
              <a:gd name="connsiteX0" fmla="*/ 0 w 498763"/>
              <a:gd name="connsiteY0" fmla="*/ 0 h 1796828"/>
              <a:gd name="connsiteX1" fmla="*/ 498763 w 498763"/>
              <a:gd name="connsiteY1" fmla="*/ 1796828 h 1796828"/>
              <a:gd name="connsiteX0" fmla="*/ 0 w 498763"/>
              <a:gd name="connsiteY0" fmla="*/ 0 h 1796828"/>
              <a:gd name="connsiteX1" fmla="*/ 498763 w 498763"/>
              <a:gd name="connsiteY1" fmla="*/ 1796828 h 179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8763" h="1796828">
                <a:moveTo>
                  <a:pt x="0" y="0"/>
                </a:moveTo>
                <a:cubicBezTo>
                  <a:pt x="485974" y="42629"/>
                  <a:pt x="485974" y="1089180"/>
                  <a:pt x="498763" y="1796828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1B4CDD96-2FF9-4E29-858C-EEC5D0FEF48C}"/>
              </a:ext>
            </a:extLst>
          </p:cNvPr>
          <p:cNvSpPr/>
          <p:nvPr/>
        </p:nvSpPr>
        <p:spPr>
          <a:xfrm>
            <a:off x="6949442" y="1245870"/>
            <a:ext cx="1691638" cy="3154680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  <a:gd name="connsiteX0" fmla="*/ 2238149 w 2238148"/>
              <a:gd name="connsiteY0" fmla="*/ 0 h 2544263"/>
              <a:gd name="connsiteX1" fmla="*/ 107 w 2238148"/>
              <a:gd name="connsiteY1" fmla="*/ 1668940 h 2544263"/>
              <a:gd name="connsiteX2" fmla="*/ 532715 w 2238148"/>
              <a:gd name="connsiteY2" fmla="*/ 2544263 h 2544263"/>
              <a:gd name="connsiteX0" fmla="*/ 1705434 w 1705433"/>
              <a:gd name="connsiteY0" fmla="*/ 0 h 2544263"/>
              <a:gd name="connsiteX1" fmla="*/ 0 w 1705433"/>
              <a:gd name="connsiteY1" fmla="*/ 2544263 h 2544263"/>
              <a:gd name="connsiteX0" fmla="*/ 6183 w 6182"/>
              <a:gd name="connsiteY0" fmla="*/ 0 h 2371152"/>
              <a:gd name="connsiteX1" fmla="*/ 0 w 6182"/>
              <a:gd name="connsiteY1" fmla="*/ 2371152 h 2371152"/>
              <a:gd name="connsiteX0" fmla="*/ 596069 w 596071"/>
              <a:gd name="connsiteY0" fmla="*/ 0 h 10000"/>
              <a:gd name="connsiteX1" fmla="*/ 586067 w 596071"/>
              <a:gd name="connsiteY1" fmla="*/ 10000 h 10000"/>
              <a:gd name="connsiteX0" fmla="*/ 869663 w 869661"/>
              <a:gd name="connsiteY0" fmla="*/ 0 h 10000"/>
              <a:gd name="connsiteX1" fmla="*/ 859661 w 869661"/>
              <a:gd name="connsiteY1" fmla="*/ 10000 h 10000"/>
              <a:gd name="connsiteX0" fmla="*/ 918551 w 918552"/>
              <a:gd name="connsiteY0" fmla="*/ 0 h 10000"/>
              <a:gd name="connsiteX1" fmla="*/ 908549 w 918552"/>
              <a:gd name="connsiteY1" fmla="*/ 10000 h 10000"/>
              <a:gd name="connsiteX0" fmla="*/ 918551 w 918552"/>
              <a:gd name="connsiteY0" fmla="*/ 0 h 9757"/>
              <a:gd name="connsiteX1" fmla="*/ 908548 w 918552"/>
              <a:gd name="connsiteY1" fmla="*/ 9757 h 9757"/>
              <a:gd name="connsiteX0" fmla="*/ 11477 w 11477"/>
              <a:gd name="connsiteY0" fmla="*/ 0 h 10000"/>
              <a:gd name="connsiteX1" fmla="*/ 11368 w 11477"/>
              <a:gd name="connsiteY1" fmla="*/ 10000 h 10000"/>
              <a:gd name="connsiteX0" fmla="*/ 11477 w 11477"/>
              <a:gd name="connsiteY0" fmla="*/ 0 h 10125"/>
              <a:gd name="connsiteX1" fmla="*/ 11368 w 11477"/>
              <a:gd name="connsiteY1" fmla="*/ 10125 h 10125"/>
              <a:gd name="connsiteX0" fmla="*/ 3031 w 17257"/>
              <a:gd name="connsiteY0" fmla="*/ 0 h 10125"/>
              <a:gd name="connsiteX1" fmla="*/ 2922 w 17257"/>
              <a:gd name="connsiteY1" fmla="*/ 10125 h 10125"/>
              <a:gd name="connsiteX0" fmla="*/ 109 w 19289"/>
              <a:gd name="connsiteY0" fmla="*/ 0 h 10125"/>
              <a:gd name="connsiteX1" fmla="*/ 0 w 19289"/>
              <a:gd name="connsiteY1" fmla="*/ 10125 h 10125"/>
              <a:gd name="connsiteX0" fmla="*/ 0 w 63658"/>
              <a:gd name="connsiteY0" fmla="*/ 0 h 19395"/>
              <a:gd name="connsiteX1" fmla="*/ 62365 w 63658"/>
              <a:gd name="connsiteY1" fmla="*/ 19395 h 19395"/>
              <a:gd name="connsiteX0" fmla="*/ 0 w 62365"/>
              <a:gd name="connsiteY0" fmla="*/ 0 h 19395"/>
              <a:gd name="connsiteX1" fmla="*/ 62365 w 62365"/>
              <a:gd name="connsiteY1" fmla="*/ 19395 h 19395"/>
              <a:gd name="connsiteX0" fmla="*/ 0 w 62365"/>
              <a:gd name="connsiteY0" fmla="*/ 0 h 19395"/>
              <a:gd name="connsiteX1" fmla="*/ 62365 w 62365"/>
              <a:gd name="connsiteY1" fmla="*/ 19395 h 19395"/>
              <a:gd name="connsiteX0" fmla="*/ 0 w 62441"/>
              <a:gd name="connsiteY0" fmla="*/ 0 h 19395"/>
              <a:gd name="connsiteX1" fmla="*/ 62365 w 62441"/>
              <a:gd name="connsiteY1" fmla="*/ 19395 h 19395"/>
              <a:gd name="connsiteX0" fmla="*/ 0 w 62441"/>
              <a:gd name="connsiteY0" fmla="*/ 0 h 19395"/>
              <a:gd name="connsiteX1" fmla="*/ 22365 w 62441"/>
              <a:gd name="connsiteY1" fmla="*/ 7830 h 19395"/>
              <a:gd name="connsiteX2" fmla="*/ 62365 w 62441"/>
              <a:gd name="connsiteY2" fmla="*/ 19395 h 19395"/>
              <a:gd name="connsiteX0" fmla="*/ 0 w 62492"/>
              <a:gd name="connsiteY0" fmla="*/ 0 h 19395"/>
              <a:gd name="connsiteX1" fmla="*/ 22365 w 62492"/>
              <a:gd name="connsiteY1" fmla="*/ 7830 h 19395"/>
              <a:gd name="connsiteX2" fmla="*/ 62365 w 62492"/>
              <a:gd name="connsiteY2" fmla="*/ 19395 h 19395"/>
              <a:gd name="connsiteX0" fmla="*/ 0 w 62564"/>
              <a:gd name="connsiteY0" fmla="*/ 0 h 19395"/>
              <a:gd name="connsiteX1" fmla="*/ 34702 w 62564"/>
              <a:gd name="connsiteY1" fmla="*/ 3270 h 19395"/>
              <a:gd name="connsiteX2" fmla="*/ 62365 w 62564"/>
              <a:gd name="connsiteY2" fmla="*/ 19395 h 19395"/>
              <a:gd name="connsiteX0" fmla="*/ 0 w 62577"/>
              <a:gd name="connsiteY0" fmla="*/ 0 h 19395"/>
              <a:gd name="connsiteX1" fmla="*/ 34702 w 62577"/>
              <a:gd name="connsiteY1" fmla="*/ 3270 h 19395"/>
              <a:gd name="connsiteX2" fmla="*/ 62365 w 62577"/>
              <a:gd name="connsiteY2" fmla="*/ 19395 h 19395"/>
              <a:gd name="connsiteX0" fmla="*/ 0 w 62577"/>
              <a:gd name="connsiteY0" fmla="*/ 0 h 19395"/>
              <a:gd name="connsiteX1" fmla="*/ 34702 w 62577"/>
              <a:gd name="connsiteY1" fmla="*/ 3270 h 19395"/>
              <a:gd name="connsiteX2" fmla="*/ 62365 w 62577"/>
              <a:gd name="connsiteY2" fmla="*/ 19395 h 19395"/>
              <a:gd name="connsiteX0" fmla="*/ 0 w 62654"/>
              <a:gd name="connsiteY0" fmla="*/ 0 h 19395"/>
              <a:gd name="connsiteX1" fmla="*/ 40214 w 62654"/>
              <a:gd name="connsiteY1" fmla="*/ 3742 h 19395"/>
              <a:gd name="connsiteX2" fmla="*/ 62365 w 62654"/>
              <a:gd name="connsiteY2" fmla="*/ 19395 h 19395"/>
              <a:gd name="connsiteX0" fmla="*/ 0 w 62664"/>
              <a:gd name="connsiteY0" fmla="*/ 0 h 19395"/>
              <a:gd name="connsiteX1" fmla="*/ 40214 w 62664"/>
              <a:gd name="connsiteY1" fmla="*/ 3742 h 19395"/>
              <a:gd name="connsiteX2" fmla="*/ 62365 w 62664"/>
              <a:gd name="connsiteY2" fmla="*/ 19395 h 19395"/>
              <a:gd name="connsiteX0" fmla="*/ 0 w 62582"/>
              <a:gd name="connsiteY0" fmla="*/ 0 h 19395"/>
              <a:gd name="connsiteX1" fmla="*/ 34702 w 62582"/>
              <a:gd name="connsiteY1" fmla="*/ 3939 h 19395"/>
              <a:gd name="connsiteX2" fmla="*/ 62365 w 62582"/>
              <a:gd name="connsiteY2" fmla="*/ 19395 h 19395"/>
              <a:gd name="connsiteX0" fmla="*/ 0 w 62582"/>
              <a:gd name="connsiteY0" fmla="*/ 0 h 19395"/>
              <a:gd name="connsiteX1" fmla="*/ 34702 w 62582"/>
              <a:gd name="connsiteY1" fmla="*/ 3939 h 19395"/>
              <a:gd name="connsiteX2" fmla="*/ 62365 w 62582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365" h="19395">
                <a:moveTo>
                  <a:pt x="0" y="0"/>
                </a:moveTo>
                <a:cubicBezTo>
                  <a:pt x="805" y="1876"/>
                  <a:pt x="18050" y="2899"/>
                  <a:pt x="34702" y="3939"/>
                </a:cubicBezTo>
                <a:cubicBezTo>
                  <a:pt x="62202" y="5657"/>
                  <a:pt x="61614" y="11112"/>
                  <a:pt x="62365" y="19395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716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F381-42B1-4835-9029-5BCFCFF9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User Memory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29C2A-E43E-43B4-A784-1C1DB79B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B5AF0-7C79-4A6C-BB5B-7A44986C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4EFB6ED3-E498-47C4-8AB6-FC8CFDFBA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788670"/>
            <a:ext cx="4114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Lucida Sans Typewriter" panose="020B0509030504030204" pitchFamily="49" charset="0"/>
              </a:rPr>
              <a:t>write(</a:t>
            </a:r>
            <a:r>
              <a:rPr lang="en-US" sz="1600" dirty="0" err="1">
                <a:latin typeface="Lucida Sans Typewriter" panose="020B0509030504030204" pitchFamily="49" charset="0"/>
              </a:rPr>
              <a:t>fd</a:t>
            </a:r>
            <a:r>
              <a:rPr lang="en-US" sz="1600" dirty="0">
                <a:latin typeface="Lucida Sans Typewriter" panose="020B0509030504030204" pitchFamily="49" charset="0"/>
              </a:rPr>
              <a:t>, buffer, length)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0987AC-A128-4D90-BB9A-A725ED73BBFA}"/>
              </a:ext>
            </a:extLst>
          </p:cNvPr>
          <p:cNvSpPr/>
          <p:nvPr/>
        </p:nvSpPr>
        <p:spPr>
          <a:xfrm>
            <a:off x="2377440" y="1291590"/>
            <a:ext cx="1005840" cy="274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1D8911-56B3-49F7-B1D4-8BF028CD7850}"/>
              </a:ext>
            </a:extLst>
          </p:cNvPr>
          <p:cNvSpPr/>
          <p:nvPr/>
        </p:nvSpPr>
        <p:spPr>
          <a:xfrm>
            <a:off x="2377440" y="2251710"/>
            <a:ext cx="1005840" cy="109728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4EFD34-8C4D-4757-B034-BEE4AD503EF5}"/>
              </a:ext>
            </a:extLst>
          </p:cNvPr>
          <p:cNvSpPr/>
          <p:nvPr/>
        </p:nvSpPr>
        <p:spPr>
          <a:xfrm>
            <a:off x="2377440" y="238887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4A5786-181F-4643-B43B-69448C1BE7E3}"/>
              </a:ext>
            </a:extLst>
          </p:cNvPr>
          <p:cNvSpPr/>
          <p:nvPr/>
        </p:nvSpPr>
        <p:spPr>
          <a:xfrm>
            <a:off x="2377440" y="184023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2BDCC2-1970-4C9E-A229-FCCA4AC8BC6F}"/>
              </a:ext>
            </a:extLst>
          </p:cNvPr>
          <p:cNvSpPr/>
          <p:nvPr/>
        </p:nvSpPr>
        <p:spPr>
          <a:xfrm>
            <a:off x="2377440" y="293751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Text Box 11">
            <a:extLst>
              <a:ext uri="{FF2B5EF4-FFF2-40B4-BE49-F238E27FC236}">
                <a16:creationId xmlns:a16="http://schemas.microsoft.com/office/drawing/2014/main" id="{E68A67D4-44C7-48BD-81A5-7E0B43976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380" y="2525871"/>
            <a:ext cx="685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/>
              <a:t>Pages</a:t>
            </a:r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176C46EF-4078-4590-80D5-082BA2D412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663190"/>
            <a:ext cx="64008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7271DFBB-2D7E-4E3D-8F01-07C3016C37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5920" y="2160270"/>
            <a:ext cx="64008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4">
            <a:extLst>
              <a:ext uri="{FF2B5EF4-FFF2-40B4-BE49-F238E27FC236}">
                <a16:creationId xmlns:a16="http://schemas.microsoft.com/office/drawing/2014/main" id="{3D831738-2A04-445F-9DBC-6228FB8A74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5920" y="1703070"/>
            <a:ext cx="655320" cy="86868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3">
            <a:extLst>
              <a:ext uri="{FF2B5EF4-FFF2-40B4-BE49-F238E27FC236}">
                <a16:creationId xmlns:a16="http://schemas.microsoft.com/office/drawing/2014/main" id="{8BDE147B-BB39-4D2C-BE23-7717167957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708910"/>
            <a:ext cx="64008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4">
            <a:extLst>
              <a:ext uri="{FF2B5EF4-FFF2-40B4-BE49-F238E27FC236}">
                <a16:creationId xmlns:a16="http://schemas.microsoft.com/office/drawing/2014/main" id="{240361E7-47D7-499C-98E3-2A204BCBED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754630"/>
            <a:ext cx="655320" cy="86868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11">
            <a:extLst>
              <a:ext uri="{FF2B5EF4-FFF2-40B4-BE49-F238E27FC236}">
                <a16:creationId xmlns:a16="http://schemas.microsoft.com/office/drawing/2014/main" id="{24A1E038-B400-4F2E-9AAD-542F7552C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960" y="4034790"/>
            <a:ext cx="1828800" cy="5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chemeClr val="tx2"/>
                </a:solidFill>
              </a:rPr>
              <a:t>User Address Space (Virtual)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2BC99-7C81-47E6-A77F-452F5FA8F613}"/>
              </a:ext>
            </a:extLst>
          </p:cNvPr>
          <p:cNvSpPr/>
          <p:nvPr/>
        </p:nvSpPr>
        <p:spPr>
          <a:xfrm>
            <a:off x="5760720" y="1291590"/>
            <a:ext cx="1005840" cy="2743200"/>
          </a:xfrm>
          <a:prstGeom prst="rect">
            <a:avLst/>
          </a:prstGeom>
          <a:solidFill>
            <a:srgbClr val="F3D8BB"/>
          </a:solidFill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114E7C-DB08-4AC6-93E9-9165C1BAD227}"/>
              </a:ext>
            </a:extLst>
          </p:cNvPr>
          <p:cNvSpPr/>
          <p:nvPr/>
        </p:nvSpPr>
        <p:spPr>
          <a:xfrm>
            <a:off x="5760720" y="238887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44FE94-C363-47B3-9131-B16681BA798C}"/>
              </a:ext>
            </a:extLst>
          </p:cNvPr>
          <p:cNvSpPr/>
          <p:nvPr/>
        </p:nvSpPr>
        <p:spPr>
          <a:xfrm>
            <a:off x="5760720" y="184023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61A2C9-0D90-4F35-B14F-8D1C1B5DF6DB}"/>
              </a:ext>
            </a:extLst>
          </p:cNvPr>
          <p:cNvSpPr/>
          <p:nvPr/>
        </p:nvSpPr>
        <p:spPr>
          <a:xfrm>
            <a:off x="5760720" y="293751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86F06E0-FEB5-4CD7-BE35-CA77ED277CCB}"/>
              </a:ext>
            </a:extLst>
          </p:cNvPr>
          <p:cNvSpPr/>
          <p:nvPr/>
        </p:nvSpPr>
        <p:spPr>
          <a:xfrm>
            <a:off x="5760720" y="3897630"/>
            <a:ext cx="1005840" cy="13716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F96D99-2E41-4036-B095-A5F69AC5602B}"/>
              </a:ext>
            </a:extLst>
          </p:cNvPr>
          <p:cNvSpPr/>
          <p:nvPr/>
        </p:nvSpPr>
        <p:spPr>
          <a:xfrm>
            <a:off x="5760720" y="1291590"/>
            <a:ext cx="1005840" cy="54864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C2C681-7E44-4B4E-8C72-E823385F0EA0}"/>
              </a:ext>
            </a:extLst>
          </p:cNvPr>
          <p:cNvSpPr/>
          <p:nvPr/>
        </p:nvSpPr>
        <p:spPr>
          <a:xfrm>
            <a:off x="5760720" y="2388870"/>
            <a:ext cx="1005840" cy="41148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71E129-AFA7-4438-A585-94727AE129CA}"/>
              </a:ext>
            </a:extLst>
          </p:cNvPr>
          <p:cNvSpPr/>
          <p:nvPr/>
        </p:nvSpPr>
        <p:spPr>
          <a:xfrm>
            <a:off x="5760720" y="1291590"/>
            <a:ext cx="1005840" cy="274320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5C77E8DF-7EAC-4B11-BEDF-57D6863FC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4034790"/>
            <a:ext cx="1828800" cy="5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633B13"/>
                </a:solidFill>
              </a:rPr>
              <a:t>OS Address</a:t>
            </a:r>
            <a:br>
              <a:rPr lang="en-US" sz="1600" b="1" dirty="0">
                <a:solidFill>
                  <a:srgbClr val="633B13"/>
                </a:solidFill>
              </a:rPr>
            </a:br>
            <a:r>
              <a:rPr lang="en-US" sz="1600" b="1" dirty="0">
                <a:solidFill>
                  <a:srgbClr val="633B13"/>
                </a:solidFill>
              </a:rPr>
              <a:t>Space (Physical)</a:t>
            </a:r>
          </a:p>
        </p:txBody>
      </p:sp>
      <p:sp>
        <p:nvSpPr>
          <p:cNvPr id="35" name="Line 39">
            <a:extLst>
              <a:ext uri="{FF2B5EF4-FFF2-40B4-BE49-F238E27FC236}">
                <a16:creationId xmlns:a16="http://schemas.microsoft.com/office/drawing/2014/main" id="{ECB044A2-E7BE-45D1-A420-7ED8DFC80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280" y="156591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9">
            <a:extLst>
              <a:ext uri="{FF2B5EF4-FFF2-40B4-BE49-F238E27FC236}">
                <a16:creationId xmlns:a16="http://schemas.microsoft.com/office/drawing/2014/main" id="{7DA7F3E2-A1A1-46D7-A072-B807356ABF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1565910"/>
            <a:ext cx="2377440" cy="109728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9">
            <a:extLst>
              <a:ext uri="{FF2B5EF4-FFF2-40B4-BE49-F238E27FC236}">
                <a16:creationId xmlns:a16="http://schemas.microsoft.com/office/drawing/2014/main" id="{3D535560-A124-46DA-BF13-3648E5CC0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280" y="2114550"/>
            <a:ext cx="2377440" cy="164592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9">
            <a:extLst>
              <a:ext uri="{FF2B5EF4-FFF2-40B4-BE49-F238E27FC236}">
                <a16:creationId xmlns:a16="http://schemas.microsoft.com/office/drawing/2014/main" id="{3B123BF7-69D2-4B4D-B470-FA50F03EDF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266319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39">
            <a:extLst>
              <a:ext uri="{FF2B5EF4-FFF2-40B4-BE49-F238E27FC236}">
                <a16:creationId xmlns:a16="http://schemas.microsoft.com/office/drawing/2014/main" id="{E1C609E0-4709-4D6E-91A7-30AAA2AA5E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321183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3FE055-CB77-424D-83F5-13F61FB6D72D}"/>
              </a:ext>
            </a:extLst>
          </p:cNvPr>
          <p:cNvSpPr/>
          <p:nvPr/>
        </p:nvSpPr>
        <p:spPr>
          <a:xfrm>
            <a:off x="5760720" y="184023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471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1E83-DD4B-43B4-AD5B-36F5D5BB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148590"/>
            <a:ext cx="8534400" cy="548640"/>
          </a:xfrm>
        </p:spPr>
        <p:txBody>
          <a:bodyPr/>
          <a:lstStyle/>
          <a:p>
            <a:r>
              <a:rPr lang="en-US" dirty="0"/>
              <a:t>OS and User in Same Address Space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64E333-654F-474F-B310-2BAA3EE5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8B4AF-45A4-41B7-A2B9-654EDB10C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0554BDA-1918-4B3D-BC8C-4193D1393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147447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B2972175-4778-4646-B017-F25CB0E0C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444595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8A47BBC5-DBE0-425A-93D7-27AE5749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4295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cs typeface="Arial" charset="0"/>
              </a:rPr>
              <a:t>∞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33E89A75-299B-4F57-9D42-08814D580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819150"/>
            <a:ext cx="2514600" cy="838200"/>
          </a:xfrm>
          <a:prstGeom prst="rect">
            <a:avLst/>
          </a:prstGeom>
          <a:solidFill>
            <a:srgbClr val="E1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Operating</a:t>
            </a:r>
            <a:br>
              <a:rPr lang="en-US" dirty="0"/>
            </a:br>
            <a:r>
              <a:rPr lang="en-US" dirty="0"/>
              <a:t>System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F94F0385-9A0A-448C-BE01-EF2F58949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760470"/>
            <a:ext cx="2514600" cy="77724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Code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2817875D-71AA-42B7-94C7-E5F1016F1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348990"/>
            <a:ext cx="2514600" cy="42672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Data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71ACF0E2-5187-464B-A87F-CD7FC0CE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1657350"/>
            <a:ext cx="2514600" cy="59436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id="{1028DD8D-33AF-4667-9CF6-80D1CC83B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0260" y="229743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9">
            <a:extLst>
              <a:ext uri="{FF2B5EF4-FFF2-40B4-BE49-F238E27FC236}">
                <a16:creationId xmlns:a16="http://schemas.microsoft.com/office/drawing/2014/main" id="{14EF2445-784C-4598-A09E-0EED94B8D71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080260" y="293751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>
            <a:extLst>
              <a:ext uri="{FF2B5EF4-FFF2-40B4-BE49-F238E27FC236}">
                <a16:creationId xmlns:a16="http://schemas.microsoft.com/office/drawing/2014/main" id="{C3EB2DCF-857D-4353-A3D0-C8F204EA0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147447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Text Box 9">
            <a:extLst>
              <a:ext uri="{FF2B5EF4-FFF2-40B4-BE49-F238E27FC236}">
                <a16:creationId xmlns:a16="http://schemas.microsoft.com/office/drawing/2014/main" id="{F1414977-65BE-433F-A8B9-5269D5CB6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240" y="444595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60308383-7E44-4C56-A4A5-49FF291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819150"/>
            <a:ext cx="2514600" cy="838200"/>
          </a:xfrm>
          <a:prstGeom prst="rect">
            <a:avLst/>
          </a:prstGeom>
          <a:solidFill>
            <a:srgbClr val="E1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Operating</a:t>
            </a:r>
            <a:br>
              <a:rPr lang="en-US" dirty="0"/>
            </a:br>
            <a:r>
              <a:rPr lang="en-US" dirty="0"/>
              <a:t>System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7E7472DC-51A1-4765-957A-568B9CAC9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3760470"/>
            <a:ext cx="2514600" cy="77724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Code</a:t>
            </a:r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F0CF6B63-FAEA-48ED-A884-76BB33324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3074670"/>
            <a:ext cx="2514600" cy="701040"/>
          </a:xfrm>
          <a:prstGeom prst="rect">
            <a:avLst/>
          </a:prstGeom>
          <a:solidFill>
            <a:srgbClr val="FCD4D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Data</a:t>
            </a:r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3B1863CA-EE66-49D6-BB8E-29CDCE8A8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1657350"/>
            <a:ext cx="2514600" cy="32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31" name="AutoShape 9">
            <a:extLst>
              <a:ext uri="{FF2B5EF4-FFF2-40B4-BE49-F238E27FC236}">
                <a16:creationId xmlns:a16="http://schemas.microsoft.com/office/drawing/2014/main" id="{5603C447-6071-41B2-98E0-8556F4D34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100" y="202311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AutoShape 9">
            <a:extLst>
              <a:ext uri="{FF2B5EF4-FFF2-40B4-BE49-F238E27FC236}">
                <a16:creationId xmlns:a16="http://schemas.microsoft.com/office/drawing/2014/main" id="{C3118D25-570E-413E-92DF-E22C8C528A4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5100" y="266319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68B738C3-2C78-460A-844B-1ABCEC5D1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5727" y="74295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cs typeface="Arial" charset="0"/>
              </a:rPr>
              <a:t>∞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0CF24F-38F4-4654-A879-77EE77DE0215}"/>
              </a:ext>
            </a:extLst>
          </p:cNvPr>
          <p:cNvSpPr txBox="1"/>
          <p:nvPr/>
        </p:nvSpPr>
        <p:spPr>
          <a:xfrm>
            <a:off x="1750179" y="4583430"/>
            <a:ext cx="10259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Process 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9051BD-2C1C-44FE-87E4-DD4F5F62E297}"/>
              </a:ext>
            </a:extLst>
          </p:cNvPr>
          <p:cNvSpPr txBox="1"/>
          <p:nvPr/>
        </p:nvSpPr>
        <p:spPr>
          <a:xfrm>
            <a:off x="6185019" y="4583430"/>
            <a:ext cx="10259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Process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E3715-DC6F-44E1-87FB-07CB25DF5920}"/>
              </a:ext>
            </a:extLst>
          </p:cNvPr>
          <p:cNvSpPr txBox="1"/>
          <p:nvPr/>
        </p:nvSpPr>
        <p:spPr>
          <a:xfrm>
            <a:off x="4108664" y="3883342"/>
            <a:ext cx="74379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Shared</a:t>
            </a:r>
            <a:br>
              <a:rPr lang="en-US" dirty="0"/>
            </a:br>
            <a:r>
              <a:rPr lang="en-US" dirty="0"/>
              <a:t>Code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DF0F5B-C378-4BE8-9D24-ED52BC114ACA}"/>
              </a:ext>
            </a:extLst>
          </p:cNvPr>
          <p:cNvSpPr txBox="1"/>
          <p:nvPr/>
        </p:nvSpPr>
        <p:spPr>
          <a:xfrm>
            <a:off x="4044543" y="834390"/>
            <a:ext cx="87203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OS in all</a:t>
            </a:r>
            <a:br>
              <a:rPr lang="en-US" dirty="0"/>
            </a:br>
            <a:r>
              <a:rPr lang="en-US" dirty="0"/>
              <a:t>Address</a:t>
            </a:r>
            <a:br>
              <a:rPr lang="en-US" dirty="0"/>
            </a:br>
            <a:r>
              <a:rPr lang="en-US" dirty="0"/>
              <a:t>Spaces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44A446-AA67-4D45-BC02-0E28EC9EFAF2}"/>
              </a:ext>
            </a:extLst>
          </p:cNvPr>
          <p:cNvSpPr txBox="1"/>
          <p:nvPr/>
        </p:nvSpPr>
        <p:spPr>
          <a:xfrm>
            <a:off x="3916303" y="2434590"/>
            <a:ext cx="112851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Private</a:t>
            </a:r>
            <a:br>
              <a:rPr lang="en-US" dirty="0"/>
            </a:br>
            <a:r>
              <a:rPr lang="en-US" dirty="0"/>
              <a:t>Data/Stack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D9FDBC8-AC2B-4F91-85FB-73F80AA13E07}"/>
              </a:ext>
            </a:extLst>
          </p:cNvPr>
          <p:cNvCxnSpPr>
            <a:cxnSpLocks/>
          </p:cNvCxnSpPr>
          <p:nvPr/>
        </p:nvCxnSpPr>
        <p:spPr>
          <a:xfrm flipV="1">
            <a:off x="4983480" y="1977390"/>
            <a:ext cx="365760" cy="54864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F3C6A7C-D792-4CFE-A4EB-AF9D8486B6A0}"/>
              </a:ext>
            </a:extLst>
          </p:cNvPr>
          <p:cNvCxnSpPr>
            <a:cxnSpLocks/>
          </p:cNvCxnSpPr>
          <p:nvPr/>
        </p:nvCxnSpPr>
        <p:spPr>
          <a:xfrm flipH="1">
            <a:off x="3611880" y="4149090"/>
            <a:ext cx="365760" cy="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0077198-7596-468C-9F0E-C8FBEC3648B4}"/>
              </a:ext>
            </a:extLst>
          </p:cNvPr>
          <p:cNvCxnSpPr>
            <a:cxnSpLocks/>
          </p:cNvCxnSpPr>
          <p:nvPr/>
        </p:nvCxnSpPr>
        <p:spPr>
          <a:xfrm>
            <a:off x="4983480" y="1238250"/>
            <a:ext cx="365760" cy="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2B87D49-1C05-4A14-A4CD-D0BE0E41458D}"/>
              </a:ext>
            </a:extLst>
          </p:cNvPr>
          <p:cNvCxnSpPr>
            <a:cxnSpLocks/>
          </p:cNvCxnSpPr>
          <p:nvPr/>
        </p:nvCxnSpPr>
        <p:spPr>
          <a:xfrm flipH="1">
            <a:off x="3611880" y="1238250"/>
            <a:ext cx="365760" cy="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28D435A-8587-45B2-A705-426D902042C5}"/>
              </a:ext>
            </a:extLst>
          </p:cNvPr>
          <p:cNvCxnSpPr>
            <a:cxnSpLocks/>
          </p:cNvCxnSpPr>
          <p:nvPr/>
        </p:nvCxnSpPr>
        <p:spPr>
          <a:xfrm>
            <a:off x="4983480" y="3028950"/>
            <a:ext cx="411480" cy="27432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7877BA9-AAF9-4CF5-B8D4-5728F38F7F37}"/>
              </a:ext>
            </a:extLst>
          </p:cNvPr>
          <p:cNvCxnSpPr>
            <a:cxnSpLocks/>
          </p:cNvCxnSpPr>
          <p:nvPr/>
        </p:nvCxnSpPr>
        <p:spPr>
          <a:xfrm>
            <a:off x="4983480" y="4149090"/>
            <a:ext cx="365760" cy="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B591D63-57E2-463B-BAA9-67FA9B057C8B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2205990"/>
            <a:ext cx="320040" cy="32004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C6442F3-8F31-4F1D-B9AA-57FD711E449F}"/>
              </a:ext>
            </a:extLst>
          </p:cNvPr>
          <p:cNvCxnSpPr>
            <a:cxnSpLocks/>
          </p:cNvCxnSpPr>
          <p:nvPr/>
        </p:nvCxnSpPr>
        <p:spPr>
          <a:xfrm flipH="1">
            <a:off x="3611880" y="3028950"/>
            <a:ext cx="365760" cy="41148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0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11" grpId="0"/>
      <p:bldP spid="35" grpId="0"/>
      <p:bldP spid="36" grpId="0"/>
    </p:bld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20016</TotalTime>
  <Words>191</Words>
  <Application>Microsoft Office PowerPoint</Application>
  <PresentationFormat>On-screen Show (16:9)</PresentationFormat>
  <Paragraphs>75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Lucida Sans Typewriter</vt:lpstr>
      <vt:lpstr>Verdana</vt:lpstr>
      <vt:lpstr>Wingdings</vt:lpstr>
      <vt:lpstr>Default Design</vt:lpstr>
      <vt:lpstr>Load-Time Relocation</vt:lpstr>
      <vt:lpstr>Base &amp; Bounds Example</vt:lpstr>
      <vt:lpstr> x86-64 Address Translation </vt:lpstr>
      <vt:lpstr>Accessing User Memory</vt:lpstr>
      <vt:lpstr>OS and User in Same Address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936</cp:revision>
  <cp:lastPrinted>2011-01-25T21:54:55Z</cp:lastPrinted>
  <dcterms:created xsi:type="dcterms:W3CDTF">2008-10-19T02:20:00Z</dcterms:created>
  <dcterms:modified xsi:type="dcterms:W3CDTF">2024-04-29T18:02:36Z</dcterms:modified>
</cp:coreProperties>
</file>