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sldIdLst>
    <p:sldId id="399" r:id="rId2"/>
    <p:sldId id="400" r:id="rId3"/>
    <p:sldId id="403" r:id="rId4"/>
    <p:sldId id="401" r:id="rId5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7"/>
    <a:srgbClr val="C0E0FA"/>
    <a:srgbClr val="E1F0FD"/>
    <a:srgbClr val="D7EEFF"/>
    <a:srgbClr val="FDDFE5"/>
    <a:srgbClr val="7B654F"/>
    <a:srgbClr val="967B60"/>
    <a:srgbClr val="F5FFF5"/>
    <a:srgbClr val="F4FCF4"/>
    <a:srgbClr val="EDF9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52" autoAdjust="0"/>
    <p:restoredTop sz="94673" autoAdjust="0"/>
  </p:normalViewPr>
  <p:slideViewPr>
    <p:cSldViewPr>
      <p:cViewPr varScale="1">
        <p:scale>
          <a:sx n="144" d="100"/>
          <a:sy n="144" d="100"/>
        </p:scale>
        <p:origin x="246" y="12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HTTP Design Exercise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HTTP Design Exercise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CS 190 Lecture Notes: HTTP Design Exercise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HTTP Design Exercise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HTTP Design Exercise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900"/>
              </a:spcBef>
              <a:buClr>
                <a:schemeClr val="tx2"/>
              </a:buClr>
              <a:defRPr/>
            </a:lvl1pPr>
            <a:lvl2pPr>
              <a:spcBef>
                <a:spcPts val="450"/>
              </a:spcBef>
              <a:buClr>
                <a:schemeClr val="tx2"/>
              </a:buClr>
              <a:defRPr/>
            </a:lvl2pPr>
            <a:lvl3pPr>
              <a:spcBef>
                <a:spcPts val="300"/>
              </a:spcBef>
              <a:buClr>
                <a:schemeClr val="tx2"/>
              </a:buClr>
              <a:defRPr/>
            </a:lvl3pPr>
            <a:lvl4pPr>
              <a:spcBef>
                <a:spcPts val="225"/>
              </a:spcBef>
              <a:buClr>
                <a:schemeClr val="tx2"/>
              </a:buClr>
              <a:defRPr/>
            </a:lvl4pPr>
            <a:lvl5pPr>
              <a:spcBef>
                <a:spcPts val="225"/>
              </a:spcBef>
              <a:buClr>
                <a:schemeClr val="tx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457200" y="685800"/>
            <a:ext cx="82296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November 21, 2011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Tweeter Project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60023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fr-FR"/>
              <a:t>CS 190 Lecture Notes: HTTP Design Exercise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  <p:sldLayoutId id="2147483675" r:id="rId7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EDCAF42-0ACE-468A-8F62-AFE0A7CCF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HTTP Design Exercise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7FAE17E-A121-405A-AAC8-E5CA2E742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FD4A66C-4695-4288-B192-F89F1BC51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Uniform Resource Locators</a:t>
            </a: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CB103877-0391-404F-8473-518FCA5982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735" y="2291715"/>
            <a:ext cx="8597225" cy="353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1700" dirty="0">
                <a:latin typeface="Lucida Sans Typewriter" panose="020B0509030504030204" pitchFamily="49" charset="0"/>
              </a:rPr>
              <a:t>http://www.foo.com:8080/friendships/create?my_id=100&amp;user_id=200</a:t>
            </a:r>
          </a:p>
        </p:txBody>
      </p:sp>
      <p:sp>
        <p:nvSpPr>
          <p:cNvPr id="7" name="AutoShape 5">
            <a:extLst>
              <a:ext uri="{FF2B5EF4-FFF2-40B4-BE49-F238E27FC236}">
                <a16:creationId xmlns:a16="http://schemas.microsoft.com/office/drawing/2014/main" id="{96D8F6CF-8132-4C39-A1A6-A2B698FA23CC}"/>
              </a:ext>
            </a:extLst>
          </p:cNvPr>
          <p:cNvSpPr>
            <a:spLocks/>
          </p:cNvSpPr>
          <p:nvPr/>
        </p:nvSpPr>
        <p:spPr bwMode="auto">
          <a:xfrm rot="-5400000">
            <a:off x="1869074" y="2107406"/>
            <a:ext cx="168592" cy="1371600"/>
          </a:xfrm>
          <a:prstGeom prst="leftBrace">
            <a:avLst>
              <a:gd name="adj1" fmla="val 33220"/>
              <a:gd name="adj2" fmla="val 50000"/>
            </a:avLst>
          </a:prstGeom>
          <a:noFill/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AutoShape 6">
            <a:extLst>
              <a:ext uri="{FF2B5EF4-FFF2-40B4-BE49-F238E27FC236}">
                <a16:creationId xmlns:a16="http://schemas.microsoft.com/office/drawing/2014/main" id="{5AF21B66-4E53-4B39-88A4-64E4F85A54E0}"/>
              </a:ext>
            </a:extLst>
          </p:cNvPr>
          <p:cNvSpPr>
            <a:spLocks/>
          </p:cNvSpPr>
          <p:nvPr/>
        </p:nvSpPr>
        <p:spPr bwMode="auto">
          <a:xfrm rot="5400000" flipV="1">
            <a:off x="509954" y="1917858"/>
            <a:ext cx="152400" cy="547688"/>
          </a:xfrm>
          <a:prstGeom prst="leftBrace">
            <a:avLst>
              <a:gd name="adj1" fmla="val 29948"/>
              <a:gd name="adj2" fmla="val 50000"/>
            </a:avLst>
          </a:prstGeom>
          <a:noFill/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Text Box 8">
            <a:extLst>
              <a:ext uri="{FF2B5EF4-FFF2-40B4-BE49-F238E27FC236}">
                <a16:creationId xmlns:a16="http://schemas.microsoft.com/office/drawing/2014/main" id="{923ED4F1-DA87-445B-96ED-CBA75B8C63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66" y="1062990"/>
            <a:ext cx="1022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folHlink"/>
                </a:solidFill>
              </a:rPr>
              <a:t>Scheme</a:t>
            </a:r>
          </a:p>
        </p:txBody>
      </p:sp>
      <p:sp>
        <p:nvSpPr>
          <p:cNvPr id="10" name="Line 9">
            <a:extLst>
              <a:ext uri="{FF2B5EF4-FFF2-40B4-BE49-F238E27FC236}">
                <a16:creationId xmlns:a16="http://schemas.microsoft.com/office/drawing/2014/main" id="{64C6E2C2-0710-402A-93DA-E2B4942E098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50679" y="2953702"/>
            <a:ext cx="0" cy="6096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Text Box 10">
            <a:extLst>
              <a:ext uri="{FF2B5EF4-FFF2-40B4-BE49-F238E27FC236}">
                <a16:creationId xmlns:a16="http://schemas.microsoft.com/office/drawing/2014/main" id="{75252EB5-B098-4316-A5E6-7E0209DD80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5516" y="3501390"/>
            <a:ext cx="1327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chemeClr val="folHlink"/>
                </a:solidFill>
              </a:rPr>
              <a:t>Host Name</a:t>
            </a:r>
          </a:p>
        </p:txBody>
      </p:sp>
      <p:sp>
        <p:nvSpPr>
          <p:cNvPr id="12" name="AutoShape 11">
            <a:extLst>
              <a:ext uri="{FF2B5EF4-FFF2-40B4-BE49-F238E27FC236}">
                <a16:creationId xmlns:a16="http://schemas.microsoft.com/office/drawing/2014/main" id="{42838A69-33B4-456B-9C06-3B564F57368C}"/>
              </a:ext>
            </a:extLst>
          </p:cNvPr>
          <p:cNvSpPr>
            <a:spLocks/>
          </p:cNvSpPr>
          <p:nvPr/>
        </p:nvSpPr>
        <p:spPr bwMode="auto">
          <a:xfrm rot="5400000" flipV="1">
            <a:off x="2942315" y="1941281"/>
            <a:ext cx="182880" cy="529422"/>
          </a:xfrm>
          <a:prstGeom prst="leftBrace">
            <a:avLst>
              <a:gd name="adj1" fmla="val 21528"/>
              <a:gd name="adj2" fmla="val 50000"/>
            </a:avLst>
          </a:prstGeom>
          <a:noFill/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12">
            <a:extLst>
              <a:ext uri="{FF2B5EF4-FFF2-40B4-BE49-F238E27FC236}">
                <a16:creationId xmlns:a16="http://schemas.microsoft.com/office/drawing/2014/main" id="{CDBB53AF-8CC6-412A-867E-5838CC1CE5FE}"/>
              </a:ext>
            </a:extLst>
          </p:cNvPr>
          <p:cNvSpPr>
            <a:spLocks noChangeShapeType="1"/>
          </p:cNvSpPr>
          <p:nvPr/>
        </p:nvSpPr>
        <p:spPr bwMode="auto">
          <a:xfrm>
            <a:off x="581729" y="1429702"/>
            <a:ext cx="0" cy="6096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Text Box 13">
            <a:extLst>
              <a:ext uri="{FF2B5EF4-FFF2-40B4-BE49-F238E27FC236}">
                <a16:creationId xmlns:a16="http://schemas.microsoft.com/office/drawing/2014/main" id="{7D87D1D2-B78C-4DD2-9D82-FA5E3DA616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5994" y="1062990"/>
            <a:ext cx="1479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chemeClr val="folHlink"/>
                </a:solidFill>
              </a:rPr>
              <a:t>Port Number</a:t>
            </a:r>
          </a:p>
        </p:txBody>
      </p:sp>
      <p:sp>
        <p:nvSpPr>
          <p:cNvPr id="15" name="AutoShape 14">
            <a:extLst>
              <a:ext uri="{FF2B5EF4-FFF2-40B4-BE49-F238E27FC236}">
                <a16:creationId xmlns:a16="http://schemas.microsoft.com/office/drawing/2014/main" id="{35E3119F-5B81-43AC-81AE-2209BBA62F1A}"/>
              </a:ext>
            </a:extLst>
          </p:cNvPr>
          <p:cNvSpPr>
            <a:spLocks/>
          </p:cNvSpPr>
          <p:nvPr/>
        </p:nvSpPr>
        <p:spPr bwMode="auto">
          <a:xfrm rot="-5400000">
            <a:off x="4535033" y="1585472"/>
            <a:ext cx="140278" cy="2443781"/>
          </a:xfrm>
          <a:prstGeom prst="leftBrace">
            <a:avLst>
              <a:gd name="adj1" fmla="val 66667"/>
              <a:gd name="adj2" fmla="val 50000"/>
            </a:avLst>
          </a:prstGeom>
          <a:noFill/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15">
            <a:extLst>
              <a:ext uri="{FF2B5EF4-FFF2-40B4-BE49-F238E27FC236}">
                <a16:creationId xmlns:a16="http://schemas.microsoft.com/office/drawing/2014/main" id="{C63F6828-EEE8-4748-BE7C-D2779046180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606494" y="2953702"/>
            <a:ext cx="0" cy="6096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" name="Text Box 16">
            <a:extLst>
              <a:ext uri="{FF2B5EF4-FFF2-40B4-BE49-F238E27FC236}">
                <a16:creationId xmlns:a16="http://schemas.microsoft.com/office/drawing/2014/main" id="{53234E97-DCF9-4655-A657-7EDB124C6C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888" y="3501390"/>
            <a:ext cx="219803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chemeClr val="folHlink"/>
                </a:solidFill>
              </a:rPr>
              <a:t>Hierarchical Portion</a:t>
            </a:r>
          </a:p>
        </p:txBody>
      </p:sp>
      <p:sp>
        <p:nvSpPr>
          <p:cNvPr id="18" name="AutoShape 17">
            <a:extLst>
              <a:ext uri="{FF2B5EF4-FFF2-40B4-BE49-F238E27FC236}">
                <a16:creationId xmlns:a16="http://schemas.microsoft.com/office/drawing/2014/main" id="{4F14BBE6-533C-4A3C-9453-10D293FFB01C}"/>
              </a:ext>
            </a:extLst>
          </p:cNvPr>
          <p:cNvSpPr>
            <a:spLocks/>
          </p:cNvSpPr>
          <p:nvPr/>
        </p:nvSpPr>
        <p:spPr bwMode="auto">
          <a:xfrm rot="5400000" flipV="1">
            <a:off x="7188124" y="890196"/>
            <a:ext cx="181930" cy="2632542"/>
          </a:xfrm>
          <a:prstGeom prst="leftBrace">
            <a:avLst>
              <a:gd name="adj1" fmla="val 79011"/>
              <a:gd name="adj2" fmla="val 50000"/>
            </a:avLst>
          </a:prstGeom>
          <a:noFill/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18">
            <a:extLst>
              <a:ext uri="{FF2B5EF4-FFF2-40B4-BE49-F238E27FC236}">
                <a16:creationId xmlns:a16="http://schemas.microsoft.com/office/drawing/2014/main" id="{A7B94A0B-3B27-447B-8C70-28CCC43043A0}"/>
              </a:ext>
            </a:extLst>
          </p:cNvPr>
          <p:cNvSpPr>
            <a:spLocks noChangeShapeType="1"/>
          </p:cNvSpPr>
          <p:nvPr/>
        </p:nvSpPr>
        <p:spPr bwMode="auto">
          <a:xfrm>
            <a:off x="7276714" y="1429702"/>
            <a:ext cx="0" cy="6096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Text Box 19">
            <a:extLst>
              <a:ext uri="{FF2B5EF4-FFF2-40B4-BE49-F238E27FC236}">
                <a16:creationId xmlns:a16="http://schemas.microsoft.com/office/drawing/2014/main" id="{B3D4EBBD-2139-4563-803C-5A031810A4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63964" y="1062990"/>
            <a:ext cx="806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chemeClr val="folHlink"/>
                </a:solidFill>
              </a:rPr>
              <a:t>Query</a:t>
            </a:r>
          </a:p>
        </p:txBody>
      </p:sp>
      <p:sp>
        <p:nvSpPr>
          <p:cNvPr id="21" name="Line 24">
            <a:extLst>
              <a:ext uri="{FF2B5EF4-FFF2-40B4-BE49-F238E27FC236}">
                <a16:creationId xmlns:a16="http://schemas.microsoft.com/office/drawing/2014/main" id="{F120FDAF-F821-42CE-AE6F-9A7AC6A4EDF1}"/>
              </a:ext>
            </a:extLst>
          </p:cNvPr>
          <p:cNvSpPr>
            <a:spLocks noChangeShapeType="1"/>
          </p:cNvSpPr>
          <p:nvPr/>
        </p:nvSpPr>
        <p:spPr bwMode="auto">
          <a:xfrm>
            <a:off x="3035769" y="1429702"/>
            <a:ext cx="0" cy="6096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200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A5822E1-54C2-43BE-930C-0569ACBA1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HTTP Design Exercise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BABC65-4AA9-4696-9F0A-D10159F31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7543EB4-5135-4A2A-80C2-D0EAE8BA9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HTTP GET Request</a:t>
            </a: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7B897F18-598C-445B-80B9-8FF22D9994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9125" y="1804670"/>
            <a:ext cx="6706235" cy="2549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l"/>
            <a:r>
              <a:rPr lang="en-US" dirty="0">
                <a:latin typeface="Lucida Sans Typewriter" panose="020B0509030504030204" pitchFamily="49" charset="0"/>
              </a:rPr>
              <a:t>GET /statuses/</a:t>
            </a:r>
            <a:r>
              <a:rPr lang="en-US" dirty="0" err="1">
                <a:latin typeface="Lucida Sans Typewriter" panose="020B0509030504030204" pitchFamily="49" charset="0"/>
              </a:rPr>
              <a:t>user_timeline?my_id</a:t>
            </a:r>
            <a:r>
              <a:rPr lang="en-US" dirty="0">
                <a:latin typeface="Lucida Sans Typewriter" panose="020B0509030504030204" pitchFamily="49" charset="0"/>
              </a:rPr>
              <a:t>=100 HTTP/1.1</a:t>
            </a:r>
          </a:p>
          <a:p>
            <a:pPr algn="l"/>
            <a:r>
              <a:rPr lang="en-US" dirty="0">
                <a:latin typeface="Lucida Sans Typewriter" panose="020B0509030504030204" pitchFamily="49" charset="0"/>
              </a:rPr>
              <a:t>Host: www.example.com</a:t>
            </a:r>
          </a:p>
          <a:p>
            <a:pPr algn="l"/>
            <a:r>
              <a:rPr lang="en-US" dirty="0">
                <a:latin typeface="Lucida Sans Typewriter" panose="020B0509030504030204" pitchFamily="49" charset="0"/>
              </a:rPr>
              <a:t>User-Agent: Mozilla/5.0</a:t>
            </a:r>
          </a:p>
          <a:p>
            <a:pPr algn="l"/>
            <a:r>
              <a:rPr lang="en-US" dirty="0">
                <a:latin typeface="Lucida Sans Typewriter" panose="020B0509030504030204" pitchFamily="49" charset="0"/>
              </a:rPr>
              <a:t>Accept: text/html, */*</a:t>
            </a:r>
          </a:p>
          <a:p>
            <a:pPr algn="l"/>
            <a:r>
              <a:rPr lang="en-US" dirty="0">
                <a:latin typeface="Lucida Sans Typewriter" panose="020B0509030504030204" pitchFamily="49" charset="0"/>
              </a:rPr>
              <a:t>Accept-Language: en-us</a:t>
            </a:r>
          </a:p>
          <a:p>
            <a:pPr algn="l"/>
            <a:r>
              <a:rPr lang="en-US" dirty="0">
                <a:latin typeface="Lucida Sans Typewriter" panose="020B0509030504030204" pitchFamily="49" charset="0"/>
              </a:rPr>
              <a:t>Accept-Charset: ISO-8859-1,utf-8</a:t>
            </a:r>
          </a:p>
          <a:p>
            <a:pPr algn="l"/>
            <a:r>
              <a:rPr lang="en-US" dirty="0">
                <a:latin typeface="Lucida Sans Typewriter" panose="020B0509030504030204" pitchFamily="49" charset="0"/>
              </a:rPr>
              <a:t>Connection: keep-alive</a:t>
            </a:r>
          </a:p>
          <a:p>
            <a:pPr algn="l"/>
            <a:r>
              <a:rPr lang="en-US" i="1" dirty="0">
                <a:solidFill>
                  <a:schemeClr val="folHlink"/>
                </a:solidFill>
                <a:latin typeface="+mn-lt"/>
              </a:rPr>
              <a:t>blank line</a:t>
            </a:r>
          </a:p>
          <a:p>
            <a:pPr algn="l"/>
            <a:endParaRPr lang="en-US" i="1" dirty="0">
              <a:solidFill>
                <a:schemeClr val="folHlink"/>
              </a:solidFill>
            </a:endParaRPr>
          </a:p>
        </p:txBody>
      </p:sp>
      <p:sp>
        <p:nvSpPr>
          <p:cNvPr id="7" name="Text Box 5">
            <a:extLst>
              <a:ext uri="{FF2B5EF4-FFF2-40B4-BE49-F238E27FC236}">
                <a16:creationId xmlns:a16="http://schemas.microsoft.com/office/drawing/2014/main" id="{DA05AA74-3917-4AC2-8A18-78B181FCCD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3650" y="963486"/>
            <a:ext cx="51456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chemeClr val="folHlink"/>
                </a:solidFill>
              </a:rPr>
              <a:t>URL</a:t>
            </a:r>
          </a:p>
        </p:txBody>
      </p:sp>
      <p:sp>
        <p:nvSpPr>
          <p:cNvPr id="8" name="Line 6">
            <a:extLst>
              <a:ext uri="{FF2B5EF4-FFF2-40B4-BE49-F238E27FC236}">
                <a16:creationId xmlns:a16="http://schemas.microsoft.com/office/drawing/2014/main" id="{7EDF9205-9288-424C-A6DF-54EC0A5ECA61}"/>
              </a:ext>
            </a:extLst>
          </p:cNvPr>
          <p:cNvSpPr>
            <a:spLocks noChangeShapeType="1"/>
          </p:cNvSpPr>
          <p:nvPr/>
        </p:nvSpPr>
        <p:spPr bwMode="auto">
          <a:xfrm>
            <a:off x="3641725" y="1328611"/>
            <a:ext cx="0" cy="5334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Line 7">
            <a:extLst>
              <a:ext uri="{FF2B5EF4-FFF2-40B4-BE49-F238E27FC236}">
                <a16:creationId xmlns:a16="http://schemas.microsoft.com/office/drawing/2014/main" id="{39B2B77B-BF02-4375-B53A-B08D948E45EA}"/>
              </a:ext>
            </a:extLst>
          </p:cNvPr>
          <p:cNvSpPr>
            <a:spLocks noChangeShapeType="1"/>
          </p:cNvSpPr>
          <p:nvPr/>
        </p:nvSpPr>
        <p:spPr bwMode="auto">
          <a:xfrm>
            <a:off x="7721600" y="1328611"/>
            <a:ext cx="0" cy="5334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Text Box 8">
            <a:extLst>
              <a:ext uri="{FF2B5EF4-FFF2-40B4-BE49-F238E27FC236}">
                <a16:creationId xmlns:a16="http://schemas.microsoft.com/office/drawing/2014/main" id="{41C0C071-A9A0-45D9-83E0-70566366F1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6135" y="963486"/>
            <a:ext cx="186775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2000" dirty="0">
                <a:solidFill>
                  <a:schemeClr val="folHlink"/>
                </a:solidFill>
              </a:rPr>
              <a:t>Protocol Version</a:t>
            </a:r>
          </a:p>
        </p:txBody>
      </p:sp>
      <p:sp>
        <p:nvSpPr>
          <p:cNvPr id="11" name="Line 9">
            <a:extLst>
              <a:ext uri="{FF2B5EF4-FFF2-40B4-BE49-F238E27FC236}">
                <a16:creationId xmlns:a16="http://schemas.microsoft.com/office/drawing/2014/main" id="{5257250C-56CF-4492-AFAA-1CDFC78D2512}"/>
              </a:ext>
            </a:extLst>
          </p:cNvPr>
          <p:cNvSpPr>
            <a:spLocks noChangeShapeType="1"/>
          </p:cNvSpPr>
          <p:nvPr/>
        </p:nvSpPr>
        <p:spPr bwMode="auto">
          <a:xfrm>
            <a:off x="2270125" y="1328611"/>
            <a:ext cx="0" cy="5334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Text Box 10">
            <a:extLst>
              <a:ext uri="{FF2B5EF4-FFF2-40B4-BE49-F238E27FC236}">
                <a16:creationId xmlns:a16="http://schemas.microsoft.com/office/drawing/2014/main" id="{BD5177AE-9BE8-4E26-BD33-8A5DB3045E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7368" y="963486"/>
            <a:ext cx="85440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000" dirty="0">
                <a:solidFill>
                  <a:schemeClr val="folHlink"/>
                </a:solidFill>
              </a:rPr>
              <a:t>Method</a:t>
            </a:r>
          </a:p>
        </p:txBody>
      </p:sp>
      <p:sp>
        <p:nvSpPr>
          <p:cNvPr id="13" name="AutoShape 11">
            <a:extLst>
              <a:ext uri="{FF2B5EF4-FFF2-40B4-BE49-F238E27FC236}">
                <a16:creationId xmlns:a16="http://schemas.microsoft.com/office/drawing/2014/main" id="{19E9EE8E-8634-4B64-B460-D19FE0DB0DA2}"/>
              </a:ext>
            </a:extLst>
          </p:cNvPr>
          <p:cNvSpPr>
            <a:spLocks/>
          </p:cNvSpPr>
          <p:nvPr/>
        </p:nvSpPr>
        <p:spPr bwMode="auto">
          <a:xfrm>
            <a:off x="1584324" y="2220595"/>
            <a:ext cx="168276" cy="1447800"/>
          </a:xfrm>
          <a:prstGeom prst="leftBrace">
            <a:avLst>
              <a:gd name="adj1" fmla="val 62778"/>
              <a:gd name="adj2" fmla="val 50000"/>
            </a:avLst>
          </a:prstGeom>
          <a:noFill/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Text Box 12">
            <a:extLst>
              <a:ext uri="{FF2B5EF4-FFF2-40B4-BE49-F238E27FC236}">
                <a16:creationId xmlns:a16="http://schemas.microsoft.com/office/drawing/2014/main" id="{A9227F91-67EE-4737-BBE6-EECAF49B1F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835" y="2753995"/>
            <a:ext cx="96981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000" dirty="0">
                <a:solidFill>
                  <a:schemeClr val="folHlink"/>
                </a:solidFill>
              </a:rPr>
              <a:t>Headers</a:t>
            </a:r>
          </a:p>
        </p:txBody>
      </p:sp>
      <p:sp>
        <p:nvSpPr>
          <p:cNvPr id="15" name="AutoShape 13">
            <a:extLst>
              <a:ext uri="{FF2B5EF4-FFF2-40B4-BE49-F238E27FC236}">
                <a16:creationId xmlns:a16="http://schemas.microsoft.com/office/drawing/2014/main" id="{575966E4-0790-48A1-8C72-EA92A9A720EF}"/>
              </a:ext>
            </a:extLst>
          </p:cNvPr>
          <p:cNvSpPr>
            <a:spLocks/>
          </p:cNvSpPr>
          <p:nvPr/>
        </p:nvSpPr>
        <p:spPr bwMode="auto">
          <a:xfrm>
            <a:off x="1554480" y="3744595"/>
            <a:ext cx="198120" cy="518795"/>
          </a:xfrm>
          <a:prstGeom prst="leftBrace">
            <a:avLst>
              <a:gd name="adj1" fmla="val 27032"/>
              <a:gd name="adj2" fmla="val 50000"/>
            </a:avLst>
          </a:prstGeom>
          <a:noFill/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Text Box 14">
            <a:extLst>
              <a:ext uri="{FF2B5EF4-FFF2-40B4-BE49-F238E27FC236}">
                <a16:creationId xmlns:a16="http://schemas.microsoft.com/office/drawing/2014/main" id="{30750AF7-7F8B-4C47-940A-A935C27359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575" y="3645148"/>
            <a:ext cx="867225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r"/>
            <a:r>
              <a:rPr lang="en-US" sz="2000" dirty="0">
                <a:solidFill>
                  <a:schemeClr val="folHlink"/>
                </a:solidFill>
              </a:rPr>
              <a:t>Body</a:t>
            </a:r>
            <a:br>
              <a:rPr lang="en-US" sz="2000" dirty="0">
                <a:solidFill>
                  <a:schemeClr val="folHlink"/>
                </a:solidFill>
              </a:rPr>
            </a:br>
            <a:r>
              <a:rPr lang="en-US" sz="2000" dirty="0">
                <a:solidFill>
                  <a:schemeClr val="folHlink"/>
                </a:solidFill>
              </a:rPr>
              <a:t>(empty)</a:t>
            </a:r>
          </a:p>
        </p:txBody>
      </p:sp>
    </p:spTree>
    <p:extLst>
      <p:ext uri="{BB962C8B-B14F-4D97-AF65-F5344CB8AC3E}">
        <p14:creationId xmlns:p14="http://schemas.microsoft.com/office/powerpoint/2010/main" val="204402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A5822E1-54C2-43BE-930C-0569ACBA1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HTTP Design Exercise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BABC65-4AA9-4696-9F0A-D10159F31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7543EB4-5135-4A2A-80C2-D0EAE8BA9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HTTP POST Request</a:t>
            </a: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7B897F18-598C-445B-80B9-8FF22D9994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4845" y="1438909"/>
            <a:ext cx="6706235" cy="319024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l"/>
            <a:r>
              <a:rPr lang="en-US" dirty="0">
                <a:latin typeface="Lucida Sans Typewriter" panose="020B0509030504030204" pitchFamily="49" charset="0"/>
              </a:rPr>
              <a:t>POST /statuses/update HTTP/1.1</a:t>
            </a:r>
          </a:p>
          <a:p>
            <a:pPr algn="l"/>
            <a:r>
              <a:rPr lang="en-US" dirty="0">
                <a:latin typeface="Lucida Sans Typewriter" panose="020B0509030504030204" pitchFamily="49" charset="0"/>
              </a:rPr>
              <a:t>Host: www.example.com</a:t>
            </a:r>
          </a:p>
          <a:p>
            <a:pPr algn="l"/>
            <a:r>
              <a:rPr lang="en-US" dirty="0">
                <a:latin typeface="Lucida Sans Typewriter" panose="020B0509030504030204" pitchFamily="49" charset="0"/>
              </a:rPr>
              <a:t>User-Agent: Mozilla/5.0</a:t>
            </a:r>
          </a:p>
          <a:p>
            <a:pPr algn="l"/>
            <a:r>
              <a:rPr lang="en-US" dirty="0">
                <a:latin typeface="Lucida Sans Typewriter" panose="020B0509030504030204" pitchFamily="49" charset="0"/>
              </a:rPr>
              <a:t>Accept: text/html, */*</a:t>
            </a:r>
          </a:p>
          <a:p>
            <a:pPr algn="l"/>
            <a:r>
              <a:rPr lang="en-US" dirty="0">
                <a:latin typeface="Lucida Sans Typewriter" panose="020B0509030504030204" pitchFamily="49" charset="0"/>
              </a:rPr>
              <a:t>Accept-Language: en-us</a:t>
            </a:r>
          </a:p>
          <a:p>
            <a:pPr algn="l"/>
            <a:r>
              <a:rPr lang="en-US" dirty="0">
                <a:latin typeface="Lucida Sans Typewriter" panose="020B0509030504030204" pitchFamily="49" charset="0"/>
              </a:rPr>
              <a:t>Accept-Charset: ISO-8859-1,utf-8</a:t>
            </a:r>
          </a:p>
          <a:p>
            <a:pPr algn="l"/>
            <a:r>
              <a:rPr lang="en-US" dirty="0">
                <a:latin typeface="Lucida Sans Typewriter" panose="020B0509030504030204" pitchFamily="49" charset="0"/>
              </a:rPr>
              <a:t>Connection: keep-alive</a:t>
            </a:r>
            <a:br>
              <a:rPr lang="en-US" dirty="0">
                <a:latin typeface="Lucida Sans Typewriter" panose="020B0509030504030204" pitchFamily="49" charset="0"/>
              </a:rPr>
            </a:br>
            <a:r>
              <a:rPr lang="en-US" dirty="0">
                <a:latin typeface="Lucida Sans Typewriter" panose="020B0509030504030204" pitchFamily="49" charset="0"/>
              </a:rPr>
              <a:t>Content-Type: application/x-www-form-</a:t>
            </a:r>
            <a:r>
              <a:rPr lang="en-US" dirty="0" err="1">
                <a:latin typeface="Lucida Sans Typewriter" panose="020B0509030504030204" pitchFamily="49" charset="0"/>
              </a:rPr>
              <a:t>urlencoded</a:t>
            </a:r>
            <a:endParaRPr lang="en-US" dirty="0">
              <a:latin typeface="Lucida Sans Typewriter" panose="020B0509030504030204" pitchFamily="49" charset="0"/>
            </a:endParaRPr>
          </a:p>
          <a:p>
            <a:pPr algn="l"/>
            <a:r>
              <a:rPr lang="en-US" dirty="0">
                <a:latin typeface="Lucida Sans Typewriter" panose="020B0509030504030204" pitchFamily="49" charset="0"/>
              </a:rPr>
              <a:t>Content-Length: 36</a:t>
            </a:r>
          </a:p>
          <a:p>
            <a:pPr algn="l"/>
            <a:r>
              <a:rPr lang="en-US" i="1" dirty="0">
                <a:solidFill>
                  <a:schemeClr val="folHlink"/>
                </a:solidFill>
                <a:latin typeface="+mn-lt"/>
              </a:rPr>
              <a:t>blank line</a:t>
            </a:r>
          </a:p>
          <a:p>
            <a:pPr algn="l"/>
            <a:r>
              <a:rPr lang="en-US" dirty="0" err="1">
                <a:latin typeface="Lucida Sans Typewriter" panose="020B0509030504030204" pitchFamily="49" charset="0"/>
              </a:rPr>
              <a:t>my_id</a:t>
            </a:r>
            <a:r>
              <a:rPr lang="en-US" dirty="0">
                <a:latin typeface="Lucida Sans Typewriter" panose="020B0509030504030204" pitchFamily="49" charset="0"/>
              </a:rPr>
              <a:t>=100&amp;status=Stuck%20in%20traffic</a:t>
            </a:r>
          </a:p>
          <a:p>
            <a:pPr algn="l"/>
            <a:endParaRPr lang="en-US" i="1" dirty="0">
              <a:solidFill>
                <a:schemeClr val="folHlink"/>
              </a:solidFill>
            </a:endParaRPr>
          </a:p>
        </p:txBody>
      </p:sp>
      <p:sp>
        <p:nvSpPr>
          <p:cNvPr id="17" name="AutoShape 13">
            <a:extLst>
              <a:ext uri="{FF2B5EF4-FFF2-40B4-BE49-F238E27FC236}">
                <a16:creationId xmlns:a16="http://schemas.microsoft.com/office/drawing/2014/main" id="{9B7E45A5-B863-44FB-8940-24927ECF4FEC}"/>
              </a:ext>
            </a:extLst>
          </p:cNvPr>
          <p:cNvSpPr>
            <a:spLocks/>
          </p:cNvSpPr>
          <p:nvPr/>
        </p:nvSpPr>
        <p:spPr bwMode="auto">
          <a:xfrm>
            <a:off x="1554480" y="3440430"/>
            <a:ext cx="274320" cy="1188720"/>
          </a:xfrm>
          <a:prstGeom prst="leftBrace">
            <a:avLst>
              <a:gd name="adj1" fmla="val 27032"/>
              <a:gd name="adj2" fmla="val 50000"/>
            </a:avLst>
          </a:prstGeom>
          <a:noFill/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Text Box 14">
            <a:extLst>
              <a:ext uri="{FF2B5EF4-FFF2-40B4-BE49-F238E27FC236}">
                <a16:creationId xmlns:a16="http://schemas.microsoft.com/office/drawing/2014/main" id="{35B4A3C1-06F1-43C5-8403-E66945C9AC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816" y="3754328"/>
            <a:ext cx="597984" cy="559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r"/>
            <a:r>
              <a:rPr lang="en-US" sz="2000" dirty="0">
                <a:solidFill>
                  <a:schemeClr val="folHlink"/>
                </a:solidFill>
              </a:rPr>
              <a:t>Form</a:t>
            </a:r>
            <a:br>
              <a:rPr lang="en-US" sz="2000" dirty="0">
                <a:solidFill>
                  <a:schemeClr val="folHlink"/>
                </a:solidFill>
              </a:rPr>
            </a:br>
            <a:r>
              <a:rPr lang="en-US" sz="2000" dirty="0">
                <a:solidFill>
                  <a:schemeClr val="folHlink"/>
                </a:solidFill>
              </a:rPr>
              <a:t>Data</a:t>
            </a:r>
          </a:p>
        </p:txBody>
      </p:sp>
      <p:sp>
        <p:nvSpPr>
          <p:cNvPr id="19" name="Line 9">
            <a:extLst>
              <a:ext uri="{FF2B5EF4-FFF2-40B4-BE49-F238E27FC236}">
                <a16:creationId xmlns:a16="http://schemas.microsoft.com/office/drawing/2014/main" id="{43CA6B0F-BE5D-464A-B4EB-1296941A266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64568" y="1108710"/>
            <a:ext cx="0" cy="41148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Text Box 10">
            <a:extLst>
              <a:ext uri="{FF2B5EF4-FFF2-40B4-BE49-F238E27FC236}">
                <a16:creationId xmlns:a16="http://schemas.microsoft.com/office/drawing/2014/main" id="{DEAAAC14-A848-4BFF-99DB-5DE463A615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7368" y="790718"/>
            <a:ext cx="85440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2000" dirty="0">
                <a:solidFill>
                  <a:schemeClr val="folHlink"/>
                </a:solidFill>
              </a:rPr>
              <a:t>Method</a:t>
            </a:r>
          </a:p>
        </p:txBody>
      </p:sp>
    </p:spTree>
    <p:extLst>
      <p:ext uri="{BB962C8B-B14F-4D97-AF65-F5344CB8AC3E}">
        <p14:creationId xmlns:p14="http://schemas.microsoft.com/office/powerpoint/2010/main" val="26139451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D9CE261-2419-42EC-A26F-B280BA60B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HTTP Design Exercise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A61F2B-AEF6-49A2-ADD8-56302AEF5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4F1B625-ABE5-40AA-A203-52D5392B9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HTTP GET Response</a:t>
            </a:r>
          </a:p>
        </p:txBody>
      </p:sp>
      <p:sp>
        <p:nvSpPr>
          <p:cNvPr id="6" name="Text Box 3">
            <a:extLst>
              <a:ext uri="{FF2B5EF4-FFF2-40B4-BE49-F238E27FC236}">
                <a16:creationId xmlns:a16="http://schemas.microsoft.com/office/drawing/2014/main" id="{AEC2C948-C168-4217-84FC-0DD65929E7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6725" y="1499235"/>
            <a:ext cx="6538595" cy="331279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l">
              <a:lnSpc>
                <a:spcPts val="1900"/>
              </a:lnSpc>
            </a:pPr>
            <a:r>
              <a:rPr lang="en-US" dirty="0">
                <a:latin typeface="Lucida Sans Typewriter" panose="020B0509030504030204" pitchFamily="49" charset="0"/>
              </a:rPr>
              <a:t>HTTP/1.1 200 OK</a:t>
            </a:r>
          </a:p>
          <a:p>
            <a:pPr algn="l">
              <a:lnSpc>
                <a:spcPts val="1900"/>
              </a:lnSpc>
            </a:pPr>
            <a:r>
              <a:rPr lang="en-US" dirty="0">
                <a:latin typeface="Lucida Sans Typewriter" panose="020B0509030504030204" pitchFamily="49" charset="0"/>
              </a:rPr>
              <a:t>Date: Thu, 24 Jul 2008 17:36:27 GMT</a:t>
            </a:r>
          </a:p>
          <a:p>
            <a:pPr algn="l">
              <a:lnSpc>
                <a:spcPts val="1900"/>
              </a:lnSpc>
            </a:pPr>
            <a:r>
              <a:rPr lang="en-US" dirty="0">
                <a:latin typeface="Lucida Sans Typewriter" panose="020B0509030504030204" pitchFamily="49" charset="0"/>
              </a:rPr>
              <a:t>Server: Tweeter/1.0</a:t>
            </a:r>
          </a:p>
          <a:p>
            <a:pPr algn="l">
              <a:lnSpc>
                <a:spcPts val="1900"/>
              </a:lnSpc>
            </a:pPr>
            <a:r>
              <a:rPr lang="en-US" dirty="0">
                <a:latin typeface="Lucida Sans Typewriter" panose="020B0509030504030204" pitchFamily="49" charset="0"/>
              </a:rPr>
              <a:t>Content-Type: application/</a:t>
            </a:r>
            <a:r>
              <a:rPr lang="en-US" dirty="0" err="1">
                <a:latin typeface="Lucida Sans Typewriter" panose="020B0509030504030204" pitchFamily="49" charset="0"/>
              </a:rPr>
              <a:t>json;charset</a:t>
            </a:r>
            <a:r>
              <a:rPr lang="en-US" dirty="0">
                <a:latin typeface="Lucida Sans Typewriter" panose="020B0509030504030204" pitchFamily="49" charset="0"/>
              </a:rPr>
              <a:t>=UTF-8</a:t>
            </a:r>
          </a:p>
          <a:p>
            <a:pPr algn="l">
              <a:lnSpc>
                <a:spcPts val="1900"/>
              </a:lnSpc>
            </a:pPr>
            <a:r>
              <a:rPr lang="en-US" dirty="0">
                <a:latin typeface="Lucida Sans Typewriter" panose="020B0509030504030204" pitchFamily="49" charset="0"/>
              </a:rPr>
              <a:t>Content-Length: 266</a:t>
            </a:r>
          </a:p>
          <a:p>
            <a:pPr algn="l">
              <a:lnSpc>
                <a:spcPts val="1900"/>
              </a:lnSpc>
            </a:pPr>
            <a:r>
              <a:rPr lang="en-US" sz="1700" i="1" dirty="0">
                <a:solidFill>
                  <a:schemeClr val="folHlink"/>
                </a:solidFill>
              </a:rPr>
              <a:t>blank line</a:t>
            </a:r>
          </a:p>
          <a:p>
            <a:pPr algn="l">
              <a:lnSpc>
                <a:spcPts val="1900"/>
              </a:lnSpc>
            </a:pPr>
            <a:r>
              <a:rPr lang="en-US" dirty="0">
                <a:latin typeface="Lucida Sans Typewriter" panose="020B0509030504030204" pitchFamily="49" charset="0"/>
              </a:rPr>
              <a:t>{"tweets":</a:t>
            </a:r>
          </a:p>
          <a:p>
            <a:pPr algn="l">
              <a:lnSpc>
                <a:spcPts val="1900"/>
              </a:lnSpc>
            </a:pPr>
            <a:r>
              <a:rPr lang="en-US" dirty="0">
                <a:latin typeface="Lucida Sans Typewriter" panose="020B0509030504030204" pitchFamily="49" charset="0"/>
              </a:rPr>
              <a:t>  [{"id": 20006, "user": 100,</a:t>
            </a:r>
          </a:p>
          <a:p>
            <a:pPr algn="l">
              <a:lnSpc>
                <a:spcPts val="1900"/>
              </a:lnSpc>
            </a:pPr>
            <a:r>
              <a:rPr lang="en-US" dirty="0">
                <a:latin typeface="Lucida Sans Typewriter" panose="020B0509030504030204" pitchFamily="49" charset="0"/>
              </a:rPr>
              <a:t>    "time": "Mon Oct 27 18:02:57 PDT 2014",</a:t>
            </a:r>
          </a:p>
          <a:p>
            <a:pPr algn="l">
              <a:lnSpc>
                <a:spcPts val="1900"/>
              </a:lnSpc>
            </a:pPr>
            <a:r>
              <a:rPr lang="en-US" dirty="0">
                <a:latin typeface="Lucida Sans Typewriter" panose="020B0509030504030204" pitchFamily="49" charset="0"/>
              </a:rPr>
              <a:t>    "text": "I’m at home now"},</a:t>
            </a:r>
          </a:p>
          <a:p>
            <a:pPr algn="l">
              <a:lnSpc>
                <a:spcPts val="1900"/>
              </a:lnSpc>
            </a:pPr>
            <a:r>
              <a:rPr lang="en-US" dirty="0">
                <a:latin typeface="Lucida Sans Typewriter" panose="020B0509030504030204" pitchFamily="49" charset="0"/>
              </a:rPr>
              <a:t>   ...</a:t>
            </a:r>
            <a:br>
              <a:rPr lang="en-US" dirty="0">
                <a:latin typeface="Lucida Sans Typewriter" panose="020B0509030504030204" pitchFamily="49" charset="0"/>
              </a:rPr>
            </a:br>
            <a:r>
              <a:rPr lang="en-US" dirty="0">
                <a:latin typeface="Lucida Sans Typewriter" panose="020B0509030504030204" pitchFamily="49" charset="0"/>
              </a:rPr>
              <a:t>  ]</a:t>
            </a:r>
            <a:br>
              <a:rPr lang="en-US" dirty="0">
                <a:latin typeface="Lucida Sans Typewriter" panose="020B0509030504030204" pitchFamily="49" charset="0"/>
              </a:rPr>
            </a:br>
            <a:r>
              <a:rPr lang="en-US" dirty="0">
                <a:latin typeface="Lucida Sans Typewriter" panose="020B0509030504030204" pitchFamily="49" charset="0"/>
              </a:rPr>
              <a:t>}</a:t>
            </a:r>
          </a:p>
        </p:txBody>
      </p:sp>
      <p:sp>
        <p:nvSpPr>
          <p:cNvPr id="7" name="Text Box 4">
            <a:extLst>
              <a:ext uri="{FF2B5EF4-FFF2-40B4-BE49-F238E27FC236}">
                <a16:creationId xmlns:a16="http://schemas.microsoft.com/office/drawing/2014/main" id="{E3403D37-EBE1-4AA6-BA92-910A52E987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0384" y="709493"/>
            <a:ext cx="72616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000" dirty="0">
                <a:solidFill>
                  <a:schemeClr val="folHlink"/>
                </a:solidFill>
              </a:rPr>
              <a:t>Status</a:t>
            </a:r>
          </a:p>
        </p:txBody>
      </p:sp>
      <p:sp>
        <p:nvSpPr>
          <p:cNvPr id="8" name="Line 5">
            <a:extLst>
              <a:ext uri="{FF2B5EF4-FFF2-40B4-BE49-F238E27FC236}">
                <a16:creationId xmlns:a16="http://schemas.microsoft.com/office/drawing/2014/main" id="{7F9B384C-4F43-4EA7-97C0-8E13A7840D56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7165" y="1016635"/>
            <a:ext cx="0" cy="5334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Text Box 7">
            <a:extLst>
              <a:ext uri="{FF2B5EF4-FFF2-40B4-BE49-F238E27FC236}">
                <a16:creationId xmlns:a16="http://schemas.microsoft.com/office/drawing/2014/main" id="{35A94C17-30FD-44ED-81A5-984D02A5E2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5816" y="697845"/>
            <a:ext cx="183704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2000" dirty="0">
                <a:solidFill>
                  <a:schemeClr val="folHlink"/>
                </a:solidFill>
              </a:rPr>
              <a:t>Status Message</a:t>
            </a:r>
          </a:p>
        </p:txBody>
      </p:sp>
      <p:sp>
        <p:nvSpPr>
          <p:cNvPr id="10" name="Line 8">
            <a:extLst>
              <a:ext uri="{FF2B5EF4-FFF2-40B4-BE49-F238E27FC236}">
                <a16:creationId xmlns:a16="http://schemas.microsoft.com/office/drawing/2014/main" id="{23E02343-ED12-4348-8577-CF15C2A31D0F}"/>
              </a:ext>
            </a:extLst>
          </p:cNvPr>
          <p:cNvSpPr>
            <a:spLocks noChangeShapeType="1"/>
          </p:cNvSpPr>
          <p:nvPr/>
        </p:nvSpPr>
        <p:spPr bwMode="auto">
          <a:xfrm>
            <a:off x="2190750" y="1016635"/>
            <a:ext cx="0" cy="5334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Text Box 9">
            <a:extLst>
              <a:ext uri="{FF2B5EF4-FFF2-40B4-BE49-F238E27FC236}">
                <a16:creationId xmlns:a16="http://schemas.microsoft.com/office/drawing/2014/main" id="{5ED1EDE7-24EE-4FC1-9069-B4FBC7D487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5795" y="709493"/>
            <a:ext cx="85626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000" dirty="0">
                <a:solidFill>
                  <a:schemeClr val="folHlink"/>
                </a:solidFill>
              </a:rPr>
              <a:t>Version</a:t>
            </a:r>
          </a:p>
        </p:txBody>
      </p:sp>
      <p:sp>
        <p:nvSpPr>
          <p:cNvPr id="12" name="AutoShape 10">
            <a:extLst>
              <a:ext uri="{FF2B5EF4-FFF2-40B4-BE49-F238E27FC236}">
                <a16:creationId xmlns:a16="http://schemas.microsoft.com/office/drawing/2014/main" id="{8BD442B1-B890-43D5-8336-2BE9F0D57071}"/>
              </a:ext>
            </a:extLst>
          </p:cNvPr>
          <p:cNvSpPr>
            <a:spLocks/>
          </p:cNvSpPr>
          <p:nvPr/>
        </p:nvSpPr>
        <p:spPr bwMode="auto">
          <a:xfrm>
            <a:off x="1447800" y="1595784"/>
            <a:ext cx="152400" cy="1249651"/>
          </a:xfrm>
          <a:prstGeom prst="leftBrace">
            <a:avLst>
              <a:gd name="adj1" fmla="val 79070"/>
              <a:gd name="adj2" fmla="val 50000"/>
            </a:avLst>
          </a:prstGeom>
          <a:noFill/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Text Box 11">
            <a:extLst>
              <a:ext uri="{FF2B5EF4-FFF2-40B4-BE49-F238E27FC236}">
                <a16:creationId xmlns:a16="http://schemas.microsoft.com/office/drawing/2014/main" id="{34ECC930-A6E0-4797-8487-F9D5B0E187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288" y="2075775"/>
            <a:ext cx="120472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2000" dirty="0">
                <a:solidFill>
                  <a:schemeClr val="folHlink"/>
                </a:solidFill>
              </a:rPr>
              <a:t>Headers</a:t>
            </a:r>
          </a:p>
        </p:txBody>
      </p:sp>
      <p:sp>
        <p:nvSpPr>
          <p:cNvPr id="14" name="AutoShape 12">
            <a:extLst>
              <a:ext uri="{FF2B5EF4-FFF2-40B4-BE49-F238E27FC236}">
                <a16:creationId xmlns:a16="http://schemas.microsoft.com/office/drawing/2014/main" id="{A8F0FB0C-6F0F-41E9-B096-2D436096E1B7}"/>
              </a:ext>
            </a:extLst>
          </p:cNvPr>
          <p:cNvSpPr>
            <a:spLocks/>
          </p:cNvSpPr>
          <p:nvPr/>
        </p:nvSpPr>
        <p:spPr bwMode="auto">
          <a:xfrm>
            <a:off x="1463040" y="2997835"/>
            <a:ext cx="137160" cy="1677035"/>
          </a:xfrm>
          <a:prstGeom prst="leftBrace">
            <a:avLst>
              <a:gd name="adj1" fmla="val 54167"/>
              <a:gd name="adj2" fmla="val 50000"/>
            </a:avLst>
          </a:prstGeom>
          <a:noFill/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Text Box 13">
            <a:extLst>
              <a:ext uri="{FF2B5EF4-FFF2-40B4-BE49-F238E27FC236}">
                <a16:creationId xmlns:a16="http://schemas.microsoft.com/office/drawing/2014/main" id="{DDA050E1-26BB-45D2-BCA1-278AEFFDC5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075" y="3686502"/>
            <a:ext cx="72581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sz="2000" dirty="0">
                <a:solidFill>
                  <a:schemeClr val="folHlink"/>
                </a:solidFill>
              </a:rPr>
              <a:t>Body</a:t>
            </a:r>
          </a:p>
        </p:txBody>
      </p:sp>
      <p:sp>
        <p:nvSpPr>
          <p:cNvPr id="16" name="Freeform 14">
            <a:extLst>
              <a:ext uri="{FF2B5EF4-FFF2-40B4-BE49-F238E27FC236}">
                <a16:creationId xmlns:a16="http://schemas.microsoft.com/office/drawing/2014/main" id="{50FCF96C-3EF2-47CC-8E2C-951124943D9B}"/>
              </a:ext>
            </a:extLst>
          </p:cNvPr>
          <p:cNvSpPr>
            <a:spLocks/>
          </p:cNvSpPr>
          <p:nvPr/>
        </p:nvSpPr>
        <p:spPr bwMode="auto">
          <a:xfrm>
            <a:off x="3753816" y="864235"/>
            <a:ext cx="685800" cy="685800"/>
          </a:xfrm>
          <a:custGeom>
            <a:avLst/>
            <a:gdLst>
              <a:gd name="T0" fmla="*/ 432 w 432"/>
              <a:gd name="T1" fmla="*/ 0 h 384"/>
              <a:gd name="T2" fmla="*/ 0 w 432"/>
              <a:gd name="T3" fmla="*/ 0 h 384"/>
              <a:gd name="T4" fmla="*/ 0 w 432"/>
              <a:gd name="T5" fmla="*/ 384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2" h="384">
                <a:moveTo>
                  <a:pt x="432" y="0"/>
                </a:moveTo>
                <a:lnTo>
                  <a:pt x="0" y="0"/>
                </a:lnTo>
                <a:lnTo>
                  <a:pt x="0" y="384"/>
                </a:lnTo>
              </a:path>
            </a:pathLst>
          </a:custGeom>
          <a:noFill/>
          <a:ln w="19050" cap="flat" cmpd="sng">
            <a:solidFill>
              <a:schemeClr val="folHlink"/>
            </a:solidFill>
            <a:prstDash val="solid"/>
            <a:round/>
            <a:headEnd type="none" w="med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323217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18423</TotalTime>
  <Words>291</Words>
  <Application>Microsoft Office PowerPoint</Application>
  <PresentationFormat>On-screen Show (16:9)</PresentationFormat>
  <Paragraphs>59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Lucida Sans Typewriter</vt:lpstr>
      <vt:lpstr>Verdana</vt:lpstr>
      <vt:lpstr>Wingdings</vt:lpstr>
      <vt:lpstr>Default Design</vt:lpstr>
      <vt:lpstr>Uniform Resource Locators</vt:lpstr>
      <vt:lpstr>HTTP GET Request</vt:lpstr>
      <vt:lpstr>HTTP POST Request</vt:lpstr>
      <vt:lpstr>HTTP GET Response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863</cp:revision>
  <cp:lastPrinted>2011-01-25T21:54:55Z</cp:lastPrinted>
  <dcterms:created xsi:type="dcterms:W3CDTF">2008-10-19T02:20:00Z</dcterms:created>
  <dcterms:modified xsi:type="dcterms:W3CDTF">2023-02-22T21:00:45Z</dcterms:modified>
</cp:coreProperties>
</file>