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"/>
  </p:notesMasterIdLst>
  <p:sldIdLst>
    <p:sldId id="421" r:id="rId2"/>
    <p:sldId id="422" r:id="rId3"/>
  </p:sldIdLst>
  <p:sldSz cx="9144000" cy="5143500" type="screen16x9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7EEFF"/>
    <a:srgbClr val="FDE3E8"/>
    <a:srgbClr val="FFFFB9"/>
    <a:srgbClr val="FFE07D"/>
    <a:srgbClr val="D6B9EB"/>
    <a:srgbClr val="CCAAE6"/>
    <a:srgbClr val="F5E1CD"/>
    <a:srgbClr val="FCD8DF"/>
    <a:srgbClr val="CDEAFF"/>
    <a:srgbClr val="CDFF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52" autoAdjust="0"/>
    <p:restoredTop sz="94673" autoAdjust="0"/>
  </p:normalViewPr>
  <p:slideViewPr>
    <p:cSldViewPr>
      <p:cViewPr>
        <p:scale>
          <a:sx n="200" d="100"/>
          <a:sy n="200" d="100"/>
        </p:scale>
        <p:origin x="144" y="-111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162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45720" cy="4572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FF33C5A0-49AD-4456-B170-B4454905C7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0396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457203" y="342902"/>
            <a:ext cx="8272463" cy="44898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028701"/>
            <a:ext cx="7772400" cy="1273969"/>
          </a:xfrm>
        </p:spPr>
        <p:txBody>
          <a:bodyPr/>
          <a:lstStyle>
            <a:lvl1pPr algn="ctr">
              <a:defRPr sz="32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857500"/>
            <a:ext cx="6400800" cy="914400"/>
          </a:xfrm>
        </p:spPr>
        <p:txBody>
          <a:bodyPr/>
          <a:lstStyle>
            <a:lvl1pPr marL="0" indent="0" algn="ctr">
              <a:spcBef>
                <a:spcPct val="0"/>
              </a:spcBef>
              <a:buFont typeface="Arial" charset="0"/>
              <a:buNone/>
              <a:defRPr sz="2400"/>
            </a:lvl1pPr>
          </a:lstStyle>
          <a:p>
            <a:pPr lvl="0"/>
            <a:r>
              <a:rPr lang="en-US" noProof="0" dirty="0"/>
              <a:t>Click to edit Master subtitle style</a:t>
            </a:r>
          </a:p>
        </p:txBody>
      </p:sp>
      <p:pic>
        <p:nvPicPr>
          <p:cNvPr id="1026" name="Picture 2" descr="C:\Users\ouster\Documents\Stanford\sponsoredResearch\Platform Lab\Logo\light backgrounds\platformlab-logo-vFINAL-color-pos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3160" y="3623310"/>
            <a:ext cx="4297680" cy="940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0331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Raft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04800" y="148590"/>
            <a:ext cx="8534400" cy="548640"/>
          </a:xfrm>
        </p:spPr>
        <p:txBody>
          <a:bodyPr/>
          <a:lstStyle>
            <a:lvl1pPr>
              <a:defRPr sz="3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>
          <a:xfrm>
            <a:off x="320040" y="788670"/>
            <a:ext cx="8503920" cy="384048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16858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Raft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30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788670"/>
            <a:ext cx="4191000" cy="3840480"/>
          </a:xfrm>
        </p:spPr>
        <p:txBody>
          <a:bodyPr/>
          <a:lstStyle>
            <a:lvl1pPr marL="274320" indent="-274320">
              <a:spcBef>
                <a:spcPts val="900"/>
              </a:spcBef>
              <a:buClr>
                <a:schemeClr val="tx2"/>
              </a:buClr>
              <a:defRPr sz="1650"/>
            </a:lvl1pPr>
            <a:lvl2pPr marL="502920" indent="-228600">
              <a:spcBef>
                <a:spcPts val="350"/>
              </a:spcBef>
              <a:buClr>
                <a:schemeClr val="tx2"/>
              </a:buClr>
              <a:defRPr sz="1500"/>
            </a:lvl2pPr>
            <a:lvl3pPr marL="731520">
              <a:spcBef>
                <a:spcPts val="300"/>
              </a:spcBef>
              <a:buClr>
                <a:schemeClr val="tx2"/>
              </a:buClr>
              <a:defRPr sz="1350"/>
            </a:lvl3pPr>
            <a:lvl4pPr marL="1005840">
              <a:spcBef>
                <a:spcPts val="250"/>
              </a:spcBef>
              <a:buClr>
                <a:schemeClr val="tx2"/>
              </a:buClr>
              <a:defRPr sz="1200"/>
            </a:lvl4pPr>
            <a:lvl5pPr marL="1280160">
              <a:spcBef>
                <a:spcPts val="200"/>
              </a:spcBef>
              <a:buClr>
                <a:schemeClr val="tx2"/>
              </a:buCl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788670"/>
            <a:ext cx="4191000" cy="3840480"/>
          </a:xfrm>
        </p:spPr>
        <p:txBody>
          <a:bodyPr/>
          <a:lstStyle>
            <a:lvl1pPr marL="274320" indent="-274320">
              <a:spcBef>
                <a:spcPts val="900"/>
              </a:spcBef>
              <a:buClr>
                <a:schemeClr val="tx2"/>
              </a:buClr>
              <a:defRPr sz="1650"/>
            </a:lvl1pPr>
            <a:lvl2pPr marL="502920" indent="-228600">
              <a:spcBef>
                <a:spcPts val="350"/>
              </a:spcBef>
              <a:buClr>
                <a:schemeClr val="tx2"/>
              </a:buClr>
              <a:defRPr sz="1500"/>
            </a:lvl2pPr>
            <a:lvl3pPr marL="731520">
              <a:spcBef>
                <a:spcPts val="300"/>
              </a:spcBef>
              <a:buClr>
                <a:schemeClr val="tx2"/>
              </a:buClr>
              <a:defRPr sz="1350"/>
            </a:lvl3pPr>
            <a:lvl4pPr marL="1005840">
              <a:spcBef>
                <a:spcPts val="250"/>
              </a:spcBef>
              <a:buClr>
                <a:schemeClr val="tx2"/>
              </a:buClr>
              <a:defRPr sz="1200"/>
            </a:lvl4pPr>
            <a:lvl5pPr marL="1280160">
              <a:spcBef>
                <a:spcPts val="200"/>
              </a:spcBef>
              <a:buClr>
                <a:schemeClr val="tx2"/>
              </a:buCl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CS 190 Lecture Notes: Raft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1204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Raft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320040" y="788670"/>
            <a:ext cx="265176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3200400" y="788670"/>
            <a:ext cx="269748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5"/>
          </p:nvPr>
        </p:nvSpPr>
        <p:spPr>
          <a:xfrm>
            <a:off x="6126480" y="788670"/>
            <a:ext cx="269748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72203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Raft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919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148590"/>
            <a:ext cx="8534400" cy="548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0040" y="788670"/>
            <a:ext cx="8534400" cy="384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4864894"/>
            <a:ext cx="2286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95600" y="4864894"/>
            <a:ext cx="3429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fr-FR"/>
              <a:t>CS 190 Lecture Notes: Raft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864894"/>
            <a:ext cx="2286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72" r:id="rId3"/>
    <p:sldLayoutId id="2147483663" r:id="rId4"/>
    <p:sldLayoutId id="2147483673" r:id="rId5"/>
    <p:sldLayoutId id="2147483674" r:id="rId6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9pPr>
    </p:titleStyle>
    <p:bodyStyle>
      <a:lvl1pPr marL="274320" indent="-274320" algn="l" rtl="0" eaLnBrk="0" fontAlgn="base" hangingPunct="0">
        <a:spcBef>
          <a:spcPts val="9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800" b="1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rtl="0" eaLnBrk="0" fontAlgn="base" hangingPunct="0">
        <a:spcBef>
          <a:spcPts val="35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2pPr>
      <a:lvl3pPr marL="914400" indent="-182880" algn="l" rtl="0" eaLnBrk="0" fontAlgn="base" hangingPunct="0">
        <a:spcBef>
          <a:spcPts val="3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400">
          <a:solidFill>
            <a:schemeClr val="tx1"/>
          </a:solidFill>
          <a:latin typeface="+mn-lt"/>
        </a:defRPr>
      </a:lvl3pPr>
      <a:lvl4pPr marL="1280160" indent="-182880" algn="l" rtl="0" eaLnBrk="0" fontAlgn="base" hangingPunct="0">
        <a:spcBef>
          <a:spcPts val="25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4pPr>
      <a:lvl5pPr marL="1645920" indent="-182880" algn="l" rtl="0" eaLnBrk="0" fontAlgn="base" hangingPunct="0">
        <a:spcBef>
          <a:spcPts val="2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2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EE0395-A45E-4E20-8318-9E30FDCBD5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Separate Code Per State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6BC2DA-8ADA-462D-8FBE-FF46593C8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Raft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258761-7246-45C0-BEC8-9C8821B20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C41F38C-6C11-471B-8D32-A1E8D801F48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20040" y="696595"/>
            <a:ext cx="2651760" cy="3841115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void Server::run()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deque&lt;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RaftMessage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&gt;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mail_pile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server_loop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: while(true)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switch (state)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case LEADER: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cout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&lt;&lt; "Leader!" &lt;&lt;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endl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RaftMessage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request_append_entries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new_raft_message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request_append_entries.set_type_of_message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RaftMessage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::REQUEST_APPEND_ENTRIES);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broadcast_raft_message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request_append_entries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endParaRPr lang="en-US" sz="3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auto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time_of_next_heartbeat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get_leader_heartbeat_timeout_time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while (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milliseconds_until_time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time_of_next_heartbeat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) &gt; 0)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// deal with mail pile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while (!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mail_pile.empty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RaftMessage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first_msg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mail_pile.front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if (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first_msg.curr_term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 &gt;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storage.get_curr_term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update_server_term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first_msg.curr_term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state = FOLLOWER;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goto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server_loop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} else if (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first_msg.curr_term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 &lt;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storage.get_curr_term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switch (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first_msg.type_of_message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</a:t>
            </a:r>
            <a:r>
              <a:rPr lang="en-US" sz="300" dirty="0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case </a:t>
            </a:r>
            <a:r>
              <a:rPr lang="en-US" sz="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RaftMessage</a:t>
            </a:r>
            <a:r>
              <a:rPr lang="en-US" sz="300" dirty="0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::REQUEST_VOTE: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RaftMessage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response =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new_raft_message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response.set_type_of_message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RaftMessage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::RESPONSE_VOTE);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response.set_vote_granted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(false);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send_raft_message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(response,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first_msg.server_id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break;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</a:t>
            </a:r>
            <a:r>
              <a:rPr lang="en-US" sz="300" dirty="0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case </a:t>
            </a:r>
            <a:r>
              <a:rPr lang="en-US" sz="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RaftMessage</a:t>
            </a:r>
            <a:r>
              <a:rPr lang="en-US" sz="300" dirty="0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::REQUEST_APPEND_ENTRIES: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RaftMessage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response =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new_raft_message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response.set_type_of_message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RaftMessage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::RESPONSE_APPEND_ENTRIES);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response.set_entries_appended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(false);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send_raft_message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(response,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first_msg.server_id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break;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default: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break;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mail_pile.pop_front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} else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mail_pile.pop_front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add to mail pile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heartbeat_timeout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milliseconds_until_time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time_of_next_heartbeat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if (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heartbeat_timeout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&gt; 0)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vector&lt;int&gt;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readable_ids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if (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mailbox.wait_for_mail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((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size_t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heartbeat_timeout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readable_ids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add_mail_to_pile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(mailbox,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readable_ids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mail_pile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break;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}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2C13D61-CC15-498C-96C0-C15813AC9776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200400" y="696595"/>
            <a:ext cx="2697480" cy="3841115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case CANDIDATE: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cout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&lt;&lt; "Candidate!" &lt;&lt;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endl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update_server_term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storage.get_curr_term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 + 1);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cout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&lt;&lt; "Current Term: " &lt;&lt;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storage.get_curr_term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 &lt;&lt;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endl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endParaRPr lang="en-US" sz="3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// track votes and vote for self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unordered_set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&lt;int&gt;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votes_granted_from_ids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storage.set_voted_for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self_id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votes_granted_from_ids.insert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self_id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endParaRPr lang="en-US" sz="3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auto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time_of_election_end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get_election_timeout_time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endParaRPr lang="en-US" sz="3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// send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request_vote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to all other servers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RaftMessage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request_vote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new_raft_message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request_vote.set_type_of_message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RaftMessage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::REQUEST_VOTE);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broadcast_raft_message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request_vote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endParaRPr lang="en-US" sz="3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while (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milliseconds_until_time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time_of_election_end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) &gt; 0)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// deal with mail pile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while (!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mail_pile.empty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RaftMessage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first_msg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mail_pile.front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if (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first_msg.curr_term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 &gt;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storage.get_curr_term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update_server_term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first_msg.curr_term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state = FOLLOWER;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goto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server_loop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} else if (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first_msg.curr_term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 &lt;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storage.get_curr_term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switch (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first_msg.type_of_message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</a:t>
            </a:r>
            <a:r>
              <a:rPr lang="en-US" sz="300" dirty="0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case </a:t>
            </a:r>
            <a:r>
              <a:rPr lang="en-US" sz="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RaftMessage</a:t>
            </a:r>
            <a:r>
              <a:rPr lang="en-US" sz="300" dirty="0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::REQUEST_VOTE: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RaftMessage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response =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new_raft_message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response.set_type_of_message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RaftMessage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::RESPONSE_VOTE);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response.set_vote_granted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(false);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send_raft_message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(response,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first_msg.server_id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break;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</a:t>
            </a:r>
            <a:r>
              <a:rPr lang="en-US" sz="300" dirty="0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case </a:t>
            </a:r>
            <a:r>
              <a:rPr lang="en-US" sz="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RaftMessage</a:t>
            </a:r>
            <a:r>
              <a:rPr lang="en-US" sz="300" dirty="0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::REQUEST_APPEND_ENTRIES: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RaftMessage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response =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new_raft_message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response.set_type_of_message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RaftMessage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::RESPONSE_APPEND_ENTRIES);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response.set_entries_appended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(false);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send_raft_message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(response,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first_msg.server_id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break;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default: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break;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mail_pile.pop_front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} else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</a:t>
            </a:r>
            <a:r>
              <a:rPr lang="en-US" sz="300" dirty="0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 (</a:t>
            </a:r>
            <a:r>
              <a:rPr lang="en-US" sz="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first_msg.type_of_message</a:t>
            </a:r>
            <a:r>
              <a:rPr lang="en-US" sz="300" dirty="0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== </a:t>
            </a:r>
            <a:r>
              <a:rPr lang="en-US" sz="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RaftMessage</a:t>
            </a:r>
            <a:r>
              <a:rPr lang="en-US" sz="300" dirty="0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::RESPONSE_VOTE)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cout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&lt;&lt; "Reading mail from " &lt;&lt;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first_msg.server_id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 &lt;&lt; " vote granted: “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 &lt;&lt;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first_msg.vote_granted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 &lt;&lt;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endl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</a:t>
            </a:r>
            <a:r>
              <a:rPr lang="en-US" sz="300" dirty="0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 ((</a:t>
            </a:r>
            <a:r>
              <a:rPr lang="en-US" sz="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first_msg.type_of_message</a:t>
            </a:r>
            <a:r>
              <a:rPr lang="en-US" sz="300" dirty="0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== </a:t>
            </a:r>
            <a:r>
              <a:rPr lang="en-US" sz="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RaftMessage</a:t>
            </a:r>
            <a:r>
              <a:rPr lang="en-US" sz="300" dirty="0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::RESPONSE_VOTE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&amp;&amp;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first_msg.vote_granted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votes_granted_from_ids.insert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first_msg.server_id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if ((2 *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votes_granted_from_ids.size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()) &gt;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num_servers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mail_pile.pop_front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state = LEADER;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goto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server_loop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// append entries RPC received from new leader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} else </a:t>
            </a:r>
            <a:r>
              <a:rPr lang="en-US" sz="300" dirty="0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 (</a:t>
            </a:r>
            <a:r>
              <a:rPr lang="en-US" sz="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first_msg.type_of_message</a:t>
            </a:r>
            <a:r>
              <a:rPr lang="en-US" sz="300" dirty="0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== </a:t>
            </a:r>
            <a:r>
              <a:rPr lang="en-US" sz="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RaftMessage</a:t>
            </a:r>
            <a:r>
              <a:rPr lang="en-US" sz="300" dirty="0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::REQUEST_APPEND_ENTRIES)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state = FOLLOWER;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goto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server_loop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mail_pile.pop_front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// add to mail pile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int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election_timeout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milliseconds_until_time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time_of_election_end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if (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election_timeout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&gt; 0)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vector&lt;int&gt;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readable_ids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if (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mailbox.wait_for_mail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((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size_t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election_timeout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readable_ids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add_mail_to_pile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(mailbox,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readable_ids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mail_pile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}</a:t>
            </a:r>
          </a:p>
          <a:p>
            <a:pPr marL="0" indent="0">
              <a:spcBef>
                <a:spcPts val="0"/>
              </a:spcBef>
              <a:buNone/>
            </a:pPr>
            <a:endParaRPr lang="en-US" sz="3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// check if we should become leader despite not receiving votes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// occurs if there is only one server in the cluster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if ((2 *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votes_granted_from_ids.size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()) &gt;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num_servers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state = LEADER;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break;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}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E53F733-F962-412C-AD5E-99CB4B519C25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126480" y="696595"/>
            <a:ext cx="2697480" cy="3841115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spcBef>
                <a:spcPts val="0"/>
              </a:spcBef>
              <a:buNone/>
            </a:pPr>
            <a:endParaRPr lang="en-US" sz="3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case FOLLOWER: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cout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&lt;&lt; "Follower!" &lt;&lt;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endl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auto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next_heartbeat_deadline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get_election_timeout_time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cout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&lt;&lt; "Election timeout milliseconds: " &lt;&lt;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milliseconds_until_time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next_heartbeat_deadline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) &lt;&lt;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endl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endParaRPr lang="en-US" sz="3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while (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milliseconds_until_time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next_heartbeat_deadline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) &gt; 0)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while (!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mail_pile.empty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RaftMessage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first_msg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mail_pile.front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if (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first_msg.curr_term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 &gt;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storage.get_curr_term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update_server_term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first_msg.curr_term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state = FOLLOWER;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goto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server_loop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} else if (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first_msg.curr_term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 &lt;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storage.get_curr_term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switch (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first_msg.type_of_message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</a:t>
            </a:r>
            <a:r>
              <a:rPr lang="en-US" sz="300" dirty="0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case </a:t>
            </a:r>
            <a:r>
              <a:rPr lang="en-US" sz="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RaftMessage</a:t>
            </a:r>
            <a:r>
              <a:rPr lang="en-US" sz="300" dirty="0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::REQUEST_VOTE: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RaftMessage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response =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new_raft_message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response.set_type_of_message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RaftMessage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::RESPONSE_VOTE);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response.set_vote_granted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(false);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send_raft_message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(response,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first_msg.server_id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break;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</a:t>
            </a:r>
            <a:r>
              <a:rPr lang="en-US" sz="300" dirty="0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case </a:t>
            </a:r>
            <a:r>
              <a:rPr lang="en-US" sz="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RaftMessage</a:t>
            </a:r>
            <a:r>
              <a:rPr lang="en-US" sz="300" dirty="0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::REQUEST_APPEND_ENTRIES: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RaftMessage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response =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new_raft_message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response.set_type_of_message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RaftMessage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::RESPONSE_APPEND_ENTRIES);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response.set_entries_appended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(false);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send_raft_message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(response,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first_msg.server_id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break;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default: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break;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mail_pile.pop_front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} else { //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first_msg.curr_term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 == current term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switch (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first_msg.type_of_message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</a:t>
            </a:r>
            <a:r>
              <a:rPr lang="en-US" sz="300" dirty="0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case </a:t>
            </a:r>
            <a:r>
              <a:rPr lang="en-US" sz="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RaftMessage</a:t>
            </a:r>
            <a:r>
              <a:rPr lang="en-US" sz="300" dirty="0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::REQUEST_VOTE: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RaftMessage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response =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new_raft_message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response.set_type_of_message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RaftMessage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::RESPONSE_VOTE);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// determine how to vote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if (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storage.get_voted_for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 == -1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||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storage.get_voted_for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 ==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first_msg.server_id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storage.set_voted_for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first_msg.server_id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response.set_vote_granted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(true);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} else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response.set_vote_granted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(false);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}</a:t>
            </a:r>
          </a:p>
          <a:p>
            <a:pPr marL="0" indent="0">
              <a:spcBef>
                <a:spcPts val="0"/>
              </a:spcBef>
              <a:buNone/>
            </a:pPr>
            <a:endParaRPr lang="en-US" sz="3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send_raft_message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(response,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first_msg.server_id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cout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&lt;&lt; "Voted for " &lt;&lt;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storage.get_voted_for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 &lt;&lt; " in current term “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 &lt;&lt;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storage.get_curr_term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 &lt;&lt;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endl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cout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&lt;&lt; "Sent mail to " &lt;&lt;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first_msg.server_id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 &lt;&lt; " vote granted: “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 &lt;&lt;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response.vote_granted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 &lt;&lt;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endl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if (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response.vote_granted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mail_pile.pop_front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state = FOLLOWER;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goto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server_loop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break;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</a:t>
            </a:r>
            <a:r>
              <a:rPr lang="en-US" sz="300" dirty="0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case </a:t>
            </a:r>
            <a:r>
              <a:rPr lang="en-US" sz="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RaftMessage</a:t>
            </a:r>
            <a:r>
              <a:rPr lang="en-US" sz="300" dirty="0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::REQUEST_APPEND_ENTRIES: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RaftMessage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response =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new_raft_message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response.set_type_of_message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RaftMessage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::RESPONSE_APPEND_ENTRIES);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response.set_entries_appended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(false);</a:t>
            </a:r>
          </a:p>
          <a:p>
            <a:pPr marL="0" indent="0">
              <a:spcBef>
                <a:spcPts val="0"/>
              </a:spcBef>
              <a:buNone/>
            </a:pPr>
            <a:endParaRPr lang="en-US" sz="3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send_raft_message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(response,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first_msg.server_id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mail_pile.pop_front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state = FOLLOWER;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goto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server_loop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break;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// all other cases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</a:t>
            </a:r>
            <a:r>
              <a:rPr lang="en-US" sz="300" dirty="0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case </a:t>
            </a:r>
            <a:r>
              <a:rPr lang="en-US" sz="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RaftMessage</a:t>
            </a:r>
            <a:r>
              <a:rPr lang="en-US" sz="300" dirty="0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::RESPONSE_VOTE: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case </a:t>
            </a:r>
            <a:r>
              <a:rPr lang="en-US" sz="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RaftMessage</a:t>
            </a:r>
            <a:r>
              <a:rPr lang="en-US" sz="300" dirty="0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::RESPONSE_APPEND_ENTRIES: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default: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break;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mail_pile.pop_front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add to mail pile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int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heartbeat_timeout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milliseconds_until_time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next_heartbeat_deadline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if (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heartbeat_timeout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&gt; 0)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vector&lt;int&gt;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readable_ids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if (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mailbox.wait_for_mail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heartbeat_timeout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readable_ids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add_mail_to_pile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(mailbox,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readable_ids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mail_pile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state = CANDIDATE;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break;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}</a:t>
            </a:r>
          </a:p>
        </p:txBody>
      </p:sp>
    </p:spTree>
    <p:extLst>
      <p:ext uri="{BB962C8B-B14F-4D97-AF65-F5344CB8AC3E}">
        <p14:creationId xmlns:p14="http://schemas.microsoft.com/office/powerpoint/2010/main" val="22533542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020C1B90-B387-4898-9F06-FB830D2690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Dispatch on Message Type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463FD20-1B33-4E4E-866D-7985315275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Raft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8A2432-C240-4BB9-8647-B063B0387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42B0FDB-1CB3-43ED-859F-50E545D0441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void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RaftServer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::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HandlePeerMessage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(Peer* peer, char*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raw_message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, int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raw_message_len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lock_guard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&lt;mutex&gt; lock(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server_mutex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PeerMessage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message;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message.ParseFromString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(string(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raw_message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raw_message_len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));</a:t>
            </a:r>
          </a:p>
          <a:p>
            <a:pPr marL="0" indent="0">
              <a:spcBef>
                <a:spcPts val="0"/>
              </a:spcBef>
              <a:buNone/>
            </a:pPr>
            <a:endParaRPr lang="en-US" sz="3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LOG(DEBUG) &lt;&lt; "RECEIVE: " &lt;&lt;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Util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::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ProtoDebugString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(message);</a:t>
            </a:r>
          </a:p>
          <a:p>
            <a:pPr marL="0" indent="0">
              <a:spcBef>
                <a:spcPts val="0"/>
              </a:spcBef>
              <a:buNone/>
            </a:pPr>
            <a:endParaRPr lang="en-US" sz="3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if (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message.term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 &gt;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storage.current_term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TransitionCurrentTerm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message.term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TransitionServerState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(Follower);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endParaRPr lang="en-US" sz="3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switch (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message.type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case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PeerMessage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::APPENDENTRIES_REQUEST: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if (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message.term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 &lt;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storage.current_term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SendAppendEntriesResponse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(peer, false);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return;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SendAppendEntriesResponse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(peer, true);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election_timer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-&gt;Reset();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return;</a:t>
            </a:r>
          </a:p>
          <a:p>
            <a:pPr marL="0" indent="0">
              <a:spcBef>
                <a:spcPts val="0"/>
              </a:spcBef>
              <a:buNone/>
            </a:pPr>
            <a:endParaRPr lang="en-US" sz="3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case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PeerMessage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::APPENDENTRIES_RESPONSE: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if (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message.term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 &lt;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storage.current_term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// Drop responses with an outdated term; they indicate this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// response is for a request from a previous term.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return;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return;</a:t>
            </a:r>
          </a:p>
          <a:p>
            <a:pPr marL="0" indent="0">
              <a:spcBef>
                <a:spcPts val="0"/>
              </a:spcBef>
              <a:buNone/>
            </a:pPr>
            <a:endParaRPr lang="en-US" sz="3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case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PeerMessage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::REQUESTVOTE_REQUEST: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if (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message.term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 &lt;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storage.current_term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SendRequestVoteResponse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(peer, false);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return;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if (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storage.voted_for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 != "" &amp;&amp;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storage.voted_for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 !=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message.server_id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SendRequestVoteResponse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(peer, false);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return;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storage.set_voted_for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message.server_id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SendRequestVoteResponse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(peer, true);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election_timer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-&gt;Reset();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return;</a:t>
            </a:r>
          </a:p>
          <a:p>
            <a:pPr marL="0" indent="0">
              <a:spcBef>
                <a:spcPts val="0"/>
              </a:spcBef>
              <a:buNone/>
            </a:pPr>
            <a:endParaRPr lang="en-US" sz="3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case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PeerMessage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::REQUESTVOTE_RESPONSE: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if (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message.term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 &lt;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storage.current_term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// Drop responses with an outdated term; they indicate this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// response is for a request from a previous term.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return;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if (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message.vote_granted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ReceiveVote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message.server_id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return;</a:t>
            </a:r>
          </a:p>
          <a:p>
            <a:pPr marL="0" indent="0">
              <a:spcBef>
                <a:spcPts val="0"/>
              </a:spcBef>
              <a:buNone/>
            </a:pPr>
            <a:endParaRPr lang="en-US" sz="3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default: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cerr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&lt;&lt;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oslock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&lt;&lt; "Unexpected message type: " &lt;&lt;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Util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::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ProtoDebugString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(message) &lt;&lt;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endl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&lt;&lt;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osunlock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throw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RaftServerException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BCA2FB91-5DA3-4FC8-AA3E-5E604D46499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void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RaftServer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::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TransitionServerState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ServerState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new_state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LOG(INFO) &lt;&lt; "STATE: " &lt;&lt;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getServerStateString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server_state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) &lt;&lt;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" -&gt; " &lt;&lt;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getServerStateString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new_state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endParaRPr lang="en-US" sz="3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server_state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new_state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endParaRPr lang="en-US" sz="3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switch (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new_state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case Follower: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return;</a:t>
            </a:r>
          </a:p>
          <a:p>
            <a:pPr marL="0" indent="0">
              <a:spcBef>
                <a:spcPts val="0"/>
              </a:spcBef>
              <a:buNone/>
            </a:pPr>
            <a:endParaRPr lang="en-US" sz="3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case Candidate: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TransitionCurrentTerm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storage.current_term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 + 1);</a:t>
            </a:r>
          </a:p>
          <a:p>
            <a:pPr marL="0" indent="0">
              <a:spcBef>
                <a:spcPts val="0"/>
              </a:spcBef>
              <a:buNone/>
            </a:pPr>
            <a:endParaRPr lang="en-US" sz="3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// Candidate server votes for itself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storage.set_voted_for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server_id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ReceiveVote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server_id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endParaRPr lang="en-US" sz="3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for (Peer* peer: peers)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SendRequestVoteRequest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(peer);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election_timer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-&gt;Reset();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return;</a:t>
            </a:r>
          </a:p>
          <a:p>
            <a:pPr marL="0" indent="0">
              <a:spcBef>
                <a:spcPts val="0"/>
              </a:spcBef>
              <a:buNone/>
            </a:pPr>
            <a:endParaRPr lang="en-US" sz="3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case Leader: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return;</a:t>
            </a:r>
          </a:p>
          <a:p>
            <a:pPr marL="0" indent="0">
              <a:spcBef>
                <a:spcPts val="0"/>
              </a:spcBef>
              <a:buNone/>
            </a:pPr>
            <a:endParaRPr lang="en-US" sz="3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default: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cerr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&lt;&lt;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oslock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&lt;&lt; "Bad state transition to " &lt;&lt;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new_state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&lt;&lt;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endl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&lt;&lt;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osunlock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throw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RaftServerException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3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void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RaftServer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::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ReceiveVote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(string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server_id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votes[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server_id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] = true;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300" dirty="0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 (</a:t>
            </a:r>
            <a:r>
              <a:rPr lang="en-US" sz="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server_state</a:t>
            </a:r>
            <a:r>
              <a:rPr lang="en-US" sz="300" dirty="0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== Leader) return;</a:t>
            </a:r>
          </a:p>
          <a:p>
            <a:pPr marL="0" indent="0">
              <a:spcBef>
                <a:spcPts val="0"/>
              </a:spcBef>
              <a:buNone/>
            </a:pPr>
            <a:endParaRPr lang="en-US" sz="3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int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vote_count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for (auto const&amp; [_,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vote_granted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]: votes)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if (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vote_granted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vote_count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+= 1;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endParaRPr lang="en-US" sz="3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int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server_count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peers.size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 + 1;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int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majority_threshold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= (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server_count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/ 2) + 1;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if (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vote_count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&gt;=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majority_threshold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TransitionServerState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(Leader);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862437205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JO Colors">
      <a:dk1>
        <a:srgbClr val="000000"/>
      </a:dk1>
      <a:lt1>
        <a:srgbClr val="FFFFFF"/>
      </a:lt1>
      <a:dk2>
        <a:srgbClr val="0C5DA0"/>
      </a:dk2>
      <a:lt2>
        <a:srgbClr val="7F7F7F"/>
      </a:lt2>
      <a:accent1>
        <a:srgbClr val="75D071"/>
      </a:accent1>
      <a:accent2>
        <a:srgbClr val="E1FFE1"/>
      </a:accent2>
      <a:accent3>
        <a:srgbClr val="E5F4FF"/>
      </a:accent3>
      <a:accent4>
        <a:srgbClr val="9A0C27"/>
      </a:accent4>
      <a:accent5>
        <a:srgbClr val="FFFFB9"/>
      </a:accent5>
      <a:accent6>
        <a:srgbClr val="844F1A"/>
      </a:accent6>
      <a:hlink>
        <a:srgbClr val="005239"/>
      </a:hlink>
      <a:folHlink>
        <a:srgbClr val="A5001E"/>
      </a:folHlink>
    </a:clrScheme>
    <a:fontScheme name="Default Design">
      <a:majorFont>
        <a:latin typeface="Verdan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/>
        </a:solidFill>
        <a:ln w="19050">
          <a:solidFill>
            <a:schemeClr val="tx2"/>
          </a:solidFill>
        </a:ln>
      </a:spPr>
      <a:bodyPr rtlCol="0" anchor="ctr"/>
      <a:lstStyle>
        <a:defPPr algn="ctr">
          <a:defRPr sz="1600"/>
        </a:defPPr>
      </a:lstStyle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  <a:lnDef>
      <a:spPr>
        <a:ln w="19050" cap="rnd">
          <a:tailEnd type="triangle" w="med" len="lg"/>
        </a:ln>
        <a:effectLst/>
      </a:spPr>
      <a:bodyPr/>
      <a:lstStyle/>
      <a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>
          <a:defRPr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0050A0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004891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18928</TotalTime>
  <Words>2972</Words>
  <Application>Microsoft Office PowerPoint</Application>
  <PresentationFormat>On-screen Show (16:9)</PresentationFormat>
  <Paragraphs>359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Courier New</vt:lpstr>
      <vt:lpstr>Verdana</vt:lpstr>
      <vt:lpstr>Wingdings</vt:lpstr>
      <vt:lpstr>Default Design</vt:lpstr>
      <vt:lpstr>Separate Code Per State</vt:lpstr>
      <vt:lpstr>Dispatch on Message Type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John Ousterhout</dc:creator>
  <cp:lastModifiedBy>John Ousterhout</cp:lastModifiedBy>
  <cp:revision>884</cp:revision>
  <cp:lastPrinted>2011-01-25T21:54:55Z</cp:lastPrinted>
  <dcterms:created xsi:type="dcterms:W3CDTF">2008-10-19T02:20:00Z</dcterms:created>
  <dcterms:modified xsi:type="dcterms:W3CDTF">2023-02-15T00:01:28Z</dcterms:modified>
</cp:coreProperties>
</file>