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354" r:id="rId2"/>
    <p:sldId id="352" r:id="rId3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7"/>
    <a:srgbClr val="C0E0FA"/>
    <a:srgbClr val="E1F0FD"/>
    <a:srgbClr val="D7EEFF"/>
    <a:srgbClr val="FDDFE5"/>
    <a:srgbClr val="7B654F"/>
    <a:srgbClr val="967B60"/>
    <a:srgbClr val="F5FFF5"/>
    <a:srgbClr val="F4FCF4"/>
    <a:srgbClr val="EDF9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52" autoAdjust="0"/>
    <p:restoredTop sz="94673" autoAdjust="0"/>
  </p:normalViewPr>
  <p:slideViewPr>
    <p:cSldViewPr>
      <p:cViewPr varScale="1">
        <p:scale>
          <a:sx n="95" d="100"/>
          <a:sy n="95" d="100"/>
        </p:scale>
        <p:origin x="918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F33C5A0-49AD-4456-B170-B4454905C7F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20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APOSD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APOSD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190 Lecture Notes: APOSD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APOSD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APOSD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190 Lecture Notes: APOSD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3017B-0903-58F9-1099-72E48EBD8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6575425" algn="l"/>
              </a:tabLst>
            </a:pPr>
            <a:r>
              <a:rPr lang="en-US" dirty="0"/>
              <a:t>Sample Notes File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F63861-72C3-4C1B-158A-52F562255A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742950"/>
            <a:ext cx="4191000" cy="3886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Miscellaneous notes for </a:t>
            </a:r>
            <a:r>
              <a:rPr lang="en-US" sz="800" b="0" dirty="0" err="1">
                <a:latin typeface="Lucida Sans Typewriter" panose="020B0509030504030204" pitchFamily="49" charset="0"/>
              </a:rPr>
              <a:t>BasicTransport</a:t>
            </a:r>
            <a:r>
              <a:rPr lang="en-US" sz="800" b="0" dirty="0">
                <a:latin typeface="Lucida Sans Typewriter" panose="020B0509030504030204" pitchFamily="49" charset="0"/>
              </a:rPr>
              <a:t> implementation: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------------------------------------------------------</a:t>
            </a:r>
          </a:p>
          <a:p>
            <a:pPr marL="0" indent="0">
              <a:spcBef>
                <a:spcPts val="0"/>
              </a:spcBef>
              <a:buNone/>
            </a:pPr>
            <a:endParaRPr lang="en-US" sz="8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* Flow control: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  * Just blast?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  * Receiver driven (preparation for Homa)?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  * Parameter specifies # of outstanding bytes.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* Retransmission: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  * Receiver requests retransmit if offset of fully-received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    data hasn't advanced for a while. "</a:t>
            </a:r>
            <a:r>
              <a:rPr lang="en-US" sz="800" b="0" dirty="0" err="1">
                <a:latin typeface="Lucida Sans Typewriter" panose="020B0509030504030204" pitchFamily="49" charset="0"/>
              </a:rPr>
              <a:t>firstMissingByte</a:t>
            </a:r>
            <a:r>
              <a:rPr lang="en-US" sz="800" b="0" dirty="0">
                <a:latin typeface="Lucida Sans Typewriter" panose="020B0509030504030204" pitchFamily="49" charset="0"/>
              </a:rPr>
              <a:t>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  * Sender can PING if it hasn't received response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* RPC garbage collection: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  * Timer based: e.g. 100 us?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  * Or, when next RPC comes in?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  * Or, when last byte sent (but what if it's never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    requested)?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* Session setup: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  * None on server: just use unique RPC ids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* When to abort?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  * Client aborts if too much time elapses with no packets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    from server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  * Server aborts if too much time elapses with no packets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    from client?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* Are client and server hints needed?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  * For now, just use a hash table: lookup takes only 7-8 ns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  * But, what about the cost of *creating* an entry for each</a:t>
            </a:r>
            <a:br>
              <a:rPr lang="en-US" sz="800" b="0" dirty="0">
                <a:latin typeface="Lucida Sans Typewriter" panose="020B0509030504030204" pitchFamily="49" charset="0"/>
              </a:rPr>
            </a:br>
            <a:r>
              <a:rPr lang="en-US" sz="800" b="0" dirty="0">
                <a:latin typeface="Lucida Sans Typewriter" panose="020B0509030504030204" pitchFamily="49" charset="0"/>
              </a:rPr>
              <a:t>    incoming RPC?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* Packet types: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  * DATA: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    * RPC id (client + seq)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    * Packet id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    * Packet length?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    * RPC length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    * Ack id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A34052-8224-E482-07CD-D9C5914E26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742950"/>
            <a:ext cx="4191000" cy="3886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* GRANT: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    * RPC id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    * Offset: all bytes before this may be sent.  0 offset can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      be used as an "ACK"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  * RESEND: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    * Offset: resend packet containing this byte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  * PING: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    * Means client thinks RPC has stalled, needs to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      hear from server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* How to distinguish packets intended for client versus</a:t>
            </a:r>
            <a:br>
              <a:rPr lang="en-US" sz="800" b="0" dirty="0">
                <a:latin typeface="Lucida Sans Typewriter" panose="020B0509030504030204" pitchFamily="49" charset="0"/>
              </a:rPr>
            </a:br>
            <a:r>
              <a:rPr lang="en-US" sz="800" b="0" dirty="0">
                <a:latin typeface="Lucida Sans Typewriter" panose="020B0509030504030204" pitchFamily="49" charset="0"/>
              </a:rPr>
              <a:t>  server?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* How to keep track of out-of-order packets? It's a pity that</a:t>
            </a:r>
            <a:br>
              <a:rPr lang="en-US" sz="800" b="0" dirty="0">
                <a:latin typeface="Lucida Sans Typewriter" panose="020B0509030504030204" pitchFamily="49" charset="0"/>
              </a:rPr>
            </a:br>
            <a:r>
              <a:rPr lang="en-US" sz="800" b="0" dirty="0">
                <a:latin typeface="Lucida Sans Typewriter" panose="020B0509030504030204" pitchFamily="49" charset="0"/>
              </a:rPr>
              <a:t>  the driver already copies the data once, then we still have</a:t>
            </a:r>
            <a:br>
              <a:rPr lang="en-US" sz="800" b="0" dirty="0">
                <a:latin typeface="Lucida Sans Typewriter" panose="020B0509030504030204" pitchFamily="49" charset="0"/>
              </a:rPr>
            </a:br>
            <a:r>
              <a:rPr lang="en-US" sz="800" b="0" dirty="0">
                <a:latin typeface="Lucida Sans Typewriter" panose="020B0509030504030204" pitchFamily="49" charset="0"/>
              </a:rPr>
              <a:t>  a bunch of fragmented packets. Modify Buffer to help with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  this?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  * Keep map of </a:t>
            </a:r>
            <a:r>
              <a:rPr lang="en-US" sz="800" b="0" dirty="0" err="1">
                <a:latin typeface="Lucida Sans Typewriter" panose="020B0509030504030204" pitchFamily="49" charset="0"/>
              </a:rPr>
              <a:t>ooo</a:t>
            </a:r>
            <a:r>
              <a:rPr lang="en-US" sz="800" b="0" dirty="0">
                <a:latin typeface="Lucida Sans Typewriter" panose="020B0509030504030204" pitchFamily="49" charset="0"/>
              </a:rPr>
              <a:t> packets, indexed by offset.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* Check on synchronization issues: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  * Must lock in </a:t>
            </a:r>
            <a:r>
              <a:rPr lang="en-US" sz="800" b="0" dirty="0" err="1">
                <a:latin typeface="Lucida Sans Typewriter" panose="020B0509030504030204" pitchFamily="49" charset="0"/>
              </a:rPr>
              <a:t>getSession</a:t>
            </a:r>
            <a:r>
              <a:rPr lang="en-US" sz="800" b="0" dirty="0">
                <a:latin typeface="Lucida Sans Typewriter" panose="020B0509030504030204" pitchFamily="49" charset="0"/>
              </a:rPr>
              <a:t>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* Change the way Received objects work? E.g. assume packet is</a:t>
            </a:r>
            <a:br>
              <a:rPr lang="en-US" sz="800" b="0" dirty="0">
                <a:latin typeface="Lucida Sans Typewriter" panose="020B0509030504030204" pitchFamily="49" charset="0"/>
              </a:rPr>
            </a:br>
            <a:r>
              <a:rPr lang="en-US" sz="800" b="0" dirty="0">
                <a:latin typeface="Lucida Sans Typewriter" panose="020B0509030504030204" pitchFamily="49" charset="0"/>
              </a:rPr>
              <a:t>  stolen by default? Or, assume the caller must copy data out</a:t>
            </a:r>
            <a:br>
              <a:rPr lang="en-US" sz="800" b="0" dirty="0">
                <a:latin typeface="Lucida Sans Typewriter" panose="020B0509030504030204" pitchFamily="49" charset="0"/>
              </a:rPr>
            </a:br>
            <a:r>
              <a:rPr lang="en-US" sz="800" b="0" dirty="0">
                <a:latin typeface="Lucida Sans Typewriter" panose="020B0509030504030204" pitchFamily="49" charset="0"/>
              </a:rPr>
              <a:t>  (this might not work if packet is out of order, so it can’t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  be added to a buffer immediately).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* Handle </a:t>
            </a:r>
            <a:r>
              <a:rPr lang="en-US" sz="800" b="0" dirty="0" err="1">
                <a:latin typeface="Lucida Sans Typewriter" panose="020B0509030504030204" pitchFamily="49" charset="0"/>
              </a:rPr>
              <a:t>ackDeltas</a:t>
            </a:r>
            <a:r>
              <a:rPr lang="en-US" sz="800" b="0" dirty="0">
                <a:latin typeface="Lucida Sans Typewriter" panose="020B0509030504030204" pitchFamily="49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* Add service locator options for things like </a:t>
            </a:r>
            <a:r>
              <a:rPr lang="en-US" sz="800" b="0" dirty="0" err="1">
                <a:latin typeface="Lucida Sans Typewriter" panose="020B0509030504030204" pitchFamily="49" charset="0"/>
              </a:rPr>
              <a:t>networ</a:t>
            </a:r>
            <a:endParaRPr lang="en-US" sz="800" b="0" dirty="0">
              <a:latin typeface="Lucida Sans Typewriter" panose="020B05090305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  bandwidth and round trip time.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* Must we sometimes defer sending a request or response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  because the driver has no buffers available?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* What happens if all receive buffers become full?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800" b="0" dirty="0">
                <a:latin typeface="Lucida Sans Typewriter" panose="020B0509030504030204" pitchFamily="49" charset="0"/>
              </a:rPr>
              <a:t>* What if DATA packet arrives after ALL_DATA?</a:t>
            </a:r>
          </a:p>
          <a:p>
            <a:endParaRPr lang="en-US" sz="8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8209BD-CA4F-1D0F-94AA-E2868A1D7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APOSD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6CBDAC-D972-BAE2-A330-F3863AA1B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80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A0116-492C-3D01-DF16-B538EF51D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Editor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F86523-FDCB-E4E1-E350-16EF75CAD9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925830"/>
            <a:ext cx="4191000" cy="370332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Specialized:</a:t>
            </a:r>
          </a:p>
          <a:p>
            <a:pPr marL="0" indent="0">
              <a:buNone/>
            </a:pPr>
            <a:r>
              <a:rPr lang="en-US" sz="1500" b="0" dirty="0">
                <a:latin typeface="Lucida Sans Typewriter" panose="020B0509030504030204" pitchFamily="49" charset="0"/>
              </a:rPr>
              <a:t>void </a:t>
            </a:r>
            <a:r>
              <a:rPr lang="en-US" sz="1500" b="0" dirty="0" err="1">
                <a:latin typeface="Lucida Sans Typewriter" panose="020B0509030504030204" pitchFamily="49" charset="0"/>
              </a:rPr>
              <a:t>insertChar</a:t>
            </a:r>
            <a:r>
              <a:rPr lang="en-US" sz="1500" b="0" dirty="0">
                <a:latin typeface="Lucida Sans Typewriter" panose="020B0509030504030204" pitchFamily="49" charset="0"/>
              </a:rPr>
              <a:t>(Cursor </a:t>
            </a:r>
            <a:r>
              <a:rPr lang="en-US" sz="1500" b="0" dirty="0" err="1">
                <a:latin typeface="Lucida Sans Typewriter" panose="020B0509030504030204" pitchFamily="49" charset="0"/>
              </a:rPr>
              <a:t>cursor</a:t>
            </a:r>
            <a:r>
              <a:rPr lang="en-US" sz="1500" b="0" dirty="0">
                <a:latin typeface="Lucida Sans Typewriter" panose="020B0509030504030204" pitchFamily="49" charset="0"/>
              </a:rPr>
              <a:t>,</a:t>
            </a:r>
            <a:br>
              <a:rPr lang="en-US" sz="1500" b="0" dirty="0">
                <a:latin typeface="Lucida Sans Typewriter" panose="020B0509030504030204" pitchFamily="49" charset="0"/>
              </a:rPr>
            </a:br>
            <a:r>
              <a:rPr lang="en-US" sz="1500" b="0" dirty="0">
                <a:latin typeface="Lucida Sans Typewriter" panose="020B0509030504030204" pitchFamily="49" charset="0"/>
              </a:rPr>
              <a:t>        char c);</a:t>
            </a:r>
          </a:p>
          <a:p>
            <a:pPr marL="0" indent="0">
              <a:buNone/>
            </a:pPr>
            <a:r>
              <a:rPr lang="en-US" sz="1500" b="0" dirty="0">
                <a:latin typeface="Lucida Sans Typewriter" panose="020B0509030504030204" pitchFamily="49" charset="0"/>
              </a:rPr>
              <a:t>void backspace(Cursor cursor);</a:t>
            </a:r>
          </a:p>
          <a:p>
            <a:pPr marL="0" indent="0">
              <a:buNone/>
            </a:pPr>
            <a:r>
              <a:rPr lang="en-US" sz="1500" b="0" dirty="0">
                <a:latin typeface="Lucida Sans Typewriter" panose="020B0509030504030204" pitchFamily="49" charset="0"/>
              </a:rPr>
              <a:t>void delete(Cursor cursor);</a:t>
            </a:r>
          </a:p>
          <a:p>
            <a:pPr marL="0" indent="0">
              <a:buNone/>
            </a:pPr>
            <a:r>
              <a:rPr lang="en-US" sz="1500" b="0" dirty="0">
                <a:latin typeface="Lucida Sans Typewriter" panose="020B0509030504030204" pitchFamily="49" charset="0"/>
              </a:rPr>
              <a:t>void </a:t>
            </a:r>
            <a:r>
              <a:rPr lang="en-US" sz="1500" b="0" dirty="0" err="1">
                <a:latin typeface="Lucida Sans Typewriter" panose="020B0509030504030204" pitchFamily="49" charset="0"/>
              </a:rPr>
              <a:t>deleteSelection</a:t>
            </a:r>
            <a:r>
              <a:rPr lang="en-US" sz="1500" b="0" dirty="0">
                <a:latin typeface="Lucida Sans Typewriter" panose="020B0509030504030204" pitchFamily="49" charset="0"/>
              </a:rPr>
              <a:t>(</a:t>
            </a:r>
            <a:br>
              <a:rPr lang="en-US" sz="1500" b="0" dirty="0">
                <a:latin typeface="Lucida Sans Typewriter" panose="020B0509030504030204" pitchFamily="49" charset="0"/>
              </a:rPr>
            </a:br>
            <a:r>
              <a:rPr lang="en-US" sz="1500" b="0" dirty="0">
                <a:latin typeface="Lucida Sans Typewriter" panose="020B0509030504030204" pitchFamily="49" charset="0"/>
              </a:rPr>
              <a:t>        Selection selection);</a:t>
            </a:r>
          </a:p>
          <a:p>
            <a:pPr marL="0" indent="0">
              <a:buNone/>
            </a:pPr>
            <a:r>
              <a:rPr lang="en-US" sz="1500" b="0" dirty="0">
                <a:latin typeface="Lucida Sans Typewriter" panose="020B0509030504030204" pitchFamily="49" charset="0"/>
              </a:rPr>
              <a:t>...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EF0739-A570-6695-57C0-93695590E1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925830"/>
            <a:ext cx="4191000" cy="370332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General-purpose:</a:t>
            </a:r>
          </a:p>
          <a:p>
            <a:pPr marL="0" indent="0">
              <a:buNone/>
            </a:pPr>
            <a:r>
              <a:rPr lang="en-US" sz="1500" b="0" dirty="0">
                <a:latin typeface="Lucida Sans Typewriter" panose="020B0509030504030204" pitchFamily="49" charset="0"/>
              </a:rPr>
              <a:t>void insert(Position </a:t>
            </a:r>
            <a:r>
              <a:rPr lang="en-US" sz="1500" b="0" dirty="0" err="1">
                <a:latin typeface="Lucida Sans Typewriter" panose="020B0509030504030204" pitchFamily="49" charset="0"/>
              </a:rPr>
              <a:t>position</a:t>
            </a:r>
            <a:r>
              <a:rPr lang="en-US" sz="1500" b="0" dirty="0">
                <a:latin typeface="Lucida Sans Typewriter" panose="020B0509030504030204" pitchFamily="49" charset="0"/>
              </a:rPr>
              <a:t>,</a:t>
            </a:r>
            <a:br>
              <a:rPr lang="en-US" sz="1500" b="0" dirty="0">
                <a:latin typeface="Lucida Sans Typewriter" panose="020B0509030504030204" pitchFamily="49" charset="0"/>
              </a:rPr>
            </a:br>
            <a:r>
              <a:rPr lang="en-US" sz="1500" b="0" dirty="0">
                <a:latin typeface="Lucida Sans Typewriter" panose="020B0509030504030204" pitchFamily="49" charset="0"/>
              </a:rPr>
              <a:t>        String </a:t>
            </a:r>
            <a:r>
              <a:rPr lang="en-US" sz="1500" b="0" dirty="0" err="1">
                <a:latin typeface="Lucida Sans Typewriter" panose="020B0509030504030204" pitchFamily="49" charset="0"/>
              </a:rPr>
              <a:t>newText</a:t>
            </a:r>
            <a:r>
              <a:rPr lang="en-US" sz="1500" b="0" dirty="0">
                <a:latin typeface="Lucida Sans Typewriter" panose="020B05090305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500" b="0" dirty="0">
                <a:latin typeface="Lucida Sans Typewriter" panose="020B0509030504030204" pitchFamily="49" charset="0"/>
              </a:rPr>
              <a:t>void delete(Position start,</a:t>
            </a:r>
            <a:br>
              <a:rPr lang="en-US" sz="1500" b="0" dirty="0">
                <a:latin typeface="Lucida Sans Typewriter" panose="020B0509030504030204" pitchFamily="49" charset="0"/>
              </a:rPr>
            </a:br>
            <a:r>
              <a:rPr lang="en-US" sz="1500" b="0" dirty="0">
                <a:latin typeface="Lucida Sans Typewriter" panose="020B0509030504030204" pitchFamily="49" charset="0"/>
              </a:rPr>
              <a:t>        Position end);</a:t>
            </a:r>
          </a:p>
          <a:p>
            <a:pPr marL="0" indent="0">
              <a:buNone/>
            </a:pPr>
            <a:endParaRPr lang="en-US" sz="1500" b="0" dirty="0">
              <a:latin typeface="Lucida Sans Typewriter" panose="020B0509030504030204" pitchFamily="49" charset="0"/>
            </a:endParaRPr>
          </a:p>
          <a:p>
            <a:pPr marL="0" indent="0">
              <a:buNone/>
            </a:pPr>
            <a:endParaRPr lang="en-US" sz="1500" b="0" dirty="0">
              <a:latin typeface="Lucida Sans Typewriter" panose="020B0509030504030204" pitchFamily="49" charset="0"/>
            </a:endParaRPr>
          </a:p>
          <a:p>
            <a:pPr marL="0" indent="0">
              <a:buNone/>
            </a:pPr>
            <a:endParaRPr lang="en-US" sz="1500" b="0" dirty="0">
              <a:latin typeface="Lucida Sans Typewriter" panose="020B0509030504030204" pitchFamily="49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D2E4E5-A6D9-611F-D245-893B9C510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CS 190 Lecture Notes: APOSD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B3ADD2-242D-03DD-4035-952098330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1659D765-7126-4B95-ADF3-403BFECAA36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038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18291</TotalTime>
  <Words>580</Words>
  <Application>Microsoft Office PowerPoint</Application>
  <PresentationFormat>On-screen Show (16:9)</PresentationFormat>
  <Paragraphs>74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Lucida Sans Typewriter</vt:lpstr>
      <vt:lpstr>Verdana</vt:lpstr>
      <vt:lpstr>Wingdings</vt:lpstr>
      <vt:lpstr>Default Design</vt:lpstr>
      <vt:lpstr>Sample Notes File</vt:lpstr>
      <vt:lpstr>Text Editor 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859</cp:revision>
  <cp:lastPrinted>2011-01-25T21:54:55Z</cp:lastPrinted>
  <dcterms:created xsi:type="dcterms:W3CDTF">2008-10-19T02:20:00Z</dcterms:created>
  <dcterms:modified xsi:type="dcterms:W3CDTF">2023-01-20T21:19:38Z</dcterms:modified>
</cp:coreProperties>
</file>