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421" r:id="rId2"/>
    <p:sldId id="422" r:id="rId3"/>
    <p:sldId id="423" r:id="rId4"/>
    <p:sldId id="424" r:id="rId5"/>
    <p:sldId id="426" r:id="rId6"/>
    <p:sldId id="425" r:id="rId7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EFF"/>
    <a:srgbClr val="FDE3E8"/>
    <a:srgbClr val="FFFFB9"/>
    <a:srgbClr val="FFE07D"/>
    <a:srgbClr val="D6B9EB"/>
    <a:srgbClr val="CCAAE6"/>
    <a:srgbClr val="F5E1CD"/>
    <a:srgbClr val="FCD8DF"/>
    <a:srgbClr val="CDEAFF"/>
    <a:srgbClr val="CD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95" d="100"/>
          <a:sy n="95" d="100"/>
        </p:scale>
        <p:origin x="918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Project 1 Review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Project 1 Review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Project 1 Review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Project 1 Review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Project 1 Review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Project 1 Review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E0395-A45E-4E20-8318-9E30FDCBD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Separate Code Per State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6BC2DA-8ADA-462D-8FBE-FF46593C8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Project 1 Review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58761-7246-45C0-BEC8-9C8821B20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41F38C-6C11-471B-8D32-A1E8D801F4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0040" y="696595"/>
            <a:ext cx="2651760" cy="384111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Server::run()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deque&lt;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 while(true)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switch (state)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LEADER: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"Leader!"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request_append_entries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request_append_entries.set_type_of_message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broadcast_raft_message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request_append_entries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auto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time_of_next_heartbeat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get_leader_heartbeat_timeout_time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time_of_next_heartbeat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deal with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(!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mail_pile.empty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add to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time_of_next_heartbeat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vector&lt;int&gt;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mailbox.wait_for_mail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add_mail_to_pile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(mailbox,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C13D61-CC15-498C-96C0-C15813AC977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0" y="696595"/>
            <a:ext cx="2697480" cy="384111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CANDIDATE: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"Candidate!"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+ 1);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"Current Term: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track votes and vote for self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unordered_set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&lt;int&gt;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votes_granted_from_ids.insert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auto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time_of_election_end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get_election_timeout_time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send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to all other servers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broadcast_raft_message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time_of_election_end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deal with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(!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mail_pile.empty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==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"Reading mail from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" vote granted: “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==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&amp;&amp;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votes_granted_from_ids.insert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if ((2 *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votes_granted_from_ids.size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num_servers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state = LEADER;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// append entries RPC received from new leader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 else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==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add to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time_of_election_end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vector&lt;int&gt;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mailbox.wait_for_mail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add_mail_to_pile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(mailbox,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check if we should become leader despite not receiving votes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occurs if there is only one server in the cluster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((2 *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votes_granted_from_ids.size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num_servers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state = LEADER;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E53F733-F962-412C-AD5E-99CB4B519C2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6480" y="696595"/>
            <a:ext cx="2697480" cy="384111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FOLLOWER: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"Follower!"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auto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get_election_timeout_time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"Election timeout milliseconds: "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(!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mail_pile.empty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{ //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== current term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// determine how to vote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== -1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||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==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(true);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"Voted for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" in current term “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"Sent mail to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" vote granted: “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// all other cases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add to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int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vector&lt;int&gt;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mailbox.wait_for_mail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add_mail_to_pile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(mailbox,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state = CANDIDATE;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</p:spTree>
    <p:extLst>
      <p:ext uri="{BB962C8B-B14F-4D97-AF65-F5344CB8AC3E}">
        <p14:creationId xmlns:p14="http://schemas.microsoft.com/office/powerpoint/2010/main" val="225335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0C1B90-B387-4898-9F06-FB830D269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Dispatch on Message Type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63FD20-1B33-4E4E-866D-798531527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Project 1 Review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A2432-C240-4BB9-8647-B063B038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42B0FDB-1CB3-43ED-859F-50E545D0441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HandlePeerMessage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(Peer* peer, char*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raw_message_len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lock_guard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&lt;mutex&gt; lock(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server_mutex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message;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message.ParseFromString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(string(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raw_message_len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LOG(DEBUG) &lt;&lt; "RECEIVE: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Util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ProtoDebugString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(message);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TransitionCurrentTerm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(Follower);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switch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message.type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::APPENDENTRIES_REQUEST: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SendAppendEntriesResponse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SendAppendEntriesResponse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true);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-&gt;Reset();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::APPENDENTRIES_RESPONSE: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Drop responses with an outdated term; they indicate this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response is for a request from a previous term.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::REQUESTVOTE_REQUEST: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!= "" &amp;&amp;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!=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true);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-&gt;Reset();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::REQUESTVOTE_RESPONSE: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Drop responses with an outdated term; they indicate this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response is for a request from a previous term.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default: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cerr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"Unexpected message type: "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Util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ProtoDebugString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(message)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osunlock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throw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RaftServerException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CA2FB91-5DA3-4FC8-AA3E-5E604D46499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LOG(INFO) &lt;&lt; "STATE: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getServerStateString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" -&gt;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getServerStateString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switch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Follower: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Candidate: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TransitionCurrentTerm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+ 1);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Candidate server votes for itself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for (Peer* peer: peers)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SendRequestVoteRequest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-&gt;Reset();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Leader: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default: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cerr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"Bad state transition to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osunlock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throw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RaftServerException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(string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votes[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]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server_state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Leader)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for (auto const&amp; [_,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]: votes)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+=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peers.size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+ 1;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majority_threshold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/ 2) + 1;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&gt;=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majority_threshold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(Leader);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62437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6FEE06-BF6B-9604-F340-54D240952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Project 1 Review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4FD9C-8CE8-8A41-5FF6-656E6D77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7EBDB8E-AF4F-A5FC-5667-D609E9655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Primer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4B112C-8387-FAD5-1A42-2314ECAEF43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971550"/>
            <a:ext cx="8823960" cy="3657600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Lucida Sans Typewriter" panose="020B0509030504030204" pitchFamily="49" charset="0"/>
              </a:rPr>
              <a:t>throw std::</a:t>
            </a:r>
            <a:r>
              <a:rPr lang="en-US" dirty="0" err="1">
                <a:latin typeface="Lucida Sans Typewriter" panose="020B0509030504030204" pitchFamily="49" charset="0"/>
              </a:rPr>
              <a:t>runtime_error</a:t>
            </a:r>
            <a:r>
              <a:rPr lang="en-US" dirty="0">
                <a:latin typeface="Lucida Sans Typewriter" panose="020B0509030504030204" pitchFamily="49" charset="0"/>
              </a:rPr>
              <a:t>(“The sky is falling!”);</a:t>
            </a:r>
          </a:p>
          <a:p>
            <a:pPr marL="0" indent="0">
              <a:buNone/>
            </a:pPr>
            <a:endParaRPr lang="en-US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endParaRPr lang="en-US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endParaRPr lang="en-US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try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} catch (const std::</a:t>
            </a:r>
            <a:r>
              <a:rPr lang="en-US" dirty="0" err="1">
                <a:latin typeface="Lucida Sans Typewriter" panose="020B0509030504030204" pitchFamily="49" charset="0"/>
              </a:rPr>
              <a:t>runtime_error</a:t>
            </a:r>
            <a:r>
              <a:rPr lang="en-US" dirty="0">
                <a:latin typeface="Lucida Sans Typewriter" panose="020B0509030504030204" pitchFamily="49" charset="0"/>
              </a:rPr>
              <a:t>&amp; 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    </a:t>
            </a:r>
            <a:r>
              <a:rPr lang="en-US" dirty="0" err="1">
                <a:latin typeface="Lucida Sans Typewriter" panose="020B0509030504030204" pitchFamily="49" charset="0"/>
              </a:rPr>
              <a:t>fprintf</a:t>
            </a:r>
            <a:r>
              <a:rPr lang="en-US" dirty="0">
                <a:latin typeface="Lucida Sans Typewriter" panose="020B0509030504030204" pitchFamily="49" charset="0"/>
              </a:rPr>
              <a:t>(stderr, “Unexpected problem: %s\n”, </a:t>
            </a:r>
            <a:r>
              <a:rPr lang="en-US" dirty="0" err="1">
                <a:latin typeface="Lucida Sans Typewriter" panose="020B0509030504030204" pitchFamily="49" charset="0"/>
              </a:rPr>
              <a:t>e.what</a:t>
            </a:r>
            <a:r>
              <a:rPr lang="en-US" dirty="0">
                <a:latin typeface="Lucida Sans Typewriter" panose="020B05090305040302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    exit();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0F7A98-ED34-DB24-A996-A2F01056F53D}"/>
              </a:ext>
            </a:extLst>
          </p:cNvPr>
          <p:cNvSpPr txBox="1"/>
          <p:nvPr/>
        </p:nvSpPr>
        <p:spPr>
          <a:xfrm>
            <a:off x="4389120" y="971550"/>
            <a:ext cx="160300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Exception class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2AF691E-6108-797E-16F3-62F053D7F11C}"/>
              </a:ext>
            </a:extLst>
          </p:cNvPr>
          <p:cNvSpPr/>
          <p:nvPr/>
        </p:nvSpPr>
        <p:spPr>
          <a:xfrm>
            <a:off x="2483005" y="1122557"/>
            <a:ext cx="1821366" cy="260195"/>
          </a:xfrm>
          <a:custGeom>
            <a:avLst/>
            <a:gdLst>
              <a:gd name="connsiteX0" fmla="*/ 1821366 w 1821366"/>
              <a:gd name="connsiteY0" fmla="*/ 0 h 260195"/>
              <a:gd name="connsiteX1" fmla="*/ 0 w 1821366"/>
              <a:gd name="connsiteY1" fmla="*/ 260195 h 260195"/>
              <a:gd name="connsiteX0" fmla="*/ 1821366 w 1821366"/>
              <a:gd name="connsiteY0" fmla="*/ 0 h 260195"/>
              <a:gd name="connsiteX1" fmla="*/ 0 w 1821366"/>
              <a:gd name="connsiteY1" fmla="*/ 260195 h 260195"/>
              <a:gd name="connsiteX0" fmla="*/ 1821366 w 1821366"/>
              <a:gd name="connsiteY0" fmla="*/ 21237 h 281432"/>
              <a:gd name="connsiteX1" fmla="*/ 0 w 1821366"/>
              <a:gd name="connsiteY1" fmla="*/ 281432 h 281432"/>
              <a:gd name="connsiteX0" fmla="*/ 1821366 w 1821366"/>
              <a:gd name="connsiteY0" fmla="*/ 10950 h 271145"/>
              <a:gd name="connsiteX1" fmla="*/ 0 w 1821366"/>
              <a:gd name="connsiteY1" fmla="*/ 271145 h 271145"/>
              <a:gd name="connsiteX0" fmla="*/ 1821366 w 1821366"/>
              <a:gd name="connsiteY0" fmla="*/ 5841 h 266036"/>
              <a:gd name="connsiteX1" fmla="*/ 0 w 1821366"/>
              <a:gd name="connsiteY1" fmla="*/ 266036 h 266036"/>
              <a:gd name="connsiteX0" fmla="*/ 1821366 w 1821366"/>
              <a:gd name="connsiteY0" fmla="*/ 0 h 260195"/>
              <a:gd name="connsiteX1" fmla="*/ 0 w 1821366"/>
              <a:gd name="connsiteY1" fmla="*/ 260195 h 26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1366" h="260195">
                <a:moveTo>
                  <a:pt x="1821366" y="0"/>
                </a:moveTo>
                <a:cubicBezTo>
                  <a:pt x="1162205" y="4956"/>
                  <a:pt x="19824" y="-12389"/>
                  <a:pt x="0" y="260195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6196E0-9507-99B3-EB12-DF7D3FB60F8D}"/>
              </a:ext>
            </a:extLst>
          </p:cNvPr>
          <p:cNvSpPr txBox="1"/>
          <p:nvPr/>
        </p:nvSpPr>
        <p:spPr>
          <a:xfrm>
            <a:off x="7223760" y="1824246"/>
            <a:ext cx="93615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Message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EE685C7-6778-3A2D-9A15-E5739E820810}"/>
              </a:ext>
            </a:extLst>
          </p:cNvPr>
          <p:cNvSpPr/>
          <p:nvPr/>
        </p:nvSpPr>
        <p:spPr>
          <a:xfrm flipV="1">
            <a:off x="5303520" y="1703070"/>
            <a:ext cx="1821366" cy="260256"/>
          </a:xfrm>
          <a:custGeom>
            <a:avLst/>
            <a:gdLst>
              <a:gd name="connsiteX0" fmla="*/ 1821366 w 1821366"/>
              <a:gd name="connsiteY0" fmla="*/ 0 h 260195"/>
              <a:gd name="connsiteX1" fmla="*/ 0 w 1821366"/>
              <a:gd name="connsiteY1" fmla="*/ 260195 h 260195"/>
              <a:gd name="connsiteX0" fmla="*/ 1821366 w 1821366"/>
              <a:gd name="connsiteY0" fmla="*/ 0 h 260195"/>
              <a:gd name="connsiteX1" fmla="*/ 0 w 1821366"/>
              <a:gd name="connsiteY1" fmla="*/ 260195 h 260195"/>
              <a:gd name="connsiteX0" fmla="*/ 1821366 w 1821366"/>
              <a:gd name="connsiteY0" fmla="*/ 21237 h 281432"/>
              <a:gd name="connsiteX1" fmla="*/ 0 w 1821366"/>
              <a:gd name="connsiteY1" fmla="*/ 281432 h 281432"/>
              <a:gd name="connsiteX0" fmla="*/ 1821366 w 1821366"/>
              <a:gd name="connsiteY0" fmla="*/ 10950 h 271145"/>
              <a:gd name="connsiteX1" fmla="*/ 0 w 1821366"/>
              <a:gd name="connsiteY1" fmla="*/ 271145 h 271145"/>
              <a:gd name="connsiteX0" fmla="*/ 1821366 w 1821366"/>
              <a:gd name="connsiteY0" fmla="*/ 5841 h 266036"/>
              <a:gd name="connsiteX1" fmla="*/ 0 w 1821366"/>
              <a:gd name="connsiteY1" fmla="*/ 266036 h 266036"/>
              <a:gd name="connsiteX0" fmla="*/ 1821366 w 1821366"/>
              <a:gd name="connsiteY0" fmla="*/ 61 h 260256"/>
              <a:gd name="connsiteX1" fmla="*/ 0 w 1821366"/>
              <a:gd name="connsiteY1" fmla="*/ 260256 h 26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1366" h="260256">
                <a:moveTo>
                  <a:pt x="1821366" y="61"/>
                </a:moveTo>
                <a:cubicBezTo>
                  <a:pt x="1162205" y="5017"/>
                  <a:pt x="4955" y="-42066"/>
                  <a:pt x="0" y="260256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56F398-2EE8-42AA-0F13-950CD3EF8BA1}"/>
              </a:ext>
            </a:extLst>
          </p:cNvPr>
          <p:cNvSpPr txBox="1"/>
          <p:nvPr/>
        </p:nvSpPr>
        <p:spPr>
          <a:xfrm>
            <a:off x="5716833" y="2695002"/>
            <a:ext cx="2795637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Selects exceptions to catch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(any subclass)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2558ADD-4919-DC67-3B14-8F6CD532F1BD}"/>
              </a:ext>
            </a:extLst>
          </p:cNvPr>
          <p:cNvSpPr/>
          <p:nvPr/>
        </p:nvSpPr>
        <p:spPr>
          <a:xfrm>
            <a:off x="3840480" y="2991261"/>
            <a:ext cx="1821366" cy="357729"/>
          </a:xfrm>
          <a:custGeom>
            <a:avLst/>
            <a:gdLst>
              <a:gd name="connsiteX0" fmla="*/ 1821366 w 1821366"/>
              <a:gd name="connsiteY0" fmla="*/ 0 h 260195"/>
              <a:gd name="connsiteX1" fmla="*/ 0 w 1821366"/>
              <a:gd name="connsiteY1" fmla="*/ 260195 h 260195"/>
              <a:gd name="connsiteX0" fmla="*/ 1821366 w 1821366"/>
              <a:gd name="connsiteY0" fmla="*/ 0 h 260195"/>
              <a:gd name="connsiteX1" fmla="*/ 0 w 1821366"/>
              <a:gd name="connsiteY1" fmla="*/ 260195 h 260195"/>
              <a:gd name="connsiteX0" fmla="*/ 1821366 w 1821366"/>
              <a:gd name="connsiteY0" fmla="*/ 21237 h 281432"/>
              <a:gd name="connsiteX1" fmla="*/ 0 w 1821366"/>
              <a:gd name="connsiteY1" fmla="*/ 281432 h 281432"/>
              <a:gd name="connsiteX0" fmla="*/ 1821366 w 1821366"/>
              <a:gd name="connsiteY0" fmla="*/ 10950 h 271145"/>
              <a:gd name="connsiteX1" fmla="*/ 0 w 1821366"/>
              <a:gd name="connsiteY1" fmla="*/ 271145 h 271145"/>
              <a:gd name="connsiteX0" fmla="*/ 1821366 w 1821366"/>
              <a:gd name="connsiteY0" fmla="*/ 5841 h 266036"/>
              <a:gd name="connsiteX1" fmla="*/ 0 w 1821366"/>
              <a:gd name="connsiteY1" fmla="*/ 266036 h 266036"/>
              <a:gd name="connsiteX0" fmla="*/ 1821366 w 1821366"/>
              <a:gd name="connsiteY0" fmla="*/ 0 h 260195"/>
              <a:gd name="connsiteX1" fmla="*/ 0 w 1821366"/>
              <a:gd name="connsiteY1" fmla="*/ 260195 h 26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1366" h="260195">
                <a:moveTo>
                  <a:pt x="1821366" y="0"/>
                </a:moveTo>
                <a:cubicBezTo>
                  <a:pt x="1162205" y="4956"/>
                  <a:pt x="12389" y="-19817"/>
                  <a:pt x="0" y="260195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23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9F964C-E4C5-1BAB-B2AE-E7909F629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Project 1 Review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87FEF0-5AAF-EF66-19D9-B1C6C0CB9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460E0E-6922-1BF5-B252-0A896A616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Subclasses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450C90-670D-3155-9555-C117E50EC89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class Network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    public: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    class Exception : public std::</a:t>
            </a:r>
            <a:r>
              <a:rPr lang="en-US" dirty="0" err="1">
                <a:latin typeface="Lucida Sans Typewriter" panose="020B0509030504030204" pitchFamily="49" charset="0"/>
              </a:rPr>
              <a:t>runtime_error</a:t>
            </a:r>
            <a:r>
              <a:rPr lang="en-US" dirty="0">
                <a:latin typeface="Lucida Sans Typewriter" panose="020B0509030504030204" pitchFamily="49" charset="0"/>
              </a:rPr>
              <a:t> {};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    class </a:t>
            </a:r>
            <a:r>
              <a:rPr lang="en-US" dirty="0" err="1">
                <a:latin typeface="Lucida Sans Typewriter" panose="020B0509030504030204" pitchFamily="49" charset="0"/>
              </a:rPr>
              <a:t>BindError</a:t>
            </a:r>
            <a:r>
              <a:rPr lang="en-US" dirty="0">
                <a:latin typeface="Lucida Sans Typewriter" panose="020B0509030504030204" pitchFamily="49" charset="0"/>
              </a:rPr>
              <a:t> : public Exception {};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catch (const Network::Exception&amp; e) ...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catch (const Network::</a:t>
            </a:r>
            <a:r>
              <a:rPr lang="en-US" dirty="0" err="1">
                <a:latin typeface="Lucida Sans Typewriter" panose="020B0509030504030204" pitchFamily="49" charset="0"/>
              </a:rPr>
              <a:t>BindException</a:t>
            </a:r>
            <a:r>
              <a:rPr lang="en-US" dirty="0">
                <a:latin typeface="Lucida Sans Typewriter" panose="020B0509030504030204" pitchFamily="49" charset="0"/>
              </a:rPr>
              <a:t>&amp; e)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Lucida Sans Typewriter" panose="020B0509030504030204" pitchFamily="49" charset="0"/>
              </a:rPr>
              <a:t>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EF3DF0-E9E2-75F1-FF6C-DA153DA4C236}"/>
              </a:ext>
            </a:extLst>
          </p:cNvPr>
          <p:cNvSpPr txBox="1"/>
          <p:nvPr/>
        </p:nvSpPr>
        <p:spPr>
          <a:xfrm>
            <a:off x="5303520" y="2160548"/>
            <a:ext cx="230832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Catches all exceptions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from Network class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162482E-4354-63EA-04BE-323E234BCC51}"/>
              </a:ext>
            </a:extLst>
          </p:cNvPr>
          <p:cNvSpPr/>
          <p:nvPr/>
        </p:nvSpPr>
        <p:spPr>
          <a:xfrm>
            <a:off x="3931920" y="2448715"/>
            <a:ext cx="1318446" cy="260195"/>
          </a:xfrm>
          <a:custGeom>
            <a:avLst/>
            <a:gdLst>
              <a:gd name="connsiteX0" fmla="*/ 1821366 w 1821366"/>
              <a:gd name="connsiteY0" fmla="*/ 0 h 260195"/>
              <a:gd name="connsiteX1" fmla="*/ 0 w 1821366"/>
              <a:gd name="connsiteY1" fmla="*/ 260195 h 260195"/>
              <a:gd name="connsiteX0" fmla="*/ 1821366 w 1821366"/>
              <a:gd name="connsiteY0" fmla="*/ 0 h 260195"/>
              <a:gd name="connsiteX1" fmla="*/ 0 w 1821366"/>
              <a:gd name="connsiteY1" fmla="*/ 260195 h 260195"/>
              <a:gd name="connsiteX0" fmla="*/ 1821366 w 1821366"/>
              <a:gd name="connsiteY0" fmla="*/ 21237 h 281432"/>
              <a:gd name="connsiteX1" fmla="*/ 0 w 1821366"/>
              <a:gd name="connsiteY1" fmla="*/ 281432 h 281432"/>
              <a:gd name="connsiteX0" fmla="*/ 1821366 w 1821366"/>
              <a:gd name="connsiteY0" fmla="*/ 10950 h 271145"/>
              <a:gd name="connsiteX1" fmla="*/ 0 w 1821366"/>
              <a:gd name="connsiteY1" fmla="*/ 271145 h 271145"/>
              <a:gd name="connsiteX0" fmla="*/ 1821366 w 1821366"/>
              <a:gd name="connsiteY0" fmla="*/ 5841 h 266036"/>
              <a:gd name="connsiteX1" fmla="*/ 0 w 1821366"/>
              <a:gd name="connsiteY1" fmla="*/ 266036 h 266036"/>
              <a:gd name="connsiteX0" fmla="*/ 1821366 w 1821366"/>
              <a:gd name="connsiteY0" fmla="*/ 0 h 260195"/>
              <a:gd name="connsiteX1" fmla="*/ 0 w 1821366"/>
              <a:gd name="connsiteY1" fmla="*/ 260195 h 26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1366" h="260195">
                <a:moveTo>
                  <a:pt x="1821366" y="0"/>
                </a:moveTo>
                <a:cubicBezTo>
                  <a:pt x="1162205" y="4956"/>
                  <a:pt x="19824" y="-12389"/>
                  <a:pt x="0" y="260195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5E8707-DA5B-CD44-58ED-A6625A1EFB34}"/>
              </a:ext>
            </a:extLst>
          </p:cNvPr>
          <p:cNvSpPr txBox="1"/>
          <p:nvPr/>
        </p:nvSpPr>
        <p:spPr>
          <a:xfrm>
            <a:off x="5303520" y="3661596"/>
            <a:ext cx="1590179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Catches only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 err="1">
                <a:solidFill>
                  <a:schemeClr val="tx2"/>
                </a:solidFill>
              </a:rPr>
              <a:t>BindExceptions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EB6AC57-3FC1-7D00-A8E6-B31902332CB4}"/>
              </a:ext>
            </a:extLst>
          </p:cNvPr>
          <p:cNvSpPr/>
          <p:nvPr/>
        </p:nvSpPr>
        <p:spPr>
          <a:xfrm flipV="1">
            <a:off x="3931920" y="3669029"/>
            <a:ext cx="1325880" cy="260195"/>
          </a:xfrm>
          <a:custGeom>
            <a:avLst/>
            <a:gdLst>
              <a:gd name="connsiteX0" fmla="*/ 1821366 w 1821366"/>
              <a:gd name="connsiteY0" fmla="*/ 0 h 260195"/>
              <a:gd name="connsiteX1" fmla="*/ 0 w 1821366"/>
              <a:gd name="connsiteY1" fmla="*/ 260195 h 260195"/>
              <a:gd name="connsiteX0" fmla="*/ 1821366 w 1821366"/>
              <a:gd name="connsiteY0" fmla="*/ 0 h 260195"/>
              <a:gd name="connsiteX1" fmla="*/ 0 w 1821366"/>
              <a:gd name="connsiteY1" fmla="*/ 260195 h 260195"/>
              <a:gd name="connsiteX0" fmla="*/ 1821366 w 1821366"/>
              <a:gd name="connsiteY0" fmla="*/ 21237 h 281432"/>
              <a:gd name="connsiteX1" fmla="*/ 0 w 1821366"/>
              <a:gd name="connsiteY1" fmla="*/ 281432 h 281432"/>
              <a:gd name="connsiteX0" fmla="*/ 1821366 w 1821366"/>
              <a:gd name="connsiteY0" fmla="*/ 10950 h 271145"/>
              <a:gd name="connsiteX1" fmla="*/ 0 w 1821366"/>
              <a:gd name="connsiteY1" fmla="*/ 271145 h 271145"/>
              <a:gd name="connsiteX0" fmla="*/ 1821366 w 1821366"/>
              <a:gd name="connsiteY0" fmla="*/ 5841 h 266036"/>
              <a:gd name="connsiteX1" fmla="*/ 0 w 1821366"/>
              <a:gd name="connsiteY1" fmla="*/ 266036 h 266036"/>
              <a:gd name="connsiteX0" fmla="*/ 1821366 w 1821366"/>
              <a:gd name="connsiteY0" fmla="*/ 0 h 260195"/>
              <a:gd name="connsiteX1" fmla="*/ 0 w 1821366"/>
              <a:gd name="connsiteY1" fmla="*/ 260195 h 26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1366" h="260195">
                <a:moveTo>
                  <a:pt x="1821366" y="0"/>
                </a:moveTo>
                <a:cubicBezTo>
                  <a:pt x="1162205" y="4956"/>
                  <a:pt x="19824" y="-12389"/>
                  <a:pt x="0" y="260195"/>
                </a:cubicBezTo>
              </a:path>
            </a:pathLst>
          </a:custGeom>
          <a:noFill/>
          <a:ln w="19050"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67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949E2-3732-21A8-0529-5D8E25123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D6995F9-F10B-A5E1-2A40-A139E13F4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Project 1 Review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B807EE-FDD6-EC08-5B77-F0343478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841442-8320-0C3D-C39C-4D3FC65E0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</a:t>
            </a:r>
            <a:r>
              <a:rPr lang="en-US" dirty="0" err="1"/>
              <a:t>Superclasses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ABEC6B-C00E-926B-1111-3366EA0AA3D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971550"/>
            <a:ext cx="8503920" cy="3657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class Network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public: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class Exception : public </a:t>
            </a:r>
            <a:r>
              <a:rPr lang="en-US" sz="14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PrintfException</a:t>
            </a:r>
            <a:r>
              <a:rPr lang="en-US" sz="1400" dirty="0">
                <a:latin typeface="Lucida Sans Typewriter" panose="020B0509030504030204" pitchFamily="49" charset="0"/>
              </a:rPr>
              <a:t> {};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class </a:t>
            </a:r>
            <a:r>
              <a:rPr lang="en-US" sz="1400" dirty="0" err="1">
                <a:latin typeface="Lucida Sans Typewriter" panose="020B0509030504030204" pitchFamily="49" charset="0"/>
              </a:rPr>
              <a:t>BindError</a:t>
            </a:r>
            <a:r>
              <a:rPr lang="en-US" sz="1400" dirty="0">
                <a:latin typeface="Lucida Sans Typewriter" panose="020B0509030504030204" pitchFamily="49" charset="0"/>
              </a:rPr>
              <a:t> : public </a:t>
            </a:r>
            <a:r>
              <a:rPr lang="en-US" sz="140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PrintfException</a:t>
            </a:r>
            <a:r>
              <a:rPr lang="en-US" sz="1400" dirty="0">
                <a:latin typeface="Lucida Sans Typewriter" panose="020B0509030504030204" pitchFamily="49" charset="0"/>
              </a:rPr>
              <a:t> {};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throw </a:t>
            </a:r>
            <a:r>
              <a:rPr lang="en-US" sz="1400" dirty="0" err="1">
                <a:latin typeface="Lucida Sans Typewriter" panose="020B0509030504030204" pitchFamily="49" charset="0"/>
              </a:rPr>
              <a:t>BindError</a:t>
            </a:r>
            <a:r>
              <a:rPr lang="en-US" sz="1400" dirty="0">
                <a:latin typeface="Lucida Sans Typewriter" panose="020B0509030504030204" pitchFamily="49" charset="0"/>
              </a:rPr>
              <a:t>(“Couldn’t bind to port %d: %s”, port, </a:t>
            </a:r>
            <a:r>
              <a:rPr lang="en-US" sz="1400" dirty="0" err="1">
                <a:latin typeface="Lucida Sans Typewriter" panose="020B0509030504030204" pitchFamily="49" charset="0"/>
              </a:rPr>
              <a:t>strerror</a:t>
            </a:r>
            <a:r>
              <a:rPr lang="en-US" sz="1400" dirty="0">
                <a:latin typeface="Lucida Sans Typewriter" panose="020B0509030504030204" pitchFamily="49" charset="0"/>
              </a:rPr>
              <a:t>(</a:t>
            </a:r>
            <a:r>
              <a:rPr lang="en-US" sz="1400" dirty="0" err="1">
                <a:latin typeface="Lucida Sans Typewriter" panose="020B0509030504030204" pitchFamily="49" charset="0"/>
              </a:rPr>
              <a:t>errno</a:t>
            </a:r>
            <a:r>
              <a:rPr lang="en-US" sz="1400" dirty="0">
                <a:latin typeface="Lucida Sans Typewriter" panose="020B0509030504030204" pitchFamily="49" charset="0"/>
              </a:rPr>
              <a:t>));</a:t>
            </a:r>
          </a:p>
        </p:txBody>
      </p:sp>
    </p:spTree>
    <p:extLst>
      <p:ext uri="{BB962C8B-B14F-4D97-AF65-F5344CB8AC3E}">
        <p14:creationId xmlns:p14="http://schemas.microsoft.com/office/powerpoint/2010/main" val="3385661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BA036-50D3-6895-E640-71B5CC6C7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C34710-0FCD-4047-7542-638A7D2A6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Project 1 Review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D7D3AD-AB00-B516-7FE2-C6FDE7855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392D83-F354-F122-EF18-A7ABDD08A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</a:t>
            </a:r>
            <a:r>
              <a:rPr lang="en-US" dirty="0" err="1"/>
              <a:t>Superclasses</a:t>
            </a:r>
            <a:r>
              <a:rPr lang="en-US" dirty="0"/>
              <a:t>, cont’d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07ADA5-8106-286D-80AA-4456D3191B7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class </a:t>
            </a:r>
            <a:r>
              <a:rPr lang="en-US" sz="1400" dirty="0" err="1">
                <a:latin typeface="Lucida Sans Typewriter" panose="020B0509030504030204" pitchFamily="49" charset="0"/>
              </a:rPr>
              <a:t>PrintfException</a:t>
            </a:r>
            <a:r>
              <a:rPr lang="en-US" sz="1400" dirty="0">
                <a:latin typeface="Lucida Sans Typewriter" panose="020B0509030504030204" pitchFamily="49" charset="0"/>
              </a:rPr>
              <a:t> : public std::exception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public: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</a:t>
            </a:r>
            <a:r>
              <a:rPr lang="en-US" sz="1400" dirty="0" err="1">
                <a:latin typeface="Lucida Sans Typewriter" panose="020B0509030504030204" pitchFamily="49" charset="0"/>
              </a:rPr>
              <a:t>PrintfException</a:t>
            </a:r>
            <a:r>
              <a:rPr lang="en-US" sz="1400" dirty="0">
                <a:latin typeface="Lucida Sans Typewriter" panose="020B0509030504030204" pitchFamily="49" charset="0"/>
              </a:rPr>
              <a:t>(const char *format, ...) : _msg()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        char </a:t>
            </a:r>
            <a:r>
              <a:rPr lang="en-US" sz="1400" dirty="0" err="1">
                <a:latin typeface="Lucida Sans Typewriter" panose="020B0509030504030204" pitchFamily="49" charset="0"/>
              </a:rPr>
              <a:t>buf</a:t>
            </a:r>
            <a:r>
              <a:rPr lang="en-US" sz="1400" dirty="0">
                <a:latin typeface="Lucida Sans Typewriter" panose="020B0509030504030204" pitchFamily="49" charset="0"/>
              </a:rPr>
              <a:t>[1000];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        </a:t>
            </a:r>
            <a:r>
              <a:rPr lang="en-US" sz="1400" dirty="0" err="1">
                <a:latin typeface="Lucida Sans Typewriter" panose="020B0509030504030204" pitchFamily="49" charset="0"/>
              </a:rPr>
              <a:t>va_list</a:t>
            </a:r>
            <a:r>
              <a:rPr lang="en-US" sz="1400" dirty="0">
                <a:latin typeface="Lucida Sans Typewriter" panose="020B0509030504030204" pitchFamily="49" charset="0"/>
              </a:rPr>
              <a:t> ap;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        </a:t>
            </a:r>
            <a:r>
              <a:rPr lang="en-US" sz="1400" dirty="0" err="1">
                <a:latin typeface="Lucida Sans Typewriter" panose="020B0509030504030204" pitchFamily="49" charset="0"/>
              </a:rPr>
              <a:t>va_start</a:t>
            </a:r>
            <a:r>
              <a:rPr lang="en-US" sz="1400" dirty="0">
                <a:latin typeface="Lucida Sans Typewriter" panose="020B0509030504030204" pitchFamily="49" charset="0"/>
              </a:rPr>
              <a:t>(ap, format);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        </a:t>
            </a:r>
            <a:r>
              <a:rPr lang="en-US" sz="1400" dirty="0" err="1">
                <a:latin typeface="Lucida Sans Typewriter" panose="020B0509030504030204" pitchFamily="49" charset="0"/>
              </a:rPr>
              <a:t>vsnprintf</a:t>
            </a:r>
            <a:r>
              <a:rPr lang="en-US" sz="1400" dirty="0">
                <a:latin typeface="Lucida Sans Typewriter" panose="020B0509030504030204" pitchFamily="49" charset="0"/>
              </a:rPr>
              <a:t>(</a:t>
            </a:r>
            <a:r>
              <a:rPr lang="en-US" sz="1400" dirty="0" err="1">
                <a:latin typeface="Lucida Sans Typewriter" panose="020B0509030504030204" pitchFamily="49" charset="0"/>
              </a:rPr>
              <a:t>buf</a:t>
            </a:r>
            <a:r>
              <a:rPr lang="en-US" sz="1400" dirty="0">
                <a:latin typeface="Lucida Sans Typewriter" panose="020B0509030504030204" pitchFamily="49" charset="0"/>
              </a:rPr>
              <a:t>, </a:t>
            </a:r>
            <a:r>
              <a:rPr lang="en-US" sz="1400" dirty="0" err="1">
                <a:latin typeface="Lucida Sans Typewriter" panose="020B0509030504030204" pitchFamily="49" charset="0"/>
              </a:rPr>
              <a:t>sizeof</a:t>
            </a:r>
            <a:r>
              <a:rPr lang="en-US" sz="1400" dirty="0">
                <a:latin typeface="Lucida Sans Typewriter" panose="020B0509030504030204" pitchFamily="49" charset="0"/>
              </a:rPr>
              <a:t>(</a:t>
            </a:r>
            <a:r>
              <a:rPr lang="en-US" sz="1400" dirty="0" err="1">
                <a:latin typeface="Lucida Sans Typewriter" panose="020B0509030504030204" pitchFamily="49" charset="0"/>
              </a:rPr>
              <a:t>buf</a:t>
            </a:r>
            <a:r>
              <a:rPr lang="en-US" sz="1400" dirty="0">
                <a:latin typeface="Lucida Sans Typewriter" panose="020B0509030504030204" pitchFamily="49" charset="0"/>
              </a:rPr>
              <a:t>), format, ap);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        _</a:t>
            </a:r>
            <a:r>
              <a:rPr lang="en-US" sz="1400" dirty="0" err="1">
                <a:latin typeface="Lucida Sans Typewriter" panose="020B0509030504030204" pitchFamily="49" charset="0"/>
              </a:rPr>
              <a:t>msg.assign</a:t>
            </a:r>
            <a:r>
              <a:rPr lang="en-US" sz="1400" dirty="0">
                <a:latin typeface="Lucida Sans Typewriter" panose="020B0509030504030204" pitchFamily="49" charset="0"/>
              </a:rPr>
              <a:t>(</a:t>
            </a:r>
            <a:r>
              <a:rPr lang="en-US" sz="1400" dirty="0" err="1">
                <a:latin typeface="Lucida Sans Typewriter" panose="020B0509030504030204" pitchFamily="49" charset="0"/>
              </a:rPr>
              <a:t>buf</a:t>
            </a:r>
            <a:r>
              <a:rPr lang="en-US" sz="140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    virtual const char* what() const </a:t>
            </a:r>
            <a:r>
              <a:rPr lang="en-US" sz="1400" dirty="0" err="1">
                <a:latin typeface="Lucida Sans Typewriter" panose="020B0509030504030204" pitchFamily="49" charset="0"/>
              </a:rPr>
              <a:t>noexcept</a:t>
            </a:r>
            <a:r>
              <a:rPr lang="en-US" sz="1400" dirty="0">
                <a:latin typeface="Lucida Sans Typewriter" panose="020B0509030504030204" pitchFamily="49" charset="0"/>
              </a:rPr>
              <a:t> override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        return _</a:t>
            </a:r>
            <a:r>
              <a:rPr lang="en-US" sz="1400" dirty="0" err="1">
                <a:latin typeface="Lucida Sans Typewriter" panose="020B0509030504030204" pitchFamily="49" charset="0"/>
              </a:rPr>
              <a:t>msg.c_str</a:t>
            </a:r>
            <a:r>
              <a:rPr lang="en-US" sz="140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private: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        std::string _msg;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Lucida Sans Typewriter" panose="020B05090305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47592273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19116</TotalTime>
  <Words>3291</Words>
  <Application>Microsoft Office PowerPoint</Application>
  <PresentationFormat>On-screen Show (16:9)</PresentationFormat>
  <Paragraphs>423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Courier New</vt:lpstr>
      <vt:lpstr>Lucida Sans Typewriter</vt:lpstr>
      <vt:lpstr>Verdana</vt:lpstr>
      <vt:lpstr>Wingdings</vt:lpstr>
      <vt:lpstr>Default Design</vt:lpstr>
      <vt:lpstr>Separate Code Per State</vt:lpstr>
      <vt:lpstr>Dispatch on Message Type</vt:lpstr>
      <vt:lpstr>Exception Primer</vt:lpstr>
      <vt:lpstr>Exception Subclasses</vt:lpstr>
      <vt:lpstr>Exception Superclasses</vt:lpstr>
      <vt:lpstr>Exception Superclasses, cont’d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888</cp:revision>
  <cp:lastPrinted>2011-01-25T21:54:55Z</cp:lastPrinted>
  <dcterms:created xsi:type="dcterms:W3CDTF">2008-10-19T02:20:00Z</dcterms:created>
  <dcterms:modified xsi:type="dcterms:W3CDTF">2024-02-12T23:07:45Z</dcterms:modified>
</cp:coreProperties>
</file>