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notesSlides/notesSlide22.xml" ContentType="application/vnd.openxmlformats-officedocument.presentationml.notesSlide+xml"/>
  <Override PartName="/ppt/notesSlides/notesSlide14.xml" ContentType="application/vnd.openxmlformats-officedocument.presentationml.notesSlide+xml"/>
  <Override PartName="/ppt/slides/slide22.xml" ContentType="application/vnd.openxmlformats-officedocument.presentationml.slide+xml"/>
  <Override PartName="/ppt/theme/theme2.xml" ContentType="application/vnd.openxmlformats-officedocument.theme+xml"/>
  <Override PartName="/ppt/notesSlides/notesSlide11.xml" ContentType="application/vnd.openxmlformats-officedocument.presentationml.notesSlide+xml"/>
  <Override PartName="/ppt/slides/slide2.xml" ContentType="application/vnd.openxmlformats-officedocument.presentationml.slide+xml"/>
  <Override PartName="/docProps/app.xml" ContentType="application/vnd.openxmlformats-officedocument.extended-properties+xml"/>
  <Override PartName="/ppt/notesSlides/notesSlide9.xml" ContentType="application/vnd.openxmlformats-officedocument.presentationml.notesSlide+xml"/>
  <Override PartName="/ppt/notesSlides/notesSlide25.xml" ContentType="application/vnd.openxmlformats-officedocument.presentationml.notesSlide+xml"/>
  <Override PartName="/ppt/slides/slide11.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notesSlides/notesSlide16.xml" ContentType="application/vnd.openxmlformats-officedocument.presentationml.notesSlide+xml"/>
  <Override PartName="/ppt/notesSlides/notesSlide21.xml" ContentType="application/vnd.openxmlformats-officedocument.presentationml.notesSlid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s/slide23.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26.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Override PartName="/ppt/notesSlides/notesSlide7.xml" ContentType="application/vnd.openxmlformats-officedocument.presentationml.notesSlide+xml"/>
  <Override PartName="/ppt/notesSlides/notesSlide15.xml" ContentType="application/vnd.openxmlformats-officedocument.presentationml.notesSlide+xml"/>
  <Override PartName="/ppt/slides/slide25.xml" ContentType="application/vnd.openxmlformats-officedocument.presentationml.slide+xml"/>
  <Override PartName="/ppt/notesSlides/notesSlide4.xml" ContentType="application/vnd.openxmlformats-officedocument.presentationml.notesSlide+xml"/>
  <Override PartName="/ppt/notesSlides/notesSlide19.xml" ContentType="application/vnd.openxmlformats-officedocument.presentationml.notes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notesSlides/notesSlide17.xml" ContentType="application/vnd.openxmlformats-officedocument.presentationml.notesSlide+xml"/>
  <Override PartName="/ppt/notesSlides/notesSlide23.xml" ContentType="application/vnd.openxmlformats-officedocument.presentationml.notesSlide+xml"/>
  <Override PartName="/ppt/notesSlides/notesSlide26.xml" ContentType="application/vnd.openxmlformats-officedocument.presentationml.notesSlide+xml"/>
  <Override PartName="/ppt/notesSlides/notesSlide12.xml" ContentType="application/vnd.openxmlformats-officedocument.presentationml.notesSlide+xml"/>
  <Default Extension="pict" ContentType="image/pict"/>
  <Override PartName="/ppt/notesSlides/notesSlide6.xml" ContentType="application/vnd.openxmlformats-officedocument.presentationml.notes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vml" ContentType="application/vnd.openxmlformats-officedocument.vmlDrawing"/>
  <Override PartName="/ppt/notesSlides/notesSlide18.xml" ContentType="application/vnd.openxmlformats-officedocument.presentationml.notesSlide+xml"/>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embeddings/Microsoft_Equation1.bin" ContentType="application/vnd.openxmlformats-officedocument.oleObject"/>
  <Override PartName="/ppt/slides/slide27.xml" ContentType="application/vnd.openxmlformats-officedocument.presentationml.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Override PartName="/ppt/notesSlides/notesSlide10.xml" ContentType="application/vnd.openxmlformats-officedocument.presentationml.notesSlide+xml"/>
  <Default Extension="rels" ContentType="application/vnd.openxmlformats-package.relationships+xml"/>
  <Override PartName="/ppt/slides/slide9.xml" ContentType="application/vnd.openxmlformats-officedocument.presentationml.slide+xml"/>
  <Override PartName="/ppt/notesSlides/notesSlide24.xml" ContentType="application/vnd.openxmlformats-officedocument.presentationml.notesSlide+xml"/>
  <Override PartName="/ppt/slides/slide24.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Default Extension="gif" ContentType="image/gif"/>
  <Override PartName="/ppt/notesSlides/notesSlide20.xml" ContentType="application/vnd.openxmlformats-officedocument.presentationml.notesSlide+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29"/>
  </p:notesMasterIdLst>
  <p:handoutMasterIdLst>
    <p:handoutMasterId r:id="rId30"/>
  </p:handoutMasterIdLst>
  <p:sldIdLst>
    <p:sldId id="256" r:id="rId2"/>
    <p:sldId id="257" r:id="rId3"/>
    <p:sldId id="258" r:id="rId4"/>
    <p:sldId id="259" r:id="rId5"/>
    <p:sldId id="274" r:id="rId6"/>
    <p:sldId id="260" r:id="rId7"/>
    <p:sldId id="275" r:id="rId8"/>
    <p:sldId id="276" r:id="rId9"/>
    <p:sldId id="261" r:id="rId10"/>
    <p:sldId id="277" r:id="rId11"/>
    <p:sldId id="278" r:id="rId12"/>
    <p:sldId id="262" r:id="rId13"/>
    <p:sldId id="279" r:id="rId14"/>
    <p:sldId id="263" r:id="rId15"/>
    <p:sldId id="280" r:id="rId16"/>
    <p:sldId id="285" r:id="rId17"/>
    <p:sldId id="264" r:id="rId18"/>
    <p:sldId id="265" r:id="rId19"/>
    <p:sldId id="281" r:id="rId20"/>
    <p:sldId id="266" r:id="rId21"/>
    <p:sldId id="267" r:id="rId22"/>
    <p:sldId id="282" r:id="rId23"/>
    <p:sldId id="268" r:id="rId24"/>
    <p:sldId id="283" r:id="rId25"/>
    <p:sldId id="270" r:id="rId26"/>
    <p:sldId id="284" r:id="rId27"/>
    <p:sldId id="269"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61670" autoAdjust="0"/>
  </p:normalViewPr>
  <p:slideViewPr>
    <p:cSldViewPr snapToGrid="0" snapToObjects="1">
      <p:cViewPr varScale="1">
        <p:scale>
          <a:sx n="36" d="100"/>
          <a:sy n="36" d="100"/>
        </p:scale>
        <p:origin x="-1560"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35" Type="http://schemas.openxmlformats.org/officeDocument/2006/relationships/tableStyles" Target="tableStyles.xml"/><Relationship Id="rId31" Type="http://schemas.openxmlformats.org/officeDocument/2006/relationships/printerSettings" Target="printerSettings/printerSettings1.bin"/><Relationship Id="rId34" Type="http://schemas.openxmlformats.org/officeDocument/2006/relationships/theme" Target="theme/theme1.xml"/><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slide" Target="slides/slide23.xml"/><Relationship Id="rId25" Type="http://schemas.openxmlformats.org/officeDocument/2006/relationships/slide" Target="slides/slide24.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32"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slide" Target="slides/slide26.xml"/><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slide" Target="slides/slide27.xml"/><Relationship Id="rId26" Type="http://schemas.openxmlformats.org/officeDocument/2006/relationships/slide" Target="slides/slide25.xml"/><Relationship Id="rId30" Type="http://schemas.openxmlformats.org/officeDocument/2006/relationships/handoutMaster" Target="handoutMasters/handoutMaster1.xml"/><Relationship Id="rId11" Type="http://schemas.openxmlformats.org/officeDocument/2006/relationships/slide" Target="slides/slide10.xml"/><Relationship Id="rId29" Type="http://schemas.openxmlformats.org/officeDocument/2006/relationships/notesMaster" Target="notesMasters/notesMaster1.xml"/><Relationship Id="rId6" Type="http://schemas.openxmlformats.org/officeDocument/2006/relationships/slide" Target="slides/slide5.xml"/><Relationship Id="rId16" Type="http://schemas.openxmlformats.org/officeDocument/2006/relationships/slide" Target="slides/slide15.xml"/><Relationship Id="rId3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pict"/></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8029988-FF48-5A41-8ED1-EDAAF7EFA54F}" type="datetimeFigureOut">
              <a:rPr lang="en-US" smtClean="0"/>
              <a:pPr/>
              <a:t>11/7/10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4A804FC-21B5-6A4D-8589-AC18B82855F3}"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9E3DBD-133B-A141-B271-A1A8214945F6}" type="datetimeFigureOut">
              <a:rPr lang="en-US" smtClean="0"/>
              <a:pPr/>
              <a:t>11/7/10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EA4DAD-3E6A-4749-A83C-F12C905BD05E}"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Universe is a very big</a:t>
            </a:r>
            <a:r>
              <a:rPr lang="en-US" baseline="0" dirty="0" smtClean="0"/>
              <a:t> place. It is getting bigger. This remarkable fact discovered almost a century ago by </a:t>
            </a:r>
            <a:r>
              <a:rPr lang="en-US" baseline="0" dirty="0" err="1" smtClean="0"/>
              <a:t>Vesto</a:t>
            </a:r>
            <a:r>
              <a:rPr lang="en-US" baseline="0" dirty="0" smtClean="0"/>
              <a:t> </a:t>
            </a:r>
            <a:r>
              <a:rPr lang="en-US" baseline="0" dirty="0" err="1" smtClean="0"/>
              <a:t>Slipher</a:t>
            </a:r>
            <a:r>
              <a:rPr lang="en-US" baseline="0" dirty="0" smtClean="0"/>
              <a:t> and codified by Edwin </a:t>
            </a:r>
            <a:r>
              <a:rPr lang="en-US" baseline="0" dirty="0" smtClean="0"/>
              <a:t>Hubble, memorialized in this famous image, </a:t>
            </a:r>
            <a:r>
              <a:rPr lang="en-US" baseline="0" dirty="0" smtClean="0"/>
              <a:t>tells us </a:t>
            </a:r>
            <a:r>
              <a:rPr lang="en-US" baseline="0" dirty="0" smtClean="0"/>
              <a:t>that the universe that we can see about us today was once </a:t>
            </a:r>
            <a:r>
              <a:rPr lang="en-US" baseline="0" dirty="0" smtClean="0"/>
              <a:t>very small and</a:t>
            </a:r>
            <a:r>
              <a:rPr lang="en-US" baseline="0" dirty="0" smtClean="0"/>
              <a:t> had a beginning – the “Big Bang”</a:t>
            </a:r>
          </a:p>
          <a:p>
            <a:endParaRPr lang="en-US" baseline="0" dirty="0" smtClean="0"/>
          </a:p>
        </p:txBody>
      </p:sp>
      <p:sp>
        <p:nvSpPr>
          <p:cNvPr id="4" name="Slide Number Placeholder 3"/>
          <p:cNvSpPr>
            <a:spLocks noGrp="1"/>
          </p:cNvSpPr>
          <p:nvPr>
            <p:ph type="sldNum" sz="quarter" idx="10"/>
          </p:nvPr>
        </p:nvSpPr>
        <p:spPr/>
        <p:txBody>
          <a:bodyPr/>
          <a:lstStyle/>
          <a:p>
            <a:fld id="{E3EA4DAD-3E6A-4749-A83C-F12C905BD05E}"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The </a:t>
            </a:r>
            <a:r>
              <a:rPr lang="en-US" baseline="0" dirty="0" smtClean="0"/>
              <a:t>Universe is an egalitarian place. Our</a:t>
            </a:r>
            <a:r>
              <a:rPr lang="en-US" baseline="0" dirty="0" smtClean="0"/>
              <a:t> ancient disdain for </a:t>
            </a:r>
            <a:r>
              <a:rPr lang="en-US" baseline="0" dirty="0" smtClean="0"/>
              <a:t>five planets wandering the sky has been displaced by the realization that</a:t>
            </a:r>
            <a:r>
              <a:rPr lang="en-US" baseline="0" dirty="0" smtClean="0"/>
              <a:t> Earth is </a:t>
            </a:r>
            <a:r>
              <a:rPr lang="en-US" baseline="0" dirty="0" smtClean="0"/>
              <a:t>just</a:t>
            </a:r>
            <a:r>
              <a:rPr lang="en-US" baseline="0" dirty="0" smtClean="0"/>
              <a:t> one of the </a:t>
            </a:r>
            <a:r>
              <a:rPr lang="en-US" baseline="0" dirty="0" smtClean="0"/>
              <a:t>larger </a:t>
            </a:r>
            <a:r>
              <a:rPr lang="en-US" baseline="0" dirty="0" smtClean="0"/>
              <a:t>pieces </a:t>
            </a:r>
            <a:r>
              <a:rPr lang="en-US" baseline="0" dirty="0" smtClean="0"/>
              <a:t>of debris orbiting a rather modest star – one in a few hundred billion</a:t>
            </a:r>
            <a:r>
              <a:rPr lang="en-US" baseline="0" dirty="0" smtClean="0"/>
              <a:t> such stars in </a:t>
            </a:r>
            <a:r>
              <a:rPr lang="en-US" baseline="0" dirty="0" smtClean="0"/>
              <a:t>the inner suburbs of an unpretentious spiral galaxy – again, one in a few hundred </a:t>
            </a:r>
            <a:r>
              <a:rPr lang="en-US" baseline="0" dirty="0" smtClean="0"/>
              <a:t>billion galaxies in the observable universe </a:t>
            </a:r>
            <a:r>
              <a:rPr lang="en-US" baseline="0" dirty="0" smtClean="0"/>
              <a:t>- the junior partner in a small</a:t>
            </a:r>
            <a:r>
              <a:rPr lang="en-US" baseline="0" dirty="0" smtClean="0"/>
              <a:t> and unremarkable group of galaxies. </a:t>
            </a:r>
            <a:r>
              <a:rPr lang="en-US" baseline="0" dirty="0" smtClean="0"/>
              <a:t>And, it is now clear, most of these stars in most of these galaxies have their own planetary families,</a:t>
            </a:r>
            <a:r>
              <a:rPr lang="en-US" baseline="0" dirty="0" smtClean="0"/>
              <a:t> each </a:t>
            </a:r>
            <a:r>
              <a:rPr lang="en-US" baseline="0" dirty="0" smtClean="0"/>
              <a:t>unhappy in</a:t>
            </a:r>
            <a:r>
              <a:rPr lang="en-US" baseline="0" dirty="0" smtClean="0"/>
              <a:t> its own way. </a:t>
            </a:r>
            <a:r>
              <a:rPr lang="en-US" baseline="0" dirty="0" smtClean="0"/>
              <a:t>So much for terrestrial </a:t>
            </a:r>
            <a:r>
              <a:rPr lang="en-US" baseline="0" dirty="0" err="1" smtClean="0"/>
              <a:t>exceptionalism</a:t>
            </a:r>
            <a:r>
              <a:rPr lang="en-US" baseline="0" dirty="0" smtClean="0"/>
              <a:t>. </a:t>
            </a: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E3EA4DAD-3E6A-4749-A83C-F12C905BD05E}"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The </a:t>
            </a:r>
            <a:r>
              <a:rPr lang="en-US" baseline="0" dirty="0" smtClean="0"/>
              <a:t>Universe is a strange place. We </a:t>
            </a:r>
            <a:r>
              <a:rPr lang="en-US" baseline="0" dirty="0" smtClean="0"/>
              <a:t>have become acquainted with </a:t>
            </a:r>
            <a:r>
              <a:rPr lang="en-US" baseline="0" dirty="0" smtClean="0"/>
              <a:t>some of its remarkable denizens, white </a:t>
            </a:r>
            <a:r>
              <a:rPr lang="en-US" baseline="0" dirty="0" smtClean="0"/>
              <a:t>dwarfs and neutron stars; black holes big </a:t>
            </a:r>
            <a:r>
              <a:rPr lang="en-US" baseline="0" dirty="0" smtClean="0"/>
              <a:t>and small; pulsars that spin on their axes 700 times a second, quasars no larger than our solar system that are thousands of times more luminous than all the stars in their host galaxies, radio sources that squirt jets of plasma at speeds close to that of light to escape the gravitational clutches of their galaxies and so </a:t>
            </a:r>
            <a:r>
              <a:rPr lang="en-US" baseline="0" dirty="0" smtClean="0"/>
              <a:t>on</a:t>
            </a:r>
            <a:endParaRPr lang="en-US" baseline="0" dirty="0" smtClean="0"/>
          </a:p>
        </p:txBody>
      </p:sp>
      <p:sp>
        <p:nvSpPr>
          <p:cNvPr id="4" name="Slide Number Placeholder 3"/>
          <p:cNvSpPr>
            <a:spLocks noGrp="1"/>
          </p:cNvSpPr>
          <p:nvPr>
            <p:ph type="sldNum" sz="quarter" idx="10"/>
          </p:nvPr>
        </p:nvSpPr>
        <p:spPr/>
        <p:txBody>
          <a:bodyPr/>
          <a:lstStyle/>
          <a:p>
            <a:fld id="{E3EA4DAD-3E6A-4749-A83C-F12C905BD05E}"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Most remarkably the atoms and molecules which comprise you and me are minor constituents of the universe. Instead, just over a fifth of the mass energy in the universe is in a mysterious “dark” form that we strongly suspect is a new type of elementary particle that may be created at the Large </a:t>
            </a:r>
            <a:r>
              <a:rPr lang="en-US" baseline="0" dirty="0" err="1" smtClean="0"/>
              <a:t>Hadron</a:t>
            </a:r>
            <a:r>
              <a:rPr lang="en-US" baseline="0" dirty="0" smtClean="0"/>
              <a:t> Collider or seen indirectly by Fermi Gamma Ray Space Telescope. Identifying the nature of this “dark matter” is one of the major challenges to observational astronomy and fundamental physics.</a:t>
            </a:r>
          </a:p>
          <a:p>
            <a:endParaRPr lang="en-US" dirty="0"/>
          </a:p>
        </p:txBody>
      </p:sp>
      <p:sp>
        <p:nvSpPr>
          <p:cNvPr id="4" name="Slide Number Placeholder 3"/>
          <p:cNvSpPr>
            <a:spLocks noGrp="1"/>
          </p:cNvSpPr>
          <p:nvPr>
            <p:ph type="sldNum" sz="quarter" idx="10"/>
          </p:nvPr>
        </p:nvSpPr>
        <p:spPr/>
        <p:txBody>
          <a:bodyPr/>
          <a:lstStyle/>
          <a:p>
            <a:fld id="{E3EA4DAD-3E6A-4749-A83C-F12C905BD05E}"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Even</a:t>
            </a:r>
            <a:r>
              <a:rPr lang="en-US" baseline="0" dirty="0" smtClean="0"/>
              <a:t> more remarkable is the discovery, made just 12 years ago, that the Universe is accelerating. It is as if the apple, instead of falling from the tree at Newton’s home flew upwards, like a hot air balloon, moving faster and faster. You can tell the Newton lived here because of the integral signs carved into the wall. </a:t>
            </a:r>
            <a:endParaRPr lang="en-US" dirty="0"/>
          </a:p>
        </p:txBody>
      </p:sp>
      <p:sp>
        <p:nvSpPr>
          <p:cNvPr id="4" name="Slide Number Placeholder 3"/>
          <p:cNvSpPr>
            <a:spLocks noGrp="1"/>
          </p:cNvSpPr>
          <p:nvPr>
            <p:ph type="sldNum" sz="quarter" idx="10"/>
          </p:nvPr>
        </p:nvSpPr>
        <p:spPr/>
        <p:txBody>
          <a:bodyPr/>
          <a:lstStyle/>
          <a:p>
            <a:fld id="{E3EA4DAD-3E6A-4749-A83C-F12C905BD05E}"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 We account for this behavior by invoking a third and major constituent of the contemporary universe which we now call “dark energy”. Dark energy is amazing stuff. Internally it is pulling itself together. However, we believe that energy cannot be created and destroyed and this means that a sufficiently strong mechanical pull leads to a gravitational push. On the large scale the effect here is a strong cosmic repulsion and the galaxies separate at greater and greater speeds. Dark energy appears to be universal and eternal. If so, the cosmos will expand, ever accelerating – condemning us to a gloomy future of dilution and decay, an agoraphobic’s worst nightmare. </a:t>
            </a:r>
            <a:endParaRPr lang="en-US" dirty="0"/>
          </a:p>
        </p:txBody>
      </p:sp>
      <p:sp>
        <p:nvSpPr>
          <p:cNvPr id="4" name="Slide Number Placeholder 3"/>
          <p:cNvSpPr>
            <a:spLocks noGrp="1"/>
          </p:cNvSpPr>
          <p:nvPr>
            <p:ph type="sldNum" sz="quarter" idx="10"/>
          </p:nvPr>
        </p:nvSpPr>
        <p:spPr/>
        <p:txBody>
          <a:bodyPr/>
          <a:lstStyle/>
          <a:p>
            <a:fld id="{E3EA4DAD-3E6A-4749-A83C-F12C905BD05E}"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Dark energy is not a new idea. It was invoked by Einstein in 1917 and has been entertained as a possibility ever since. However, the realization that it now rules our roost is a stunning discovery and, arguably, an even greater challenge to physics than dark matter. Naming it is so, so much easier than explaining it. We are planning a mission called WFIRST to measure the properties of dark energy and see if, once again, “Einstein was right”.</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E3EA4DAD-3E6A-4749-A83C-F12C905BD05E}"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a:t>
            </a:r>
            <a:r>
              <a:rPr lang="en-US" baseline="0" dirty="0" smtClean="0"/>
              <a:t> I have sketched is a description of the universe. That it is a cosmic zoo full of strange beasts and that we do not appear to be that special; that it is expanding faster and faster and that most of its contents comprise entities that have not yet been seen in terrestrial laboratories. In fact the universe is performing observing experiments for us in its laboratory and we are eagerly employed watching and learning. </a:t>
            </a:r>
            <a:endParaRPr lang="en-US" dirty="0"/>
          </a:p>
        </p:txBody>
      </p:sp>
      <p:sp>
        <p:nvSpPr>
          <p:cNvPr id="4" name="Slide Number Placeholder 3"/>
          <p:cNvSpPr>
            <a:spLocks noGrp="1"/>
          </p:cNvSpPr>
          <p:nvPr>
            <p:ph type="sldNum" sz="quarter" idx="10"/>
          </p:nvPr>
        </p:nvSpPr>
        <p:spPr/>
        <p:txBody>
          <a:bodyPr/>
          <a:lstStyle/>
          <a:p>
            <a:fld id="{E3EA4DAD-3E6A-4749-A83C-F12C905BD05E}"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However, science is not just about describing; it is also about measurement and if anything characterizes the extraordinary progress of the past half century and, especially, the past decade, it is the advent of precision cosmology. In the past, the age of the universe could as plausibly be claimed to be seven as fifteen billion years old. We now know that its age is 13.7 billion years. </a:t>
            </a:r>
            <a:endParaRPr lang="en-US" dirty="0"/>
          </a:p>
        </p:txBody>
      </p:sp>
      <p:sp>
        <p:nvSpPr>
          <p:cNvPr id="4" name="Slide Number Placeholder 3"/>
          <p:cNvSpPr>
            <a:spLocks noGrp="1"/>
          </p:cNvSpPr>
          <p:nvPr>
            <p:ph type="sldNum" sz="quarter" idx="10"/>
          </p:nvPr>
        </p:nvSpPr>
        <p:spPr/>
        <p:txBody>
          <a:bodyPr/>
          <a:lstStyle/>
          <a:p>
            <a:fld id="{E3EA4DAD-3E6A-4749-A83C-F12C905BD05E}"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We also know that the geometry of the universe is flat – like this screen and unlike the surface of a sphere or saddle – to better than two per cent. We know the proportions of ordinary matter, dark matter and dark energy to perhaps a percent. This reminds me of of something which we are all going to see much of in the coming years is the partition of the federal budget. In short, we have a good, quantitative description of the universe – the standard model of cosmology.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E3EA4DAD-3E6A-4749-A83C-F12C905BD05E}"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we use</a:t>
            </a:r>
            <a:r>
              <a:rPr lang="en-US" baseline="0" dirty="0" smtClean="0"/>
              <a:t> telescopes to look out in space, we look back in time. Here is an image of Ultra Deep Field taken by Hubble Space Telescope. It is the deepest exposure ever taken and shows what the dark sky actually looks like. It is teeming with galactic life – like the first time you see a drop of pond water under the microscope. Many of the galaxies that you see here, classified as spirals, </a:t>
            </a:r>
            <a:r>
              <a:rPr lang="en-US" baseline="0" dirty="0" err="1" smtClean="0"/>
              <a:t>ellipticals</a:t>
            </a:r>
            <a:r>
              <a:rPr lang="en-US" baseline="0" dirty="0" smtClean="0"/>
              <a:t> and irregulars, are close by – our nearest neighbors. Others are distant and seen when the universe was younger because even light takes a while to reach us. A month ago, it was announced that this image contains the most distant galaxy we have ever seen. Spectroscopic work at the European Observatory in Chile has demonstrated that this faint speck of light comes from a galaxy at a time when the universe was only 600 </a:t>
            </a:r>
            <a:r>
              <a:rPr lang="en-US" baseline="0" dirty="0" err="1" smtClean="0"/>
              <a:t>milliion</a:t>
            </a:r>
            <a:r>
              <a:rPr lang="en-US" baseline="0" dirty="0" smtClean="0"/>
              <a:t> years old, less than five percent of its present age. </a:t>
            </a:r>
            <a:endParaRPr lang="en-US" dirty="0"/>
          </a:p>
        </p:txBody>
      </p:sp>
      <p:sp>
        <p:nvSpPr>
          <p:cNvPr id="4" name="Slide Number Placeholder 3"/>
          <p:cNvSpPr>
            <a:spLocks noGrp="1"/>
          </p:cNvSpPr>
          <p:nvPr>
            <p:ph type="sldNum" sz="quarter" idx="10"/>
          </p:nvPr>
        </p:nvSpPr>
        <p:spPr/>
        <p:txBody>
          <a:bodyPr/>
          <a:lstStyle/>
          <a:p>
            <a:fld id="{E3EA4DAD-3E6A-4749-A83C-F12C905BD05E}"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Using observations like this we are rapidly assembling and interpreting the fossil record of galaxies. </a:t>
            </a:r>
            <a:r>
              <a:rPr lang="en-US" baseline="0" dirty="0" err="1" smtClean="0"/>
              <a:t>Cosmopaleontology</a:t>
            </a:r>
            <a:r>
              <a:rPr lang="en-US" baseline="0" dirty="0" smtClean="0"/>
              <a:t> is every bit as fascinating as its geological counterpart. Furthermore the rate at which the galaxies were born, married (through mergers) and, in a sense, died as </a:t>
            </a:r>
            <a:r>
              <a:rPr lang="en-US" baseline="0" dirty="0" err="1" smtClean="0"/>
              <a:t>ellipticals</a:t>
            </a:r>
            <a:r>
              <a:rPr lang="en-US" baseline="0" dirty="0" smtClean="0"/>
              <a:t> is reconciled with the physics of gravity, atoms, nuclei and radiation, supplemented by some plausible story-telling about the complicated “</a:t>
            </a:r>
            <a:r>
              <a:rPr lang="en-US" baseline="0" dirty="0" err="1" smtClean="0"/>
              <a:t>astrometeorology</a:t>
            </a:r>
            <a:r>
              <a:rPr lang="en-US" baseline="0" dirty="0" smtClean="0"/>
              <a:t>” that it is hard to forecast from first principles.</a:t>
            </a:r>
            <a:endParaRPr lang="en-US" dirty="0" smtClean="0"/>
          </a:p>
          <a:p>
            <a:endParaRPr lang="en-US" dirty="0"/>
          </a:p>
        </p:txBody>
      </p:sp>
      <p:sp>
        <p:nvSpPr>
          <p:cNvPr id="4" name="Slide Number Placeholder 3"/>
          <p:cNvSpPr>
            <a:spLocks noGrp="1"/>
          </p:cNvSpPr>
          <p:nvPr>
            <p:ph type="sldNum" sz="quarter" idx="10"/>
          </p:nvPr>
        </p:nvSpPr>
        <p:spPr/>
        <p:txBody>
          <a:bodyPr/>
          <a:lstStyle/>
          <a:p>
            <a:fld id="{E3EA4DAD-3E6A-4749-A83C-F12C905BD05E}"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when did</a:t>
            </a:r>
            <a:r>
              <a:rPr lang="en-US" baseline="0" dirty="0" smtClean="0"/>
              <a:t> the first stars, galaxies and black holes form? When was our cosmic dawn? When did the “dark ages”. This turns out to be one of the most pressing questions in modern astronomy. It is one that will be answered by piecing together observations from a suite of telescopes. </a:t>
            </a:r>
            <a:endParaRPr lang="en-US" dirty="0"/>
          </a:p>
        </p:txBody>
      </p:sp>
      <p:sp>
        <p:nvSpPr>
          <p:cNvPr id="4" name="Slide Number Placeholder 3"/>
          <p:cNvSpPr>
            <a:spLocks noGrp="1"/>
          </p:cNvSpPr>
          <p:nvPr>
            <p:ph type="sldNum" sz="quarter" idx="10"/>
          </p:nvPr>
        </p:nvSpPr>
        <p:spPr/>
        <p:txBody>
          <a:bodyPr/>
          <a:lstStyle/>
          <a:p>
            <a:fld id="{E3EA4DAD-3E6A-4749-A83C-F12C905BD05E}"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Hubble has told us a lot but the mantle will pass some time this decade to James Webb Space Telescope which is larger and observes in the infrared where starlight from these rapidly receding galaxies is received. We will also study them with X-ray telescopes and giant optical telescopes on the ground. Radio telescopes will play a large role as the first stars should “re-ionize” the hydrogen gas in the universe, separate the electrons from the protons and this can be followed by ultra-sensitive observations using a special radio spectral line. </a:t>
            </a:r>
            <a:endParaRPr lang="en-US" dirty="0" smtClean="0"/>
          </a:p>
          <a:p>
            <a:endParaRPr lang="en-US" dirty="0"/>
          </a:p>
        </p:txBody>
      </p:sp>
      <p:sp>
        <p:nvSpPr>
          <p:cNvPr id="4" name="Slide Number Placeholder 3"/>
          <p:cNvSpPr>
            <a:spLocks noGrp="1"/>
          </p:cNvSpPr>
          <p:nvPr>
            <p:ph type="sldNum" sz="quarter" idx="10"/>
          </p:nvPr>
        </p:nvSpPr>
        <p:spPr/>
        <p:txBody>
          <a:bodyPr/>
          <a:lstStyle/>
          <a:p>
            <a:fld id="{E3EA4DAD-3E6A-4749-A83C-F12C905BD05E}"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We expect that this happened roughly when the universe was five hundred million years and so Hubble may be nearly there. While we are waiting, though, we can get ready by making careful simulations, based upon the known laws of physics that predict what to expect as best as we can. Here are two short clips now shown in science museums made by my colleagues Tom Abel, Marco Alvarez, Ralf </a:t>
            </a:r>
            <a:r>
              <a:rPr lang="en-US" baseline="0" dirty="0" err="1" smtClean="0"/>
              <a:t>Kaehler</a:t>
            </a:r>
            <a:r>
              <a:rPr lang="en-US" baseline="0" dirty="0" smtClean="0"/>
              <a:t>, </a:t>
            </a:r>
            <a:r>
              <a:rPr lang="en-US" baseline="0" dirty="0" err="1" smtClean="0"/>
              <a:t>Ji-hoon</a:t>
            </a:r>
            <a:r>
              <a:rPr lang="en-US" baseline="0" dirty="0" smtClean="0"/>
              <a:t> Kim and John Wise. </a:t>
            </a:r>
          </a:p>
        </p:txBody>
      </p:sp>
      <p:sp>
        <p:nvSpPr>
          <p:cNvPr id="4" name="Slide Number Placeholder 3"/>
          <p:cNvSpPr>
            <a:spLocks noGrp="1"/>
          </p:cNvSpPr>
          <p:nvPr>
            <p:ph type="sldNum" sz="quarter" idx="10"/>
          </p:nvPr>
        </p:nvSpPr>
        <p:spPr/>
        <p:txBody>
          <a:bodyPr/>
          <a:lstStyle/>
          <a:p>
            <a:fld id="{E3EA4DAD-3E6A-4749-A83C-F12C905BD05E}"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narrations are by Whoopi Goldberg and Liam </a:t>
            </a:r>
            <a:r>
              <a:rPr lang="en-US" baseline="0" dirty="0" err="1" smtClean="0"/>
              <a:t>Neeson</a:t>
            </a:r>
            <a:r>
              <a:rPr lang="en-US" baseline="0" dirty="0" smtClean="0"/>
              <a:t>. I believe the next one will feature Jodie Foster. I might remark that, as with animations, this is a good way to fill seats in </a:t>
            </a:r>
            <a:r>
              <a:rPr lang="en-US" baseline="0" dirty="0" err="1" smtClean="0"/>
              <a:t>planetaria</a:t>
            </a:r>
            <a:r>
              <a:rPr lang="en-US" baseline="0" dirty="0" smtClean="0"/>
              <a:t>. </a:t>
            </a:r>
            <a:endParaRPr lang="en-US" dirty="0" smtClean="0"/>
          </a:p>
          <a:p>
            <a:endParaRPr lang="en-US" dirty="0"/>
          </a:p>
        </p:txBody>
      </p:sp>
      <p:sp>
        <p:nvSpPr>
          <p:cNvPr id="4" name="Slide Number Placeholder 3"/>
          <p:cNvSpPr>
            <a:spLocks noGrp="1"/>
          </p:cNvSpPr>
          <p:nvPr>
            <p:ph type="sldNum" sz="quarter" idx="10"/>
          </p:nvPr>
        </p:nvSpPr>
        <p:spPr/>
        <p:txBody>
          <a:bodyPr/>
          <a:lstStyle/>
          <a:p>
            <a:fld id="{E3EA4DAD-3E6A-4749-A83C-F12C905BD05E}"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can peer back even further. An accidental discovery from 1965 made to Penzias and Wilson working at Bell Labs was of the cosmic microwave background radiation. We see this from the so-called epoch of recombination when the universe was about half the temperature of the sun – 3000 degrees – and the universe was 400 thousand years old. The wavelength of the radiation when emitted was around a micron in the infrared. The wavelength expanded a </a:t>
            </a:r>
            <a:r>
              <a:rPr lang="en-US" baseline="0" dirty="0" err="1" smtClean="0"/>
              <a:t>thousandfold</a:t>
            </a:r>
            <a:r>
              <a:rPr lang="en-US" baseline="0" dirty="0" smtClean="0"/>
              <a:t> with the universe and is now about a millimeter. </a:t>
            </a:r>
            <a:endParaRPr lang="en-US" dirty="0"/>
          </a:p>
        </p:txBody>
      </p:sp>
      <p:sp>
        <p:nvSpPr>
          <p:cNvPr id="4" name="Slide Number Placeholder 3"/>
          <p:cNvSpPr>
            <a:spLocks noGrp="1"/>
          </p:cNvSpPr>
          <p:nvPr>
            <p:ph type="sldNum" sz="quarter" idx="10"/>
          </p:nvPr>
        </p:nvSpPr>
        <p:spPr/>
        <p:txBody>
          <a:bodyPr/>
          <a:lstStyle/>
          <a:p>
            <a:fld id="{E3EA4DAD-3E6A-4749-A83C-F12C905BD05E}"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It has been studied intensively on the ground and especially with two space radio telescopes, COBE and WMAP and a third telescope, Planck is taking data as I speak. About half of the measurements that define the standard model of cosmology derive from the microwave background. </a:t>
            </a:r>
            <a:r>
              <a:rPr lang="en-US" dirty="0" smtClean="0"/>
              <a:t>When</a:t>
            </a:r>
            <a:r>
              <a:rPr lang="en-US" baseline="0" dirty="0" smtClean="0"/>
              <a:t> first observed, the</a:t>
            </a:r>
            <a:r>
              <a:rPr lang="en-US" dirty="0" smtClean="0"/>
              <a:t> microwave</a:t>
            </a:r>
            <a:r>
              <a:rPr lang="en-US" baseline="0" dirty="0" smtClean="0"/>
              <a:t> background appeared featureless and the same in all directions. However using sensitive observations, we can see that there are a few parts per million fluctuations and it is by studying the size, spectrum and polarization of these fluctuations that we learn so much. </a:t>
            </a:r>
            <a:endParaRPr lang="en-US" dirty="0" smtClean="0"/>
          </a:p>
          <a:p>
            <a:endParaRPr lang="en-US" dirty="0"/>
          </a:p>
        </p:txBody>
      </p:sp>
      <p:sp>
        <p:nvSpPr>
          <p:cNvPr id="4" name="Slide Number Placeholder 3"/>
          <p:cNvSpPr>
            <a:spLocks noGrp="1"/>
          </p:cNvSpPr>
          <p:nvPr>
            <p:ph type="sldNum" sz="quarter" idx="10"/>
          </p:nvPr>
        </p:nvSpPr>
        <p:spPr/>
        <p:txBody>
          <a:bodyPr/>
          <a:lstStyle/>
          <a:p>
            <a:fld id="{E3EA4DAD-3E6A-4749-A83C-F12C905BD05E}"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Using these very challenging measurements we have been able to reconcile the structure that we see in images like the Ultra Deep Field with the state of the universe when it was less than half a million years old. It all makes sense! This is remarkable scientific progress.</a:t>
            </a:r>
            <a:endParaRPr lang="en-US" dirty="0"/>
          </a:p>
        </p:txBody>
      </p:sp>
      <p:sp>
        <p:nvSpPr>
          <p:cNvPr id="4" name="Slide Number Placeholder 3"/>
          <p:cNvSpPr>
            <a:spLocks noGrp="1"/>
          </p:cNvSpPr>
          <p:nvPr>
            <p:ph type="sldNum" sz="quarter" idx="10"/>
          </p:nvPr>
        </p:nvSpPr>
        <p:spPr/>
        <p:txBody>
          <a:bodyPr/>
          <a:lstStyle/>
          <a:p>
            <a:fld id="{E3EA4DAD-3E6A-4749-A83C-F12C905BD05E}"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even</a:t>
            </a:r>
            <a:r>
              <a:rPr lang="en-US" baseline="0" dirty="0" smtClean="0"/>
              <a:t> earlier times the universe was pretty much opaque as we go backwards in time towards the big bang, the universe was inferred to get hotter and hotter. We enter the realm of nuclear physics when the age was a few minutes and the light elements were synthesized. Again using normal physics, this all makes sense. </a:t>
            </a:r>
            <a:endParaRPr lang="en-US" dirty="0"/>
          </a:p>
        </p:txBody>
      </p:sp>
      <p:sp>
        <p:nvSpPr>
          <p:cNvPr id="4" name="Slide Number Placeholder 3"/>
          <p:cNvSpPr>
            <a:spLocks noGrp="1"/>
          </p:cNvSpPr>
          <p:nvPr>
            <p:ph type="sldNum" sz="quarter" idx="10"/>
          </p:nvPr>
        </p:nvSpPr>
        <p:spPr/>
        <p:txBody>
          <a:bodyPr/>
          <a:lstStyle/>
          <a:p>
            <a:fld id="{E3EA4DAD-3E6A-4749-A83C-F12C905BD05E}" type="slidenum">
              <a:rPr lang="en-US" smtClean="0"/>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Earlier and hotter than this we enter the realm of particle physics and eventually, our understanding eventually comes to an end. Questions abound. Why was the universe left with a tiny excess of matter over antimatter? We would not be having this symposium if it were not so. We have many theories and perhaps one day a means to use observations to choose between them. </a:t>
            </a:r>
            <a:endParaRPr lang="en-US" dirty="0"/>
          </a:p>
        </p:txBody>
      </p:sp>
      <p:sp>
        <p:nvSpPr>
          <p:cNvPr id="4" name="Slide Number Placeholder 3"/>
          <p:cNvSpPr>
            <a:spLocks noGrp="1"/>
          </p:cNvSpPr>
          <p:nvPr>
            <p:ph type="sldNum" sz="quarter" idx="10"/>
          </p:nvPr>
        </p:nvSpPr>
        <p:spPr/>
        <p:txBody>
          <a:bodyPr/>
          <a:lstStyle/>
          <a:p>
            <a:fld id="{E3EA4DAD-3E6A-4749-A83C-F12C905BD05E}" type="slidenum">
              <a:rPr lang="en-US" smtClean="0"/>
              <a:pPr/>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Perhaps deepest of all is the question</a:t>
            </a:r>
            <a:r>
              <a:rPr lang="en-US" baseline="0" dirty="0" smtClean="0"/>
              <a:t> “Why is such a big universe so uniform?” This is a longstanding puzzle and in 1982, it received an imaginative solution from theoretical physicists, Alan </a:t>
            </a:r>
            <a:r>
              <a:rPr lang="en-US" baseline="0" dirty="0" err="1" smtClean="0"/>
              <a:t>Guth</a:t>
            </a:r>
            <a:r>
              <a:rPr lang="en-US" baseline="0" dirty="0" smtClean="0"/>
              <a:t>, Andrei </a:t>
            </a:r>
            <a:r>
              <a:rPr lang="en-US" baseline="0" dirty="0" err="1" smtClean="0"/>
              <a:t>Linde</a:t>
            </a:r>
            <a:r>
              <a:rPr lang="en-US" baseline="0" dirty="0" smtClean="0"/>
              <a:t> and others. They suggested that when the universe was a tiny tiny fraction of a second old, it underwent a period of rapid expansion – called inflation – rather like the dark energy fueled acceleration that we are embarking on today. For those of you who were depressed by the prospect of a universe with an unstoppable future of dilution and decay, </a:t>
            </a:r>
            <a:r>
              <a:rPr lang="en-US" baseline="0" dirty="0" err="1" smtClean="0"/>
              <a:t>fer</a:t>
            </a:r>
            <a:r>
              <a:rPr lang="en-US" baseline="0" dirty="0" smtClean="0"/>
              <a:t> not. We got out of this mess once in the past and if we all try hard, we can do it again! </a:t>
            </a:r>
            <a:endParaRPr lang="en-US" dirty="0"/>
          </a:p>
        </p:txBody>
      </p:sp>
      <p:sp>
        <p:nvSpPr>
          <p:cNvPr id="4" name="Slide Number Placeholder 3"/>
          <p:cNvSpPr>
            <a:spLocks noGrp="1"/>
          </p:cNvSpPr>
          <p:nvPr>
            <p:ph type="sldNum" sz="quarter" idx="10"/>
          </p:nvPr>
        </p:nvSpPr>
        <p:spPr/>
        <p:txBody>
          <a:bodyPr/>
          <a:lstStyle/>
          <a:p>
            <a:fld id="{E3EA4DAD-3E6A-4749-A83C-F12C905BD05E}" type="slidenum">
              <a:rPr lang="en-US" smtClean="0"/>
              <a:pPr/>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Amazingly, the third time I have used this word, the details of the standard model are also consistent with this theory in its simplest form. Even more astonishing is the prospect of actually “seeing” the epoch of inflation using the one signal that can get to us – a special type of gravitational wave that will imprint a special pattern of polarization on the microwave background. The hunt is on to find this pattern from the ground, and if successful, we will develop and launch radio telescopes to study it in detail from space. A thrilling prospect. </a:t>
            </a:r>
            <a:endParaRPr lang="en-US" dirty="0" smtClean="0"/>
          </a:p>
          <a:p>
            <a:endParaRPr lang="en-US" dirty="0"/>
          </a:p>
        </p:txBody>
      </p:sp>
      <p:sp>
        <p:nvSpPr>
          <p:cNvPr id="4" name="Slide Number Placeholder 3"/>
          <p:cNvSpPr>
            <a:spLocks noGrp="1"/>
          </p:cNvSpPr>
          <p:nvPr>
            <p:ph type="sldNum" sz="quarter" idx="10"/>
          </p:nvPr>
        </p:nvSpPr>
        <p:spPr/>
        <p:txBody>
          <a:bodyPr/>
          <a:lstStyle/>
          <a:p>
            <a:fld id="{E3EA4DAD-3E6A-4749-A83C-F12C905BD05E}" type="slidenum">
              <a:rPr lang="en-US" smtClean="0"/>
              <a:pPr/>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I hav</a:t>
            </a:r>
            <a:r>
              <a:rPr lang="en-US" baseline="0" dirty="0" smtClean="0"/>
              <a:t>e taken you on a trip back in time almost to the big bang when the universe was unimaginably tiny, hot and dense. What lies outside; what happened before. I have to tell you that physicists – who know no fear – have answers and they are more philosophically challenging than anything I have said so far. They posit that our universe is just one member of an enormously large number of universes that are happening all the time. This is sometimes called a “</a:t>
            </a:r>
            <a:r>
              <a:rPr lang="en-US" baseline="0" dirty="0" err="1" smtClean="0"/>
              <a:t>multiverse</a:t>
            </a:r>
            <a:r>
              <a:rPr lang="en-US" baseline="0" dirty="0" smtClean="0"/>
              <a:t>”. </a:t>
            </a:r>
          </a:p>
        </p:txBody>
      </p:sp>
      <p:sp>
        <p:nvSpPr>
          <p:cNvPr id="4" name="Slide Number Placeholder 3"/>
          <p:cNvSpPr>
            <a:spLocks noGrp="1"/>
          </p:cNvSpPr>
          <p:nvPr>
            <p:ph type="sldNum" sz="quarter" idx="10"/>
          </p:nvPr>
        </p:nvSpPr>
        <p:spPr/>
        <p:txBody>
          <a:bodyPr/>
          <a:lstStyle/>
          <a:p>
            <a:fld id="{E3EA4DAD-3E6A-4749-A83C-F12C905BD05E}" type="slidenum">
              <a:rPr lang="en-US" smtClean="0"/>
              <a:pPr/>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When they consider all the different types of universe that might exist, they conclude that very very special conditions are needed for a universe that could last as long as ours has and have the conditions for “life as we know it” to develop. They then turn the problem on its head and say that all types of universe come into being. The overwhelming majority are stillborn. By our very existence we are self-selecting the rare example that allows us to be. This is sometimes called the “</a:t>
            </a:r>
            <a:r>
              <a:rPr lang="en-US" baseline="0" dirty="0" err="1" smtClean="0"/>
              <a:t>Anthropic</a:t>
            </a:r>
            <a:r>
              <a:rPr lang="en-US" baseline="0" dirty="0" smtClean="0"/>
              <a:t> Principle”. Things were as they were because we are as we are! Think about it! Yes, it is a wonderful and disturbing idea. </a:t>
            </a:r>
          </a:p>
          <a:p>
            <a:endParaRPr lang="en-US" dirty="0"/>
          </a:p>
        </p:txBody>
      </p:sp>
      <p:sp>
        <p:nvSpPr>
          <p:cNvPr id="4" name="Slide Number Placeholder 3"/>
          <p:cNvSpPr>
            <a:spLocks noGrp="1"/>
          </p:cNvSpPr>
          <p:nvPr>
            <p:ph type="sldNum" sz="quarter" idx="10"/>
          </p:nvPr>
        </p:nvSpPr>
        <p:spPr/>
        <p:txBody>
          <a:bodyPr/>
          <a:lstStyle/>
          <a:p>
            <a:fld id="{E3EA4DAD-3E6A-4749-A83C-F12C905BD05E}" type="slidenum">
              <a:rPr lang="en-US" smtClean="0"/>
              <a:p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I have told you is a remarkable story.</a:t>
            </a:r>
            <a:r>
              <a:rPr lang="en-US" baseline="0" dirty="0" smtClean="0"/>
              <a:t> It has been told by astronomers and physicists from many countries using a flotilla of space telescopes. It has been a gloriously successful enterprise marked by technical brilliance, industry and dedication by so many those who work for and with NASA and, lets face it, a parcel of good luck. Whatever your involvement with this enterprise, surely it is something with which we can all be proud. Enduring accomplishment. Scientific discovery to match that of the Greeks and the Enlightenment achieved in decades not centuries. As I have indicated the means is at hand to complete the story, to understand our origins and to know our cosmic fate. I hope that we have the will to match this quest.</a:t>
            </a:r>
          </a:p>
          <a:p>
            <a:r>
              <a:rPr lang="en-US" baseline="0" dirty="0" smtClean="0"/>
              <a:t>Thank you.</a:t>
            </a:r>
            <a:endParaRPr lang="en-US" dirty="0"/>
          </a:p>
        </p:txBody>
      </p:sp>
      <p:sp>
        <p:nvSpPr>
          <p:cNvPr id="4" name="Slide Number Placeholder 3"/>
          <p:cNvSpPr>
            <a:spLocks noGrp="1"/>
          </p:cNvSpPr>
          <p:nvPr>
            <p:ph type="sldNum" sz="quarter" idx="10"/>
          </p:nvPr>
        </p:nvSpPr>
        <p:spPr/>
        <p:txBody>
          <a:bodyPr/>
          <a:lstStyle/>
          <a:p>
            <a:fld id="{E3EA4DAD-3E6A-4749-A83C-F12C905BD05E}" type="slidenum">
              <a:rPr lang="en-US" smtClean="0"/>
              <a:pPr/>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8 xi 2010</a:t>
            </a:r>
            <a:endParaRPr lang="en-US"/>
          </a:p>
        </p:txBody>
      </p:sp>
      <p:sp>
        <p:nvSpPr>
          <p:cNvPr id="6" name="Footer Placeholder 5"/>
          <p:cNvSpPr>
            <a:spLocks noGrp="1"/>
          </p:cNvSpPr>
          <p:nvPr>
            <p:ph type="ftr" sz="quarter" idx="11"/>
          </p:nvPr>
        </p:nvSpPr>
        <p:spPr/>
        <p:txBody>
          <a:bodyPr/>
          <a:lstStyle/>
          <a:p>
            <a:r>
              <a:rPr lang="en-US" smtClean="0"/>
              <a:t>"Sharing the Adventure"</a:t>
            </a:r>
            <a:endParaRPr lang="en-US"/>
          </a:p>
        </p:txBody>
      </p:sp>
      <p:sp>
        <p:nvSpPr>
          <p:cNvPr id="7" name="Slide Number Placeholder 6"/>
          <p:cNvSpPr>
            <a:spLocks noGrp="1"/>
          </p:cNvSpPr>
          <p:nvPr>
            <p:ph type="sldNum" sz="quarter" idx="12"/>
          </p:nvPr>
        </p:nvSpPr>
        <p:spPr/>
        <p:txBody>
          <a:bodyPr/>
          <a:lstStyle/>
          <a:p>
            <a:fld id="{D53A25B3-3C01-7B44-8BFD-B70CA4AE5F6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8 xi 2010</a:t>
            </a:r>
            <a:endParaRPr lang="en-US"/>
          </a:p>
        </p:txBody>
      </p:sp>
      <p:sp>
        <p:nvSpPr>
          <p:cNvPr id="8" name="Footer Placeholder 7"/>
          <p:cNvSpPr>
            <a:spLocks noGrp="1"/>
          </p:cNvSpPr>
          <p:nvPr>
            <p:ph type="ftr" sz="quarter" idx="11"/>
          </p:nvPr>
        </p:nvSpPr>
        <p:spPr/>
        <p:txBody>
          <a:bodyPr/>
          <a:lstStyle/>
          <a:p>
            <a:r>
              <a:rPr lang="en-US" smtClean="0"/>
              <a:t>"Sharing the Adventure"</a:t>
            </a:r>
            <a:endParaRPr lang="en-US"/>
          </a:p>
        </p:txBody>
      </p:sp>
      <p:sp>
        <p:nvSpPr>
          <p:cNvPr id="9" name="Slide Number Placeholder 8"/>
          <p:cNvSpPr>
            <a:spLocks noGrp="1"/>
          </p:cNvSpPr>
          <p:nvPr>
            <p:ph type="sldNum" sz="quarter" idx="12"/>
          </p:nvPr>
        </p:nvSpPr>
        <p:spPr/>
        <p:txBody>
          <a:bodyPr/>
          <a:lstStyle/>
          <a:p>
            <a:fld id="{D53A25B3-3C01-7B44-8BFD-B70CA4AE5F6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8 xi 2010</a:t>
            </a:r>
            <a:endParaRPr lang="en-US"/>
          </a:p>
        </p:txBody>
      </p:sp>
      <p:sp>
        <p:nvSpPr>
          <p:cNvPr id="4" name="Footer Placeholder 3"/>
          <p:cNvSpPr>
            <a:spLocks noGrp="1"/>
          </p:cNvSpPr>
          <p:nvPr>
            <p:ph type="ftr" sz="quarter" idx="11"/>
          </p:nvPr>
        </p:nvSpPr>
        <p:spPr/>
        <p:txBody>
          <a:bodyPr/>
          <a:lstStyle/>
          <a:p>
            <a:r>
              <a:rPr lang="en-US" smtClean="0"/>
              <a:t>"Sharing the Adventure"</a:t>
            </a:r>
            <a:endParaRPr lang="en-US"/>
          </a:p>
        </p:txBody>
      </p:sp>
      <p:sp>
        <p:nvSpPr>
          <p:cNvPr id="5" name="Slide Number Placeholder 4"/>
          <p:cNvSpPr>
            <a:spLocks noGrp="1"/>
          </p:cNvSpPr>
          <p:nvPr>
            <p:ph type="sldNum" sz="quarter" idx="12"/>
          </p:nvPr>
        </p:nvSpPr>
        <p:spPr/>
        <p:txBody>
          <a:bodyPr/>
          <a:lstStyle/>
          <a:p>
            <a:fld id="{D53A25B3-3C01-7B44-8BFD-B70CA4AE5F6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8 xi 2010</a:t>
            </a:r>
            <a:endParaRPr lang="en-US"/>
          </a:p>
        </p:txBody>
      </p:sp>
      <p:sp>
        <p:nvSpPr>
          <p:cNvPr id="3" name="Footer Placeholder 2"/>
          <p:cNvSpPr>
            <a:spLocks noGrp="1"/>
          </p:cNvSpPr>
          <p:nvPr>
            <p:ph type="ftr" sz="quarter" idx="11"/>
          </p:nvPr>
        </p:nvSpPr>
        <p:spPr/>
        <p:txBody>
          <a:bodyPr/>
          <a:lstStyle/>
          <a:p>
            <a:r>
              <a:rPr lang="en-US" smtClean="0"/>
              <a:t>"Sharing the Adventure"</a:t>
            </a:r>
            <a:endParaRPr lang="en-US"/>
          </a:p>
        </p:txBody>
      </p:sp>
      <p:sp>
        <p:nvSpPr>
          <p:cNvPr id="4" name="Slide Number Placeholder 3"/>
          <p:cNvSpPr>
            <a:spLocks noGrp="1"/>
          </p:cNvSpPr>
          <p:nvPr>
            <p:ph type="sldNum" sz="quarter" idx="12"/>
          </p:nvPr>
        </p:nvSpPr>
        <p:spPr/>
        <p:txBody>
          <a:bodyPr/>
          <a:lstStyle/>
          <a:p>
            <a:fld id="{D53A25B3-3C01-7B44-8BFD-B70CA4AE5F6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8 xi 2010</a:t>
            </a:r>
            <a:endParaRPr lang="en-US"/>
          </a:p>
        </p:txBody>
      </p:sp>
      <p:sp>
        <p:nvSpPr>
          <p:cNvPr id="6" name="Footer Placeholder 5"/>
          <p:cNvSpPr>
            <a:spLocks noGrp="1"/>
          </p:cNvSpPr>
          <p:nvPr>
            <p:ph type="ftr" sz="quarter" idx="11"/>
          </p:nvPr>
        </p:nvSpPr>
        <p:spPr/>
        <p:txBody>
          <a:bodyPr/>
          <a:lstStyle/>
          <a:p>
            <a:r>
              <a:rPr lang="en-US" smtClean="0"/>
              <a:t>"Sharing the Adventure"</a:t>
            </a:r>
            <a:endParaRPr lang="en-US"/>
          </a:p>
        </p:txBody>
      </p:sp>
      <p:sp>
        <p:nvSpPr>
          <p:cNvPr id="7" name="Slide Number Placeholder 6"/>
          <p:cNvSpPr>
            <a:spLocks noGrp="1"/>
          </p:cNvSpPr>
          <p:nvPr>
            <p:ph type="sldNum" sz="quarter" idx="12"/>
          </p:nvPr>
        </p:nvSpPr>
        <p:spPr/>
        <p:txBody>
          <a:bodyPr/>
          <a:lstStyle/>
          <a:p>
            <a:fld id="{D53A25B3-3C01-7B44-8BFD-B70CA4AE5F6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8 xi 2010</a:t>
            </a:r>
            <a:endParaRPr lang="en-US"/>
          </a:p>
        </p:txBody>
      </p:sp>
      <p:sp>
        <p:nvSpPr>
          <p:cNvPr id="6" name="Footer Placeholder 5"/>
          <p:cNvSpPr>
            <a:spLocks noGrp="1"/>
          </p:cNvSpPr>
          <p:nvPr>
            <p:ph type="ftr" sz="quarter" idx="11"/>
          </p:nvPr>
        </p:nvSpPr>
        <p:spPr/>
        <p:txBody>
          <a:bodyPr/>
          <a:lstStyle/>
          <a:p>
            <a:r>
              <a:rPr lang="en-US" smtClean="0"/>
              <a:t>"Sharing the Adventure"</a:t>
            </a:r>
            <a:endParaRPr lang="en-US"/>
          </a:p>
        </p:txBody>
      </p:sp>
      <p:sp>
        <p:nvSpPr>
          <p:cNvPr id="7" name="Slide Number Placeholder 6"/>
          <p:cNvSpPr>
            <a:spLocks noGrp="1"/>
          </p:cNvSpPr>
          <p:nvPr>
            <p:ph type="sldNum" sz="quarter" idx="12"/>
          </p:nvPr>
        </p:nvSpPr>
        <p:spPr/>
        <p:txBody>
          <a:bodyPr/>
          <a:lstStyle/>
          <a:p>
            <a:fld id="{D53A25B3-3C01-7B44-8BFD-B70CA4AE5F6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8 xi 2010</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"Sharing the Adventure"</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3A25B3-3C01-7B44-8BFD-B70CA4AE5F6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4" Type="http://schemas.openxmlformats.org/officeDocument/2006/relationships/image" Target="../media/image3.jpeg"/><Relationship Id="rId5" Type="http://schemas.openxmlformats.org/officeDocument/2006/relationships/image" Target="../media/image4.png"/><Relationship Id="rId7" Type="http://schemas.openxmlformats.org/officeDocument/2006/relationships/image" Target="../media/image6.jpeg"/><Relationship Id="rId1" Type="http://schemas.openxmlformats.org/officeDocument/2006/relationships/slideLayout" Target="../slideLayouts/slideLayout7.xml"/><Relationship Id="rId2" Type="http://schemas.openxmlformats.org/officeDocument/2006/relationships/notesSlide" Target="../notesSlides/notesSlide2.xml"/><Relationship Id="rId9" Type="http://schemas.openxmlformats.org/officeDocument/2006/relationships/image" Target="../media/image8.png"/><Relationship Id="rId3" Type="http://schemas.openxmlformats.org/officeDocument/2006/relationships/image" Target="../media/image2.gif"/><Relationship Id="rId6"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4" Type="http://schemas.openxmlformats.org/officeDocument/2006/relationships/image" Target="../media/image9.jpeg"/><Relationship Id="rId5" Type="http://schemas.openxmlformats.org/officeDocument/2006/relationships/image" Target="../media/image10.png"/><Relationship Id="rId7" Type="http://schemas.openxmlformats.org/officeDocument/2006/relationships/image" Target="../media/image12.jpeg"/><Relationship Id="rId1" Type="http://schemas.openxmlformats.org/officeDocument/2006/relationships/video" Target="file://localhost/Users/rdb/Desktop/research/talks/misc/nrao50/21Kramer/large.avi" TargetMode="External"/><Relationship Id="rId2" Type="http://schemas.openxmlformats.org/officeDocument/2006/relationships/slideLayout" Target="../slideLayouts/slideLayout7.xml"/><Relationship Id="rId3" Type="http://schemas.openxmlformats.org/officeDocument/2006/relationships/notesSlide" Target="../notesSlides/notesSlide3.xml"/><Relationship Id="rId6" Type="http://schemas.openxmlformats.org/officeDocument/2006/relationships/image" Target="../media/image11.jpeg"/></Relationships>
</file>

<file path=ppt/slides/_rels/slide5.xml.rels><?xml version="1.0" encoding="UTF-8" standalone="yes"?>
<Relationships xmlns="http://schemas.openxmlformats.org/package/2006/relationships"><Relationship Id="rId4"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4" Type="http://schemas.openxmlformats.org/officeDocument/2006/relationships/image" Target="../media/image17.png"/><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6.png"/><Relationship Id="rId5" Type="http://schemas.openxmlformats.org/officeDocument/2006/relationships/image" Target="../media/image1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3" Type="http://schemas.openxmlformats.org/officeDocument/2006/relationships/image" Target="../media/image1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3" Type="http://schemas.openxmlformats.org/officeDocument/2006/relationships/image" Target="../media/image2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4" Type="http://schemas.openxmlformats.org/officeDocument/2006/relationships/image" Target="../media/image22.png"/><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3" Type="http://schemas.openxmlformats.org/officeDocument/2006/relationships/image" Target="../media/image2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4" Type="http://schemas.openxmlformats.org/officeDocument/2006/relationships/image" Target="../media/image25.jpeg"/><Relationship Id="rId5" Type="http://schemas.openxmlformats.org/officeDocument/2006/relationships/oleObject" Target="../embeddings/Microsoft_Equation1.bin"/><Relationship Id="rId7" Type="http://schemas.openxmlformats.org/officeDocument/2006/relationships/image" Target="../media/image27.png"/><Relationship Id="rId1" Type="http://schemas.openxmlformats.org/officeDocument/2006/relationships/vmlDrawing" Target="../drawings/vmlDrawing1.vml"/><Relationship Id="rId2" Type="http://schemas.openxmlformats.org/officeDocument/2006/relationships/slideLayout" Target="../slideLayouts/slideLayout7.xml"/><Relationship Id="rId3" Type="http://schemas.openxmlformats.org/officeDocument/2006/relationships/notesSlide" Target="../notesSlides/notesSlide10.xml"/><Relationship Id="rId6" Type="http://schemas.openxmlformats.org/officeDocument/2006/relationships/image" Target="../media/image26.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3" Type="http://schemas.openxmlformats.org/officeDocument/2006/relationships/image" Target="../media/image2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4" Type="http://schemas.openxmlformats.org/officeDocument/2006/relationships/image" Target="../media/image31.png"/><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3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3" Type="http://schemas.openxmlformats.org/officeDocument/2006/relationships/image" Target="../media/image32.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3" Type="http://schemas.openxmlformats.org/officeDocument/2006/relationships/image" Target="../media/image3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4" Type="http://schemas.openxmlformats.org/officeDocument/2006/relationships/image" Target="../media/image34.png"/><Relationship Id="rId1" Type="http://schemas.openxmlformats.org/officeDocument/2006/relationships/video" Target="file://localhost/Users/rdb/Desktop/research/talks/misc/091014Ames/reionization_halosplats_HD_mono.mov.qt" TargetMode="External"/><Relationship Id="rId2" Type="http://schemas.openxmlformats.org/officeDocument/2006/relationships/slideLayout" Target="../slideLayouts/slideLayout7.xml"/><Relationship Id="rId3"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4" Type="http://schemas.openxmlformats.org/officeDocument/2006/relationships/image" Target="../media/image35.png"/><Relationship Id="rId1" Type="http://schemas.openxmlformats.org/officeDocument/2006/relationships/video" Target="file://localhost/Users/rdb/Desktop/small-ourClip-from-AMNH-JourneyToTheStars_HD.mov" TargetMode="External"/><Relationship Id="rId2" Type="http://schemas.openxmlformats.org/officeDocument/2006/relationships/slideLayout" Target="../slideLayouts/slideLayout7.xml"/><Relationship Id="rId3"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3" Type="http://schemas.openxmlformats.org/officeDocument/2006/relationships/image" Target="../media/image3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4" Type="http://schemas.openxmlformats.org/officeDocument/2006/relationships/image" Target="../media/image38.jpeg"/><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37.jpeg"/></Relationships>
</file>

<file path=ppt/slides/_rels/slide20.xml.rels><?xml version="1.0" encoding="UTF-8" standalone="yes"?>
<Relationships xmlns="http://schemas.openxmlformats.org/package/2006/relationships"><Relationship Id="rId4" Type="http://schemas.openxmlformats.org/officeDocument/2006/relationships/image" Target="../media/image40.png"/><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39.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3" Type="http://schemas.openxmlformats.org/officeDocument/2006/relationships/image" Target="../media/image4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3" Type="http://schemas.openxmlformats.org/officeDocument/2006/relationships/image" Target="../media/image4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4" Type="http://schemas.openxmlformats.org/officeDocument/2006/relationships/image" Target="../media/image44.jpeg"/><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43.png"/></Relationships>
</file>

<file path=ppt/slides/_rels/slide24.xml.rels><?xml version="1.0" encoding="UTF-8" standalone="yes"?>
<Relationships xmlns="http://schemas.openxmlformats.org/package/2006/relationships"><Relationship Id="rId4" Type="http://schemas.openxmlformats.org/officeDocument/2006/relationships/image" Target="../media/image45.gif"/><Relationship Id="rId1" Type="http://schemas.openxmlformats.org/officeDocument/2006/relationships/video" Target="file://localhost/Users/rdb/Desktop/cltau.gif" TargetMode="External"/><Relationship Id="rId2" Type="http://schemas.openxmlformats.org/officeDocument/2006/relationships/slideLayout" Target="../slideLayouts/slideLayout7.xml"/><Relationship Id="rId3" Type="http://schemas.openxmlformats.org/officeDocument/2006/relationships/notesSlide" Target="../notesSlides/notesSlide23.xml"/><Relationship Id="rId5" Type="http://schemas.openxmlformats.org/officeDocument/2006/relationships/image" Target="../media/image4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3" Type="http://schemas.openxmlformats.org/officeDocument/2006/relationships/image" Target="../media/image4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3" Type="http://schemas.openxmlformats.org/officeDocument/2006/relationships/image" Target="../media/image4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12.jpeg"/><Relationship Id="rId4" Type="http://schemas.openxmlformats.org/officeDocument/2006/relationships/image" Target="../media/image48.jpeg"/><Relationship Id="rId5" Type="http://schemas.openxmlformats.org/officeDocument/2006/relationships/image" Target="../media/image30.png"/><Relationship Id="rId7" Type="http://schemas.openxmlformats.org/officeDocument/2006/relationships/image" Target="../media/image2.gif"/><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1.jpeg"/><Relationship Id="rId6"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000090"/>
                </a:solidFill>
              </a:rPr>
              <a:t>Understanding the Universe</a:t>
            </a:r>
            <a:endParaRPr lang="en-US" dirty="0">
              <a:solidFill>
                <a:srgbClr val="000090"/>
              </a:solidFill>
            </a:endParaRPr>
          </a:p>
        </p:txBody>
      </p:sp>
      <p:sp>
        <p:nvSpPr>
          <p:cNvPr id="3" name="Subtitle 2"/>
          <p:cNvSpPr>
            <a:spLocks noGrp="1"/>
          </p:cNvSpPr>
          <p:nvPr>
            <p:ph type="subTitle" idx="1"/>
          </p:nvPr>
        </p:nvSpPr>
        <p:spPr/>
        <p:txBody>
          <a:bodyPr/>
          <a:lstStyle/>
          <a:p>
            <a:r>
              <a:rPr lang="en-US" dirty="0" smtClean="0">
                <a:solidFill>
                  <a:schemeClr val="accent2"/>
                </a:solidFill>
              </a:rPr>
              <a:t>Roger Blandford</a:t>
            </a:r>
          </a:p>
          <a:p>
            <a:r>
              <a:rPr lang="en-US" dirty="0" smtClean="0">
                <a:solidFill>
                  <a:schemeClr val="accent2"/>
                </a:solidFill>
              </a:rPr>
              <a:t>KIPAC</a:t>
            </a:r>
          </a:p>
          <a:p>
            <a:r>
              <a:rPr lang="en-US" dirty="0" smtClean="0">
                <a:solidFill>
                  <a:schemeClr val="accent2"/>
                </a:solidFill>
              </a:rPr>
              <a:t>Stanford</a:t>
            </a:r>
            <a:endParaRPr lang="en-US" dirty="0">
              <a:solidFill>
                <a:schemeClr val="accent2"/>
              </a:solidFill>
            </a:endParaRPr>
          </a:p>
        </p:txBody>
      </p:sp>
      <p:sp>
        <p:nvSpPr>
          <p:cNvPr id="4" name="Date Placeholder 3"/>
          <p:cNvSpPr>
            <a:spLocks noGrp="1"/>
          </p:cNvSpPr>
          <p:nvPr>
            <p:ph type="dt" sz="half" idx="10"/>
          </p:nvPr>
        </p:nvSpPr>
        <p:spPr/>
        <p:txBody>
          <a:bodyPr/>
          <a:lstStyle/>
          <a:p>
            <a:r>
              <a:rPr lang="en-US" smtClean="0"/>
              <a:t>8 xi 2010</a:t>
            </a:r>
            <a:endParaRPr lang="en-US"/>
          </a:p>
        </p:txBody>
      </p:sp>
      <p:sp>
        <p:nvSpPr>
          <p:cNvPr id="5" name="Slide Number Placeholder 4"/>
          <p:cNvSpPr>
            <a:spLocks noGrp="1"/>
          </p:cNvSpPr>
          <p:nvPr>
            <p:ph type="sldNum" sz="quarter" idx="12"/>
          </p:nvPr>
        </p:nvSpPr>
        <p:spPr/>
        <p:txBody>
          <a:bodyPr/>
          <a:lstStyle/>
          <a:p>
            <a:fld id="{D53A25B3-3C01-7B44-8BFD-B70CA4AE5F6B}" type="slidenum">
              <a:rPr lang="en-US" smtClean="0"/>
              <a:pPr/>
              <a:t>1</a:t>
            </a:fld>
            <a:endParaRPr lang="en-US"/>
          </a:p>
        </p:txBody>
      </p:sp>
      <p:sp>
        <p:nvSpPr>
          <p:cNvPr id="6" name="Footer Placeholder 5"/>
          <p:cNvSpPr>
            <a:spLocks noGrp="1"/>
          </p:cNvSpPr>
          <p:nvPr>
            <p:ph type="ftr" sz="quarter" idx="11"/>
          </p:nvPr>
        </p:nvSpPr>
        <p:spPr/>
        <p:txBody>
          <a:bodyPr/>
          <a:lstStyle/>
          <a:p>
            <a:r>
              <a:rPr lang="en-US" smtClean="0"/>
              <a:t>"Sharing the Adventure"</a:t>
            </a: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r>
              <a:rPr lang="en-US" smtClean="0"/>
              <a:t>8 xi 2010</a:t>
            </a:r>
            <a:endParaRPr lang="en-US"/>
          </a:p>
        </p:txBody>
      </p:sp>
      <p:sp>
        <p:nvSpPr>
          <p:cNvPr id="8" name="Footer Placeholder 7"/>
          <p:cNvSpPr>
            <a:spLocks noGrp="1"/>
          </p:cNvSpPr>
          <p:nvPr>
            <p:ph type="ftr" sz="quarter" idx="11"/>
          </p:nvPr>
        </p:nvSpPr>
        <p:spPr/>
        <p:txBody>
          <a:bodyPr/>
          <a:lstStyle/>
          <a:p>
            <a:r>
              <a:rPr lang="en-US" smtClean="0"/>
              <a:t>"Sharing the Adventure"</a:t>
            </a:r>
            <a:endParaRPr lang="en-US"/>
          </a:p>
        </p:txBody>
      </p:sp>
      <p:sp>
        <p:nvSpPr>
          <p:cNvPr id="7" name="Slide Number Placeholder 6"/>
          <p:cNvSpPr>
            <a:spLocks noGrp="1"/>
          </p:cNvSpPr>
          <p:nvPr>
            <p:ph type="sldNum" sz="quarter" idx="12"/>
          </p:nvPr>
        </p:nvSpPr>
        <p:spPr/>
        <p:txBody>
          <a:bodyPr/>
          <a:lstStyle/>
          <a:p>
            <a:fld id="{D53A25B3-3C01-7B44-8BFD-B70CA4AE5F6B}" type="slidenum">
              <a:rPr lang="en-US" smtClean="0"/>
              <a:pPr/>
              <a:t>2</a:t>
            </a:fld>
            <a:endParaRPr lang="en-US"/>
          </a:p>
        </p:txBody>
      </p:sp>
      <p:sp>
        <p:nvSpPr>
          <p:cNvPr id="9" name="TextBox 8"/>
          <p:cNvSpPr txBox="1"/>
          <p:nvPr/>
        </p:nvSpPr>
        <p:spPr>
          <a:xfrm flipH="1">
            <a:off x="9004535" y="1417638"/>
            <a:ext cx="1932103" cy="1139198"/>
          </a:xfrm>
          <a:prstGeom prst="rect">
            <a:avLst/>
          </a:prstGeom>
          <a:noFill/>
        </p:spPr>
        <p:txBody>
          <a:bodyPr wrap="square" rtlCol="0">
            <a:spAutoFit/>
          </a:bodyPr>
          <a:lstStyle/>
          <a:p>
            <a:endParaRPr lang="en-US" dirty="0"/>
          </a:p>
        </p:txBody>
      </p:sp>
      <p:pic>
        <p:nvPicPr>
          <p:cNvPr id="10" name="Picture 9" descr="hdf.jpg"/>
          <p:cNvPicPr>
            <a:picLocks noChangeAspect="1"/>
          </p:cNvPicPr>
          <p:nvPr/>
        </p:nvPicPr>
        <p:blipFill>
          <a:blip r:embed="rId3"/>
          <a:stretch>
            <a:fillRect/>
          </a:stretch>
        </p:blipFill>
        <p:spPr>
          <a:xfrm>
            <a:off x="1495181" y="0"/>
            <a:ext cx="6153150" cy="6858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r>
              <a:rPr lang="en-US" smtClean="0"/>
              <a:t>8 xi 2010</a:t>
            </a:r>
            <a:endParaRPr lang="en-US"/>
          </a:p>
        </p:txBody>
      </p:sp>
      <p:sp>
        <p:nvSpPr>
          <p:cNvPr id="8" name="Footer Placeholder 7"/>
          <p:cNvSpPr>
            <a:spLocks noGrp="1"/>
          </p:cNvSpPr>
          <p:nvPr>
            <p:ph type="ftr" sz="quarter" idx="11"/>
          </p:nvPr>
        </p:nvSpPr>
        <p:spPr/>
        <p:txBody>
          <a:bodyPr/>
          <a:lstStyle/>
          <a:p>
            <a:r>
              <a:rPr lang="en-US" smtClean="0"/>
              <a:t>"Sharing the Adventure"</a:t>
            </a:r>
            <a:endParaRPr lang="en-US"/>
          </a:p>
        </p:txBody>
      </p:sp>
      <p:sp>
        <p:nvSpPr>
          <p:cNvPr id="7" name="Slide Number Placeholder 6"/>
          <p:cNvSpPr>
            <a:spLocks noGrp="1"/>
          </p:cNvSpPr>
          <p:nvPr>
            <p:ph type="sldNum" sz="quarter" idx="12"/>
          </p:nvPr>
        </p:nvSpPr>
        <p:spPr/>
        <p:txBody>
          <a:bodyPr/>
          <a:lstStyle/>
          <a:p>
            <a:fld id="{D53A25B3-3C01-7B44-8BFD-B70CA4AE5F6B}" type="slidenum">
              <a:rPr lang="en-US" smtClean="0"/>
              <a:pPr/>
              <a:t>3</a:t>
            </a:fld>
            <a:endParaRPr lang="en-US"/>
          </a:p>
        </p:txBody>
      </p:sp>
      <p:sp>
        <p:nvSpPr>
          <p:cNvPr id="9" name="TextBox 8"/>
          <p:cNvSpPr txBox="1"/>
          <p:nvPr/>
        </p:nvSpPr>
        <p:spPr>
          <a:xfrm flipH="1">
            <a:off x="9004535" y="1417638"/>
            <a:ext cx="1932103" cy="1139198"/>
          </a:xfrm>
          <a:prstGeom prst="rect">
            <a:avLst/>
          </a:prstGeom>
          <a:noFill/>
        </p:spPr>
        <p:txBody>
          <a:bodyPr wrap="square" rtlCol="0">
            <a:spAutoFit/>
          </a:bodyPr>
          <a:lstStyle/>
          <a:p>
            <a:endParaRPr lang="en-US" dirty="0"/>
          </a:p>
        </p:txBody>
      </p:sp>
      <p:pic>
        <p:nvPicPr>
          <p:cNvPr id="11" name="Picture 10" descr="ii_earth_in_space.gif"/>
          <p:cNvPicPr>
            <a:picLocks noChangeAspect="1"/>
          </p:cNvPicPr>
          <p:nvPr/>
        </p:nvPicPr>
        <p:blipFill>
          <a:blip r:embed="rId3"/>
          <a:stretch>
            <a:fillRect/>
          </a:stretch>
        </p:blipFill>
        <p:spPr>
          <a:xfrm>
            <a:off x="-41155" y="0"/>
            <a:ext cx="3063635" cy="2450908"/>
          </a:xfrm>
          <a:prstGeom prst="rect">
            <a:avLst/>
          </a:prstGeom>
        </p:spPr>
      </p:pic>
      <p:pic>
        <p:nvPicPr>
          <p:cNvPr id="13" name="Picture 12" descr="venus4_mag.jpg"/>
          <p:cNvPicPr>
            <a:picLocks noChangeAspect="1"/>
          </p:cNvPicPr>
          <p:nvPr/>
        </p:nvPicPr>
        <p:blipFill>
          <a:blip r:embed="rId4"/>
          <a:stretch>
            <a:fillRect/>
          </a:stretch>
        </p:blipFill>
        <p:spPr>
          <a:xfrm>
            <a:off x="0" y="4191402"/>
            <a:ext cx="2712342" cy="2034256"/>
          </a:xfrm>
          <a:prstGeom prst="rect">
            <a:avLst/>
          </a:prstGeom>
        </p:spPr>
      </p:pic>
      <p:pic>
        <p:nvPicPr>
          <p:cNvPr id="14" name="Picture 13"/>
          <p:cNvPicPr>
            <a:picLocks noChangeAspect="1"/>
          </p:cNvPicPr>
          <p:nvPr/>
        </p:nvPicPr>
        <p:blipFill>
          <a:blip r:embed="rId5"/>
          <a:stretch>
            <a:fillRect/>
          </a:stretch>
        </p:blipFill>
        <p:spPr>
          <a:xfrm>
            <a:off x="7126094" y="4806462"/>
            <a:ext cx="2017906" cy="2051538"/>
          </a:xfrm>
          <a:prstGeom prst="rect">
            <a:avLst/>
          </a:prstGeom>
        </p:spPr>
      </p:pic>
      <p:pic>
        <p:nvPicPr>
          <p:cNvPr id="15" name="Picture 14"/>
          <p:cNvPicPr>
            <a:picLocks noChangeAspect="1"/>
          </p:cNvPicPr>
          <p:nvPr/>
        </p:nvPicPr>
        <p:blipFill>
          <a:blip r:embed="rId6"/>
          <a:stretch>
            <a:fillRect/>
          </a:stretch>
        </p:blipFill>
        <p:spPr>
          <a:xfrm>
            <a:off x="2712342" y="4455618"/>
            <a:ext cx="3002978" cy="2402382"/>
          </a:xfrm>
          <a:prstGeom prst="rect">
            <a:avLst/>
          </a:prstGeom>
        </p:spPr>
      </p:pic>
      <p:pic>
        <p:nvPicPr>
          <p:cNvPr id="12" name="Picture 11" descr="rover1_400.jpg"/>
          <p:cNvPicPr>
            <a:picLocks noChangeAspect="1"/>
          </p:cNvPicPr>
          <p:nvPr/>
        </p:nvPicPr>
        <p:blipFill>
          <a:blip r:embed="rId7"/>
          <a:srcRect/>
          <a:stretch>
            <a:fillRect/>
          </a:stretch>
        </p:blipFill>
        <p:spPr>
          <a:xfrm>
            <a:off x="2316352" y="1650132"/>
            <a:ext cx="3176587" cy="2541270"/>
          </a:xfrm>
          <a:prstGeom prst="rect">
            <a:avLst/>
          </a:prstGeom>
        </p:spPr>
      </p:pic>
      <p:pic>
        <p:nvPicPr>
          <p:cNvPr id="17" name="Picture 16" descr="mercury.jpg"/>
          <p:cNvPicPr>
            <a:picLocks noChangeAspect="1"/>
          </p:cNvPicPr>
          <p:nvPr/>
        </p:nvPicPr>
        <p:blipFill>
          <a:blip r:embed="rId8"/>
          <a:stretch>
            <a:fillRect/>
          </a:stretch>
        </p:blipFill>
        <p:spPr>
          <a:xfrm>
            <a:off x="0" y="2449230"/>
            <a:ext cx="2898775" cy="2225957"/>
          </a:xfrm>
          <a:prstGeom prst="rect">
            <a:avLst/>
          </a:prstGeom>
        </p:spPr>
      </p:pic>
      <p:pic>
        <p:nvPicPr>
          <p:cNvPr id="16" name="Picture 15"/>
          <p:cNvPicPr>
            <a:picLocks noChangeAspect="1"/>
          </p:cNvPicPr>
          <p:nvPr/>
        </p:nvPicPr>
        <p:blipFill>
          <a:blip r:embed="rId9"/>
          <a:srcRect l="10803" r="3078" b="4937"/>
          <a:stretch>
            <a:fillRect/>
          </a:stretch>
        </p:blipFill>
        <p:spPr>
          <a:xfrm>
            <a:off x="5238945" y="60747"/>
            <a:ext cx="3902356" cy="47457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r>
              <a:rPr lang="en-US" smtClean="0"/>
              <a:t>8 xi 2010</a:t>
            </a:r>
            <a:endParaRPr lang="en-US"/>
          </a:p>
        </p:txBody>
      </p:sp>
      <p:sp>
        <p:nvSpPr>
          <p:cNvPr id="8" name="Footer Placeholder 7"/>
          <p:cNvSpPr>
            <a:spLocks noGrp="1"/>
          </p:cNvSpPr>
          <p:nvPr>
            <p:ph type="ftr" sz="quarter" idx="11"/>
          </p:nvPr>
        </p:nvSpPr>
        <p:spPr/>
        <p:txBody>
          <a:bodyPr/>
          <a:lstStyle/>
          <a:p>
            <a:r>
              <a:rPr lang="en-US" smtClean="0"/>
              <a:t>"Sharing the Adventure"</a:t>
            </a:r>
            <a:endParaRPr lang="en-US"/>
          </a:p>
        </p:txBody>
      </p:sp>
      <p:sp>
        <p:nvSpPr>
          <p:cNvPr id="7" name="Slide Number Placeholder 6"/>
          <p:cNvSpPr>
            <a:spLocks noGrp="1"/>
          </p:cNvSpPr>
          <p:nvPr>
            <p:ph type="sldNum" sz="quarter" idx="12"/>
          </p:nvPr>
        </p:nvSpPr>
        <p:spPr/>
        <p:txBody>
          <a:bodyPr/>
          <a:lstStyle/>
          <a:p>
            <a:fld id="{D53A25B3-3C01-7B44-8BFD-B70CA4AE5F6B}" type="slidenum">
              <a:rPr lang="en-US" smtClean="0"/>
              <a:pPr/>
              <a:t>4</a:t>
            </a:fld>
            <a:endParaRPr lang="en-US"/>
          </a:p>
        </p:txBody>
      </p:sp>
      <p:sp>
        <p:nvSpPr>
          <p:cNvPr id="9" name="TextBox 8"/>
          <p:cNvSpPr txBox="1"/>
          <p:nvPr/>
        </p:nvSpPr>
        <p:spPr>
          <a:xfrm flipH="1">
            <a:off x="9004535" y="1417638"/>
            <a:ext cx="1932103" cy="1139198"/>
          </a:xfrm>
          <a:prstGeom prst="rect">
            <a:avLst/>
          </a:prstGeom>
          <a:noFill/>
        </p:spPr>
        <p:txBody>
          <a:bodyPr wrap="square" rtlCol="0">
            <a:spAutoFit/>
          </a:bodyPr>
          <a:lstStyle/>
          <a:p>
            <a:endParaRPr lang="en-US" dirty="0"/>
          </a:p>
        </p:txBody>
      </p:sp>
      <p:pic>
        <p:nvPicPr>
          <p:cNvPr id="12" name="Picture 4" descr="CygA-YellowOrange_lo"/>
          <p:cNvPicPr>
            <a:picLocks noChangeAspect="1" noChangeArrowheads="1"/>
          </p:cNvPicPr>
          <p:nvPr/>
        </p:nvPicPr>
        <p:blipFill>
          <a:blip r:embed="rId4"/>
          <a:srcRect/>
          <a:stretch>
            <a:fillRect/>
          </a:stretch>
        </p:blipFill>
        <p:spPr bwMode="auto">
          <a:xfrm>
            <a:off x="4130198" y="0"/>
            <a:ext cx="5013802" cy="2332810"/>
          </a:xfrm>
          <a:prstGeom prst="rect">
            <a:avLst/>
          </a:prstGeom>
          <a:noFill/>
        </p:spPr>
      </p:pic>
      <p:pic>
        <p:nvPicPr>
          <p:cNvPr id="13" name="large.avi">
            <a:hlinkClick r:id="" action="ppaction://media"/>
          </p:cNvPr>
          <p:cNvPicPr/>
          <p:nvPr>
            <a:videoFile r:link="rId1"/>
          </p:nvPr>
        </p:nvPicPr>
        <p:blipFill>
          <a:blip r:embed="rId5"/>
          <a:stretch>
            <a:fillRect/>
          </a:stretch>
        </p:blipFill>
        <p:spPr>
          <a:xfrm>
            <a:off x="34196" y="0"/>
            <a:ext cx="4088423" cy="3243385"/>
          </a:xfrm>
          <a:prstGeom prst="rect">
            <a:avLst/>
          </a:prstGeom>
        </p:spPr>
      </p:pic>
      <p:pic>
        <p:nvPicPr>
          <p:cNvPr id="15" name="Picture 9"/>
          <p:cNvPicPr>
            <a:picLocks noChangeAspect="1" noChangeArrowheads="1"/>
          </p:cNvPicPr>
          <p:nvPr/>
        </p:nvPicPr>
        <p:blipFill>
          <a:blip r:embed="rId6"/>
          <a:srcRect t="29857" b="37990"/>
          <a:stretch>
            <a:fillRect/>
          </a:stretch>
        </p:blipFill>
        <p:spPr bwMode="auto">
          <a:xfrm>
            <a:off x="1664531" y="5388936"/>
            <a:ext cx="7479470" cy="1511991"/>
          </a:xfrm>
          <a:prstGeom prst="rect">
            <a:avLst/>
          </a:prstGeom>
          <a:noFill/>
        </p:spPr>
      </p:pic>
      <p:pic>
        <p:nvPicPr>
          <p:cNvPr id="11" name="Picture 10" descr="0131_xray"/>
          <p:cNvPicPr>
            <a:picLocks noChangeAspect="1" noChangeArrowheads="1"/>
          </p:cNvPicPr>
          <p:nvPr/>
        </p:nvPicPr>
        <p:blipFill>
          <a:blip r:embed="rId7"/>
          <a:srcRect/>
          <a:stretch>
            <a:fillRect/>
          </a:stretch>
        </p:blipFill>
        <p:spPr bwMode="auto">
          <a:xfrm>
            <a:off x="-15031" y="5080000"/>
            <a:ext cx="1851646" cy="1778000"/>
          </a:xfrm>
          <a:prstGeom prst="rect">
            <a:avLst/>
          </a:prstGeom>
          <a:noFill/>
          <a:ln w="9525">
            <a:noFill/>
            <a:miter lim="800000"/>
            <a:headEnd/>
            <a:tailEnd/>
          </a:ln>
          <a:effectLst/>
        </p:spPr>
      </p:pic>
      <p:pic>
        <p:nvPicPr>
          <p:cNvPr id="16" name="Picture 15"/>
          <p:cNvPicPr>
            <a:picLocks noChangeAspect="1"/>
          </p:cNvPicPr>
          <p:nvPr/>
        </p:nvPicPr>
        <p:blipFill>
          <a:blip r:embed="rId8"/>
          <a:stretch>
            <a:fillRect/>
          </a:stretch>
        </p:blipFill>
        <p:spPr>
          <a:xfrm>
            <a:off x="1836614" y="3030692"/>
            <a:ext cx="7307385" cy="2358244"/>
          </a:xfrm>
          <a:prstGeom prst="rect">
            <a:avLst/>
          </a:prstGeom>
        </p:spPr>
      </p:pic>
      <p:sp>
        <p:nvSpPr>
          <p:cNvPr id="17" name="TextBox 16"/>
          <p:cNvSpPr txBox="1"/>
          <p:nvPr/>
        </p:nvSpPr>
        <p:spPr>
          <a:xfrm>
            <a:off x="4415692" y="390769"/>
            <a:ext cx="1036537" cy="369332"/>
          </a:xfrm>
          <a:prstGeom prst="rect">
            <a:avLst/>
          </a:prstGeom>
          <a:noFill/>
        </p:spPr>
        <p:txBody>
          <a:bodyPr wrap="none" rtlCol="0">
            <a:spAutoFit/>
          </a:bodyPr>
          <a:lstStyle/>
          <a:p>
            <a:r>
              <a:rPr lang="en-US" dirty="0" smtClean="0">
                <a:solidFill>
                  <a:schemeClr val="bg1"/>
                </a:solidFill>
              </a:rPr>
              <a:t>Cygnus A</a:t>
            </a:r>
            <a:endParaRPr lang="en-US" dirty="0">
              <a:solidFill>
                <a:schemeClr val="bg1"/>
              </a:solidFill>
            </a:endParaRPr>
          </a:p>
        </p:txBody>
      </p:sp>
      <p:sp>
        <p:nvSpPr>
          <p:cNvPr id="18" name="TextBox 17"/>
          <p:cNvSpPr txBox="1"/>
          <p:nvPr/>
        </p:nvSpPr>
        <p:spPr>
          <a:xfrm>
            <a:off x="2381756" y="5627083"/>
            <a:ext cx="917514" cy="369332"/>
          </a:xfrm>
          <a:prstGeom prst="rect">
            <a:avLst/>
          </a:prstGeom>
          <a:noFill/>
        </p:spPr>
        <p:txBody>
          <a:bodyPr wrap="none" rtlCol="0">
            <a:spAutoFit/>
          </a:bodyPr>
          <a:lstStyle/>
          <a:p>
            <a:r>
              <a:rPr lang="en-US" dirty="0" err="1" smtClean="0">
                <a:solidFill>
                  <a:srgbClr val="FFFFFF"/>
                </a:solidFill>
              </a:rPr>
              <a:t>Pictor</a:t>
            </a:r>
            <a:r>
              <a:rPr lang="en-US" dirty="0" smtClean="0">
                <a:solidFill>
                  <a:srgbClr val="FFFFFF"/>
                </a:solidFill>
              </a:rPr>
              <a:t> A</a:t>
            </a:r>
            <a:endParaRPr lang="en-US" dirty="0">
              <a:solidFill>
                <a:srgbClr val="FFFFFF"/>
              </a:solidFill>
            </a:endParaRPr>
          </a:p>
        </p:txBody>
      </p:sp>
      <p:sp>
        <p:nvSpPr>
          <p:cNvPr id="19" name="TextBox 18"/>
          <p:cNvSpPr txBox="1"/>
          <p:nvPr/>
        </p:nvSpPr>
        <p:spPr>
          <a:xfrm>
            <a:off x="34196" y="4435233"/>
            <a:ext cx="1274708" cy="646331"/>
          </a:xfrm>
          <a:prstGeom prst="rect">
            <a:avLst/>
          </a:prstGeom>
          <a:noFill/>
        </p:spPr>
        <p:txBody>
          <a:bodyPr wrap="none" rtlCol="0">
            <a:spAutoFit/>
          </a:bodyPr>
          <a:lstStyle/>
          <a:p>
            <a:r>
              <a:rPr lang="en-US" dirty="0" smtClean="0"/>
              <a:t>3C 273</a:t>
            </a:r>
          </a:p>
          <a:p>
            <a:r>
              <a:rPr lang="en-US" dirty="0" smtClean="0"/>
              <a:t>First quasar</a:t>
            </a:r>
            <a:endParaRPr lang="en-US" dirty="0"/>
          </a:p>
        </p:txBody>
      </p:sp>
      <p:sp>
        <p:nvSpPr>
          <p:cNvPr id="20" name="TextBox 19"/>
          <p:cNvSpPr txBox="1"/>
          <p:nvPr/>
        </p:nvSpPr>
        <p:spPr>
          <a:xfrm>
            <a:off x="2590800" y="156313"/>
            <a:ext cx="851515" cy="369332"/>
          </a:xfrm>
          <a:prstGeom prst="rect">
            <a:avLst/>
          </a:prstGeom>
          <a:noFill/>
        </p:spPr>
        <p:txBody>
          <a:bodyPr wrap="none" rtlCol="0">
            <a:spAutoFit/>
          </a:bodyPr>
          <a:lstStyle/>
          <a:p>
            <a:r>
              <a:rPr lang="en-US" dirty="0" smtClean="0">
                <a:solidFill>
                  <a:srgbClr val="FFFFFF"/>
                </a:solidFill>
              </a:rPr>
              <a:t>Pulsars</a:t>
            </a:r>
            <a:endParaRPr lang="en-US" dirty="0">
              <a:solidFill>
                <a:srgbClr val="FFFFFF"/>
              </a:solidFill>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3"/>
                                        </p:tgtEl>
                                      </p:cBhvr>
                                    </p:cmd>
                                  </p:childTnLst>
                                </p:cTn>
                              </p:par>
                            </p:childTnLst>
                          </p:cTn>
                        </p:par>
                      </p:childTnLst>
                    </p:cTn>
                  </p:par>
                </p:childTnLst>
              </p:cTn>
              <p:nextCondLst>
                <p:cond evt="onClick" delay="0">
                  <p:tgtEl>
                    <p:spTgt spid="13"/>
                  </p:tgtEl>
                </p:cond>
              </p:nextCondLst>
            </p:seq>
            <p:video>
              <p:cMediaNode>
                <p:cTn id="7" fill="hold" display="0">
                  <p:stCondLst>
                    <p:cond delay="indefinite"/>
                  </p:stCondLst>
                  <p:endCondLst>
                    <p:cond evt="onNext" delay="0">
                      <p:tgtEl>
                        <p:sldTgt/>
                      </p:tgtEl>
                    </p:cond>
                    <p:cond evt="onPrev" delay="0">
                      <p:tgtEl>
                        <p:sldTgt/>
                      </p:tgtEl>
                    </p:cond>
                  </p:endCondLst>
                </p:cTn>
                <p:tgtEl>
                  <p:spTgt spid="13"/>
                </p:tgtEl>
              </p:cMediaNode>
            </p:video>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5</a:t>
            </a:fld>
            <a:endParaRPr lang="en-US"/>
          </a:p>
        </p:txBody>
      </p:sp>
      <p:pic>
        <p:nvPicPr>
          <p:cNvPr id="7" name="Picture 10" descr="a"/>
          <p:cNvPicPr>
            <a:picLocks noChangeAspect="1" noChangeArrowheads="1"/>
          </p:cNvPicPr>
          <p:nvPr/>
        </p:nvPicPr>
        <p:blipFill>
          <a:blip r:embed="rId3"/>
          <a:srcRect r="54054"/>
          <a:stretch>
            <a:fillRect/>
          </a:stretch>
        </p:blipFill>
        <p:spPr bwMode="auto">
          <a:xfrm>
            <a:off x="5892800" y="2517575"/>
            <a:ext cx="3251200" cy="4322963"/>
          </a:xfrm>
          <a:prstGeom prst="rect">
            <a:avLst/>
          </a:prstGeom>
          <a:noFill/>
          <a:ln w="9525">
            <a:noFill/>
            <a:miter lim="800000"/>
            <a:headEnd/>
            <a:tailEnd/>
          </a:ln>
        </p:spPr>
      </p:pic>
      <p:pic>
        <p:nvPicPr>
          <p:cNvPr id="8" name="Picture 7"/>
          <p:cNvPicPr>
            <a:picLocks noChangeAspect="1"/>
          </p:cNvPicPr>
          <p:nvPr/>
        </p:nvPicPr>
        <p:blipFill>
          <a:blip r:embed="rId4"/>
          <a:stretch>
            <a:fillRect/>
          </a:stretch>
        </p:blipFill>
        <p:spPr>
          <a:xfrm>
            <a:off x="0" y="0"/>
            <a:ext cx="5892800" cy="4356100"/>
          </a:xfrm>
          <a:prstGeom prst="rect">
            <a:avLst/>
          </a:prstGeom>
        </p:spPr>
      </p:pic>
      <p:sp>
        <p:nvSpPr>
          <p:cNvPr id="9" name="TextBox 8"/>
          <p:cNvSpPr txBox="1"/>
          <p:nvPr/>
        </p:nvSpPr>
        <p:spPr>
          <a:xfrm>
            <a:off x="5986598" y="1348136"/>
            <a:ext cx="3171862" cy="1077218"/>
          </a:xfrm>
          <a:prstGeom prst="rect">
            <a:avLst/>
          </a:prstGeom>
          <a:noFill/>
        </p:spPr>
        <p:txBody>
          <a:bodyPr wrap="none" rtlCol="0">
            <a:spAutoFit/>
          </a:bodyPr>
          <a:lstStyle/>
          <a:p>
            <a:r>
              <a:rPr lang="en-US" sz="3200" dirty="0" smtClean="0"/>
              <a:t>Fermi Gamma-ray</a:t>
            </a:r>
          </a:p>
          <a:p>
            <a:r>
              <a:rPr lang="en-US" sz="3200" dirty="0" smtClean="0"/>
              <a:t> Space Telescope</a:t>
            </a:r>
            <a:endParaRPr lang="en-US" sz="3200" dirty="0"/>
          </a:p>
        </p:txBody>
      </p:sp>
      <p:sp>
        <p:nvSpPr>
          <p:cNvPr id="10" name="TextBox 9"/>
          <p:cNvSpPr txBox="1"/>
          <p:nvPr/>
        </p:nvSpPr>
        <p:spPr>
          <a:xfrm>
            <a:off x="781520" y="4415702"/>
            <a:ext cx="3787615" cy="584776"/>
          </a:xfrm>
          <a:prstGeom prst="rect">
            <a:avLst/>
          </a:prstGeom>
          <a:noFill/>
        </p:spPr>
        <p:txBody>
          <a:bodyPr wrap="none" rtlCol="0">
            <a:spAutoFit/>
          </a:bodyPr>
          <a:lstStyle/>
          <a:p>
            <a:r>
              <a:rPr lang="en-US" sz="3200" dirty="0" smtClean="0"/>
              <a:t>Large </a:t>
            </a:r>
            <a:r>
              <a:rPr lang="en-US" sz="3200" dirty="0" err="1" smtClean="0"/>
              <a:t>Hadron</a:t>
            </a:r>
            <a:r>
              <a:rPr lang="en-US" sz="3200" dirty="0" smtClean="0"/>
              <a:t> Collider</a:t>
            </a:r>
            <a:endParaRPr lang="en-US"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6</a:t>
            </a:fld>
            <a:endParaRPr lang="en-US"/>
          </a:p>
        </p:txBody>
      </p:sp>
      <p:sp>
        <p:nvSpPr>
          <p:cNvPr id="7" name="Title 1"/>
          <p:cNvSpPr txBox="1">
            <a:spLocks/>
          </p:cNvSpPr>
          <p:nvPr/>
        </p:nvSpPr>
        <p:spPr>
          <a:xfrm>
            <a:off x="457200" y="-116158"/>
            <a:ext cx="8229600" cy="114300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smtClean="0">
                <a:ln>
                  <a:noFill/>
                </a:ln>
                <a:solidFill>
                  <a:srgbClr val="FF0000"/>
                </a:solidFill>
                <a:effectLst/>
                <a:uLnTx/>
                <a:uFillTx/>
                <a:latin typeface="Comic Sans MS"/>
                <a:ea typeface="+mj-ea"/>
                <a:cs typeface="Comic Sans MS"/>
              </a:rPr>
              <a:t>Breaking the Law of Gravity</a:t>
            </a:r>
            <a:endParaRPr kumimoji="0" lang="en-US" sz="4400" b="1" i="0" u="none" strike="noStrike" kern="1200" cap="none" spc="0" normalizeH="0" baseline="0" noProof="0" dirty="0" smtClean="0">
              <a:ln>
                <a:noFill/>
              </a:ln>
              <a:solidFill>
                <a:srgbClr val="FF0000"/>
              </a:solidFill>
              <a:effectLst/>
              <a:uLnTx/>
              <a:uFillTx/>
              <a:latin typeface="Comic Sans MS"/>
              <a:ea typeface="+mj-ea"/>
              <a:cs typeface="Comic Sans MS"/>
            </a:endParaRPr>
          </a:p>
        </p:txBody>
      </p:sp>
      <p:sp>
        <p:nvSpPr>
          <p:cNvPr id="8" name="Slide Number Placeholder 3"/>
          <p:cNvSpPr txBox="1">
            <a:spLocks/>
          </p:cNvSpPr>
          <p:nvPr/>
        </p:nvSpPr>
        <p:spPr>
          <a:xfrm>
            <a:off x="685800" y="6248400"/>
            <a:ext cx="1905000" cy="457200"/>
          </a:xfrm>
          <a:prstGeom prst="rect">
            <a:avLst/>
          </a:prstGeom>
          <a:noFill/>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fld id="{CB0BE319-6F47-B84E-9772-02BB03050727}"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pic>
        <p:nvPicPr>
          <p:cNvPr id="11" name="Picture 2"/>
          <p:cNvPicPr>
            <a:picLocks noChangeAspect="1" noChangeArrowheads="1"/>
          </p:cNvPicPr>
          <p:nvPr/>
        </p:nvPicPr>
        <p:blipFill>
          <a:blip r:embed="rId3"/>
          <a:srcRect/>
          <a:stretch>
            <a:fillRect/>
          </a:stretch>
        </p:blipFill>
        <p:spPr bwMode="auto">
          <a:xfrm>
            <a:off x="1236145" y="914400"/>
            <a:ext cx="6644601" cy="4983451"/>
          </a:xfrm>
          <a:prstGeom prst="rect">
            <a:avLst/>
          </a:prstGeom>
          <a:noFill/>
          <a:ln w="9525">
            <a:noFill/>
            <a:miter lim="800000"/>
            <a:headEnd/>
            <a:tailEnd/>
          </a:ln>
        </p:spPr>
      </p:pic>
      <p:pic>
        <p:nvPicPr>
          <p:cNvPr id="12" name="Content Placeholder 7"/>
          <p:cNvPicPr>
            <a:picLocks noChangeAspect="1"/>
          </p:cNvPicPr>
          <p:nvPr/>
        </p:nvPicPr>
        <p:blipFill>
          <a:blip r:embed="rId4"/>
          <a:srcRect l="-29611" r="-29611"/>
          <a:stretch>
            <a:fillRect/>
          </a:stretch>
        </p:blipFill>
        <p:spPr>
          <a:xfrm>
            <a:off x="2046115" y="3505200"/>
            <a:ext cx="1069276" cy="668298"/>
          </a:xfrm>
          <a:prstGeom prst="rect">
            <a:avLst/>
          </a:prstGeom>
        </p:spPr>
      </p:pic>
      <p:pic>
        <p:nvPicPr>
          <p:cNvPr id="13" name="Picture 8" descr="newton.jpg"/>
          <p:cNvPicPr>
            <a:picLocks noChangeAspect="1"/>
          </p:cNvPicPr>
          <p:nvPr/>
        </p:nvPicPr>
        <p:blipFill>
          <a:blip r:embed="rId5"/>
          <a:srcRect/>
          <a:stretch>
            <a:fillRect/>
          </a:stretch>
        </p:blipFill>
        <p:spPr bwMode="auto">
          <a:xfrm>
            <a:off x="1898178" y="4495800"/>
            <a:ext cx="1334697" cy="1402051"/>
          </a:xfrm>
          <a:prstGeom prst="rect">
            <a:avLst/>
          </a:prstGeom>
          <a:noFill/>
          <a:ln w="9525">
            <a:noFill/>
            <a:miter lim="800000"/>
            <a:headEnd/>
            <a:tailEnd/>
          </a:ln>
        </p:spPr>
      </p:pic>
      <p:cxnSp>
        <p:nvCxnSpPr>
          <p:cNvPr id="18" name="Straight Arrow Connector 17"/>
          <p:cNvCxnSpPr/>
          <p:nvPr/>
        </p:nvCxnSpPr>
        <p:spPr>
          <a:xfrm rot="5400000" flipH="1" flipV="1">
            <a:off x="1629508" y="2543908"/>
            <a:ext cx="1922585" cy="1588"/>
          </a:xfrm>
          <a:prstGeom prst="straightConnector1">
            <a:avLst/>
          </a:prstGeom>
          <a:ln w="76200" cap="flat" cmpd="sng" algn="ctr">
            <a:solidFill>
              <a:srgbClr val="FF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7</a:t>
            </a:fld>
            <a:endParaRPr lang="en-US"/>
          </a:p>
        </p:txBody>
      </p:sp>
      <p:pic>
        <p:nvPicPr>
          <p:cNvPr id="9" name="Picture 8" descr="56200main_dark_expansion-lg.jpg"/>
          <p:cNvPicPr>
            <a:picLocks noChangeAspect="1"/>
          </p:cNvPicPr>
          <p:nvPr/>
        </p:nvPicPr>
        <p:blipFill>
          <a:blip r:embed="rId3"/>
          <a:stretch>
            <a:fillRect/>
          </a:stretch>
        </p:blipFill>
        <p:spPr>
          <a:xfrm>
            <a:off x="0" y="-1"/>
            <a:ext cx="9144000" cy="6060907"/>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8</a:t>
            </a:fld>
            <a:endParaRPr lang="en-US"/>
          </a:p>
        </p:txBody>
      </p:sp>
      <p:grpSp>
        <p:nvGrpSpPr>
          <p:cNvPr id="10" name="Group 9"/>
          <p:cNvGrpSpPr/>
          <p:nvPr/>
        </p:nvGrpSpPr>
        <p:grpSpPr>
          <a:xfrm>
            <a:off x="0" y="23447"/>
            <a:ext cx="9144000" cy="6132730"/>
            <a:chOff x="0" y="23447"/>
            <a:chExt cx="9144000" cy="6132730"/>
          </a:xfrm>
        </p:grpSpPr>
        <p:pic>
          <p:nvPicPr>
            <p:cNvPr id="7" name="Picture 2"/>
            <p:cNvPicPr>
              <a:picLocks noChangeAspect="1" noChangeArrowheads="1"/>
            </p:cNvPicPr>
            <p:nvPr/>
          </p:nvPicPr>
          <p:blipFill>
            <a:blip r:embed="rId3"/>
            <a:srcRect/>
            <a:stretch>
              <a:fillRect/>
            </a:stretch>
          </p:blipFill>
          <p:spPr bwMode="auto">
            <a:xfrm>
              <a:off x="0" y="23447"/>
              <a:ext cx="9144000" cy="4906029"/>
            </a:xfrm>
            <a:prstGeom prst="rect">
              <a:avLst/>
            </a:prstGeom>
            <a:noFill/>
            <a:ln w="9525">
              <a:noFill/>
              <a:miter lim="800000"/>
              <a:headEnd/>
              <a:tailEnd/>
            </a:ln>
          </p:spPr>
        </p:pic>
        <p:sp>
          <p:nvSpPr>
            <p:cNvPr id="8" name="TextBox 7"/>
            <p:cNvSpPr txBox="1"/>
            <p:nvPr/>
          </p:nvSpPr>
          <p:spPr>
            <a:xfrm>
              <a:off x="125054" y="5509846"/>
              <a:ext cx="8959453" cy="646331"/>
            </a:xfrm>
            <a:prstGeom prst="rect">
              <a:avLst/>
            </a:prstGeom>
            <a:noFill/>
          </p:spPr>
          <p:txBody>
            <a:bodyPr wrap="none" rtlCol="0">
              <a:spAutoFit/>
            </a:bodyPr>
            <a:lstStyle/>
            <a:p>
              <a:r>
                <a:rPr lang="en-US" sz="3600" dirty="0" smtClean="0"/>
                <a:t>Proposed Wide Field Infrared Survey Telescope</a:t>
              </a:r>
              <a:endParaRPr lang="en-US" sz="3600" dirty="0"/>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9</a:t>
            </a:fld>
            <a:endParaRPr lang="en-US"/>
          </a:p>
        </p:txBody>
      </p:sp>
      <p:pic>
        <p:nvPicPr>
          <p:cNvPr id="7" name="Picture 2"/>
          <p:cNvPicPr>
            <a:picLocks noChangeAspect="1" noChangeArrowheads="1"/>
          </p:cNvPicPr>
          <p:nvPr/>
        </p:nvPicPr>
        <p:blipFill>
          <a:blip r:embed="rId3"/>
          <a:srcRect b="23215"/>
          <a:stretch>
            <a:fillRect/>
          </a:stretch>
        </p:blipFill>
        <p:spPr bwMode="auto">
          <a:xfrm>
            <a:off x="4474309" y="1678536"/>
            <a:ext cx="4669692" cy="4677814"/>
          </a:xfrm>
          <a:prstGeom prst="rect">
            <a:avLst/>
          </a:prstGeom>
          <a:noFill/>
          <a:ln w="9525">
            <a:noFill/>
            <a:miter lim="800000"/>
            <a:headEnd/>
            <a:tailEnd/>
          </a:ln>
        </p:spPr>
      </p:pic>
      <p:pic>
        <p:nvPicPr>
          <p:cNvPr id="8" name="Picture 3"/>
          <p:cNvPicPr>
            <a:picLocks noChangeAspect="1" noChangeArrowheads="1"/>
          </p:cNvPicPr>
          <p:nvPr/>
        </p:nvPicPr>
        <p:blipFill>
          <a:blip r:embed="rId4"/>
          <a:srcRect l="6108" t="21687" r="20752" b="11745"/>
          <a:stretch>
            <a:fillRect/>
          </a:stretch>
        </p:blipFill>
        <p:spPr bwMode="auto">
          <a:xfrm>
            <a:off x="0" y="125685"/>
            <a:ext cx="4083538" cy="460706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10</a:t>
            </a:fld>
            <a:endParaRPr lang="en-US"/>
          </a:p>
        </p:txBody>
      </p:sp>
      <p:pic>
        <p:nvPicPr>
          <p:cNvPr id="8" name="Picture 7" descr="universe_27new.jpg"/>
          <p:cNvPicPr>
            <a:picLocks noChangeAspect="1"/>
          </p:cNvPicPr>
          <p:nvPr/>
        </p:nvPicPr>
        <p:blipFill>
          <a:blip r:embed="rId3"/>
          <a:stretch>
            <a:fillRect/>
          </a:stretch>
        </p:blipFill>
        <p:spPr>
          <a:xfrm>
            <a:off x="1182093" y="0"/>
            <a:ext cx="6857390" cy="6857390"/>
          </a:xfrm>
          <a:prstGeom prst="rect">
            <a:avLst/>
          </a:prstGeom>
        </p:spPr>
      </p:pic>
      <p:sp>
        <p:nvSpPr>
          <p:cNvPr id="9" name="TextBox 8"/>
          <p:cNvSpPr txBox="1"/>
          <p:nvPr/>
        </p:nvSpPr>
        <p:spPr>
          <a:xfrm>
            <a:off x="6327865" y="4507125"/>
            <a:ext cx="1774845" cy="369332"/>
          </a:xfrm>
          <a:prstGeom prst="rect">
            <a:avLst/>
          </a:prstGeom>
          <a:noFill/>
        </p:spPr>
        <p:txBody>
          <a:bodyPr wrap="none" rtlCol="0">
            <a:spAutoFit/>
          </a:bodyPr>
          <a:lstStyle/>
          <a:p>
            <a:r>
              <a:rPr lang="en-US" dirty="0" smtClean="0">
                <a:solidFill>
                  <a:srgbClr val="FFFFFF"/>
                </a:solidFill>
              </a:rPr>
              <a:t>13.7 Billion years</a:t>
            </a:r>
            <a:endParaRPr lang="en-US" dirty="0">
              <a:solidFill>
                <a:srgbClr val="FFFFFF"/>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11</a:t>
            </a:fld>
            <a:endParaRPr lang="en-US"/>
          </a:p>
        </p:txBody>
      </p:sp>
      <p:pic>
        <p:nvPicPr>
          <p:cNvPr id="7" name="Picture 4"/>
          <p:cNvPicPr>
            <a:picLocks noChangeAspect="1" noChangeArrowheads="1"/>
          </p:cNvPicPr>
          <p:nvPr/>
        </p:nvPicPr>
        <p:blipFill>
          <a:blip r:embed="rId4"/>
          <a:srcRect/>
          <a:stretch>
            <a:fillRect/>
          </a:stretch>
        </p:blipFill>
        <p:spPr bwMode="auto">
          <a:xfrm>
            <a:off x="4827910" y="914400"/>
            <a:ext cx="4343400" cy="5943600"/>
          </a:xfrm>
          <a:prstGeom prst="rect">
            <a:avLst/>
          </a:prstGeom>
          <a:noFill/>
        </p:spPr>
      </p:pic>
      <p:sp>
        <p:nvSpPr>
          <p:cNvPr id="8" name="Rectangle 6"/>
          <p:cNvSpPr>
            <a:spLocks noChangeArrowheads="1"/>
          </p:cNvSpPr>
          <p:nvPr/>
        </p:nvSpPr>
        <p:spPr bwMode="auto">
          <a:xfrm>
            <a:off x="5038924" y="2487613"/>
            <a:ext cx="4081463" cy="1579562"/>
          </a:xfrm>
          <a:prstGeom prst="rect">
            <a:avLst/>
          </a:prstGeom>
          <a:solidFill>
            <a:schemeClr val="folHlink"/>
          </a:solidFill>
          <a:ln w="38100">
            <a:solidFill>
              <a:srgbClr val="FF0802"/>
            </a:solidFill>
            <a:miter lim="800000"/>
            <a:headEnd/>
            <a:tailEnd/>
          </a:ln>
          <a:effectLst/>
        </p:spPr>
        <p:txBody>
          <a:bodyPr wrap="none" anchor="ctr">
            <a:prstTxWarp prst="textNoShape">
              <a:avLst/>
            </a:prstTxWarp>
          </a:bodyPr>
          <a:lstStyle/>
          <a:p>
            <a:endParaRPr lang="en-US"/>
          </a:p>
        </p:txBody>
      </p:sp>
      <p:graphicFrame>
        <p:nvGraphicFramePr>
          <p:cNvPr id="9" name="Object 7"/>
          <p:cNvGraphicFramePr>
            <a:graphicFrameLocks noChangeAspect="1"/>
          </p:cNvGraphicFramePr>
          <p:nvPr/>
        </p:nvGraphicFramePr>
        <p:xfrm>
          <a:off x="5940624" y="2438400"/>
          <a:ext cx="2657475" cy="1687513"/>
        </p:xfrm>
        <a:graphic>
          <a:graphicData uri="http://schemas.openxmlformats.org/presentationml/2006/ole">
            <p:oleObj spid="_x0000_s84994" name="Equation" r:id="rId5" imgW="1269720" imgH="863280" progId="Equation.3">
              <p:embed/>
            </p:oleObj>
          </a:graphicData>
        </a:graphic>
      </p:graphicFrame>
      <p:sp>
        <p:nvSpPr>
          <p:cNvPr id="10" name="Rectangle 8"/>
          <p:cNvSpPr>
            <a:spLocks noChangeArrowheads="1"/>
          </p:cNvSpPr>
          <p:nvPr/>
        </p:nvSpPr>
        <p:spPr bwMode="auto">
          <a:xfrm>
            <a:off x="7129662" y="5813425"/>
            <a:ext cx="1990725" cy="711200"/>
          </a:xfrm>
          <a:prstGeom prst="rect">
            <a:avLst/>
          </a:prstGeom>
          <a:noFill/>
          <a:ln w="38100">
            <a:solidFill>
              <a:srgbClr val="FF0802"/>
            </a:solidFill>
            <a:miter lim="800000"/>
            <a:headEnd/>
            <a:tailEnd/>
          </a:ln>
          <a:effectLst/>
        </p:spPr>
        <p:txBody>
          <a:bodyPr wrap="none" anchor="ctr">
            <a:prstTxWarp prst="textNoShape">
              <a:avLst/>
            </a:prstTxWarp>
          </a:bodyPr>
          <a:lstStyle/>
          <a:p>
            <a:endParaRPr lang="en-US"/>
          </a:p>
        </p:txBody>
      </p:sp>
      <p:sp>
        <p:nvSpPr>
          <p:cNvPr id="11" name="Line 9"/>
          <p:cNvSpPr>
            <a:spLocks noChangeShapeType="1"/>
          </p:cNvSpPr>
          <p:nvPr/>
        </p:nvSpPr>
        <p:spPr bwMode="auto">
          <a:xfrm>
            <a:off x="6134299" y="4037013"/>
            <a:ext cx="1393825" cy="1776412"/>
          </a:xfrm>
          <a:prstGeom prst="line">
            <a:avLst/>
          </a:prstGeom>
          <a:noFill/>
          <a:ln w="38100">
            <a:solidFill>
              <a:srgbClr val="FF0802"/>
            </a:solidFill>
            <a:round/>
            <a:headEnd/>
            <a:tailEnd/>
          </a:ln>
          <a:effectLst/>
        </p:spPr>
        <p:txBody>
          <a:bodyPr wrap="none" anchor="ctr">
            <a:prstTxWarp prst="textNoShape">
              <a:avLst/>
            </a:prstTxWarp>
          </a:bodyPr>
          <a:lstStyle/>
          <a:p>
            <a:endParaRPr lang="en-US"/>
          </a:p>
        </p:txBody>
      </p:sp>
      <p:pic>
        <p:nvPicPr>
          <p:cNvPr id="12" name="Picture 8"/>
          <p:cNvPicPr>
            <a:picLocks noChangeAspect="1" noChangeArrowheads="1"/>
          </p:cNvPicPr>
          <p:nvPr/>
        </p:nvPicPr>
        <p:blipFill>
          <a:blip r:embed="rId6"/>
          <a:srcRect/>
          <a:stretch>
            <a:fillRect/>
          </a:stretch>
        </p:blipFill>
        <p:spPr bwMode="auto">
          <a:xfrm>
            <a:off x="-37795" y="1072367"/>
            <a:ext cx="4868902" cy="1917033"/>
          </a:xfrm>
          <a:prstGeom prst="rect">
            <a:avLst/>
          </a:prstGeom>
          <a:noFill/>
        </p:spPr>
      </p:pic>
      <p:grpSp>
        <p:nvGrpSpPr>
          <p:cNvPr id="35" name="Group 34"/>
          <p:cNvGrpSpPr/>
          <p:nvPr/>
        </p:nvGrpSpPr>
        <p:grpSpPr>
          <a:xfrm>
            <a:off x="0" y="3065889"/>
            <a:ext cx="3910272" cy="2246923"/>
            <a:chOff x="0" y="2831433"/>
            <a:chExt cx="3910272" cy="2246923"/>
          </a:xfrm>
        </p:grpSpPr>
        <p:pic>
          <p:nvPicPr>
            <p:cNvPr id="17" name="Picture 16"/>
            <p:cNvPicPr>
              <a:picLocks noChangeAspect="1"/>
            </p:cNvPicPr>
            <p:nvPr/>
          </p:nvPicPr>
          <p:blipFill>
            <a:blip r:embed="rId7"/>
            <a:stretch>
              <a:fillRect/>
            </a:stretch>
          </p:blipFill>
          <p:spPr>
            <a:xfrm>
              <a:off x="0" y="2831433"/>
              <a:ext cx="2202208" cy="2246923"/>
            </a:xfrm>
            <a:prstGeom prst="rect">
              <a:avLst/>
            </a:prstGeom>
          </p:spPr>
        </p:pic>
        <p:sp>
          <p:nvSpPr>
            <p:cNvPr id="19" name="TextBox 18"/>
            <p:cNvSpPr txBox="1"/>
            <p:nvPr/>
          </p:nvSpPr>
          <p:spPr>
            <a:xfrm>
              <a:off x="1270000" y="3634154"/>
              <a:ext cx="825867" cy="646331"/>
            </a:xfrm>
            <a:prstGeom prst="rect">
              <a:avLst/>
            </a:prstGeom>
            <a:noFill/>
          </p:spPr>
          <p:txBody>
            <a:bodyPr wrap="none" rtlCol="0">
              <a:spAutoFit/>
            </a:bodyPr>
            <a:lstStyle/>
            <a:p>
              <a:r>
                <a:rPr lang="en-US" dirty="0" smtClean="0"/>
                <a:t>Dark </a:t>
              </a:r>
            </a:p>
            <a:p>
              <a:r>
                <a:rPr lang="en-US" dirty="0" smtClean="0"/>
                <a:t>Energy</a:t>
              </a:r>
              <a:endParaRPr lang="en-US" dirty="0"/>
            </a:p>
          </p:txBody>
        </p:sp>
        <p:sp>
          <p:nvSpPr>
            <p:cNvPr id="20" name="TextBox 19"/>
            <p:cNvSpPr txBox="1"/>
            <p:nvPr/>
          </p:nvSpPr>
          <p:spPr>
            <a:xfrm>
              <a:off x="203206" y="3341084"/>
              <a:ext cx="834333" cy="646331"/>
            </a:xfrm>
            <a:prstGeom prst="rect">
              <a:avLst/>
            </a:prstGeom>
            <a:noFill/>
          </p:spPr>
          <p:txBody>
            <a:bodyPr wrap="none" rtlCol="0">
              <a:spAutoFit/>
            </a:bodyPr>
            <a:lstStyle/>
            <a:p>
              <a:r>
                <a:rPr lang="en-US" dirty="0" smtClean="0"/>
                <a:t>Dark</a:t>
              </a:r>
            </a:p>
            <a:p>
              <a:r>
                <a:rPr lang="en-US" dirty="0" smtClean="0"/>
                <a:t>Matter</a:t>
              </a:r>
              <a:endParaRPr lang="en-US" dirty="0"/>
            </a:p>
          </p:txBody>
        </p:sp>
        <p:sp>
          <p:nvSpPr>
            <p:cNvPr id="21" name="TextBox 20"/>
            <p:cNvSpPr txBox="1"/>
            <p:nvPr/>
          </p:nvSpPr>
          <p:spPr>
            <a:xfrm>
              <a:off x="2324606" y="2989400"/>
              <a:ext cx="1585666" cy="369332"/>
            </a:xfrm>
            <a:prstGeom prst="rect">
              <a:avLst/>
            </a:prstGeom>
            <a:noFill/>
          </p:spPr>
          <p:txBody>
            <a:bodyPr wrap="none" rtlCol="0">
              <a:spAutoFit/>
            </a:bodyPr>
            <a:lstStyle/>
            <a:p>
              <a:r>
                <a:rPr lang="en-US" dirty="0" smtClean="0"/>
                <a:t>Normal Matter</a:t>
              </a:r>
              <a:endParaRPr lang="en-US" dirty="0"/>
            </a:p>
          </p:txBody>
        </p:sp>
        <p:cxnSp>
          <p:nvCxnSpPr>
            <p:cNvPr id="23" name="Straight Arrow Connector 22"/>
            <p:cNvCxnSpPr/>
            <p:nvPr/>
          </p:nvCxnSpPr>
          <p:spPr>
            <a:xfrm rot="10800000" flipV="1">
              <a:off x="939852" y="3174066"/>
              <a:ext cx="1345679" cy="1071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34" name="Group 33"/>
          <p:cNvGrpSpPr/>
          <p:nvPr/>
        </p:nvGrpSpPr>
        <p:grpSpPr>
          <a:xfrm>
            <a:off x="2519986" y="3969609"/>
            <a:ext cx="2311121" cy="2888391"/>
            <a:chOff x="2519986" y="3969609"/>
            <a:chExt cx="2311121" cy="2888391"/>
          </a:xfrm>
        </p:grpSpPr>
        <p:pic>
          <p:nvPicPr>
            <p:cNvPr id="18" name="Picture 17"/>
            <p:cNvPicPr>
              <a:picLocks noChangeAspect="1"/>
            </p:cNvPicPr>
            <p:nvPr/>
          </p:nvPicPr>
          <p:blipFill>
            <a:blip r:embed="rId8"/>
            <a:stretch>
              <a:fillRect/>
            </a:stretch>
          </p:blipFill>
          <p:spPr>
            <a:xfrm>
              <a:off x="2519986" y="4669692"/>
              <a:ext cx="2311121" cy="2188308"/>
            </a:xfrm>
            <a:prstGeom prst="rect">
              <a:avLst/>
            </a:prstGeom>
          </p:spPr>
        </p:pic>
        <p:sp>
          <p:nvSpPr>
            <p:cNvPr id="29" name="TextBox 28"/>
            <p:cNvSpPr txBox="1"/>
            <p:nvPr/>
          </p:nvSpPr>
          <p:spPr>
            <a:xfrm>
              <a:off x="3421822" y="5754811"/>
              <a:ext cx="1341759" cy="646331"/>
            </a:xfrm>
            <a:prstGeom prst="rect">
              <a:avLst/>
            </a:prstGeom>
            <a:noFill/>
          </p:spPr>
          <p:txBody>
            <a:bodyPr wrap="none" rtlCol="0">
              <a:spAutoFit/>
            </a:bodyPr>
            <a:lstStyle/>
            <a:p>
              <a:r>
                <a:rPr lang="en-US" dirty="0" smtClean="0"/>
                <a:t>Mandatory</a:t>
              </a:r>
            </a:p>
            <a:p>
              <a:r>
                <a:rPr lang="en-US" dirty="0" smtClean="0"/>
                <a:t>p</a:t>
              </a:r>
              <a:r>
                <a:rPr lang="en-US" dirty="0" smtClean="0"/>
                <a:t>lus interest</a:t>
              </a:r>
              <a:endParaRPr lang="en-US" dirty="0"/>
            </a:p>
          </p:txBody>
        </p:sp>
        <p:sp>
          <p:nvSpPr>
            <p:cNvPr id="30" name="TextBox 29"/>
            <p:cNvSpPr txBox="1"/>
            <p:nvPr/>
          </p:nvSpPr>
          <p:spPr>
            <a:xfrm>
              <a:off x="2590800" y="5520355"/>
              <a:ext cx="945466" cy="369332"/>
            </a:xfrm>
            <a:prstGeom prst="rect">
              <a:avLst/>
            </a:prstGeom>
            <a:noFill/>
          </p:spPr>
          <p:txBody>
            <a:bodyPr wrap="none" rtlCol="0">
              <a:spAutoFit/>
            </a:bodyPr>
            <a:lstStyle/>
            <a:p>
              <a:r>
                <a:rPr lang="en-US" dirty="0" smtClean="0"/>
                <a:t>Defense</a:t>
              </a:r>
              <a:endParaRPr lang="en-US" dirty="0"/>
            </a:p>
          </p:txBody>
        </p:sp>
        <p:sp>
          <p:nvSpPr>
            <p:cNvPr id="31" name="TextBox 30"/>
            <p:cNvSpPr txBox="1"/>
            <p:nvPr/>
          </p:nvSpPr>
          <p:spPr>
            <a:xfrm>
              <a:off x="2590800" y="3969609"/>
              <a:ext cx="2006303" cy="369332"/>
            </a:xfrm>
            <a:prstGeom prst="rect">
              <a:avLst/>
            </a:prstGeom>
            <a:noFill/>
          </p:spPr>
          <p:txBody>
            <a:bodyPr wrap="none" rtlCol="0">
              <a:spAutoFit/>
            </a:bodyPr>
            <a:lstStyle/>
            <a:p>
              <a:r>
                <a:rPr lang="en-US" dirty="0" smtClean="0"/>
                <a:t>Other discretionary</a:t>
              </a:r>
              <a:endParaRPr lang="en-US" dirty="0"/>
            </a:p>
          </p:txBody>
        </p:sp>
        <p:cxnSp>
          <p:nvCxnSpPr>
            <p:cNvPr id="33" name="Straight Arrow Connector 32"/>
            <p:cNvCxnSpPr/>
            <p:nvPr/>
          </p:nvCxnSpPr>
          <p:spPr>
            <a:xfrm rot="5400000">
              <a:off x="3028025" y="4708648"/>
              <a:ext cx="739415"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nodeType="click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additive="base">
                                        <p:cTn id="13" dur="500" fill="hold"/>
                                        <p:tgtEl>
                                          <p:spTgt spid="34"/>
                                        </p:tgtEl>
                                        <p:attrNameLst>
                                          <p:attrName>ppt_x</p:attrName>
                                        </p:attrNameLst>
                                      </p:cBhvr>
                                      <p:tavLst>
                                        <p:tav tm="0">
                                          <p:val>
                                            <p:strVal val="#ppt_x"/>
                                          </p:val>
                                        </p:tav>
                                        <p:tav tm="100000">
                                          <p:val>
                                            <p:strVal val="#ppt_x"/>
                                          </p:val>
                                        </p:tav>
                                      </p:tavLst>
                                    </p:anim>
                                    <p:anim calcmode="lin" valueType="num">
                                      <p:cBhvr additive="base">
                                        <p:cTn id="14"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12</a:t>
            </a:fld>
            <a:endParaRPr lang="en-US"/>
          </a:p>
        </p:txBody>
      </p:sp>
      <p:pic>
        <p:nvPicPr>
          <p:cNvPr id="7" name="Picture 6"/>
          <p:cNvPicPr>
            <a:picLocks noChangeAspect="1"/>
          </p:cNvPicPr>
          <p:nvPr/>
        </p:nvPicPr>
        <p:blipFill>
          <a:blip r:embed="rId3"/>
          <a:stretch>
            <a:fillRect/>
          </a:stretch>
        </p:blipFill>
        <p:spPr>
          <a:xfrm>
            <a:off x="-39777" y="-19529"/>
            <a:ext cx="9183777" cy="6467231"/>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13</a:t>
            </a:fld>
            <a:endParaRPr lang="en-US"/>
          </a:p>
        </p:txBody>
      </p:sp>
      <p:pic>
        <p:nvPicPr>
          <p:cNvPr id="7" name="Picture 6"/>
          <p:cNvPicPr>
            <a:picLocks noChangeAspect="1"/>
          </p:cNvPicPr>
          <p:nvPr/>
        </p:nvPicPr>
        <p:blipFill>
          <a:blip r:embed="rId3"/>
          <a:stretch>
            <a:fillRect/>
          </a:stretch>
        </p:blipFill>
        <p:spPr>
          <a:xfrm>
            <a:off x="3502938" y="2627203"/>
            <a:ext cx="5641062" cy="4230797"/>
          </a:xfrm>
          <a:prstGeom prst="rect">
            <a:avLst/>
          </a:prstGeom>
        </p:spPr>
      </p:pic>
      <p:pic>
        <p:nvPicPr>
          <p:cNvPr id="10" name="Picture 9"/>
          <p:cNvPicPr>
            <a:picLocks noChangeAspect="1"/>
          </p:cNvPicPr>
          <p:nvPr/>
        </p:nvPicPr>
        <p:blipFill>
          <a:blip r:embed="rId4"/>
          <a:stretch>
            <a:fillRect/>
          </a:stretch>
        </p:blipFill>
        <p:spPr>
          <a:xfrm>
            <a:off x="12700" y="0"/>
            <a:ext cx="5156200" cy="38735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14</a:t>
            </a:fld>
            <a:endParaRPr lang="en-US"/>
          </a:p>
        </p:txBody>
      </p:sp>
      <p:pic>
        <p:nvPicPr>
          <p:cNvPr id="7" name="Picture 6" descr="fluctuationsplit.gif"/>
          <p:cNvPicPr>
            <a:picLocks noChangeAspect="1"/>
          </p:cNvPicPr>
          <p:nvPr/>
        </p:nvPicPr>
        <p:blipFill>
          <a:blip r:embed="rId3"/>
          <a:stretch>
            <a:fillRect/>
          </a:stretch>
        </p:blipFill>
        <p:spPr>
          <a:xfrm>
            <a:off x="-7921" y="820632"/>
            <a:ext cx="9166288" cy="4142154"/>
          </a:xfrm>
          <a:prstGeom prst="rect">
            <a:avLst/>
          </a:prstGeom>
        </p:spPr>
      </p:pic>
      <p:sp>
        <p:nvSpPr>
          <p:cNvPr id="8" name="TextBox 7"/>
          <p:cNvSpPr txBox="1"/>
          <p:nvPr/>
        </p:nvSpPr>
        <p:spPr>
          <a:xfrm>
            <a:off x="2235158" y="5588000"/>
            <a:ext cx="4686349" cy="707886"/>
          </a:xfrm>
          <a:prstGeom prst="rect">
            <a:avLst/>
          </a:prstGeom>
          <a:noFill/>
        </p:spPr>
        <p:txBody>
          <a:bodyPr wrap="none" rtlCol="0">
            <a:spAutoFit/>
          </a:bodyPr>
          <a:lstStyle/>
          <a:p>
            <a:r>
              <a:rPr lang="en-US" sz="4000" dirty="0" smtClean="0"/>
              <a:t>Epoch of </a:t>
            </a:r>
            <a:r>
              <a:rPr lang="en-US" sz="4000" dirty="0" err="1" smtClean="0"/>
              <a:t>Reionization</a:t>
            </a:r>
            <a:endParaRPr lang="en-US" sz="4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15</a:t>
            </a:fld>
            <a:endParaRPr lang="en-US"/>
          </a:p>
        </p:txBody>
      </p:sp>
      <p:pic>
        <p:nvPicPr>
          <p:cNvPr id="7" name="Picture 6"/>
          <p:cNvPicPr>
            <a:picLocks noChangeAspect="1"/>
          </p:cNvPicPr>
          <p:nvPr/>
        </p:nvPicPr>
        <p:blipFill>
          <a:blip r:embed="rId3"/>
          <a:stretch>
            <a:fillRect/>
          </a:stretch>
        </p:blipFill>
        <p:spPr>
          <a:xfrm>
            <a:off x="755650" y="469900"/>
            <a:ext cx="7632700" cy="59182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16</a:t>
            </a:fld>
            <a:endParaRPr lang="en-US"/>
          </a:p>
        </p:txBody>
      </p:sp>
      <p:pic>
        <p:nvPicPr>
          <p:cNvPr id="10" name="reionization_halosplats_HD_mono.mov.qt">
            <a:hlinkClick r:id="" action="ppaction://media"/>
          </p:cNvPr>
          <p:cNvPicPr/>
          <p:nvPr>
            <a:videoFile r:link="rId1"/>
          </p:nvPr>
        </p:nvPicPr>
        <p:blipFill>
          <a:blip r:embed="rId4"/>
          <a:stretch>
            <a:fillRect/>
          </a:stretch>
        </p:blipFill>
        <p:spPr>
          <a:xfrm>
            <a:off x="0" y="857250"/>
            <a:ext cx="9144000" cy="51435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0"/>
                                        </p:tgtEl>
                                      </p:cBhvr>
                                    </p:cmd>
                                  </p:childTnLst>
                                </p:cTn>
                              </p:par>
                            </p:childTnLst>
                          </p:cTn>
                        </p:par>
                      </p:childTnLst>
                    </p:cTn>
                  </p:par>
                </p:childTnLst>
              </p:cTn>
              <p:nextCondLst>
                <p:cond evt="onClick" delay="0">
                  <p:tgtEl>
                    <p:spTgt spid="10"/>
                  </p:tgtEl>
                </p:cond>
              </p:nextCondLst>
            </p:seq>
            <p:video>
              <p:cMediaNode>
                <p:cTn id="7" fill="hold" display="0">
                  <p:stCondLst>
                    <p:cond delay="indefinite"/>
                  </p:stCondLst>
                  <p:endCondLst>
                    <p:cond evt="onNext" delay="0">
                      <p:tgtEl>
                        <p:sldTgt/>
                      </p:tgtEl>
                    </p:cond>
                    <p:cond evt="onPrev" delay="0">
                      <p:tgtEl>
                        <p:sldTgt/>
                      </p:tgtEl>
                    </p:cond>
                  </p:endCondLst>
                </p:cTn>
                <p:tgtEl>
                  <p:spTgt spid="10"/>
                </p:tgtEl>
              </p:cMediaNode>
            </p:video>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dirty="0" smtClean="0"/>
              <a:t>8 xi 2010</a:t>
            </a:r>
            <a:endParaRPr lang="en-US" dirty="0"/>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17</a:t>
            </a:fld>
            <a:endParaRPr lang="en-US"/>
          </a:p>
        </p:txBody>
      </p:sp>
      <p:pic>
        <p:nvPicPr>
          <p:cNvPr id="7" name="small-ourClip-from-AMNH-JourneyToTheStars_HD.mov">
            <a:hlinkClick r:id="" action="ppaction://media"/>
          </p:cNvPr>
          <p:cNvPicPr/>
          <p:nvPr>
            <a:videoFile r:link="rId1"/>
          </p:nvPr>
        </p:nvPicPr>
        <p:blipFill>
          <a:blip r:embed="rId4"/>
          <a:stretch>
            <a:fillRect/>
          </a:stretch>
        </p:blipFill>
        <p:spPr>
          <a:xfrm>
            <a:off x="0" y="857250"/>
            <a:ext cx="9144000" cy="51435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18</a:t>
            </a:fld>
            <a:endParaRPr lang="en-US"/>
          </a:p>
        </p:txBody>
      </p:sp>
      <p:pic>
        <p:nvPicPr>
          <p:cNvPr id="7" name="Picture 6" descr="penzias-wilson.jpg"/>
          <p:cNvPicPr>
            <a:picLocks noChangeAspect="1"/>
          </p:cNvPicPr>
          <p:nvPr/>
        </p:nvPicPr>
        <p:blipFill>
          <a:blip r:embed="rId3"/>
          <a:stretch>
            <a:fillRect/>
          </a:stretch>
        </p:blipFill>
        <p:spPr>
          <a:xfrm>
            <a:off x="33462" y="393464"/>
            <a:ext cx="9110537" cy="4706391"/>
          </a:xfrm>
          <a:prstGeom prst="rect">
            <a:avLst/>
          </a:prstGeom>
        </p:spPr>
      </p:pic>
      <p:sp>
        <p:nvSpPr>
          <p:cNvPr id="8" name="TextBox 7"/>
          <p:cNvSpPr txBox="1"/>
          <p:nvPr/>
        </p:nvSpPr>
        <p:spPr>
          <a:xfrm>
            <a:off x="547101" y="5353544"/>
            <a:ext cx="8051002" cy="1200329"/>
          </a:xfrm>
          <a:prstGeom prst="rect">
            <a:avLst/>
          </a:prstGeom>
          <a:noFill/>
        </p:spPr>
        <p:txBody>
          <a:bodyPr wrap="none" rtlCol="0">
            <a:spAutoFit/>
          </a:bodyPr>
          <a:lstStyle/>
          <a:p>
            <a:pPr algn="ctr"/>
            <a:r>
              <a:rPr lang="en-US" sz="3600" dirty="0" smtClean="0"/>
              <a:t>Penzias and Wilson</a:t>
            </a:r>
          </a:p>
          <a:p>
            <a:pPr algn="ctr"/>
            <a:r>
              <a:rPr lang="en-US" sz="3600" dirty="0" smtClean="0"/>
              <a:t>Discoverers of the Microwave Background</a:t>
            </a:r>
            <a:endParaRPr lang="en-US" sz="3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19</a:t>
            </a:fld>
            <a:endParaRPr lang="en-US"/>
          </a:p>
        </p:txBody>
      </p:sp>
      <p:pic>
        <p:nvPicPr>
          <p:cNvPr id="18" name="Picture 20" descr="7-4upperleft_081031_3000B.jpg"/>
          <p:cNvPicPr>
            <a:picLocks noChangeAspect="1"/>
          </p:cNvPicPr>
          <p:nvPr/>
        </p:nvPicPr>
        <p:blipFill>
          <a:blip r:embed="rId3"/>
          <a:srcRect/>
          <a:stretch>
            <a:fillRect/>
          </a:stretch>
        </p:blipFill>
        <p:spPr bwMode="auto">
          <a:xfrm>
            <a:off x="0" y="0"/>
            <a:ext cx="9285458" cy="4816231"/>
          </a:xfrm>
          <a:prstGeom prst="rect">
            <a:avLst/>
          </a:prstGeom>
          <a:noFill/>
          <a:ln w="9525">
            <a:solidFill>
              <a:schemeClr val="bg1"/>
            </a:solidFill>
            <a:miter lim="800000"/>
            <a:headEnd/>
            <a:tailEnd/>
          </a:ln>
        </p:spPr>
      </p:pic>
      <p:pic>
        <p:nvPicPr>
          <p:cNvPr id="19" name="Picture 18" descr="planck-f1.jpg"/>
          <p:cNvPicPr>
            <a:picLocks noChangeAspect="1"/>
          </p:cNvPicPr>
          <p:nvPr/>
        </p:nvPicPr>
        <p:blipFill>
          <a:blip r:embed="rId4"/>
          <a:stretch>
            <a:fillRect/>
          </a:stretch>
        </p:blipFill>
        <p:spPr>
          <a:xfrm>
            <a:off x="3165248" y="4799865"/>
            <a:ext cx="3206266" cy="2175363"/>
          </a:xfrm>
          <a:prstGeom prst="rect">
            <a:avLst/>
          </a:prstGeom>
        </p:spPr>
      </p:pic>
      <p:sp>
        <p:nvSpPr>
          <p:cNvPr id="20" name="TextBox 19"/>
          <p:cNvSpPr txBox="1"/>
          <p:nvPr/>
        </p:nvSpPr>
        <p:spPr>
          <a:xfrm>
            <a:off x="6377358" y="5763838"/>
            <a:ext cx="1263086" cy="584776"/>
          </a:xfrm>
          <a:prstGeom prst="rect">
            <a:avLst/>
          </a:prstGeom>
          <a:noFill/>
        </p:spPr>
        <p:txBody>
          <a:bodyPr wrap="none" rtlCol="0">
            <a:spAutoFit/>
          </a:bodyPr>
          <a:lstStyle/>
          <a:p>
            <a:r>
              <a:rPr lang="en-US" sz="3200" dirty="0" smtClean="0"/>
              <a:t>Planck</a:t>
            </a:r>
            <a:endParaRPr lang="en-US" sz="3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20</a:t>
            </a:fld>
            <a:endParaRPr lang="en-US"/>
          </a:p>
        </p:txBody>
      </p:sp>
      <p:pic>
        <p:nvPicPr>
          <p:cNvPr id="7" name="Picture 6" descr="fluctuations.jpg"/>
          <p:cNvPicPr>
            <a:picLocks noChangeAspect="1"/>
          </p:cNvPicPr>
          <p:nvPr/>
        </p:nvPicPr>
        <p:blipFill>
          <a:blip r:embed="rId3"/>
          <a:stretch>
            <a:fillRect/>
          </a:stretch>
        </p:blipFill>
        <p:spPr>
          <a:xfrm>
            <a:off x="3896015" y="-77577"/>
            <a:ext cx="5416260" cy="4646163"/>
          </a:xfrm>
          <a:prstGeom prst="rect">
            <a:avLst/>
          </a:prstGeom>
        </p:spPr>
      </p:pic>
      <p:pic>
        <p:nvPicPr>
          <p:cNvPr id="8" name="Picture 7" descr="mn5_f02_PPT_M.png"/>
          <p:cNvPicPr>
            <a:picLocks noChangeAspect="1"/>
          </p:cNvPicPr>
          <p:nvPr/>
        </p:nvPicPr>
        <p:blipFill>
          <a:blip r:embed="rId4"/>
          <a:stretch>
            <a:fillRect/>
          </a:stretch>
        </p:blipFill>
        <p:spPr>
          <a:xfrm>
            <a:off x="-943437" y="2805323"/>
            <a:ext cx="7068473" cy="4687772"/>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21</a:t>
            </a:fld>
            <a:endParaRPr lang="en-US"/>
          </a:p>
        </p:txBody>
      </p:sp>
      <p:pic>
        <p:nvPicPr>
          <p:cNvPr id="9" name="Picture 8" descr="23-09.jpg"/>
          <p:cNvPicPr>
            <a:picLocks noChangeAspect="1"/>
          </p:cNvPicPr>
          <p:nvPr/>
        </p:nvPicPr>
        <p:blipFill>
          <a:blip r:embed="rId3"/>
          <a:stretch>
            <a:fillRect/>
          </a:stretch>
        </p:blipFill>
        <p:spPr>
          <a:xfrm>
            <a:off x="-20597" y="255588"/>
            <a:ext cx="9144000" cy="3552825"/>
          </a:xfrm>
          <a:prstGeom prst="rect">
            <a:avLst/>
          </a:prstGeom>
        </p:spPr>
      </p:pic>
      <p:sp>
        <p:nvSpPr>
          <p:cNvPr id="10" name="TextBox 9"/>
          <p:cNvSpPr txBox="1"/>
          <p:nvPr/>
        </p:nvSpPr>
        <p:spPr>
          <a:xfrm>
            <a:off x="1604360" y="4855686"/>
            <a:ext cx="5920536" cy="646331"/>
          </a:xfrm>
          <a:prstGeom prst="rect">
            <a:avLst/>
          </a:prstGeom>
          <a:noFill/>
        </p:spPr>
        <p:txBody>
          <a:bodyPr wrap="none" rtlCol="0">
            <a:spAutoFit/>
          </a:bodyPr>
          <a:lstStyle/>
          <a:p>
            <a:r>
              <a:rPr lang="en-US" sz="3600" dirty="0" smtClean="0"/>
              <a:t>Making Helium in the Big Bang</a:t>
            </a:r>
            <a:endParaRPr lang="en-US" sz="36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22</a:t>
            </a:fld>
            <a:endParaRPr lang="en-US"/>
          </a:p>
        </p:txBody>
      </p:sp>
      <p:pic>
        <p:nvPicPr>
          <p:cNvPr id="8" name="Picture 3"/>
          <p:cNvPicPr>
            <a:picLocks noChangeAspect="1"/>
          </p:cNvPicPr>
          <p:nvPr/>
        </p:nvPicPr>
        <p:blipFill>
          <a:blip r:embed="rId3"/>
          <a:srcRect/>
          <a:stretch>
            <a:fillRect/>
          </a:stretch>
        </p:blipFill>
        <p:spPr bwMode="auto">
          <a:xfrm>
            <a:off x="0" y="-175351"/>
            <a:ext cx="9144000" cy="659188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23</a:t>
            </a:fld>
            <a:endParaRPr lang="en-US"/>
          </a:p>
        </p:txBody>
      </p:sp>
      <p:pic>
        <p:nvPicPr>
          <p:cNvPr id="7" name="Picture 9"/>
          <p:cNvPicPr>
            <a:picLocks noChangeAspect="1" noChangeArrowheads="1"/>
          </p:cNvPicPr>
          <p:nvPr/>
        </p:nvPicPr>
        <p:blipFill>
          <a:blip r:embed="rId3"/>
          <a:srcRect/>
          <a:stretch>
            <a:fillRect/>
          </a:stretch>
        </p:blipFill>
        <p:spPr bwMode="auto">
          <a:xfrm>
            <a:off x="1074590" y="26988"/>
            <a:ext cx="7033867" cy="3478705"/>
          </a:xfrm>
          <a:prstGeom prst="rect">
            <a:avLst/>
          </a:prstGeom>
          <a:noFill/>
        </p:spPr>
      </p:pic>
      <p:pic>
        <p:nvPicPr>
          <p:cNvPr id="9" name="Picture 8" descr="figure12.jpg"/>
          <p:cNvPicPr>
            <a:picLocks noChangeAspect="1"/>
          </p:cNvPicPr>
          <p:nvPr/>
        </p:nvPicPr>
        <p:blipFill>
          <a:blip r:embed="rId4"/>
          <a:stretch>
            <a:fillRect/>
          </a:stretch>
        </p:blipFill>
        <p:spPr>
          <a:xfrm>
            <a:off x="2307105" y="3505693"/>
            <a:ext cx="4531344" cy="3396422"/>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24</a:t>
            </a:fld>
            <a:endParaRPr lang="en-US"/>
          </a:p>
        </p:txBody>
      </p:sp>
      <p:pic>
        <p:nvPicPr>
          <p:cNvPr id="7" name="Picture 6" descr="B_mode.gif"/>
          <p:cNvPicPr>
            <a:picLocks noChangeAspect="1"/>
          </p:cNvPicPr>
          <p:nvPr/>
        </p:nvPicPr>
        <p:blipFill>
          <a:blip r:embed="rId4"/>
          <a:stretch>
            <a:fillRect/>
          </a:stretch>
        </p:blipFill>
        <p:spPr>
          <a:xfrm>
            <a:off x="38220" y="0"/>
            <a:ext cx="4396586" cy="4262193"/>
          </a:xfrm>
          <a:prstGeom prst="rect">
            <a:avLst/>
          </a:prstGeom>
        </p:spPr>
      </p:pic>
      <p:pic>
        <p:nvPicPr>
          <p:cNvPr id="8" name="cltau.gif">
            <a:hlinkClick r:id="" action="ppaction://media"/>
          </p:cNvPr>
          <p:cNvPicPr/>
          <p:nvPr>
            <a:videoFile r:link="rId1"/>
          </p:nvPr>
        </p:nvPicPr>
        <p:blipFill>
          <a:blip r:embed="rId5"/>
          <a:stretch>
            <a:fillRect/>
          </a:stretch>
        </p:blipFill>
        <p:spPr>
          <a:xfrm>
            <a:off x="4552462" y="2266462"/>
            <a:ext cx="4591538" cy="45915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25</a:t>
            </a:fld>
            <a:endParaRPr lang="en-US"/>
          </a:p>
        </p:txBody>
      </p:sp>
      <p:pic>
        <p:nvPicPr>
          <p:cNvPr id="7" name="Picture 6" descr="443145a-i1.0.jpg"/>
          <p:cNvPicPr>
            <a:picLocks noChangeAspect="1"/>
          </p:cNvPicPr>
          <p:nvPr/>
        </p:nvPicPr>
        <p:blipFill>
          <a:blip r:embed="rId3"/>
          <a:stretch>
            <a:fillRect/>
          </a:stretch>
        </p:blipFill>
        <p:spPr>
          <a:xfrm>
            <a:off x="390778" y="0"/>
            <a:ext cx="8401538" cy="6805246"/>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26</a:t>
            </a:fld>
            <a:endParaRPr lang="en-US"/>
          </a:p>
        </p:txBody>
      </p:sp>
      <p:pic>
        <p:nvPicPr>
          <p:cNvPr id="7" name="Picture 6" descr="Parallel3.jpg"/>
          <p:cNvPicPr>
            <a:picLocks noChangeAspect="1"/>
          </p:cNvPicPr>
          <p:nvPr/>
        </p:nvPicPr>
        <p:blipFill>
          <a:blip r:embed="rId3"/>
          <a:stretch>
            <a:fillRect/>
          </a:stretch>
        </p:blipFill>
        <p:spPr>
          <a:xfrm>
            <a:off x="261820" y="0"/>
            <a:ext cx="8686800" cy="6825345"/>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8 xi 2010</a:t>
            </a:r>
            <a:endParaRPr lang="en-US"/>
          </a:p>
        </p:txBody>
      </p:sp>
      <p:sp>
        <p:nvSpPr>
          <p:cNvPr id="5" name="Footer Placeholder 4"/>
          <p:cNvSpPr>
            <a:spLocks noGrp="1"/>
          </p:cNvSpPr>
          <p:nvPr>
            <p:ph type="ftr" sz="quarter" idx="11"/>
          </p:nvPr>
        </p:nvSpPr>
        <p:spPr/>
        <p:txBody>
          <a:bodyPr/>
          <a:lstStyle/>
          <a:p>
            <a:r>
              <a:rPr lang="en-US" smtClean="0"/>
              <a:t>"Sharing the Adventure"</a:t>
            </a:r>
            <a:endParaRPr lang="en-US"/>
          </a:p>
        </p:txBody>
      </p:sp>
      <p:sp>
        <p:nvSpPr>
          <p:cNvPr id="6" name="Slide Number Placeholder 5"/>
          <p:cNvSpPr>
            <a:spLocks noGrp="1"/>
          </p:cNvSpPr>
          <p:nvPr>
            <p:ph type="sldNum" sz="quarter" idx="12"/>
          </p:nvPr>
        </p:nvSpPr>
        <p:spPr/>
        <p:txBody>
          <a:bodyPr/>
          <a:lstStyle/>
          <a:p>
            <a:fld id="{D53A25B3-3C01-7B44-8BFD-B70CA4AE5F6B}" type="slidenum">
              <a:rPr lang="en-US" smtClean="0"/>
              <a:pPr/>
              <a:t>27</a:t>
            </a:fld>
            <a:endParaRPr lang="en-US"/>
          </a:p>
        </p:txBody>
      </p:sp>
      <p:pic>
        <p:nvPicPr>
          <p:cNvPr id="7" name="Picture 6" descr="hdf.jpg"/>
          <p:cNvPicPr>
            <a:picLocks noChangeAspect="1"/>
          </p:cNvPicPr>
          <p:nvPr/>
        </p:nvPicPr>
        <p:blipFill>
          <a:blip r:embed="rId3"/>
          <a:stretch>
            <a:fillRect/>
          </a:stretch>
        </p:blipFill>
        <p:spPr>
          <a:xfrm>
            <a:off x="10292" y="-2438963"/>
            <a:ext cx="9133708" cy="10179984"/>
          </a:xfrm>
          <a:prstGeom prst="rect">
            <a:avLst/>
          </a:prstGeom>
        </p:spPr>
      </p:pic>
      <p:pic>
        <p:nvPicPr>
          <p:cNvPr id="8" name="Picture 7" descr="Parallel3.jpg"/>
          <p:cNvPicPr>
            <a:picLocks noChangeAspect="1"/>
          </p:cNvPicPr>
          <p:nvPr/>
        </p:nvPicPr>
        <p:blipFill>
          <a:blip r:embed="rId4"/>
          <a:stretch>
            <a:fillRect/>
          </a:stretch>
        </p:blipFill>
        <p:spPr>
          <a:xfrm>
            <a:off x="5705230" y="4316043"/>
            <a:ext cx="3243389" cy="2548378"/>
          </a:xfrm>
          <a:prstGeom prst="rect">
            <a:avLst/>
          </a:prstGeom>
        </p:spPr>
      </p:pic>
      <p:pic>
        <p:nvPicPr>
          <p:cNvPr id="9" name="Picture 8"/>
          <p:cNvPicPr>
            <a:picLocks noChangeAspect="1"/>
          </p:cNvPicPr>
          <p:nvPr/>
        </p:nvPicPr>
        <p:blipFill>
          <a:blip r:embed="rId5"/>
          <a:stretch>
            <a:fillRect/>
          </a:stretch>
        </p:blipFill>
        <p:spPr>
          <a:xfrm>
            <a:off x="10292" y="19552"/>
            <a:ext cx="3063635" cy="2297727"/>
          </a:xfrm>
          <a:prstGeom prst="rect">
            <a:avLst/>
          </a:prstGeom>
        </p:spPr>
      </p:pic>
      <p:pic>
        <p:nvPicPr>
          <p:cNvPr id="10" name="Picture 9"/>
          <p:cNvPicPr>
            <a:picLocks noChangeAspect="1"/>
          </p:cNvPicPr>
          <p:nvPr/>
        </p:nvPicPr>
        <p:blipFill>
          <a:blip r:embed="rId6"/>
          <a:stretch>
            <a:fillRect/>
          </a:stretch>
        </p:blipFill>
        <p:spPr>
          <a:xfrm>
            <a:off x="4863449" y="-107451"/>
            <a:ext cx="4280551" cy="2334846"/>
          </a:xfrm>
          <a:prstGeom prst="rect">
            <a:avLst/>
          </a:prstGeom>
        </p:spPr>
      </p:pic>
      <p:pic>
        <p:nvPicPr>
          <p:cNvPr id="11" name="Picture 10" descr="ii_earth_in_space.gif"/>
          <p:cNvPicPr>
            <a:picLocks noChangeAspect="1"/>
          </p:cNvPicPr>
          <p:nvPr/>
        </p:nvPicPr>
        <p:blipFill>
          <a:blip r:embed="rId7"/>
          <a:stretch>
            <a:fillRect/>
          </a:stretch>
        </p:blipFill>
        <p:spPr>
          <a:xfrm>
            <a:off x="10292" y="4407333"/>
            <a:ext cx="3063635" cy="2450908"/>
          </a:xfrm>
          <a:prstGeom prst="rect">
            <a:avLst/>
          </a:prstGeom>
        </p:spPr>
      </p:pic>
      <p:pic>
        <p:nvPicPr>
          <p:cNvPr id="12" name="Picture 11" descr="0131_xray"/>
          <p:cNvPicPr>
            <a:picLocks noChangeAspect="1" noChangeArrowheads="1"/>
          </p:cNvPicPr>
          <p:nvPr/>
        </p:nvPicPr>
        <p:blipFill>
          <a:blip r:embed="rId8"/>
          <a:srcRect/>
          <a:stretch>
            <a:fillRect/>
          </a:stretch>
        </p:blipFill>
        <p:spPr bwMode="auto">
          <a:xfrm>
            <a:off x="3124200" y="2227395"/>
            <a:ext cx="2590800" cy="2487756"/>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accel="50000" decel="5000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accel="50000" decel="5000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par>
                                <p:cTn id="27" presetID="2" presetClass="entr" presetSubtype="4" accel="50000" decel="5000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1722</TotalTime>
  <Words>2775</Words>
  <Application>Microsoft Macintosh PowerPoint</Application>
  <PresentationFormat>On-screen Show (4:3)</PresentationFormat>
  <Paragraphs>164</Paragraphs>
  <Slides>27</Slides>
  <Notes>26</Notes>
  <HiddenSlides>0</HiddenSlides>
  <MMClips>4</MMClips>
  <ScaleCrop>false</ScaleCrop>
  <HeadingPairs>
    <vt:vector size="6" baseType="variant">
      <vt:variant>
        <vt:lpstr>Design Template</vt:lpstr>
      </vt:variant>
      <vt:variant>
        <vt:i4>1</vt:i4>
      </vt:variant>
      <vt:variant>
        <vt:lpstr>Embedded OLE Servers</vt:lpstr>
      </vt:variant>
      <vt:variant>
        <vt:i4>1</vt:i4>
      </vt:variant>
      <vt:variant>
        <vt:lpstr>Slide Titles</vt:lpstr>
      </vt:variant>
      <vt:variant>
        <vt:i4>27</vt:i4>
      </vt:variant>
    </vt:vector>
  </HeadingPairs>
  <TitlesOfParts>
    <vt:vector size="29" baseType="lpstr">
      <vt:lpstr>Office Theme</vt:lpstr>
      <vt:lpstr>Microsoft Equation</vt:lpstr>
      <vt:lpstr>Understanding the Universe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SLAC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the Universe</dc:title>
  <dc:creator>Roger  Blandford</dc:creator>
  <cp:lastModifiedBy>Roger  Blandford</cp:lastModifiedBy>
  <cp:revision>39</cp:revision>
  <dcterms:created xsi:type="dcterms:W3CDTF">2010-11-08T06:50:49Z</dcterms:created>
  <dcterms:modified xsi:type="dcterms:W3CDTF">2010-11-09T07:02:12Z</dcterms:modified>
</cp:coreProperties>
</file>