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Default Extension="pict" ContentType="image/pict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embeddings/Microsoft_Equation3.bin" ContentType="application/vnd.openxmlformats-officedocument.oleObject"/>
  <Override PartName="/ppt/slides/slide22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embeddings/Microsoft_Equation1.bin" ContentType="application/vnd.openxmlformats-officedocument.oleObject"/>
  <Default Extension="tiff" ContentType="image/tiff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embeddings/Microsoft_Equation2.bin" ContentType="application/vnd.openxmlformats-officedocument.oleObject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8" r:id="rId2"/>
    <p:sldId id="539" r:id="rId3"/>
    <p:sldId id="568" r:id="rId4"/>
    <p:sldId id="532" r:id="rId5"/>
    <p:sldId id="545" r:id="rId6"/>
    <p:sldId id="462" r:id="rId7"/>
    <p:sldId id="538" r:id="rId8"/>
    <p:sldId id="549" r:id="rId9"/>
    <p:sldId id="563" r:id="rId10"/>
    <p:sldId id="564" r:id="rId11"/>
    <p:sldId id="512" r:id="rId12"/>
    <p:sldId id="508" r:id="rId13"/>
    <p:sldId id="555" r:id="rId14"/>
    <p:sldId id="556" r:id="rId15"/>
    <p:sldId id="557" r:id="rId16"/>
    <p:sldId id="558" r:id="rId17"/>
    <p:sldId id="542" r:id="rId18"/>
    <p:sldId id="540" r:id="rId19"/>
    <p:sldId id="553" r:id="rId20"/>
    <p:sldId id="518" r:id="rId21"/>
    <p:sldId id="541" r:id="rId22"/>
    <p:sldId id="565" r:id="rId23"/>
    <p:sldId id="531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3BD7"/>
    <a:srgbClr val="FF0214"/>
    <a:srgbClr val="E508E2"/>
    <a:srgbClr val="FCFFB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2787"/>
    <p:restoredTop sz="71223" autoAdjust="0"/>
  </p:normalViewPr>
  <p:slideViewPr>
    <p:cSldViewPr>
      <p:cViewPr varScale="1">
        <p:scale>
          <a:sx n="105" d="100"/>
          <a:sy n="105" d="100"/>
        </p:scale>
        <p:origin x="-1312" y="-240"/>
      </p:cViewPr>
      <p:guideLst>
        <p:guide orient="horz" pos="2160"/>
        <p:guide pos="26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53D88-8C01-EE48-B4E8-6AB50CE16C5E}" type="datetimeFigureOut">
              <a:rPr lang="en-US" smtClean="0"/>
              <a:pPr/>
              <a:t>7/4/12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CF001-CACD-ED42-BD94-1C864431C8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DBCD8BC-EA02-B94E-B063-47851305F0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EB5A6-1C7C-2645-8F46-596AF4718B40}" type="slidenum">
              <a:rPr lang="en-US"/>
              <a:pPr/>
              <a:t>1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43025" y="915988"/>
            <a:ext cx="4173538" cy="31321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46163" y="4352925"/>
            <a:ext cx="4770437" cy="3476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2214" tIns="41107" rIns="82214" bIns="41107" anchor="ctr">
            <a:prstTxWarp prst="textNoShape">
              <a:avLst/>
            </a:prstTxWarp>
          </a:bodyPr>
          <a:lstStyle/>
          <a:p>
            <a:r>
              <a:rPr lang="en-US" baseline="0" dirty="0" smtClean="0"/>
              <a:t>Day when everyone’s thought’s turn to political, legal and economic philosophy.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Except CMB</a:t>
            </a:r>
          </a:p>
          <a:p>
            <a:r>
              <a:rPr lang="en-US" dirty="0" smtClean="0"/>
              <a:t>Plutocracy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egalitarianism efficient wealth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632A9B-12BD-8049-BBE1-7E44876ED1FF}" type="slidenum">
              <a:rPr lang="en-US"/>
              <a:pPr/>
              <a:t>5</a:t>
            </a:fld>
            <a:endParaRPr lang="en-US"/>
          </a:p>
        </p:txBody>
      </p:sp>
      <p:sp>
        <p:nvSpPr>
          <p:cNvPr id="60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600075" y="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006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449263"/>
            <a:endParaRPr lang="en-US" baseline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953B6E-B288-9343-888E-A03D151820D4}" type="slidenum">
              <a:rPr lang="en-US"/>
              <a:pPr/>
              <a:t>8</a:t>
            </a:fld>
            <a:endParaRPr lang="en-US"/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Ben Franklin</a:t>
            </a:r>
          </a:p>
          <a:p>
            <a:r>
              <a:rPr lang="en-US" dirty="0" smtClean="0"/>
              <a:t>Currency</a:t>
            </a:r>
          </a:p>
          <a:p>
            <a:r>
              <a:rPr lang="en-US" dirty="0" smtClean="0"/>
              <a:t>Black-</a:t>
            </a:r>
            <a:r>
              <a:rPr lang="en-US" dirty="0" err="1" smtClean="0"/>
              <a:t>Scholes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Jacobins</a:t>
            </a:r>
          </a:p>
          <a:p>
            <a:r>
              <a:rPr lang="en-US" dirty="0" smtClean="0"/>
              <a:t>Emission transmission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D8BC-EA02-B94E-B063-47851305F0B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93FB2B-ECD8-5F41-905B-46D71DE082BF}" type="slidenum">
              <a:rPr lang="en-US"/>
              <a:pPr/>
              <a:t>19</a:t>
            </a:fld>
            <a:endParaRPr lang="en-US"/>
          </a:p>
        </p:txBody>
      </p:sp>
      <p:sp>
        <p:nvSpPr>
          <p:cNvPr id="6328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EB5A6-1C7C-2645-8F46-596AF4718B40}" type="slidenum">
              <a:rPr lang="en-US"/>
              <a:pPr/>
              <a:t>23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43025" y="915988"/>
            <a:ext cx="4173538" cy="31321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46163" y="4352925"/>
            <a:ext cx="4770437" cy="3476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2214" tIns="41107" rIns="82214" bIns="41107" anchor="ctr">
            <a:prstTxWarp prst="textNoShape">
              <a:avLst/>
            </a:prstTxWarp>
          </a:bodyPr>
          <a:lstStyle/>
          <a:p>
            <a:r>
              <a:rPr lang="en-US" baseline="0" dirty="0" smtClean="0"/>
              <a:t> 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1F0523-35DA-FD47-AFE0-B0C03BD994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EAD04CD-93D4-D147-8F3A-980B0737F5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19FA493-FE76-C640-8556-3B91859F3F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E33FC44-8642-C847-871B-0E1D5CE4E7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D8DABB6-E6C9-574A-A800-E743BFF172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B2B2A0A-24FA-2440-BF79-53DD6A831C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FF373B6-5A28-6440-A052-D5D39F35D1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C277EB3-7AEE-F94D-998B-C5D3BC873C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408A887-72A7-BC4A-9F27-772EFB238C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6DA39E1-7CAC-144D-B2C1-BD68C08DDC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CA6969A-1F29-5845-B600-8EAD3678F0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2F905BC3-F800-E64C-8F57-DA3EBE530A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0E29F967-A792-8041-83A2-8442773F29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CFF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1FC8549-12A5-AE4F-911A-CECCED5E277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E50012"/>
          </a:solidFill>
          <a:latin typeface="Comic Sans M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>
          <a:solidFill>
            <a:schemeClr val="hlink"/>
          </a:solidFill>
          <a:latin typeface="Times" charset="0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charset="0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Times" charset="0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.jpeg"/><Relationship Id="rId5" Type="http://schemas.openxmlformats.org/officeDocument/2006/relationships/image" Target="../media/image2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video" Target="file://localhost/Users/rdb/Desktop/people/s-t/spitkovsky/ASslidesCornell/alph60.3d.fldlines.mov" TargetMode="External"/><Relationship Id="rId2" Type="http://schemas.openxmlformats.org/officeDocument/2006/relationships/video" Target="file://localhost/Users/rdb/Desktop/research/talks/holes/2012/120405cifar/lrhosmall.thickdisk7.mov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video" Target="file://localhost/Users/rdb/Desktop/research/talks/movies/crabmov.mpeg" TargetMode="Externa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24.png"/><Relationship Id="rId5" Type="http://schemas.openxmlformats.org/officeDocument/2006/relationships/image" Target="../media/image25.tiff"/><Relationship Id="rId6" Type="http://schemas.openxmlformats.org/officeDocument/2006/relationships/oleObject" Target="../embeddings/Microsoft_Equation3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2505-8B8B-884E-BEAD-B0D1DD7E8D54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2057400"/>
          </a:xfrm>
          <a:ln/>
        </p:spPr>
        <p:txBody>
          <a:bodyPr lIns="0" tIns="0" rIns="0" bIns="0"/>
          <a:lstStyle/>
          <a:p>
            <a:pPr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4800" b="0" dirty="0" smtClean="0"/>
              <a:t>The Accelerating Universe</a:t>
            </a:r>
            <a:endParaRPr lang="en-GB" sz="4800" b="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671513" y="1906588"/>
            <a:ext cx="7810500" cy="4318000"/>
          </a:xfrm>
          <a:prstGeom prst="rect">
            <a:avLst/>
          </a:prstGeom>
          <a:noFill/>
          <a:ln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>
                <a:latin typeface="Times" charset="0"/>
              </a:rPr>
              <a:t>Roger Blandford</a:t>
            </a:r>
          </a:p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>
                <a:latin typeface="Times" charset="0"/>
              </a:rPr>
              <a:t>KIPAC</a:t>
            </a:r>
          </a:p>
          <a:p>
            <a:pPr marL="215900" indent="-215900" algn="ctr" defTabSz="457200">
              <a:lnSpc>
                <a:spcPct val="102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>
                <a:latin typeface="Times" charset="0"/>
              </a:rPr>
              <a:t>Stanford</a:t>
            </a:r>
            <a:endParaRPr lang="en-GB" dirty="0">
              <a:latin typeface="Time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 smtClean="0"/>
              <a:t>Greed is Good?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3657600"/>
          </a:xfrm>
        </p:spPr>
        <p:txBody>
          <a:bodyPr/>
          <a:lstStyle/>
          <a:p>
            <a:r>
              <a:rPr lang="en-US" dirty="0" smtClean="0"/>
              <a:t>Extraordinarily high energies</a:t>
            </a:r>
          </a:p>
          <a:p>
            <a:pPr lvl="1"/>
            <a:r>
              <a:rPr lang="en-US" dirty="0" err="1" smtClean="0"/>
              <a:t>Zevatrons</a:t>
            </a:r>
            <a:r>
              <a:rPr lang="en-US" dirty="0" smtClean="0"/>
              <a:t>? &gt;100J at source (~home run)</a:t>
            </a:r>
          </a:p>
          <a:p>
            <a:r>
              <a:rPr lang="en-US" dirty="0" smtClean="0"/>
              <a:t>Most astrophysical sources are conspicuously </a:t>
            </a:r>
            <a:r>
              <a:rPr lang="en-US" dirty="0" err="1" smtClean="0"/>
              <a:t>nonthermal</a:t>
            </a:r>
            <a:endParaRPr lang="en-US" dirty="0" smtClean="0"/>
          </a:p>
          <a:p>
            <a:pPr lvl="1"/>
            <a:r>
              <a:rPr lang="en-US" dirty="0" smtClean="0"/>
              <a:t>U</a:t>
            </a:r>
            <a:r>
              <a:rPr lang="en-US" baseline="-25000" dirty="0" smtClean="0"/>
              <a:t>CR</a:t>
            </a:r>
            <a:r>
              <a:rPr lang="en-US" dirty="0" smtClean="0"/>
              <a:t>/</a:t>
            </a:r>
            <a:r>
              <a:rPr lang="en-US" dirty="0" err="1" smtClean="0"/>
              <a:t>U</a:t>
            </a:r>
            <a:r>
              <a:rPr lang="en-US" baseline="-25000" dirty="0" err="1" smtClean="0"/>
              <a:t>thermal</a:t>
            </a:r>
            <a:r>
              <a:rPr lang="en-US" dirty="0" smtClean="0"/>
              <a:t> </a:t>
            </a:r>
            <a:r>
              <a:rPr lang="en-US" baseline="-25000" dirty="0" smtClean="0"/>
              <a:t>dist</a:t>
            </a:r>
            <a:r>
              <a:rPr lang="en-US" dirty="0" smtClean="0"/>
              <a:t> ~e</a:t>
            </a:r>
            <a:r>
              <a:rPr lang="en-US" baseline="30000" dirty="0" smtClean="0"/>
              <a:t>E/T</a:t>
            </a:r>
            <a:r>
              <a:rPr lang="en-US" dirty="0" smtClean="0"/>
              <a:t>T</a:t>
            </a:r>
            <a:r>
              <a:rPr lang="en-US" baseline="30000" dirty="0" smtClean="0"/>
              <a:t>5/2</a:t>
            </a:r>
            <a:r>
              <a:rPr lang="en-US" dirty="0" smtClean="0"/>
              <a:t>m</a:t>
            </a:r>
            <a:r>
              <a:rPr lang="en-US" baseline="-25000" dirty="0" smtClean="0"/>
              <a:t>p</a:t>
            </a:r>
            <a:r>
              <a:rPr lang="en-US" baseline="30000" dirty="0" smtClean="0"/>
              <a:t>3/2</a:t>
            </a:r>
            <a:r>
              <a:rPr lang="en-US" dirty="0" smtClean="0"/>
              <a:t>E</a:t>
            </a:r>
            <a:r>
              <a:rPr lang="en-US" baseline="30000" dirty="0" smtClean="0"/>
              <a:t>-4 </a:t>
            </a:r>
          </a:p>
          <a:p>
            <a:r>
              <a:rPr lang="en-US" dirty="0" smtClean="0"/>
              <a:t>Plasmas are </a:t>
            </a:r>
            <a:r>
              <a:rPr lang="en-US" dirty="0" err="1" smtClean="0"/>
              <a:t>collisionless</a:t>
            </a:r>
            <a:endParaRPr lang="en-US" dirty="0" smtClean="0"/>
          </a:p>
          <a:p>
            <a:pPr lvl="1"/>
            <a:r>
              <a:rPr lang="en-US" dirty="0" smtClean="0"/>
              <a:t>CR dominate high energy (and much radio) emission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5BC3-F800-E64C-8F57-DA3EBE530A1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" y="4532293"/>
            <a:ext cx="76200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Observers, tell us where and what; </a:t>
            </a:r>
          </a:p>
          <a:p>
            <a:r>
              <a:rPr lang="en-US" sz="2800" dirty="0" smtClean="0"/>
              <a:t>Astrophysicists must tell us why and how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42" y="5786735"/>
            <a:ext cx="920425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Cosmic ray( </a:t>
            </a:r>
            <a:r>
              <a:rPr lang="en-US" dirty="0" err="1" smtClean="0"/>
              <a:t>physicist)s</a:t>
            </a:r>
            <a:r>
              <a:rPr lang="en-US" dirty="0" smtClean="0"/>
              <a:t> are the true Masters of the Universe!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 smtClean="0"/>
              <a:t>“Give me liberty or give me death”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4953000"/>
          </a:xfrm>
        </p:spPr>
        <p:txBody>
          <a:bodyPr/>
          <a:lstStyle/>
          <a:p>
            <a:r>
              <a:rPr lang="en-US" dirty="0" smtClean="0"/>
              <a:t>Many acceleration sites preclude escape</a:t>
            </a:r>
          </a:p>
          <a:p>
            <a:r>
              <a:rPr lang="en-US" dirty="0" smtClean="0"/>
              <a:t>Protons – </a:t>
            </a:r>
            <a:r>
              <a:rPr lang="en-US" dirty="0" err="1" smtClean="0"/>
              <a:t>photopion</a:t>
            </a:r>
            <a:r>
              <a:rPr lang="en-US" dirty="0" smtClean="0"/>
              <a:t> production</a:t>
            </a:r>
          </a:p>
          <a:p>
            <a:pPr lvl="1"/>
            <a:r>
              <a:rPr lang="en-US" dirty="0" smtClean="0"/>
              <a:t>GZK, GRB, Cygnus…</a:t>
            </a:r>
          </a:p>
          <a:p>
            <a:r>
              <a:rPr lang="en-US" dirty="0" smtClean="0"/>
              <a:t>Electrons – </a:t>
            </a:r>
            <a:r>
              <a:rPr lang="en-US" dirty="0" err="1" smtClean="0"/>
              <a:t>radiative</a:t>
            </a:r>
            <a:r>
              <a:rPr lang="en-US" dirty="0" smtClean="0"/>
              <a:t> loss</a:t>
            </a:r>
          </a:p>
          <a:p>
            <a:pPr lvl="1"/>
            <a:r>
              <a:rPr lang="en-US" dirty="0" smtClean="0"/>
              <a:t>Galaxy, pulsars, jets…</a:t>
            </a:r>
          </a:p>
          <a:p>
            <a:r>
              <a:rPr lang="en-US" dirty="0" smtClean="0"/>
              <a:t>Neutrons - decay</a:t>
            </a:r>
          </a:p>
          <a:p>
            <a:pPr lvl="1"/>
            <a:r>
              <a:rPr lang="en-US" dirty="0" smtClean="0"/>
              <a:t>Sun, AGN</a:t>
            </a:r>
          </a:p>
          <a:p>
            <a:r>
              <a:rPr lang="en-US" dirty="0" smtClean="0"/>
              <a:t>Gamma Rays – pair production</a:t>
            </a:r>
          </a:p>
          <a:p>
            <a:pPr lvl="1"/>
            <a:r>
              <a:rPr lang="en-US" dirty="0" err="1" smtClean="0"/>
              <a:t>GRBs</a:t>
            </a:r>
            <a:r>
              <a:rPr lang="en-US" dirty="0" smtClean="0"/>
              <a:t>,  AGN Jets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dirty="0" smtClean="0"/>
              <a:t>The Rule of Law?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676400"/>
            <a:ext cx="8991600" cy="4419600"/>
          </a:xfrm>
        </p:spPr>
        <p:txBody>
          <a:bodyPr/>
          <a:lstStyle/>
          <a:p>
            <a:r>
              <a:rPr lang="en-US" dirty="0" err="1" smtClean="0"/>
              <a:t>Unipolar</a:t>
            </a:r>
            <a:r>
              <a:rPr lang="en-US" dirty="0" smtClean="0"/>
              <a:t> Induction</a:t>
            </a:r>
          </a:p>
          <a:p>
            <a:pPr lvl="1"/>
            <a:r>
              <a:rPr lang="en-US" dirty="0" smtClean="0"/>
              <a:t>Pulsars, Black Holes, Jupiter, Sun…?</a:t>
            </a:r>
          </a:p>
          <a:p>
            <a:r>
              <a:rPr lang="en-US" dirty="0" smtClean="0"/>
              <a:t>Reconnection</a:t>
            </a:r>
          </a:p>
          <a:p>
            <a:pPr lvl="1"/>
            <a:r>
              <a:rPr lang="en-US" dirty="0" smtClean="0"/>
              <a:t>Solar flares, magnetospheres, PWN?</a:t>
            </a:r>
          </a:p>
          <a:p>
            <a:r>
              <a:rPr lang="en-US" dirty="0" smtClean="0"/>
              <a:t>Shocks</a:t>
            </a:r>
          </a:p>
          <a:p>
            <a:pPr lvl="1"/>
            <a:r>
              <a:rPr lang="en-US" dirty="0" smtClean="0"/>
              <a:t>Supernova remnants, termination shock, clusters…?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5BC3-F800-E64C-8F57-DA3EBE530A1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5334000"/>
            <a:ext cx="83058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Are there general principles which apply in very different locales?</a:t>
            </a:r>
          </a:p>
          <a:p>
            <a:r>
              <a:rPr lang="en-US" sz="2000" dirty="0" smtClean="0"/>
              <a:t>Can we develop a better physical description through comparison?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-96935" y="1066800"/>
            <a:ext cx="9469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6600"/>
                </a:solidFill>
                <a:latin typeface="+mj-lt"/>
              </a:rPr>
              <a:t>Three Fundamental Particle Acceleration Mechanisms</a:t>
            </a:r>
            <a:endParaRPr lang="en-US" sz="2800" b="1" dirty="0">
              <a:solidFill>
                <a:srgbClr val="FF66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Denver</a:t>
            </a:r>
            <a:endParaRPr lang="en-US" dirty="0"/>
          </a:p>
        </p:txBody>
      </p:sp>
      <p:sp>
        <p:nvSpPr>
          <p:cNvPr id="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1BBEC-F395-DC4C-AA95-59415A29E45B}" type="slidenum">
              <a:rPr lang="en-US"/>
              <a:pPr/>
              <a:t>5</a:t>
            </a:fld>
            <a:endParaRPr lang="en-US"/>
          </a:p>
        </p:txBody>
      </p:sp>
      <p:sp>
        <p:nvSpPr>
          <p:cNvPr id="599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5562600" cy="609600"/>
          </a:xfrm>
        </p:spPr>
        <p:txBody>
          <a:bodyPr/>
          <a:lstStyle/>
          <a:p>
            <a:r>
              <a:rPr lang="en-US" sz="3600" dirty="0" smtClean="0"/>
              <a:t>Velvet Revolution?</a:t>
            </a:r>
            <a:endParaRPr lang="en-US" sz="3600" dirty="0"/>
          </a:p>
        </p:txBody>
      </p:sp>
      <p:sp>
        <p:nvSpPr>
          <p:cNvPr id="599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4876800" cy="5257800"/>
          </a:xfrm>
        </p:spPr>
        <p:txBody>
          <a:bodyPr/>
          <a:lstStyle/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>
              <a:buFontTx/>
              <a:buNone/>
            </a:pPr>
            <a:r>
              <a:rPr lang="en-US" dirty="0" smtClean="0"/>
              <a:t>T</a:t>
            </a:r>
            <a:endParaRPr lang="en-US" dirty="0"/>
          </a:p>
        </p:txBody>
      </p:sp>
      <p:pic>
        <p:nvPicPr>
          <p:cNvPr id="599067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1"/>
            <a:ext cx="1905000" cy="2230245"/>
          </a:xfrm>
          <a:prstGeom prst="rect">
            <a:avLst/>
          </a:prstGeom>
          <a:noFill/>
        </p:spPr>
      </p:pic>
      <p:grpSp>
        <p:nvGrpSpPr>
          <p:cNvPr id="2" name="Group 50"/>
          <p:cNvGrpSpPr/>
          <p:nvPr/>
        </p:nvGrpSpPr>
        <p:grpSpPr>
          <a:xfrm>
            <a:off x="152400" y="1828800"/>
            <a:ext cx="3325813" cy="2133600"/>
            <a:chOff x="4495800" y="1371600"/>
            <a:chExt cx="3325813" cy="2133600"/>
          </a:xfrm>
        </p:grpSpPr>
        <p:grpSp>
          <p:nvGrpSpPr>
            <p:cNvPr id="3" name="Group 28"/>
            <p:cNvGrpSpPr>
              <a:grpSpLocks/>
            </p:cNvGrpSpPr>
            <p:nvPr/>
          </p:nvGrpSpPr>
          <p:grpSpPr bwMode="auto">
            <a:xfrm>
              <a:off x="6159500" y="1371600"/>
              <a:ext cx="1662113" cy="2100263"/>
              <a:chOff x="3769" y="1203"/>
              <a:chExt cx="1343" cy="1821"/>
            </a:xfrm>
          </p:grpSpPr>
          <p:grpSp>
            <p:nvGrpSpPr>
              <p:cNvPr id="4" name="Group 29"/>
              <p:cNvGrpSpPr>
                <a:grpSpLocks/>
              </p:cNvGrpSpPr>
              <p:nvPr/>
            </p:nvGrpSpPr>
            <p:grpSpPr bwMode="auto">
              <a:xfrm>
                <a:off x="3769" y="1203"/>
                <a:ext cx="1343" cy="1821"/>
                <a:chOff x="4818" y="3"/>
                <a:chExt cx="1480" cy="2008"/>
              </a:xfrm>
            </p:grpSpPr>
            <p:sp>
              <p:nvSpPr>
                <p:cNvPr id="599070" name="Oval 30"/>
                <p:cNvSpPr>
                  <a:spLocks noChangeArrowheads="1"/>
                </p:cNvSpPr>
                <p:nvPr/>
              </p:nvSpPr>
              <p:spPr bwMode="auto">
                <a:xfrm>
                  <a:off x="5307" y="809"/>
                  <a:ext cx="625" cy="693"/>
                </a:xfrm>
                <a:prstGeom prst="ellipse">
                  <a:avLst/>
                </a:prstGeom>
                <a:solidFill>
                  <a:srgbClr val="FFFF00"/>
                </a:solidFill>
                <a:ln w="936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82619" tIns="41146" rIns="82619" bIns="41146" anchor="ctr" anchorCtr="1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9071" name="Freeform 31"/>
                <p:cNvSpPr>
                  <a:spLocks noChangeArrowheads="1"/>
                </p:cNvSpPr>
                <p:nvPr/>
              </p:nvSpPr>
              <p:spPr bwMode="auto">
                <a:xfrm>
                  <a:off x="4977" y="301"/>
                  <a:ext cx="528" cy="1710"/>
                </a:xfrm>
                <a:custGeom>
                  <a:avLst/>
                  <a:gdLst/>
                  <a:ahLst/>
                  <a:cxnLst>
                    <a:cxn ang="0">
                      <a:pos x="110" y="7540"/>
                    </a:cxn>
                    <a:cxn ang="0">
                      <a:pos x="329" y="7525"/>
                    </a:cxn>
                    <a:cxn ang="0">
                      <a:pos x="547" y="7472"/>
                    </a:cxn>
                    <a:cxn ang="0">
                      <a:pos x="760" y="7383"/>
                    </a:cxn>
                    <a:cxn ang="0">
                      <a:pos x="967" y="7257"/>
                    </a:cxn>
                    <a:cxn ang="0">
                      <a:pos x="1166" y="7097"/>
                    </a:cxn>
                    <a:cxn ang="0">
                      <a:pos x="1354" y="6903"/>
                    </a:cxn>
                    <a:cxn ang="0">
                      <a:pos x="1530" y="6678"/>
                    </a:cxn>
                    <a:cxn ang="0">
                      <a:pos x="1692" y="6423"/>
                    </a:cxn>
                    <a:cxn ang="0">
                      <a:pos x="1839" y="6143"/>
                    </a:cxn>
                    <a:cxn ang="0">
                      <a:pos x="1968" y="5838"/>
                    </a:cxn>
                    <a:cxn ang="0">
                      <a:pos x="2079" y="5513"/>
                    </a:cxn>
                    <a:cxn ang="0">
                      <a:pos x="2171" y="5170"/>
                    </a:cxn>
                    <a:cxn ang="0">
                      <a:pos x="2242" y="4813"/>
                    </a:cxn>
                    <a:cxn ang="0">
                      <a:pos x="2292" y="4446"/>
                    </a:cxn>
                    <a:cxn ang="0">
                      <a:pos x="2321" y="4072"/>
                    </a:cxn>
                    <a:cxn ang="0">
                      <a:pos x="2328" y="3695"/>
                    </a:cxn>
                    <a:cxn ang="0">
                      <a:pos x="2312" y="3319"/>
                    </a:cxn>
                    <a:cxn ang="0">
                      <a:pos x="2275" y="2948"/>
                    </a:cxn>
                    <a:cxn ang="0">
                      <a:pos x="2217" y="2584"/>
                    </a:cxn>
                    <a:cxn ang="0">
                      <a:pos x="2137" y="2233"/>
                    </a:cxn>
                    <a:cxn ang="0">
                      <a:pos x="2038" y="1896"/>
                    </a:cxn>
                    <a:cxn ang="0">
                      <a:pos x="1919" y="1579"/>
                    </a:cxn>
                    <a:cxn ang="0">
                      <a:pos x="1783" y="1283"/>
                    </a:cxn>
                    <a:cxn ang="0">
                      <a:pos x="1630" y="1013"/>
                    </a:cxn>
                    <a:cxn ang="0">
                      <a:pos x="1462" y="770"/>
                    </a:cxn>
                    <a:cxn ang="0">
                      <a:pos x="1281" y="557"/>
                    </a:cxn>
                    <a:cxn ang="0">
                      <a:pos x="1088" y="376"/>
                    </a:cxn>
                    <a:cxn ang="0">
                      <a:pos x="886" y="229"/>
                    </a:cxn>
                    <a:cxn ang="0">
                      <a:pos x="676" y="117"/>
                    </a:cxn>
                    <a:cxn ang="0">
                      <a:pos x="461" y="42"/>
                    </a:cxn>
                    <a:cxn ang="0">
                      <a:pos x="243" y="5"/>
                    </a:cxn>
                  </a:cxnLst>
                  <a:rect l="0" t="0" r="r" b="b"/>
                  <a:pathLst>
                    <a:path w="2329" h="7541">
                      <a:moveTo>
                        <a:pt x="0" y="7533"/>
                      </a:moveTo>
                      <a:lnTo>
                        <a:pt x="110" y="7540"/>
                      </a:lnTo>
                      <a:lnTo>
                        <a:pt x="220" y="7537"/>
                      </a:lnTo>
                      <a:lnTo>
                        <a:pt x="329" y="7525"/>
                      </a:lnTo>
                      <a:lnTo>
                        <a:pt x="438" y="7503"/>
                      </a:lnTo>
                      <a:lnTo>
                        <a:pt x="547" y="7472"/>
                      </a:lnTo>
                      <a:lnTo>
                        <a:pt x="654" y="7432"/>
                      </a:lnTo>
                      <a:lnTo>
                        <a:pt x="760" y="7383"/>
                      </a:lnTo>
                      <a:lnTo>
                        <a:pt x="864" y="7325"/>
                      </a:lnTo>
                      <a:lnTo>
                        <a:pt x="967" y="7257"/>
                      </a:lnTo>
                      <a:lnTo>
                        <a:pt x="1068" y="7181"/>
                      </a:lnTo>
                      <a:lnTo>
                        <a:pt x="1166" y="7097"/>
                      </a:lnTo>
                      <a:lnTo>
                        <a:pt x="1261" y="7004"/>
                      </a:lnTo>
                      <a:lnTo>
                        <a:pt x="1354" y="6903"/>
                      </a:lnTo>
                      <a:lnTo>
                        <a:pt x="1444" y="6794"/>
                      </a:lnTo>
                      <a:lnTo>
                        <a:pt x="1530" y="6678"/>
                      </a:lnTo>
                      <a:lnTo>
                        <a:pt x="1613" y="6554"/>
                      </a:lnTo>
                      <a:lnTo>
                        <a:pt x="1692" y="6423"/>
                      </a:lnTo>
                      <a:lnTo>
                        <a:pt x="1768" y="6286"/>
                      </a:lnTo>
                      <a:lnTo>
                        <a:pt x="1839" y="6143"/>
                      </a:lnTo>
                      <a:lnTo>
                        <a:pt x="1906" y="5993"/>
                      </a:lnTo>
                      <a:lnTo>
                        <a:pt x="1968" y="5838"/>
                      </a:lnTo>
                      <a:lnTo>
                        <a:pt x="2026" y="5678"/>
                      </a:lnTo>
                      <a:lnTo>
                        <a:pt x="2079" y="5513"/>
                      </a:lnTo>
                      <a:lnTo>
                        <a:pt x="2128" y="5343"/>
                      </a:lnTo>
                      <a:lnTo>
                        <a:pt x="2171" y="5170"/>
                      </a:lnTo>
                      <a:lnTo>
                        <a:pt x="2209" y="4993"/>
                      </a:lnTo>
                      <a:lnTo>
                        <a:pt x="2242" y="4813"/>
                      </a:lnTo>
                      <a:lnTo>
                        <a:pt x="2270" y="4631"/>
                      </a:lnTo>
                      <a:lnTo>
                        <a:pt x="2292" y="4446"/>
                      </a:lnTo>
                      <a:lnTo>
                        <a:pt x="2309" y="4260"/>
                      </a:lnTo>
                      <a:lnTo>
                        <a:pt x="2321" y="4072"/>
                      </a:lnTo>
                      <a:lnTo>
                        <a:pt x="2327" y="3884"/>
                      </a:lnTo>
                      <a:lnTo>
                        <a:pt x="2328" y="3695"/>
                      </a:lnTo>
                      <a:lnTo>
                        <a:pt x="2323" y="3507"/>
                      </a:lnTo>
                      <a:lnTo>
                        <a:pt x="2312" y="3319"/>
                      </a:lnTo>
                      <a:lnTo>
                        <a:pt x="2296" y="3133"/>
                      </a:lnTo>
                      <a:lnTo>
                        <a:pt x="2275" y="2948"/>
                      </a:lnTo>
                      <a:lnTo>
                        <a:pt x="2249" y="2765"/>
                      </a:lnTo>
                      <a:lnTo>
                        <a:pt x="2217" y="2584"/>
                      </a:lnTo>
                      <a:lnTo>
                        <a:pt x="2179" y="2407"/>
                      </a:lnTo>
                      <a:lnTo>
                        <a:pt x="2137" y="2233"/>
                      </a:lnTo>
                      <a:lnTo>
                        <a:pt x="2090" y="2062"/>
                      </a:lnTo>
                      <a:lnTo>
                        <a:pt x="2038" y="1896"/>
                      </a:lnTo>
                      <a:lnTo>
                        <a:pt x="1981" y="1735"/>
                      </a:lnTo>
                      <a:lnTo>
                        <a:pt x="1919" y="1579"/>
                      </a:lnTo>
                      <a:lnTo>
                        <a:pt x="1853" y="1428"/>
                      </a:lnTo>
                      <a:lnTo>
                        <a:pt x="1783" y="1283"/>
                      </a:lnTo>
                      <a:lnTo>
                        <a:pt x="1708" y="1145"/>
                      </a:lnTo>
                      <a:lnTo>
                        <a:pt x="1630" y="1013"/>
                      </a:lnTo>
                      <a:lnTo>
                        <a:pt x="1548" y="888"/>
                      </a:lnTo>
                      <a:lnTo>
                        <a:pt x="1462" y="770"/>
                      </a:lnTo>
                      <a:lnTo>
                        <a:pt x="1373" y="659"/>
                      </a:lnTo>
                      <a:lnTo>
                        <a:pt x="1281" y="557"/>
                      </a:lnTo>
                      <a:lnTo>
                        <a:pt x="1186" y="462"/>
                      </a:lnTo>
                      <a:lnTo>
                        <a:pt x="1088" y="376"/>
                      </a:lnTo>
                      <a:lnTo>
                        <a:pt x="988" y="298"/>
                      </a:lnTo>
                      <a:lnTo>
                        <a:pt x="886" y="229"/>
                      </a:lnTo>
                      <a:lnTo>
                        <a:pt x="782" y="169"/>
                      </a:lnTo>
                      <a:lnTo>
                        <a:pt x="676" y="117"/>
                      </a:lnTo>
                      <a:lnTo>
                        <a:pt x="569" y="75"/>
                      </a:lnTo>
                      <a:lnTo>
                        <a:pt x="461" y="42"/>
                      </a:lnTo>
                      <a:lnTo>
                        <a:pt x="352" y="19"/>
                      </a:lnTo>
                      <a:lnTo>
                        <a:pt x="243" y="5"/>
                      </a:lnTo>
                      <a:lnTo>
                        <a:pt x="133" y="0"/>
                      </a:lnTo>
                    </a:path>
                  </a:pathLst>
                </a:custGeom>
                <a:noFill/>
                <a:ln w="9360">
                  <a:solidFill>
                    <a:srgbClr val="00CC99"/>
                  </a:solidFill>
                  <a:round/>
                  <a:headEnd/>
                  <a:tailEnd/>
                </a:ln>
              </p:spPr>
              <p:txBody>
                <a:bodyPr wrap="none" lIns="82619" tIns="41146" rIns="82619" bIns="41146" anchor="ctr" anchorCtr="1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9072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5640" y="208"/>
                  <a:ext cx="1" cy="97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 type="triangle" w="lg" len="lg"/>
                </a:ln>
              </p:spPr>
              <p:txBody>
                <a:bodyPr wrap="none" lIns="82619" tIns="41146" rIns="82619" bIns="41146" anchor="ctr" anchorCtr="1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9073" name="Freeform 33"/>
                <p:cNvSpPr>
                  <a:spLocks noChangeArrowheads="1"/>
                </p:cNvSpPr>
                <p:nvPr/>
              </p:nvSpPr>
              <p:spPr bwMode="auto">
                <a:xfrm>
                  <a:off x="5765" y="301"/>
                  <a:ext cx="533" cy="1710"/>
                </a:xfrm>
                <a:custGeom>
                  <a:avLst/>
                  <a:gdLst/>
                  <a:ahLst/>
                  <a:cxnLst>
                    <a:cxn ang="0">
                      <a:pos x="2106" y="3"/>
                    </a:cxn>
                    <a:cxn ang="0">
                      <a:pos x="1886" y="37"/>
                    </a:cxn>
                    <a:cxn ang="0">
                      <a:pos x="1669" y="110"/>
                    </a:cxn>
                    <a:cxn ang="0">
                      <a:pos x="1457" y="219"/>
                    </a:cxn>
                    <a:cxn ang="0">
                      <a:pos x="1253" y="364"/>
                    </a:cxn>
                    <a:cxn ang="0">
                      <a:pos x="1059" y="544"/>
                    </a:cxn>
                    <a:cxn ang="0">
                      <a:pos x="876" y="756"/>
                    </a:cxn>
                    <a:cxn ang="0">
                      <a:pos x="706" y="999"/>
                    </a:cxn>
                    <a:cxn ang="0">
                      <a:pos x="552" y="1270"/>
                    </a:cxn>
                    <a:cxn ang="0">
                      <a:pos x="414" y="1566"/>
                    </a:cxn>
                    <a:cxn ang="0">
                      <a:pos x="294" y="1885"/>
                    </a:cxn>
                    <a:cxn ang="0">
                      <a:pos x="193" y="2223"/>
                    </a:cxn>
                    <a:cxn ang="0">
                      <a:pos x="113" y="2576"/>
                    </a:cxn>
                    <a:cxn ang="0">
                      <a:pos x="54" y="2942"/>
                    </a:cxn>
                    <a:cxn ang="0">
                      <a:pos x="16" y="3316"/>
                    </a:cxn>
                    <a:cxn ang="0">
                      <a:pos x="0" y="3694"/>
                    </a:cxn>
                    <a:cxn ang="0">
                      <a:pos x="7" y="4074"/>
                    </a:cxn>
                    <a:cxn ang="0">
                      <a:pos x="36" y="4450"/>
                    </a:cxn>
                    <a:cxn ang="0">
                      <a:pos x="87" y="4819"/>
                    </a:cxn>
                    <a:cxn ang="0">
                      <a:pos x="159" y="5178"/>
                    </a:cxn>
                    <a:cxn ang="0">
                      <a:pos x="251" y="5522"/>
                    </a:cxn>
                    <a:cxn ang="0">
                      <a:pos x="364" y="5849"/>
                    </a:cxn>
                    <a:cxn ang="0">
                      <a:pos x="495" y="6155"/>
                    </a:cxn>
                    <a:cxn ang="0">
                      <a:pos x="643" y="6436"/>
                    </a:cxn>
                    <a:cxn ang="0">
                      <a:pos x="807" y="6690"/>
                    </a:cxn>
                    <a:cxn ang="0">
                      <a:pos x="984" y="6915"/>
                    </a:cxn>
                    <a:cxn ang="0">
                      <a:pos x="1175" y="7108"/>
                    </a:cxn>
                    <a:cxn ang="0">
                      <a:pos x="1375" y="7267"/>
                    </a:cxn>
                    <a:cxn ang="0">
                      <a:pos x="1584" y="7391"/>
                    </a:cxn>
                    <a:cxn ang="0">
                      <a:pos x="1799" y="7478"/>
                    </a:cxn>
                    <a:cxn ang="0">
                      <a:pos x="2018" y="7528"/>
                    </a:cxn>
                    <a:cxn ang="0">
                      <a:pos x="2238" y="7539"/>
                    </a:cxn>
                  </a:cxnLst>
                  <a:rect l="0" t="0" r="r" b="b"/>
                  <a:pathLst>
                    <a:path w="2350" h="7540">
                      <a:moveTo>
                        <a:pt x="2216" y="0"/>
                      </a:moveTo>
                      <a:lnTo>
                        <a:pt x="2106" y="3"/>
                      </a:lnTo>
                      <a:lnTo>
                        <a:pt x="1996" y="15"/>
                      </a:lnTo>
                      <a:lnTo>
                        <a:pt x="1886" y="37"/>
                      </a:lnTo>
                      <a:lnTo>
                        <a:pt x="1777" y="69"/>
                      </a:lnTo>
                      <a:lnTo>
                        <a:pt x="1669" y="110"/>
                      </a:lnTo>
                      <a:lnTo>
                        <a:pt x="1562" y="160"/>
                      </a:lnTo>
                      <a:lnTo>
                        <a:pt x="1457" y="219"/>
                      </a:lnTo>
                      <a:lnTo>
                        <a:pt x="1354" y="287"/>
                      </a:lnTo>
                      <a:lnTo>
                        <a:pt x="1253" y="364"/>
                      </a:lnTo>
                      <a:lnTo>
                        <a:pt x="1155" y="450"/>
                      </a:lnTo>
                      <a:lnTo>
                        <a:pt x="1059" y="544"/>
                      </a:lnTo>
                      <a:lnTo>
                        <a:pt x="966" y="646"/>
                      </a:lnTo>
                      <a:lnTo>
                        <a:pt x="876" y="756"/>
                      </a:lnTo>
                      <a:lnTo>
                        <a:pt x="789" y="874"/>
                      </a:lnTo>
                      <a:lnTo>
                        <a:pt x="706" y="999"/>
                      </a:lnTo>
                      <a:lnTo>
                        <a:pt x="627" y="1131"/>
                      </a:lnTo>
                      <a:lnTo>
                        <a:pt x="552" y="1270"/>
                      </a:lnTo>
                      <a:lnTo>
                        <a:pt x="481" y="1415"/>
                      </a:lnTo>
                      <a:lnTo>
                        <a:pt x="414" y="1566"/>
                      </a:lnTo>
                      <a:lnTo>
                        <a:pt x="352" y="1723"/>
                      </a:lnTo>
                      <a:lnTo>
                        <a:pt x="294" y="1885"/>
                      </a:lnTo>
                      <a:lnTo>
                        <a:pt x="241" y="2052"/>
                      </a:lnTo>
                      <a:lnTo>
                        <a:pt x="193" y="2223"/>
                      </a:lnTo>
                      <a:lnTo>
                        <a:pt x="150" y="2398"/>
                      </a:lnTo>
                      <a:lnTo>
                        <a:pt x="113" y="2576"/>
                      </a:lnTo>
                      <a:lnTo>
                        <a:pt x="81" y="2758"/>
                      </a:lnTo>
                      <a:lnTo>
                        <a:pt x="54" y="2942"/>
                      </a:lnTo>
                      <a:lnTo>
                        <a:pt x="32" y="3128"/>
                      </a:lnTo>
                      <a:lnTo>
                        <a:pt x="16" y="3316"/>
                      </a:lnTo>
                      <a:lnTo>
                        <a:pt x="5" y="3505"/>
                      </a:lnTo>
                      <a:lnTo>
                        <a:pt x="0" y="3694"/>
                      </a:lnTo>
                      <a:lnTo>
                        <a:pt x="1" y="3884"/>
                      </a:lnTo>
                      <a:lnTo>
                        <a:pt x="7" y="4074"/>
                      </a:lnTo>
                      <a:lnTo>
                        <a:pt x="19" y="4262"/>
                      </a:lnTo>
                      <a:lnTo>
                        <a:pt x="36" y="4450"/>
                      </a:lnTo>
                      <a:lnTo>
                        <a:pt x="59" y="4635"/>
                      </a:lnTo>
                      <a:lnTo>
                        <a:pt x="87" y="4819"/>
                      </a:lnTo>
                      <a:lnTo>
                        <a:pt x="120" y="5000"/>
                      </a:lnTo>
                      <a:lnTo>
                        <a:pt x="159" y="5178"/>
                      </a:lnTo>
                      <a:lnTo>
                        <a:pt x="203" y="5352"/>
                      </a:lnTo>
                      <a:lnTo>
                        <a:pt x="251" y="5522"/>
                      </a:lnTo>
                      <a:lnTo>
                        <a:pt x="305" y="5688"/>
                      </a:lnTo>
                      <a:lnTo>
                        <a:pt x="364" y="5849"/>
                      </a:lnTo>
                      <a:lnTo>
                        <a:pt x="427" y="6005"/>
                      </a:lnTo>
                      <a:lnTo>
                        <a:pt x="495" y="6155"/>
                      </a:lnTo>
                      <a:lnTo>
                        <a:pt x="567" y="6298"/>
                      </a:lnTo>
                      <a:lnTo>
                        <a:pt x="643" y="6436"/>
                      </a:lnTo>
                      <a:lnTo>
                        <a:pt x="723" y="6567"/>
                      </a:lnTo>
                      <a:lnTo>
                        <a:pt x="807" y="6690"/>
                      </a:lnTo>
                      <a:lnTo>
                        <a:pt x="894" y="6807"/>
                      </a:lnTo>
                      <a:lnTo>
                        <a:pt x="984" y="6915"/>
                      </a:lnTo>
                      <a:lnTo>
                        <a:pt x="1078" y="7016"/>
                      </a:lnTo>
                      <a:lnTo>
                        <a:pt x="1175" y="7108"/>
                      </a:lnTo>
                      <a:lnTo>
                        <a:pt x="1274" y="7192"/>
                      </a:lnTo>
                      <a:lnTo>
                        <a:pt x="1375" y="7267"/>
                      </a:lnTo>
                      <a:lnTo>
                        <a:pt x="1478" y="7334"/>
                      </a:lnTo>
                      <a:lnTo>
                        <a:pt x="1584" y="7391"/>
                      </a:lnTo>
                      <a:lnTo>
                        <a:pt x="1691" y="7439"/>
                      </a:lnTo>
                      <a:lnTo>
                        <a:pt x="1799" y="7478"/>
                      </a:lnTo>
                      <a:lnTo>
                        <a:pt x="1908" y="7508"/>
                      </a:lnTo>
                      <a:lnTo>
                        <a:pt x="2018" y="7528"/>
                      </a:lnTo>
                      <a:lnTo>
                        <a:pt x="2128" y="7538"/>
                      </a:lnTo>
                      <a:lnTo>
                        <a:pt x="2238" y="7539"/>
                      </a:lnTo>
                      <a:lnTo>
                        <a:pt x="2349" y="7531"/>
                      </a:lnTo>
                    </a:path>
                  </a:pathLst>
                </a:custGeom>
                <a:noFill/>
                <a:ln w="9360">
                  <a:solidFill>
                    <a:srgbClr val="00CC99"/>
                  </a:solidFill>
                  <a:round/>
                  <a:headEnd/>
                  <a:tailEnd/>
                </a:ln>
              </p:spPr>
              <p:txBody>
                <a:bodyPr wrap="none" lIns="82619" tIns="41146" rIns="82619" bIns="41146" anchor="ctr" anchorCtr="1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907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4818" y="3"/>
                  <a:ext cx="147" cy="5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82619" tIns="41146" rIns="82619" bIns="41146" anchor="ctr" anchorCtr="1">
                  <a:prstTxWarp prst="textNoShape">
                    <a:avLst/>
                  </a:prstTxWarp>
                  <a:spAutoFit/>
                </a:bodyPr>
                <a:lstStyle/>
                <a:p>
                  <a:pPr defTabSz="828675" eaLnBrk="1">
                    <a:lnSpc>
                      <a:spcPct val="94000"/>
                    </a:lnSpc>
                    <a:buClr>
                      <a:srgbClr val="000000"/>
                    </a:buClr>
                    <a:buSzPct val="45000"/>
                    <a:buFont typeface="StarSymbol" charset="0"/>
                    <a:buNone/>
                  </a:pPr>
                  <a:endParaRPr lang="en-GB" sz="3300" b="1">
                    <a:solidFill>
                      <a:srgbClr val="FFFFFF"/>
                    </a:solidFill>
                    <a:ea typeface="HG Mincho Light J" charset="0"/>
                    <a:cs typeface="HG Mincho Light J" charset="0"/>
                  </a:endParaRPr>
                </a:p>
              </p:txBody>
            </p:sp>
          </p:grpSp>
          <p:sp>
            <p:nvSpPr>
              <p:cNvPr id="599075" name="Text Box 35"/>
              <p:cNvSpPr txBox="1">
                <a:spLocks noChangeArrowheads="1"/>
              </p:cNvSpPr>
              <p:nvPr/>
            </p:nvSpPr>
            <p:spPr bwMode="auto">
              <a:xfrm>
                <a:off x="4358" y="2238"/>
                <a:ext cx="149" cy="3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 b="1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599076" name="Text Box 36"/>
              <p:cNvSpPr txBox="1">
                <a:spLocks noChangeArrowheads="1"/>
              </p:cNvSpPr>
              <p:nvPr/>
            </p:nvSpPr>
            <p:spPr bwMode="auto">
              <a:xfrm>
                <a:off x="4598" y="1297"/>
                <a:ext cx="337" cy="3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b="1">
                    <a:latin typeface="Symbol" charset="2"/>
                    <a:ea typeface="ＭＳ Ｐゴシック" charset="-128"/>
                    <a:cs typeface="ＭＳ Ｐゴシック" charset="-128"/>
                    <a:sym typeface="Symbol" charset="2"/>
                  </a:rPr>
                  <a:t></a:t>
                </a:r>
                <a:endParaRPr lang="en-US"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</p:grpSp>
        <p:sp>
          <p:nvSpPr>
            <p:cNvPr id="599078" name="Text Box 38"/>
            <p:cNvSpPr txBox="1">
              <a:spLocks noChangeArrowheads="1"/>
            </p:cNvSpPr>
            <p:nvPr/>
          </p:nvSpPr>
          <p:spPr bwMode="auto">
            <a:xfrm>
              <a:off x="6934200" y="3048000"/>
              <a:ext cx="4175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Symbol" charset="2"/>
                  <a:ea typeface="ＭＳ Ｐゴシック" charset="-128"/>
                  <a:cs typeface="ＭＳ Ｐゴシック" charset="-128"/>
                  <a:sym typeface="Symbol" charset="2"/>
                </a:rPr>
                <a:t></a:t>
              </a:r>
            </a:p>
          </p:txBody>
        </p:sp>
        <p:sp>
          <p:nvSpPr>
            <p:cNvPr id="599079" name="Text Box 39"/>
            <p:cNvSpPr txBox="1">
              <a:spLocks noChangeArrowheads="1"/>
            </p:cNvSpPr>
            <p:nvPr/>
          </p:nvSpPr>
          <p:spPr bwMode="auto">
            <a:xfrm>
              <a:off x="4495800" y="1947862"/>
              <a:ext cx="2057400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b="1" dirty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V ~ </a:t>
              </a:r>
              <a:r>
                <a:rPr lang="en-US" sz="1600" b="1" dirty="0" err="1">
                  <a:solidFill>
                    <a:srgbClr val="0008FF"/>
                  </a:solidFill>
                  <a:latin typeface="Symbol" charset="2"/>
                  <a:ea typeface="ＭＳ Ｐゴシック" charset="-128"/>
                  <a:cs typeface="ＭＳ Ｐゴシック" charset="-128"/>
                  <a:sym typeface="Symbol" charset="2"/>
                </a:rPr>
                <a:t></a:t>
              </a:r>
              <a:r>
                <a:rPr lang="en-US" sz="1600" b="1" dirty="0" err="1" smtClean="0">
                  <a:solidFill>
                    <a:srgbClr val="0008FF"/>
                  </a:solidFill>
                  <a:latin typeface="Symbol" charset="2"/>
                  <a:ea typeface="ＭＳ Ｐゴシック" charset="-128"/>
                  <a:cs typeface="ＭＳ Ｐゴシック" charset="-128"/>
                  <a:sym typeface="Symbol" charset="2"/>
                </a:rPr>
                <a:t></a:t>
              </a:r>
              <a:r>
                <a:rPr lang="en-US" sz="1600" b="1" dirty="0" smtClean="0">
                  <a:solidFill>
                    <a:srgbClr val="0008FF"/>
                  </a:solidFill>
                  <a:latin typeface="Symbol" charset="2"/>
                  <a:ea typeface="ＭＳ Ｐゴシック" charset="-128"/>
                  <a:cs typeface="ＭＳ Ｐゴシック" charset="-128"/>
                  <a:sym typeface="Symbol" charset="2"/>
                </a:rPr>
                <a:t>~ </a:t>
              </a:r>
              <a:r>
                <a:rPr lang="en-US" sz="1600" b="1" dirty="0" err="1" smtClean="0">
                  <a:solidFill>
                    <a:srgbClr val="0008FF"/>
                  </a:solidFill>
                  <a:latin typeface="Symbol" charset="2"/>
                  <a:ea typeface="ＭＳ Ｐゴシック" charset="-128"/>
                  <a:cs typeface="ＭＳ Ｐゴシック" charset="-128"/>
                  <a:sym typeface="Symbol" charset="2"/>
                </a:rPr>
                <a:t>E</a:t>
              </a:r>
              <a:r>
                <a:rPr lang="en-US" sz="1600" b="1" baseline="-25000" dirty="0" err="1" smtClean="0">
                  <a:solidFill>
                    <a:srgbClr val="0008FF"/>
                  </a:solidFill>
                  <a:latin typeface="+mj-lt"/>
                  <a:ea typeface="ＭＳ Ｐゴシック" charset="-128"/>
                  <a:cs typeface="ＭＳ Ｐゴシック" charset="-128"/>
                  <a:sym typeface="Symbol" charset="2"/>
                </a:rPr>
                <a:t>max</a:t>
              </a:r>
              <a:r>
                <a:rPr lang="en-US" sz="1600" b="1" dirty="0" err="1" smtClean="0">
                  <a:solidFill>
                    <a:srgbClr val="0008FF"/>
                  </a:solidFill>
                  <a:latin typeface="+mj-lt"/>
                  <a:ea typeface="ＭＳ Ｐゴシック" charset="-128"/>
                  <a:cs typeface="ＭＳ Ｐゴシック" charset="-128"/>
                  <a:sym typeface="Symbol" charset="2"/>
                </a:rPr>
                <a:t>/e</a:t>
              </a:r>
              <a:r>
                <a:rPr lang="en-US" sz="1600" b="1" dirty="0" smtClean="0">
                  <a:solidFill>
                    <a:srgbClr val="0008FF"/>
                  </a:solidFill>
                  <a:latin typeface="+mj-lt"/>
                  <a:ea typeface="ＭＳ Ｐゴシック" charset="-128"/>
                  <a:cs typeface="ＭＳ Ｐゴシック" charset="-128"/>
                  <a:sym typeface="Symbol" charset="2"/>
                </a:rPr>
                <a:t> </a:t>
              </a:r>
              <a:r>
                <a:rPr lang="en-US" sz="1800" b="1" dirty="0" smtClean="0">
                  <a:solidFill>
                    <a:srgbClr val="0008FF"/>
                  </a:solidFill>
                  <a:latin typeface="+mj-lt"/>
                  <a:ea typeface="ＭＳ Ｐゴシック" charset="-128"/>
                  <a:cs typeface="ＭＳ Ｐゴシック" charset="-128"/>
                </a:rPr>
                <a:t> </a:t>
              </a:r>
              <a:endParaRPr lang="en-US" sz="1600" b="1" dirty="0">
                <a:solidFill>
                  <a:srgbClr val="0008FF"/>
                </a:solidFill>
                <a:latin typeface="+mj-lt"/>
                <a:ea typeface="ＭＳ Ｐゴシック" charset="-128"/>
                <a:cs typeface="ＭＳ Ｐゴシック" charset="-128"/>
                <a:sym typeface="Symbol" charset="2"/>
              </a:endParaRPr>
            </a:p>
            <a:p>
              <a:r>
                <a:rPr lang="en-US" sz="1600" b="1" dirty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I ~</a:t>
              </a:r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 (V </a:t>
              </a:r>
              <a:r>
                <a:rPr lang="en-US" sz="1600" b="1" dirty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/ </a:t>
              </a:r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Z</a:t>
              </a:r>
              <a:r>
                <a:rPr lang="en-US" sz="1600" b="1" baseline="-25000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0</a:t>
              </a:r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)(c/v)</a:t>
              </a:r>
            </a:p>
            <a:p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Z</a:t>
              </a:r>
              <a:r>
                <a:rPr lang="en-US" sz="1600" b="1" baseline="-25000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0</a:t>
              </a:r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~100</a:t>
              </a:r>
              <a:r>
                <a:rPr lang="en-US" sz="1600" b="1" dirty="0" smtClean="0">
                  <a:solidFill>
                    <a:srgbClr val="0008FF"/>
                  </a:solidFill>
                  <a:latin typeface="Symbol" charset="2"/>
                  <a:ea typeface="ＭＳ Ｐゴシック" charset="-128"/>
                  <a:cs typeface="ＭＳ Ｐゴシック" charset="-128"/>
                  <a:sym typeface="Symbol" charset="2"/>
                </a:rPr>
                <a:t></a:t>
              </a:r>
              <a:endParaRPr lang="en-US" sz="1800" b="1" dirty="0" smtClean="0">
                <a:solidFill>
                  <a:srgbClr val="0008FF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  <a:p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P </a:t>
              </a:r>
              <a:r>
                <a:rPr lang="en-US" sz="1600" b="1" dirty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~ V I ~</a:t>
              </a:r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 (V</a:t>
              </a:r>
              <a:r>
                <a:rPr lang="en-US" sz="1600" b="1" baseline="30000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2</a:t>
              </a:r>
              <a:r>
                <a:rPr lang="en-US" sz="1600" b="1" dirty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/</a:t>
              </a:r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Z</a:t>
              </a:r>
              <a:r>
                <a:rPr lang="en-US" sz="1600" b="1" baseline="-25000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0</a:t>
              </a:r>
              <a:r>
                <a:rPr lang="en-US" sz="1600" b="1" dirty="0" smtClean="0">
                  <a:solidFill>
                    <a:srgbClr val="0008FF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)(c/v)</a:t>
              </a:r>
              <a:endParaRPr lang="en-US" sz="1600" b="1" baseline="-25000" dirty="0" smtClean="0">
                <a:solidFill>
                  <a:srgbClr val="0008FF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  <a:p>
              <a:endParaRPr lang="en-US" sz="1800" b="1" dirty="0">
                <a:solidFill>
                  <a:srgbClr val="0008FF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</p:grpSp>
      <p:pic>
        <p:nvPicPr>
          <p:cNvPr id="50" name="Picture 49" descr="images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05400"/>
            <a:ext cx="2362200" cy="17526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1905001" y="722293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00FF"/>
                </a:solidFill>
              </a:rPr>
              <a:t>Unipolar</a:t>
            </a:r>
            <a:r>
              <a:rPr lang="en-US" b="1" dirty="0" smtClean="0">
                <a:solidFill>
                  <a:srgbClr val="0000FF"/>
                </a:solidFill>
              </a:rPr>
              <a:t> induction by spinning magnetized body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14813" y="5048072"/>
            <a:ext cx="4471987" cy="1200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Where do currents flow?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Where do they dissipate?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Where do they push?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33800" y="3360003"/>
            <a:ext cx="547277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  <a:latin typeface="+mj-lt"/>
              </a:rPr>
              <a:t>Particles gain energy steadily by </a:t>
            </a:r>
          </a:p>
          <a:p>
            <a:r>
              <a:rPr lang="en-US" b="1" dirty="0" smtClean="0">
                <a:solidFill>
                  <a:srgbClr val="FF6600"/>
                </a:solidFill>
                <a:latin typeface="+mj-lt"/>
              </a:rPr>
              <a:t>moving  across potential difference</a:t>
            </a:r>
            <a:endParaRPr lang="en-US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65822" y="1295400"/>
            <a:ext cx="3687578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+mn-lt"/>
              </a:rPr>
              <a:t>Magnetic field is “lazy”</a:t>
            </a:r>
            <a:endParaRPr lang="en-US" b="1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4198203"/>
            <a:ext cx="3971009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E508E2"/>
                </a:solidFill>
                <a:latin typeface="+mn-lt"/>
              </a:rPr>
              <a:t>Sun – V ~ 100 MV,  I~1 GA</a:t>
            </a:r>
          </a:p>
          <a:p>
            <a:r>
              <a:rPr lang="en-US" dirty="0" smtClean="0">
                <a:solidFill>
                  <a:srgbClr val="E508E2"/>
                </a:solidFill>
                <a:latin typeface="+mn-lt"/>
              </a:rPr>
              <a:t>GRB – V ~ 0.1 </a:t>
            </a:r>
            <a:r>
              <a:rPr lang="en-US" dirty="0" smtClean="0">
                <a:solidFill>
                  <a:srgbClr val="E508E2"/>
                </a:solidFill>
              </a:rPr>
              <a:t>Y</a:t>
            </a:r>
            <a:r>
              <a:rPr lang="en-US" dirty="0" smtClean="0">
                <a:solidFill>
                  <a:srgbClr val="E508E2"/>
                </a:solidFill>
                <a:latin typeface="+mn-lt"/>
              </a:rPr>
              <a:t>V, I~1 ZA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9000" y="2187714"/>
            <a:ext cx="571500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800000"/>
                </a:solidFill>
                <a:latin typeface="+mn-lt"/>
              </a:rPr>
              <a:t>Particle acceleration is “</a:t>
            </a:r>
            <a:r>
              <a:rPr lang="en-US" sz="2000" b="1" dirty="0" err="1" smtClean="0">
                <a:solidFill>
                  <a:srgbClr val="800000"/>
                </a:solidFill>
                <a:latin typeface="+mn-lt"/>
              </a:rPr>
              <a:t>ohmic</a:t>
            </a:r>
            <a:r>
              <a:rPr lang="en-US" sz="2000" b="1" dirty="0" smtClean="0">
                <a:solidFill>
                  <a:srgbClr val="800000"/>
                </a:solidFill>
                <a:latin typeface="+mn-lt"/>
              </a:rPr>
              <a:t> dissipation”</a:t>
            </a:r>
          </a:p>
          <a:p>
            <a:r>
              <a:rPr lang="en-US" sz="2000" b="1" dirty="0" smtClean="0">
                <a:solidFill>
                  <a:srgbClr val="800000"/>
                </a:solidFill>
                <a:latin typeface="+mn-lt"/>
              </a:rPr>
              <a:t>Highest energy particles carry the current? </a:t>
            </a:r>
            <a:endParaRPr lang="en-US" sz="2000" b="1" dirty="0">
              <a:solidFill>
                <a:srgbClr val="800000"/>
              </a:solidFill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914400"/>
          </a:xfrm>
        </p:spPr>
        <p:txBody>
          <a:bodyPr/>
          <a:lstStyle/>
          <a:p>
            <a:r>
              <a:rPr lang="en-US" sz="4000" dirty="0" smtClean="0"/>
              <a:t>Compute 3D </a:t>
            </a:r>
            <a:r>
              <a:rPr lang="en-US" sz="4000" dirty="0" err="1" smtClean="0"/>
              <a:t>Electrodynamic</a:t>
            </a:r>
            <a:r>
              <a:rPr lang="en-US" sz="4000" dirty="0" smtClean="0"/>
              <a:t> Models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4267200"/>
            <a:ext cx="4495800" cy="2286000"/>
          </a:xfrm>
        </p:spPr>
        <p:txBody>
          <a:bodyPr/>
          <a:lstStyle/>
          <a:p>
            <a:r>
              <a:rPr lang="en-US" dirty="0" smtClean="0"/>
              <a:t>Billion M</a:t>
            </a:r>
            <a:r>
              <a:rPr lang="en-US" baseline="-25000" dirty="0" smtClean="0"/>
              <a:t>o</a:t>
            </a:r>
            <a:r>
              <a:rPr lang="en-US" dirty="0" smtClean="0"/>
              <a:t> Black Hole</a:t>
            </a:r>
          </a:p>
          <a:p>
            <a:pPr lvl="1"/>
            <a:r>
              <a:rPr lang="en-US" dirty="0" smtClean="0"/>
              <a:t>B ~ 1T; </a:t>
            </a:r>
            <a:r>
              <a:rPr lang="en-US" dirty="0" smtClean="0">
                <a:latin typeface="Symbol" charset="2"/>
                <a:cs typeface="Symbol" charset="2"/>
              </a:rPr>
              <a:t>W</a:t>
            </a:r>
            <a:r>
              <a:rPr lang="en-US" dirty="0" smtClean="0"/>
              <a:t> ~ 10</a:t>
            </a:r>
            <a:r>
              <a:rPr lang="en-US" baseline="30000" dirty="0" smtClean="0"/>
              <a:t>-3 </a:t>
            </a:r>
            <a:r>
              <a:rPr lang="en-US" dirty="0" err="1" smtClean="0"/>
              <a:t>rad</a:t>
            </a:r>
            <a:r>
              <a:rPr lang="en-US" dirty="0" smtClean="0"/>
              <a:t> s</a:t>
            </a:r>
            <a:r>
              <a:rPr lang="en-US" baseline="30000" dirty="0" smtClean="0"/>
              <a:t>-1</a:t>
            </a:r>
          </a:p>
          <a:p>
            <a:pPr lvl="1"/>
            <a:r>
              <a:rPr lang="en-US" dirty="0" smtClean="0"/>
              <a:t>V ~ 1ZV; I ~ 10EA</a:t>
            </a:r>
          </a:p>
          <a:p>
            <a:pPr lvl="1"/>
            <a:r>
              <a:rPr lang="en-US" dirty="0" smtClean="0"/>
              <a:t>P ~ 10</a:t>
            </a:r>
            <a:r>
              <a:rPr lang="en-US" baseline="30000" dirty="0" smtClean="0"/>
              <a:t>39</a:t>
            </a:r>
            <a:r>
              <a:rPr lang="en-US" dirty="0" smtClean="0"/>
              <a:t>W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FC44-8642-C847-871B-0E1D5CE4E7F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85800" y="3810000"/>
            <a:ext cx="1471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schemeClr val="bg1"/>
                </a:solidFill>
              </a:rPr>
              <a:t>McKinney+RB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4495800"/>
            <a:ext cx="798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FFFF"/>
                </a:solidFill>
              </a:rPr>
              <a:t>Wilson</a:t>
            </a:r>
            <a:endParaRPr lang="en-US" sz="1600" i="1" dirty="0">
              <a:solidFill>
                <a:srgbClr val="FFFFFF"/>
              </a:solidFill>
            </a:endParaRPr>
          </a:p>
        </p:txBody>
      </p:sp>
      <p:pic>
        <p:nvPicPr>
          <p:cNvPr id="14" name="alph60.3d.fldlines.mo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34000" y="762000"/>
            <a:ext cx="3505200" cy="3352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000" y="4419600"/>
            <a:ext cx="480066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1 M</a:t>
            </a:r>
            <a:r>
              <a:rPr lang="en-US" b="1" baseline="-25000" dirty="0" smtClean="0">
                <a:solidFill>
                  <a:srgbClr val="000090"/>
                </a:solidFill>
                <a:latin typeface="+mj-lt"/>
              </a:rPr>
              <a:t>o</a:t>
            </a:r>
            <a:r>
              <a:rPr lang="en-US" b="1" dirty="0" smtClean="0">
                <a:solidFill>
                  <a:srgbClr val="000090"/>
                </a:solidFill>
                <a:latin typeface="+mj-lt"/>
              </a:rPr>
              <a:t> Neutron Star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B ~ 10MT;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Symbol" charset="2"/>
                <a:cs typeface="Symbol" charset="2"/>
              </a:rPr>
              <a:t>W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~ 100</a:t>
            </a:r>
            <a:r>
              <a:rPr lang="en-US" b="1" baseline="30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rad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</a:t>
            </a:r>
            <a:r>
              <a:rPr lang="en-US" b="1" baseline="30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-1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V ~ 30 PV; I ~ 300TA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 ~ 10</a:t>
            </a:r>
            <a:r>
              <a:rPr lang="en-US" b="1" baseline="30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31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07204" y="1033046"/>
            <a:ext cx="1108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Spitkovsky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9" name="lrhosmall.thickdisk7.mo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0" y="762000"/>
            <a:ext cx="4876800" cy="3429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1000" y="76200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McKinney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6324600"/>
            <a:ext cx="91440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0066"/>
                </a:solidFill>
              </a:rPr>
              <a:t>Learning much about basic physics from numerical experiments</a:t>
            </a:r>
            <a:endParaRPr lang="en-US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533400"/>
          </a:xfrm>
        </p:spPr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Re)connection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334000"/>
          </a:xfrm>
        </p:spPr>
        <p:txBody>
          <a:bodyPr/>
          <a:lstStyle/>
          <a:p>
            <a:r>
              <a:rPr lang="en-US" dirty="0" err="1" smtClean="0"/>
              <a:t>cf</a:t>
            </a:r>
            <a:r>
              <a:rPr lang="en-US" dirty="0" smtClean="0"/>
              <a:t> (</a:t>
            </a:r>
            <a:r>
              <a:rPr lang="en-US" dirty="0" err="1" smtClean="0"/>
              <a:t>re)heat</a:t>
            </a:r>
            <a:r>
              <a:rPr lang="en-US" dirty="0" smtClean="0"/>
              <a:t>, (</a:t>
            </a:r>
            <a:r>
              <a:rPr lang="en-US" dirty="0" err="1" smtClean="0"/>
              <a:t>re)combine</a:t>
            </a:r>
            <a:r>
              <a:rPr lang="en-US" dirty="0" smtClean="0"/>
              <a:t>, (</a:t>
            </a:r>
            <a:r>
              <a:rPr lang="en-US" dirty="0" err="1" smtClean="0"/>
              <a:t>re)ionize</a:t>
            </a:r>
            <a:r>
              <a:rPr lang="en-US" dirty="0" smtClean="0"/>
              <a:t>! </a:t>
            </a:r>
          </a:p>
          <a:p>
            <a:r>
              <a:rPr lang="en-US" sz="2800" dirty="0" smtClean="0"/>
              <a:t>In a big flare, V&gt;</a:t>
            </a:r>
            <a:r>
              <a:rPr lang="en-US" sz="2800" dirty="0" err="1" smtClean="0"/>
              <a:t>vBL</a:t>
            </a:r>
            <a:r>
              <a:rPr lang="en-US" sz="2800" dirty="0" smtClean="0"/>
              <a:t> is possible</a:t>
            </a:r>
          </a:p>
          <a:p>
            <a:pPr lvl="1"/>
            <a:r>
              <a:rPr lang="en-US" sz="2400" dirty="0" smtClean="0"/>
              <a:t>High energy particles</a:t>
            </a:r>
          </a:p>
          <a:p>
            <a:r>
              <a:rPr lang="en-US" sz="2800" dirty="0" smtClean="0"/>
              <a:t>Liberated magnetic energy -&gt; KE mostly</a:t>
            </a:r>
          </a:p>
          <a:p>
            <a:pPr lvl="1"/>
            <a:r>
              <a:rPr lang="en-US" sz="2400" dirty="0" smtClean="0"/>
              <a:t> May form shocks</a:t>
            </a:r>
          </a:p>
          <a:p>
            <a:r>
              <a:rPr lang="en-US" sz="2800" dirty="0" smtClean="0"/>
              <a:t>Details depend on anisotropic </a:t>
            </a:r>
            <a:r>
              <a:rPr lang="en-US" sz="2800" dirty="0" err="1" smtClean="0">
                <a:latin typeface="Symbol" charset="2"/>
                <a:cs typeface="Symbol" charset="2"/>
              </a:rPr>
              <a:t>s</a:t>
            </a:r>
            <a:r>
              <a:rPr lang="en-US" sz="2800" dirty="0" smtClean="0"/>
              <a:t>, P</a:t>
            </a:r>
          </a:p>
          <a:p>
            <a:pPr lvl="1"/>
            <a:r>
              <a:rPr lang="en-US" sz="2400" dirty="0" smtClean="0"/>
              <a:t>Hall effects vindicate </a:t>
            </a:r>
            <a:r>
              <a:rPr lang="en-US" sz="2400" dirty="0" err="1" smtClean="0"/>
              <a:t>Petschek</a:t>
            </a:r>
            <a:r>
              <a:rPr lang="en-US" sz="2400" dirty="0" smtClean="0"/>
              <a:t> mechanism</a:t>
            </a:r>
          </a:p>
          <a:p>
            <a:pPr lvl="1"/>
            <a:r>
              <a:rPr lang="en-US" sz="2400" dirty="0" smtClean="0"/>
              <a:t>Waves, dynamics, stability quite different</a:t>
            </a:r>
          </a:p>
          <a:p>
            <a:r>
              <a:rPr lang="en-US" sz="2800" dirty="0" smtClean="0"/>
              <a:t>Acceleration efficiency is low unless there are multiple current sheets ?</a:t>
            </a:r>
          </a:p>
          <a:p>
            <a:pPr lvl="1"/>
            <a:r>
              <a:rPr lang="en-US" sz="2400" dirty="0" smtClean="0"/>
              <a:t>What happens </a:t>
            </a:r>
            <a:r>
              <a:rPr lang="en-US" sz="2400" dirty="0" err="1" smtClean="0"/>
              <a:t>relativistically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5BC3-F800-E64C-8F57-DA3EBE530A1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27956" y="6172200"/>
            <a:ext cx="397371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Affordable Acceleration?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03FD0-89B5-B945-BEEA-D5FE0F6800DA}" type="slidenum">
              <a:rPr lang="en-US"/>
              <a:pPr/>
              <a:t>8</a:t>
            </a:fld>
            <a:endParaRPr lang="en-US"/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dirty="0" smtClean="0"/>
              <a:t>Macro and Micro</a:t>
            </a:r>
            <a:endParaRPr lang="en-US" dirty="0"/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r>
              <a:rPr lang="en-US" sz="2400"/>
              <a:t>Fluid description</a:t>
            </a:r>
          </a:p>
          <a:p>
            <a:pPr lvl="1"/>
            <a:r>
              <a:rPr lang="en-US" sz="2000" b="0"/>
              <a:t>P</a:t>
            </a:r>
            <a:r>
              <a:rPr lang="en-US" sz="2000"/>
              <a:t>, </a:t>
            </a:r>
            <a:r>
              <a:rPr lang="en-US" sz="2000" b="0">
                <a:latin typeface="Symbol" charset="2"/>
                <a:sym typeface="Symbol" charset="2"/>
              </a:rPr>
              <a:t></a:t>
            </a:r>
            <a:r>
              <a:rPr lang="en-US" sz="2000"/>
              <a:t>, v, B…</a:t>
            </a:r>
          </a:p>
          <a:p>
            <a:pPr lvl="1"/>
            <a:r>
              <a:rPr lang="en-US" sz="2000"/>
              <a:t>Magneto Fluid Dynamics </a:t>
            </a:r>
          </a:p>
          <a:p>
            <a:pPr lvl="2"/>
            <a:r>
              <a:rPr lang="en-US" sz="1800"/>
              <a:t>Flux-freezing, conservation of mass, momentum, energy</a:t>
            </a:r>
          </a:p>
          <a:p>
            <a:pPr lvl="2"/>
            <a:r>
              <a:rPr lang="en-US" sz="1800"/>
              <a:t>P ~ </a:t>
            </a:r>
            <a:r>
              <a:rPr lang="en-US" sz="1800">
                <a:latin typeface="Symbol" charset="2"/>
                <a:sym typeface="Symbol" charset="2"/>
              </a:rPr>
              <a:t></a:t>
            </a:r>
            <a:r>
              <a:rPr lang="en-US" sz="1800" baseline="30000">
                <a:latin typeface="Symbol" charset="2"/>
                <a:sym typeface="Symbol" charset="2"/>
              </a:rPr>
              <a:t></a:t>
            </a:r>
            <a:r>
              <a:rPr lang="en-US" sz="1800">
                <a:latin typeface="Symbol" charset="2"/>
                <a:sym typeface="Symbol" charset="2"/>
              </a:rPr>
              <a:t></a:t>
            </a:r>
            <a:r>
              <a:rPr lang="en-US" sz="1800"/>
              <a:t>isotropic!</a:t>
            </a:r>
          </a:p>
          <a:p>
            <a:pPr lvl="1"/>
            <a:r>
              <a:rPr lang="en-US" sz="2000"/>
              <a:t>Relativistic flows</a:t>
            </a:r>
          </a:p>
          <a:p>
            <a:pPr lvl="1"/>
            <a:r>
              <a:rPr lang="en-US" sz="2000"/>
              <a:t>Electromagnetic Flows</a:t>
            </a:r>
          </a:p>
          <a:p>
            <a:r>
              <a:rPr lang="en-US" sz="2400"/>
              <a:t>Kinetic description</a:t>
            </a:r>
          </a:p>
          <a:p>
            <a:pPr lvl="1"/>
            <a:r>
              <a:rPr lang="en-US" sz="2000"/>
              <a:t>f(p,x,</a:t>
            </a:r>
            <a:r>
              <a:rPr lang="en-US" sz="2000" b="0"/>
              <a:t>t</a:t>
            </a:r>
            <a:r>
              <a:rPr lang="en-US" sz="2000"/>
              <a:t>), E, B…</a:t>
            </a:r>
          </a:p>
          <a:p>
            <a:pPr lvl="1"/>
            <a:r>
              <a:rPr lang="en-US" sz="2000"/>
              <a:t>Collisionless plasmas</a:t>
            </a:r>
          </a:p>
          <a:p>
            <a:pPr lvl="2"/>
            <a:r>
              <a:rPr lang="en-US" sz="1800"/>
              <a:t>Vlasov equation for f</a:t>
            </a:r>
          </a:p>
          <a:p>
            <a:pPr lvl="1"/>
            <a:r>
              <a:rPr lang="en-US" sz="2000"/>
              <a:t>Nonthermal distributions</a:t>
            </a:r>
          </a:p>
          <a:p>
            <a:pPr lvl="1"/>
            <a:r>
              <a:rPr lang="en-US" sz="2000"/>
              <a:t>Transport effects</a:t>
            </a:r>
          </a:p>
          <a:p>
            <a:pPr lvl="1"/>
            <a:r>
              <a:rPr lang="en-US" sz="2000"/>
              <a:t>Ultrarelativistic plasmas</a:t>
            </a:r>
          </a:p>
        </p:txBody>
      </p:sp>
      <p:sp>
        <p:nvSpPr>
          <p:cNvPr id="479236" name="Text Box 4"/>
          <p:cNvSpPr txBox="1">
            <a:spLocks noChangeArrowheads="1"/>
          </p:cNvSpPr>
          <p:nvPr/>
        </p:nvSpPr>
        <p:spPr bwMode="auto">
          <a:xfrm>
            <a:off x="5257800" y="3657600"/>
            <a:ext cx="3419475" cy="8223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214"/>
                </a:solidFill>
              </a:rPr>
              <a:t>Need a hybrid approach </a:t>
            </a:r>
          </a:p>
          <a:p>
            <a:r>
              <a:rPr lang="en-US" b="1">
                <a:solidFill>
                  <a:srgbClr val="FF0214"/>
                </a:solidFill>
              </a:rPr>
              <a:t>to tackle global 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685800"/>
          </a:xfrm>
        </p:spPr>
        <p:txBody>
          <a:bodyPr/>
          <a:lstStyle/>
          <a:p>
            <a:r>
              <a:rPr lang="en-US" dirty="0" smtClean="0"/>
              <a:t>Particle drifts and current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780872"/>
            <a:ext cx="9649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 approach is to analyze particle orbits and deduce currents</a:t>
            </a:r>
          </a:p>
          <a:p>
            <a:r>
              <a:rPr lang="en-US" dirty="0" smtClean="0"/>
              <a:t>Can also start from static equilibrium and understand what is happening 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701800"/>
            <a:ext cx="2032000" cy="431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100" y="1600200"/>
            <a:ext cx="2578100" cy="647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2286000"/>
            <a:ext cx="2400300" cy="736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200" y="2286000"/>
            <a:ext cx="6502400" cy="901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4000" y="3200400"/>
            <a:ext cx="7175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Curvature  perpendicular magnetization  gradient  </a:t>
            </a:r>
            <a:r>
              <a:rPr lang="en-US" dirty="0" err="1" smtClean="0"/>
              <a:t>ExB</a:t>
            </a:r>
            <a:r>
              <a:rPr lang="en-US" dirty="0" smtClean="0"/>
              <a:t>           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3886200"/>
            <a:ext cx="904797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Orbit, fluid approaches to Ohm’s law perpendicular to field are identical</a:t>
            </a:r>
          </a:p>
          <a:p>
            <a:r>
              <a:rPr lang="en-US" dirty="0" smtClean="0"/>
              <a:t>Parallel current requires additional physics </a:t>
            </a:r>
            <a:r>
              <a:rPr lang="en-US" dirty="0" err="1" smtClean="0"/>
              <a:t>eg</a:t>
            </a:r>
            <a:r>
              <a:rPr lang="en-US" dirty="0" smtClean="0"/>
              <a:t> wave-particle scattering</a:t>
            </a:r>
          </a:p>
          <a:p>
            <a:r>
              <a:rPr lang="en-US" dirty="0" smtClean="0"/>
              <a:t>A closely related approach is double adiabatic theory </a:t>
            </a:r>
            <a:endParaRPr lang="en-US" dirty="0"/>
          </a:p>
        </p:txBody>
      </p:sp>
      <p:graphicFrame>
        <p:nvGraphicFramePr>
          <p:cNvPr id="95234" name="Object 2"/>
          <p:cNvGraphicFramePr>
            <a:graphicFrameLocks noChangeAspect="1"/>
          </p:cNvGraphicFramePr>
          <p:nvPr/>
        </p:nvGraphicFramePr>
        <p:xfrm>
          <a:off x="762000" y="5181600"/>
          <a:ext cx="5092700" cy="1008062"/>
        </p:xfrm>
        <a:graphic>
          <a:graphicData uri="http://schemas.openxmlformats.org/presentationml/2006/ole">
            <p:oleObj spid="_x0000_s95234" name="Equation" r:id="rId8" imgW="2311400" imgH="45720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096000" y="5105400"/>
            <a:ext cx="170566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Complete?</a:t>
            </a:r>
          </a:p>
          <a:p>
            <a:endParaRPr lang="en-US" dirty="0" smtClean="0"/>
          </a:p>
          <a:p>
            <a:r>
              <a:rPr lang="en-US" dirty="0" smtClean="0"/>
              <a:t>Incomplete?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30 </a:t>
            </a:r>
            <a:r>
              <a:rPr lang="en-US" dirty="0" err="1" smtClean="0"/>
              <a:t>v</a:t>
            </a:r>
            <a:r>
              <a:rPr lang="en-US" dirty="0" smtClean="0"/>
              <a:t>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Ginzburg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28800" y="6248400"/>
            <a:ext cx="1905000" cy="457200"/>
          </a:xfrm>
        </p:spPr>
        <p:txBody>
          <a:bodyPr/>
          <a:lstStyle/>
          <a:p>
            <a:pPr>
              <a:defRPr/>
            </a:pPr>
            <a:fld id="{8ABCE944-D750-3E49-A445-DDBFB4D7BD2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609600"/>
            <a:ext cx="2332971" cy="563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10800" y="3591580"/>
            <a:ext cx="1899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Relativistic</a:t>
            </a:r>
            <a:endParaRPr lang="en-US" sz="2800" b="1" dirty="0">
              <a:solidFill>
                <a:srgbClr val="00009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94" y="838200"/>
            <a:ext cx="4192206" cy="2362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512" y="4114800"/>
            <a:ext cx="5122912" cy="2743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00200" y="2433935"/>
            <a:ext cx="1278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3366FF"/>
                </a:solidFill>
              </a:rPr>
              <a:t>Petschek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5000" y="6472535"/>
            <a:ext cx="1637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Cerutti</a:t>
            </a:r>
            <a:r>
              <a:rPr lang="en-US" dirty="0" smtClean="0">
                <a:solidFill>
                  <a:srgbClr val="0000FF"/>
                </a:solidFill>
              </a:rPr>
              <a:t> et al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1200" y="314980"/>
            <a:ext cx="2551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Non-relativistic</a:t>
            </a:r>
            <a:endParaRPr lang="en-US" sz="2800" b="1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43265" y="86380"/>
            <a:ext cx="1062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Pinch</a:t>
            </a:r>
            <a:endParaRPr lang="en-US" sz="2800" b="1" dirty="0">
              <a:solidFill>
                <a:srgbClr val="00009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1012" y="6400800"/>
            <a:ext cx="3048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McKinney &amp;</a:t>
            </a:r>
            <a:r>
              <a:rPr lang="en-US" dirty="0" err="1" smtClean="0">
                <a:solidFill>
                  <a:srgbClr val="0000FF"/>
                </a:solidFill>
              </a:rPr>
              <a:t>Uzdensky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80271" y="-76200"/>
            <a:ext cx="3501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+mn-lt"/>
              </a:rPr>
              <a:t>“Only Connect”</a:t>
            </a:r>
            <a:endParaRPr 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r>
              <a:rPr lang="en-US" dirty="0" smtClean="0"/>
              <a:t>Crab Nebula</a:t>
            </a:r>
            <a:endParaRPr lang="en-US" dirty="0"/>
          </a:p>
        </p:txBody>
      </p:sp>
      <p:pic>
        <p:nvPicPr>
          <p:cNvPr id="8" name="Content Placeholder 7" descr="Screen shot 2011-08-02 at 8.11.26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44926" r="-44926"/>
          <a:stretch>
            <a:fillRect/>
          </a:stretch>
        </p:blipFill>
        <p:spPr/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 l="10898" r="13200"/>
          <a:stretch>
            <a:fillRect/>
          </a:stretch>
        </p:blipFill>
        <p:spPr>
          <a:xfrm>
            <a:off x="685800" y="699053"/>
            <a:ext cx="7924800" cy="6158947"/>
          </a:xfrm>
          <a:prstGeom prst="rect">
            <a:avLst/>
          </a:prstGeom>
        </p:spPr>
      </p:pic>
      <p:pic>
        <p:nvPicPr>
          <p:cNvPr id="9" name="Picture 8" descr="Screen shot 2011-08-02 at 8.11.2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320800"/>
            <a:ext cx="4978400" cy="5003800"/>
          </a:xfrm>
          <a:prstGeom prst="rect">
            <a:avLst/>
          </a:prstGeom>
        </p:spPr>
      </p:pic>
      <p:pic>
        <p:nvPicPr>
          <p:cNvPr id="10" name="Picture 6" descr="/Users/rdb/Desktop/research/talks/movies/crabmov.mpeg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362200" y="1828800"/>
            <a:ext cx="4876800" cy="39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152400"/>
            <a:ext cx="480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Crab Pulsar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5943600" cy="50292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Discovered in 1968</a:t>
            </a:r>
          </a:p>
          <a:p>
            <a:pPr lvl="1" eaLnBrk="1" hangingPunct="1"/>
            <a:r>
              <a:rPr lang="en-US" sz="1800" dirty="0" smtClean="0"/>
              <a:t>Turning point in history of astronomy</a:t>
            </a:r>
          </a:p>
          <a:p>
            <a:pPr lvl="1" eaLnBrk="1" hangingPunct="1"/>
            <a:r>
              <a:rPr lang="en-US" sz="1800" dirty="0" smtClean="0"/>
              <a:t>Predicted by </a:t>
            </a:r>
            <a:r>
              <a:rPr lang="en-US" sz="1800" dirty="0" err="1" smtClean="0"/>
              <a:t>Pacini</a:t>
            </a:r>
            <a:endParaRPr lang="en-US" sz="1800" dirty="0" smtClean="0"/>
          </a:p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Spinning, magnetized neutron star</a:t>
            </a:r>
          </a:p>
          <a:p>
            <a:pPr lvl="1" eaLnBrk="1" hangingPunct="1"/>
            <a:r>
              <a:rPr lang="en-US" sz="1800" dirty="0" smtClean="0"/>
              <a:t>12km radius </a:t>
            </a:r>
          </a:p>
          <a:p>
            <a:pPr lvl="1" eaLnBrk="1" hangingPunct="1"/>
            <a:r>
              <a:rPr lang="en-US" sz="1800" dirty="0" smtClean="0"/>
              <a:t>30 Hz spin frequency</a:t>
            </a:r>
          </a:p>
          <a:p>
            <a:pPr lvl="1" eaLnBrk="1" hangingPunct="1"/>
            <a:r>
              <a:rPr lang="en-US" sz="1800" dirty="0" smtClean="0"/>
              <a:t>200 MT (2x10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G) surface magnetic field</a:t>
            </a:r>
          </a:p>
          <a:p>
            <a:pPr lvl="1" eaLnBrk="1" hangingPunct="1"/>
            <a:r>
              <a:rPr lang="en-US" sz="1800" dirty="0" smtClean="0"/>
              <a:t>Radio through</a:t>
            </a:r>
            <a:r>
              <a:rPr lang="en-US" sz="1800" dirty="0" smtClean="0">
                <a:latin typeface="Symbol" charset="2"/>
                <a:cs typeface="Symbol" charset="2"/>
              </a:rPr>
              <a:t> &gt; 100 </a:t>
            </a:r>
            <a:r>
              <a:rPr lang="en-US" sz="1800" b="0" dirty="0" err="1" smtClean="0">
                <a:latin typeface="+mn-lt"/>
                <a:cs typeface="Symbol" charset="2"/>
              </a:rPr>
              <a:t>GeV</a:t>
            </a:r>
            <a:r>
              <a:rPr lang="en-US" sz="1800" dirty="0" smtClean="0">
                <a:latin typeface="Symbol" charset="2"/>
                <a:cs typeface="Symbol" charset="2"/>
              </a:rPr>
              <a:t> </a:t>
            </a:r>
            <a:r>
              <a:rPr lang="en-US" sz="1800" dirty="0" err="1" smtClean="0">
                <a:latin typeface="Symbol" charset="2"/>
                <a:cs typeface="Symbol" charset="2"/>
              </a:rPr>
              <a:t>g</a:t>
            </a:r>
            <a:r>
              <a:rPr lang="en-US" sz="1800" dirty="0" smtClean="0"/>
              <a:t>-ray pulsation </a:t>
            </a:r>
          </a:p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Giant electrical generator </a:t>
            </a:r>
          </a:p>
          <a:p>
            <a:pPr lvl="1" eaLnBrk="1" hangingPunct="1"/>
            <a:r>
              <a:rPr lang="en-US" sz="1800" dirty="0" smtClean="0"/>
              <a:t>~ 50PV; 200TA; 2x10</a:t>
            </a:r>
            <a:r>
              <a:rPr lang="en-US" sz="1800" baseline="30000" dirty="0" smtClean="0"/>
              <a:t>31</a:t>
            </a:r>
            <a:r>
              <a:rPr lang="en-US" sz="1800" dirty="0" smtClean="0"/>
              <a:t>W ~ -I</a:t>
            </a:r>
            <a:r>
              <a:rPr lang="en-US" sz="1800" dirty="0" smtClean="0">
                <a:latin typeface="Symbol" charset="2"/>
                <a:cs typeface="Symbol" charset="2"/>
              </a:rPr>
              <a:t>WW</a:t>
            </a:r>
            <a:r>
              <a:rPr lang="en-US" sz="1800" dirty="0" smtClean="0"/>
              <a:t>’</a:t>
            </a:r>
          </a:p>
          <a:p>
            <a:pPr lvl="1" eaLnBrk="1" hangingPunct="1"/>
            <a:r>
              <a:rPr lang="en-US" sz="1800" dirty="0" smtClean="0">
                <a:ea typeface="ＭＳ Ｐゴシック" charset="-128"/>
                <a:cs typeface="ＭＳ Ｐゴシック" charset="-128"/>
              </a:rPr>
              <a:t>Powers nebula; </a:t>
            </a:r>
            <a:r>
              <a:rPr lang="en-US" sz="1800" dirty="0" smtClean="0">
                <a:cs typeface="ＭＳ Ｐゴシック" charset="-128"/>
              </a:rPr>
              <a:t>large energy reservoir</a:t>
            </a:r>
          </a:p>
          <a:p>
            <a:pPr lvl="1" eaLnBrk="1" hangingPunct="1"/>
            <a:r>
              <a:rPr lang="en-US" sz="1800" dirty="0" smtClean="0">
                <a:ea typeface="ＭＳ Ｐゴシック" charset="-128"/>
                <a:cs typeface="ＭＳ Ｐゴシック" charset="-128"/>
              </a:rPr>
              <a:t>Deceleration due to Maxwell stress applied to surface </a:t>
            </a:r>
          </a:p>
          <a:p>
            <a:pPr lvl="2"/>
            <a:r>
              <a:rPr lang="en-US" sz="1800" dirty="0" smtClean="0">
                <a:cs typeface="ＭＳ Ｐゴシック" charset="-128"/>
              </a:rPr>
              <a:t>Equivalently Lorentz force as </a:t>
            </a:r>
            <a:r>
              <a:rPr lang="en-US" sz="1800" b="1" dirty="0" err="1" smtClean="0">
                <a:cs typeface="ＭＳ Ｐゴシック" charset="-128"/>
              </a:rPr>
              <a:t>j</a:t>
            </a:r>
            <a:r>
              <a:rPr lang="en-US" sz="1800" b="1" dirty="0" smtClean="0">
                <a:cs typeface="ＭＳ Ｐゴシック" charset="-128"/>
              </a:rPr>
              <a:t> </a:t>
            </a:r>
            <a:r>
              <a:rPr lang="en-US" sz="1800" b="1" dirty="0" err="1" smtClean="0">
                <a:cs typeface="ＭＳ Ｐゴシック" charset="-128"/>
              </a:rPr>
              <a:t>x</a:t>
            </a:r>
            <a:r>
              <a:rPr lang="en-US" sz="1800" b="1" dirty="0" smtClean="0">
                <a:cs typeface="ＭＳ Ｐゴシック" charset="-128"/>
              </a:rPr>
              <a:t> B </a:t>
            </a:r>
            <a:r>
              <a:rPr lang="en-US" sz="1800" dirty="0" smtClean="0">
                <a:cs typeface="ＭＳ Ｐゴシック" charset="-128"/>
              </a:rPr>
              <a:t>in star</a:t>
            </a:r>
          </a:p>
          <a:p>
            <a:pPr lvl="1"/>
            <a:r>
              <a:rPr lang="en-US" sz="1800" dirty="0" smtClean="0">
                <a:ea typeface="ＭＳ Ｐゴシック" charset="-128"/>
                <a:cs typeface="ＭＳ Ｐゴシック" charset="-128"/>
              </a:rPr>
              <a:t>Fate of EM energy and angular momentum flux?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ea typeface="ＭＳ Ｐゴシック" charset="-128"/>
                <a:cs typeface="ＭＳ Ｐゴシック" charset="-128"/>
              </a:rPr>
              <a:t>  </a:t>
            </a:r>
          </a:p>
        </p:txBody>
      </p:sp>
      <p:pic>
        <p:nvPicPr>
          <p:cNvPr id="19460" name="Picture 4" descr="Pulsa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7060" y="0"/>
            <a:ext cx="314694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5" descr="Crab_fade-1.jpg"/>
          <p:cNvPicPr>
            <a:picLocks noChangeAspect="1"/>
          </p:cNvPicPr>
          <p:nvPr/>
        </p:nvPicPr>
        <p:blipFill>
          <a:blip r:embed="rId3"/>
          <a:srcRect l="2916" t="11269" r="2240" b="1955"/>
          <a:stretch>
            <a:fillRect/>
          </a:stretch>
        </p:blipFill>
        <p:spPr bwMode="auto">
          <a:xfrm>
            <a:off x="6009092" y="4572001"/>
            <a:ext cx="3134908" cy="2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28 vi 2012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pic>
        <p:nvPicPr>
          <p:cNvPr id="10" name="Picture 9" descr="Screen shot 2011-08-02 at 7.48.31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047" y="2133600"/>
            <a:ext cx="3176953" cy="2514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dirty="0" smtClean="0"/>
              <a:t>Flaring behavior</a:t>
            </a:r>
            <a:endParaRPr lang="en-US" dirty="0"/>
          </a:p>
        </p:txBody>
      </p:sp>
      <p:pic>
        <p:nvPicPr>
          <p:cNvPr id="7" name="Content Placeholder 6" descr="Screen shot 2011-08-02 at 7.59.07 PM.png"/>
          <p:cNvPicPr>
            <a:picLocks noGrp="1" noChangeAspect="1"/>
          </p:cNvPicPr>
          <p:nvPr>
            <p:ph idx="1"/>
          </p:nvPr>
        </p:nvPicPr>
        <p:blipFill>
          <a:blip r:embed="rId2"/>
          <a:srcRect t="-5375" b="-5375"/>
          <a:stretch>
            <a:fillRect/>
          </a:stretch>
        </p:blipFill>
        <p:spPr>
          <a:xfrm>
            <a:off x="0" y="533400"/>
            <a:ext cx="9144000" cy="5181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1676400"/>
            <a:ext cx="1515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April 2011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1066800"/>
            <a:ext cx="1757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Buehler et al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4648200"/>
            <a:ext cx="9142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Singular events or power spectrum?</a:t>
            </a:r>
            <a:r>
              <a:rPr lang="en-US" dirty="0" smtClean="0"/>
              <a:t>       </a:t>
            </a:r>
            <a:r>
              <a:rPr lang="en-US" dirty="0" smtClean="0">
                <a:solidFill>
                  <a:srgbClr val="0000FF"/>
                </a:solidFill>
              </a:rPr>
              <a:t>No variation seen in other bands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0" y="1828800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Power~10</a:t>
            </a:r>
            <a:r>
              <a:rPr lang="en-US" baseline="30000" dirty="0" smtClean="0"/>
              <a:t>29</a:t>
            </a:r>
            <a:r>
              <a:rPr lang="en-US" dirty="0" smtClean="0"/>
              <a:t>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458200" cy="1143000"/>
          </a:xfrm>
        </p:spPr>
        <p:txBody>
          <a:bodyPr/>
          <a:lstStyle/>
          <a:p>
            <a:r>
              <a:rPr lang="en-US" dirty="0" err="1" smtClean="0"/>
              <a:t>Electrodynamical</a:t>
            </a:r>
            <a:r>
              <a:rPr lang="en-US" dirty="0" smtClean="0"/>
              <a:t> implications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Denver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7" descr="Screen shot 2011-08-02 at 8.10.1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4711700" cy="3122710"/>
          </a:xfrm>
          <a:prstGeom prst="rect">
            <a:avLst/>
          </a:prstGeom>
        </p:spPr>
      </p:pic>
      <p:pic>
        <p:nvPicPr>
          <p:cNvPr id="10" name="Picture 9" descr="Screen shot 2011-08-02 at 8.14.5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041" y="914400"/>
            <a:ext cx="4520959" cy="3124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800" y="4114800"/>
            <a:ext cx="85005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Electron synchrotron radiation: </a:t>
            </a:r>
            <a:r>
              <a:rPr lang="en-US" b="1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g</a:t>
            </a:r>
            <a:r>
              <a:rPr lang="en-US" b="1" dirty="0" smtClean="0">
                <a:solidFill>
                  <a:srgbClr val="0000FF"/>
                </a:solidFill>
              </a:rPr>
              <a:t>~10</a:t>
            </a:r>
            <a:r>
              <a:rPr lang="en-US" b="1" baseline="30000" dirty="0" smtClean="0">
                <a:solidFill>
                  <a:srgbClr val="0000FF"/>
                </a:solidFill>
              </a:rPr>
              <a:t>9</a:t>
            </a:r>
            <a:r>
              <a:rPr lang="en-US" b="1" dirty="0" smtClean="0">
                <a:solidFill>
                  <a:srgbClr val="0000FF"/>
                </a:solidFill>
              </a:rPr>
              <a:t>; B~100nT; </a:t>
            </a:r>
            <a:r>
              <a:rPr lang="en-US" b="1" dirty="0" err="1" smtClean="0">
                <a:solidFill>
                  <a:srgbClr val="0000FF"/>
                </a:solidFill>
              </a:rPr>
              <a:t>E</a:t>
            </a:r>
            <a:r>
              <a:rPr lang="en-US" sz="2000" b="1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g</a:t>
            </a:r>
            <a:r>
              <a:rPr lang="en-US" b="1" dirty="0" smtClean="0">
                <a:solidFill>
                  <a:srgbClr val="0000FF"/>
                </a:solidFill>
              </a:rPr>
              <a:t> ~ 300 </a:t>
            </a:r>
            <a:r>
              <a:rPr lang="en-US" b="1" dirty="0" err="1" smtClean="0">
                <a:solidFill>
                  <a:srgbClr val="0000FF"/>
                </a:solidFill>
              </a:rPr>
              <a:t>MeV</a:t>
            </a:r>
            <a:endParaRPr lang="en-US" b="1" dirty="0" smtClean="0">
              <a:solidFill>
                <a:srgbClr val="0000FF"/>
              </a:solidFill>
            </a:endParaRPr>
          </a:p>
          <a:p>
            <a:r>
              <a:rPr lang="en-US" b="1" dirty="0" smtClean="0">
                <a:solidFill>
                  <a:srgbClr val="0000FF"/>
                </a:solidFill>
              </a:rPr>
              <a:t>If E&lt;B, photon energy &lt; 70 </a:t>
            </a:r>
            <a:r>
              <a:rPr lang="en-US" b="1" dirty="0" err="1" smtClean="0">
                <a:solidFill>
                  <a:srgbClr val="0000FF"/>
                </a:solidFill>
              </a:rPr>
              <a:t>MeV</a:t>
            </a:r>
            <a:r>
              <a:rPr lang="en-US" b="1" dirty="0" smtClean="0">
                <a:solidFill>
                  <a:srgbClr val="0000FF"/>
                </a:solidFill>
              </a:rPr>
              <a:t>; 300 </a:t>
            </a:r>
            <a:r>
              <a:rPr lang="en-US" b="1" dirty="0" err="1" smtClean="0">
                <a:solidFill>
                  <a:srgbClr val="0000FF"/>
                </a:solidFill>
              </a:rPr>
              <a:t>MeV</a:t>
            </a:r>
            <a:r>
              <a:rPr lang="en-US" b="1" dirty="0" smtClean="0">
                <a:solidFill>
                  <a:srgbClr val="0000FF"/>
                </a:solidFill>
              </a:rPr>
              <a:t> observed!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Peak power ~ 0.03 total nebula power!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Isotropic flare energy requires region ~ 20 </a:t>
            </a:r>
            <a:r>
              <a:rPr lang="en-US" b="1" dirty="0" err="1" smtClean="0">
                <a:solidFill>
                  <a:srgbClr val="0000FF"/>
                </a:solidFill>
              </a:rPr>
              <a:t>lt</a:t>
            </a:r>
            <a:r>
              <a:rPr lang="en-US" b="1" dirty="0" smtClean="0">
                <a:solidFill>
                  <a:srgbClr val="0000FF"/>
                </a:solidFill>
              </a:rPr>
              <a:t> days across!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=&gt;Relativistic beaming?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Model for extreme acceleration in AGN jets?</a:t>
            </a:r>
            <a:endParaRPr 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ea typeface="+mj-ea"/>
                <a:cs typeface="+mj-cs"/>
              </a:rPr>
              <a:t>Extreme particle acceleration?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5410200" cy="4113213"/>
          </a:xfrm>
        </p:spPr>
        <p:txBody>
          <a:bodyPr/>
          <a:lstStyle/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We want to learn where and how nature accelerates particles to high energy</a:t>
            </a:r>
          </a:p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Not the </a:t>
            </a:r>
            <a:r>
              <a:rPr lang="en-US" sz="20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P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ulsar</a:t>
            </a:r>
          </a:p>
          <a:p>
            <a:pPr lvl="1"/>
            <a:r>
              <a:rPr lang="en-US" sz="1600" dirty="0" smtClean="0">
                <a:cs typeface="ＭＳ Ｐゴシック" charset="-128"/>
              </a:rPr>
              <a:t>No correlation with rotation phase</a:t>
            </a:r>
            <a:endParaRPr lang="en-US" sz="1600" dirty="0" smtClean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Wind shocks when momentum flux equals nebular pressure</a:t>
            </a:r>
          </a:p>
          <a:p>
            <a:pPr eaLnBrk="1" hangingPunct="1"/>
            <a:r>
              <a:rPr lang="en-US" sz="20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W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ind, </a:t>
            </a:r>
            <a:r>
              <a:rPr lang="en-US" sz="20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S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hock, </a:t>
            </a:r>
            <a:r>
              <a:rPr lang="en-US" sz="20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J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et, </a:t>
            </a:r>
            <a:r>
              <a:rPr lang="en-US" sz="2000" dirty="0" smtClean="0">
                <a:solidFill>
                  <a:srgbClr val="FF6600"/>
                </a:solidFill>
                <a:ea typeface="ＭＳ Ｐゴシック" charset="-128"/>
                <a:cs typeface="ＭＳ Ｐゴシック" charset="-128"/>
              </a:rPr>
              <a:t>T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orus are all possibilities</a:t>
            </a:r>
          </a:p>
        </p:txBody>
      </p:sp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5334000" y="5562600"/>
            <a:ext cx="38524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 </a:t>
            </a:r>
            <a:r>
              <a:rPr lang="en-US" dirty="0" err="1" smtClean="0"/>
              <a:t>lt</a:t>
            </a:r>
            <a:r>
              <a:rPr lang="en-US" dirty="0" smtClean="0"/>
              <a:t> hr = 3 </a:t>
            </a:r>
            <a:r>
              <a:rPr lang="en-US" dirty="0" err="1" smtClean="0"/>
              <a:t>mas</a:t>
            </a:r>
            <a:endParaRPr lang="en-US" dirty="0" smtClean="0"/>
          </a:p>
          <a:p>
            <a:r>
              <a:rPr lang="en-US" dirty="0" err="1" smtClean="0"/>
              <a:t>Larmor</a:t>
            </a:r>
            <a:r>
              <a:rPr lang="en-US" dirty="0" smtClean="0"/>
              <a:t> radius= 60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baseline="-25000" dirty="0" smtClean="0"/>
              <a:t>9</a:t>
            </a:r>
            <a:r>
              <a:rPr lang="en-US" dirty="0" smtClean="0"/>
              <a:t>B</a:t>
            </a:r>
            <a:r>
              <a:rPr lang="en-US" baseline="-25000" dirty="0" smtClean="0"/>
              <a:t>-7</a:t>
            </a:r>
            <a:r>
              <a:rPr lang="en-US" baseline="30000" dirty="0" smtClean="0"/>
              <a:t>-1</a:t>
            </a:r>
            <a:r>
              <a:rPr lang="en-US" dirty="0" smtClean="0"/>
              <a:t>mas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grpSp>
        <p:nvGrpSpPr>
          <p:cNvPr id="3" name="Group 9"/>
          <p:cNvGrpSpPr/>
          <p:nvPr/>
        </p:nvGrpSpPr>
        <p:grpSpPr>
          <a:xfrm>
            <a:off x="5295468" y="1524000"/>
            <a:ext cx="3848532" cy="3854968"/>
            <a:chOff x="2514600" y="1828800"/>
            <a:chExt cx="3848532" cy="3854968"/>
          </a:xfrm>
        </p:grpSpPr>
        <p:pic>
          <p:nvPicPr>
            <p:cNvPr id="11" name="Picture 10" descr="Screen shot 2011-08-02 at 8.11.26 P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4600" y="1828800"/>
              <a:ext cx="3835400" cy="3854968"/>
            </a:xfrm>
            <a:prstGeom prst="rect">
              <a:avLst/>
            </a:prstGeom>
          </p:spPr>
        </p:pic>
        <p:sp>
          <p:nvSpPr>
            <p:cNvPr id="12" name="Freeform 11"/>
            <p:cNvSpPr/>
            <p:nvPr/>
          </p:nvSpPr>
          <p:spPr bwMode="auto">
            <a:xfrm>
              <a:off x="3338853" y="2705788"/>
              <a:ext cx="3024279" cy="2954717"/>
            </a:xfrm>
            <a:custGeom>
              <a:avLst/>
              <a:gdLst>
                <a:gd name="connsiteX0" fmla="*/ 0 w 3024279"/>
                <a:gd name="connsiteY0" fmla="*/ 2954717 h 2954717"/>
                <a:gd name="connsiteX1" fmla="*/ 8410 w 3024279"/>
                <a:gd name="connsiteY1" fmla="*/ 2424833 h 2954717"/>
                <a:gd name="connsiteX2" fmla="*/ 33641 w 3024279"/>
                <a:gd name="connsiteY2" fmla="*/ 2349135 h 2954717"/>
                <a:gd name="connsiteX3" fmla="*/ 58872 w 3024279"/>
                <a:gd name="connsiteY3" fmla="*/ 2239794 h 2954717"/>
                <a:gd name="connsiteX4" fmla="*/ 126153 w 3024279"/>
                <a:gd name="connsiteY4" fmla="*/ 2155686 h 2954717"/>
                <a:gd name="connsiteX5" fmla="*/ 151384 w 3024279"/>
                <a:gd name="connsiteY5" fmla="*/ 2138864 h 2954717"/>
                <a:gd name="connsiteX6" fmla="*/ 176614 w 3024279"/>
                <a:gd name="connsiteY6" fmla="*/ 2105220 h 2954717"/>
                <a:gd name="connsiteX7" fmla="*/ 193435 w 3024279"/>
                <a:gd name="connsiteY7" fmla="*/ 2079988 h 2954717"/>
                <a:gd name="connsiteX8" fmla="*/ 218666 w 3024279"/>
                <a:gd name="connsiteY8" fmla="*/ 2063166 h 2954717"/>
                <a:gd name="connsiteX9" fmla="*/ 227076 w 3024279"/>
                <a:gd name="connsiteY9" fmla="*/ 2037934 h 2954717"/>
                <a:gd name="connsiteX10" fmla="*/ 285947 w 3024279"/>
                <a:gd name="connsiteY10" fmla="*/ 1953825 h 2954717"/>
                <a:gd name="connsiteX11" fmla="*/ 302768 w 3024279"/>
                <a:gd name="connsiteY11" fmla="*/ 1937003 h 2954717"/>
                <a:gd name="connsiteX12" fmla="*/ 319588 w 3024279"/>
                <a:gd name="connsiteY12" fmla="*/ 1911771 h 2954717"/>
                <a:gd name="connsiteX13" fmla="*/ 395280 w 3024279"/>
                <a:gd name="connsiteY13" fmla="*/ 1852895 h 2954717"/>
                <a:gd name="connsiteX14" fmla="*/ 420511 w 3024279"/>
                <a:gd name="connsiteY14" fmla="*/ 1836073 h 2954717"/>
                <a:gd name="connsiteX15" fmla="*/ 504613 w 3024279"/>
                <a:gd name="connsiteY15" fmla="*/ 1785608 h 2954717"/>
                <a:gd name="connsiteX16" fmla="*/ 529843 w 3024279"/>
                <a:gd name="connsiteY16" fmla="*/ 1768786 h 2954717"/>
                <a:gd name="connsiteX17" fmla="*/ 555074 w 3024279"/>
                <a:gd name="connsiteY17" fmla="*/ 1751965 h 2954717"/>
                <a:gd name="connsiteX18" fmla="*/ 580305 w 3024279"/>
                <a:gd name="connsiteY18" fmla="*/ 1726732 h 2954717"/>
                <a:gd name="connsiteX19" fmla="*/ 613945 w 3024279"/>
                <a:gd name="connsiteY19" fmla="*/ 1676267 h 2954717"/>
                <a:gd name="connsiteX20" fmla="*/ 647586 w 3024279"/>
                <a:gd name="connsiteY20" fmla="*/ 1634213 h 2954717"/>
                <a:gd name="connsiteX21" fmla="*/ 664407 w 3024279"/>
                <a:gd name="connsiteY21" fmla="*/ 1617391 h 2954717"/>
                <a:gd name="connsiteX22" fmla="*/ 681227 w 3024279"/>
                <a:gd name="connsiteY22" fmla="*/ 1583747 h 2954717"/>
                <a:gd name="connsiteX23" fmla="*/ 731688 w 3024279"/>
                <a:gd name="connsiteY23" fmla="*/ 1533282 h 2954717"/>
                <a:gd name="connsiteX24" fmla="*/ 756919 w 3024279"/>
                <a:gd name="connsiteY24" fmla="*/ 1508050 h 2954717"/>
                <a:gd name="connsiteX25" fmla="*/ 798970 w 3024279"/>
                <a:gd name="connsiteY25" fmla="*/ 1457585 h 2954717"/>
                <a:gd name="connsiteX26" fmla="*/ 815790 w 3024279"/>
                <a:gd name="connsiteY26" fmla="*/ 1432352 h 2954717"/>
                <a:gd name="connsiteX27" fmla="*/ 832611 w 3024279"/>
                <a:gd name="connsiteY27" fmla="*/ 1415530 h 2954717"/>
                <a:gd name="connsiteX28" fmla="*/ 857841 w 3024279"/>
                <a:gd name="connsiteY28" fmla="*/ 1381887 h 2954717"/>
                <a:gd name="connsiteX29" fmla="*/ 874662 w 3024279"/>
                <a:gd name="connsiteY29" fmla="*/ 1365065 h 2954717"/>
                <a:gd name="connsiteX30" fmla="*/ 891482 w 3024279"/>
                <a:gd name="connsiteY30" fmla="*/ 1339833 h 2954717"/>
                <a:gd name="connsiteX31" fmla="*/ 941944 w 3024279"/>
                <a:gd name="connsiteY31" fmla="*/ 1297778 h 2954717"/>
                <a:gd name="connsiteX32" fmla="*/ 992405 w 3024279"/>
                <a:gd name="connsiteY32" fmla="*/ 1280957 h 2954717"/>
                <a:gd name="connsiteX33" fmla="*/ 1017635 w 3024279"/>
                <a:gd name="connsiteY33" fmla="*/ 1264135 h 2954717"/>
                <a:gd name="connsiteX34" fmla="*/ 1068097 w 3024279"/>
                <a:gd name="connsiteY34" fmla="*/ 1238902 h 2954717"/>
                <a:gd name="connsiteX35" fmla="*/ 1093327 w 3024279"/>
                <a:gd name="connsiteY35" fmla="*/ 1213670 h 2954717"/>
                <a:gd name="connsiteX36" fmla="*/ 1118558 w 3024279"/>
                <a:gd name="connsiteY36" fmla="*/ 1205259 h 2954717"/>
                <a:gd name="connsiteX37" fmla="*/ 1194250 w 3024279"/>
                <a:gd name="connsiteY37" fmla="*/ 1163205 h 2954717"/>
                <a:gd name="connsiteX38" fmla="*/ 1269942 w 3024279"/>
                <a:gd name="connsiteY38" fmla="*/ 1129561 h 2954717"/>
                <a:gd name="connsiteX39" fmla="*/ 1295172 w 3024279"/>
                <a:gd name="connsiteY39" fmla="*/ 1121151 h 2954717"/>
                <a:gd name="connsiteX40" fmla="*/ 1370864 w 3024279"/>
                <a:gd name="connsiteY40" fmla="*/ 1087507 h 2954717"/>
                <a:gd name="connsiteX41" fmla="*/ 1396095 w 3024279"/>
                <a:gd name="connsiteY41" fmla="*/ 1079096 h 2954717"/>
                <a:gd name="connsiteX42" fmla="*/ 1463376 w 3024279"/>
                <a:gd name="connsiteY42" fmla="*/ 1053864 h 2954717"/>
                <a:gd name="connsiteX43" fmla="*/ 1505428 w 3024279"/>
                <a:gd name="connsiteY43" fmla="*/ 1011809 h 2954717"/>
                <a:gd name="connsiteX44" fmla="*/ 1530658 w 3024279"/>
                <a:gd name="connsiteY44" fmla="*/ 986577 h 2954717"/>
                <a:gd name="connsiteX45" fmla="*/ 1555889 w 3024279"/>
                <a:gd name="connsiteY45" fmla="*/ 952933 h 2954717"/>
                <a:gd name="connsiteX46" fmla="*/ 1581119 w 3024279"/>
                <a:gd name="connsiteY46" fmla="*/ 910879 h 2954717"/>
                <a:gd name="connsiteX47" fmla="*/ 1597940 w 3024279"/>
                <a:gd name="connsiteY47" fmla="*/ 894057 h 2954717"/>
                <a:gd name="connsiteX48" fmla="*/ 1614760 w 3024279"/>
                <a:gd name="connsiteY48" fmla="*/ 868825 h 2954717"/>
                <a:gd name="connsiteX49" fmla="*/ 1623170 w 3024279"/>
                <a:gd name="connsiteY49" fmla="*/ 843592 h 2954717"/>
                <a:gd name="connsiteX50" fmla="*/ 1673632 w 3024279"/>
                <a:gd name="connsiteY50" fmla="*/ 767895 h 2954717"/>
                <a:gd name="connsiteX51" fmla="*/ 1698862 w 3024279"/>
                <a:gd name="connsiteY51" fmla="*/ 709019 h 2954717"/>
                <a:gd name="connsiteX52" fmla="*/ 1766144 w 3024279"/>
                <a:gd name="connsiteY52" fmla="*/ 641732 h 2954717"/>
                <a:gd name="connsiteX53" fmla="*/ 1791375 w 3024279"/>
                <a:gd name="connsiteY53" fmla="*/ 616499 h 2954717"/>
                <a:gd name="connsiteX54" fmla="*/ 1841836 w 3024279"/>
                <a:gd name="connsiteY54" fmla="*/ 608088 h 2954717"/>
                <a:gd name="connsiteX55" fmla="*/ 1883887 w 3024279"/>
                <a:gd name="connsiteY55" fmla="*/ 599678 h 2954717"/>
                <a:gd name="connsiteX56" fmla="*/ 2035271 w 3024279"/>
                <a:gd name="connsiteY56" fmla="*/ 591267 h 2954717"/>
                <a:gd name="connsiteX57" fmla="*/ 2178244 w 3024279"/>
                <a:gd name="connsiteY57" fmla="*/ 566034 h 2954717"/>
                <a:gd name="connsiteX58" fmla="*/ 2203475 w 3024279"/>
                <a:gd name="connsiteY58" fmla="*/ 557623 h 2954717"/>
                <a:gd name="connsiteX59" fmla="*/ 2237116 w 3024279"/>
                <a:gd name="connsiteY59" fmla="*/ 549212 h 2954717"/>
                <a:gd name="connsiteX60" fmla="*/ 2262346 w 3024279"/>
                <a:gd name="connsiteY60" fmla="*/ 532391 h 2954717"/>
                <a:gd name="connsiteX61" fmla="*/ 2295987 w 3024279"/>
                <a:gd name="connsiteY61" fmla="*/ 523980 h 2954717"/>
                <a:gd name="connsiteX62" fmla="*/ 2321218 w 3024279"/>
                <a:gd name="connsiteY62" fmla="*/ 515569 h 2954717"/>
                <a:gd name="connsiteX63" fmla="*/ 2380089 w 3024279"/>
                <a:gd name="connsiteY63" fmla="*/ 465104 h 2954717"/>
                <a:gd name="connsiteX64" fmla="*/ 2396910 w 3024279"/>
                <a:gd name="connsiteY64" fmla="*/ 448282 h 2954717"/>
                <a:gd name="connsiteX65" fmla="*/ 2422140 w 3024279"/>
                <a:gd name="connsiteY65" fmla="*/ 439871 h 2954717"/>
                <a:gd name="connsiteX66" fmla="*/ 2447371 w 3024279"/>
                <a:gd name="connsiteY66" fmla="*/ 423050 h 2954717"/>
                <a:gd name="connsiteX67" fmla="*/ 2489422 w 3024279"/>
                <a:gd name="connsiteY67" fmla="*/ 380995 h 2954717"/>
                <a:gd name="connsiteX68" fmla="*/ 2539883 w 3024279"/>
                <a:gd name="connsiteY68" fmla="*/ 330530 h 2954717"/>
                <a:gd name="connsiteX69" fmla="*/ 2590345 w 3024279"/>
                <a:gd name="connsiteY69" fmla="*/ 296887 h 2954717"/>
                <a:gd name="connsiteX70" fmla="*/ 2615575 w 3024279"/>
                <a:gd name="connsiteY70" fmla="*/ 288476 h 2954717"/>
                <a:gd name="connsiteX71" fmla="*/ 2666036 w 3024279"/>
                <a:gd name="connsiteY71" fmla="*/ 254833 h 2954717"/>
                <a:gd name="connsiteX72" fmla="*/ 2750138 w 3024279"/>
                <a:gd name="connsiteY72" fmla="*/ 238011 h 2954717"/>
                <a:gd name="connsiteX73" fmla="*/ 2766959 w 3024279"/>
                <a:gd name="connsiteY73" fmla="*/ 212778 h 2954717"/>
                <a:gd name="connsiteX74" fmla="*/ 2817420 w 3024279"/>
                <a:gd name="connsiteY74" fmla="*/ 170724 h 2954717"/>
                <a:gd name="connsiteX75" fmla="*/ 2834241 w 3024279"/>
                <a:gd name="connsiteY75" fmla="*/ 153902 h 2954717"/>
                <a:gd name="connsiteX76" fmla="*/ 2842651 w 3024279"/>
                <a:gd name="connsiteY76" fmla="*/ 128670 h 2954717"/>
                <a:gd name="connsiteX77" fmla="*/ 2918343 w 3024279"/>
                <a:gd name="connsiteY77" fmla="*/ 61383 h 2954717"/>
                <a:gd name="connsiteX78" fmla="*/ 2943573 w 3024279"/>
                <a:gd name="connsiteY78" fmla="*/ 52972 h 2954717"/>
                <a:gd name="connsiteX79" fmla="*/ 2985624 w 3024279"/>
                <a:gd name="connsiteY79" fmla="*/ 19329 h 2954717"/>
                <a:gd name="connsiteX80" fmla="*/ 3019265 w 3024279"/>
                <a:gd name="connsiteY80" fmla="*/ 2507 h 2954717"/>
                <a:gd name="connsiteX81" fmla="*/ 3019265 w 3024279"/>
                <a:gd name="connsiteY81" fmla="*/ 2507 h 2954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024279" h="2954717">
                  <a:moveTo>
                    <a:pt x="0" y="2954717"/>
                  </a:moveTo>
                  <a:cubicBezTo>
                    <a:pt x="2803" y="2778089"/>
                    <a:pt x="737" y="2601317"/>
                    <a:pt x="8410" y="2424833"/>
                  </a:cubicBezTo>
                  <a:cubicBezTo>
                    <a:pt x="9344" y="2403350"/>
                    <a:pt x="28970" y="2372493"/>
                    <a:pt x="33641" y="2349135"/>
                  </a:cubicBezTo>
                  <a:cubicBezTo>
                    <a:pt x="37625" y="2329215"/>
                    <a:pt x="53074" y="2248491"/>
                    <a:pt x="58872" y="2239794"/>
                  </a:cubicBezTo>
                  <a:cubicBezTo>
                    <a:pt x="78799" y="2209901"/>
                    <a:pt x="98206" y="2178977"/>
                    <a:pt x="126153" y="2155686"/>
                  </a:cubicBezTo>
                  <a:cubicBezTo>
                    <a:pt x="133918" y="2149215"/>
                    <a:pt x="142974" y="2144471"/>
                    <a:pt x="151384" y="2138864"/>
                  </a:cubicBezTo>
                  <a:cubicBezTo>
                    <a:pt x="159794" y="2127649"/>
                    <a:pt x="168467" y="2116627"/>
                    <a:pt x="176614" y="2105220"/>
                  </a:cubicBezTo>
                  <a:cubicBezTo>
                    <a:pt x="182489" y="2096994"/>
                    <a:pt x="186288" y="2087136"/>
                    <a:pt x="193435" y="2079988"/>
                  </a:cubicBezTo>
                  <a:cubicBezTo>
                    <a:pt x="200582" y="2072840"/>
                    <a:pt x="210256" y="2068773"/>
                    <a:pt x="218666" y="2063166"/>
                  </a:cubicBezTo>
                  <a:cubicBezTo>
                    <a:pt x="221469" y="2054755"/>
                    <a:pt x="222771" y="2045684"/>
                    <a:pt x="227076" y="2037934"/>
                  </a:cubicBezTo>
                  <a:cubicBezTo>
                    <a:pt x="235810" y="2022212"/>
                    <a:pt x="271248" y="1971465"/>
                    <a:pt x="285947" y="1953825"/>
                  </a:cubicBezTo>
                  <a:cubicBezTo>
                    <a:pt x="291023" y="1947733"/>
                    <a:pt x="297815" y="1943195"/>
                    <a:pt x="302768" y="1937003"/>
                  </a:cubicBezTo>
                  <a:cubicBezTo>
                    <a:pt x="309082" y="1929110"/>
                    <a:pt x="313117" y="1919537"/>
                    <a:pt x="319588" y="1911771"/>
                  </a:cubicBezTo>
                  <a:cubicBezTo>
                    <a:pt x="344292" y="1882124"/>
                    <a:pt x="360113" y="1876341"/>
                    <a:pt x="395280" y="1852895"/>
                  </a:cubicBezTo>
                  <a:cubicBezTo>
                    <a:pt x="403690" y="1847288"/>
                    <a:pt x="411470" y="1840594"/>
                    <a:pt x="420511" y="1836073"/>
                  </a:cubicBezTo>
                  <a:cubicBezTo>
                    <a:pt x="472229" y="1810211"/>
                    <a:pt x="443725" y="1826203"/>
                    <a:pt x="504613" y="1785608"/>
                  </a:cubicBezTo>
                  <a:lnTo>
                    <a:pt x="529843" y="1768786"/>
                  </a:lnTo>
                  <a:cubicBezTo>
                    <a:pt x="538253" y="1763179"/>
                    <a:pt x="547927" y="1759113"/>
                    <a:pt x="555074" y="1751965"/>
                  </a:cubicBezTo>
                  <a:cubicBezTo>
                    <a:pt x="563484" y="1743554"/>
                    <a:pt x="573003" y="1736121"/>
                    <a:pt x="580305" y="1726732"/>
                  </a:cubicBezTo>
                  <a:cubicBezTo>
                    <a:pt x="592716" y="1710774"/>
                    <a:pt x="599650" y="1690563"/>
                    <a:pt x="613945" y="1676267"/>
                  </a:cubicBezTo>
                  <a:cubicBezTo>
                    <a:pt x="654560" y="1635650"/>
                    <a:pt x="605148" y="1687264"/>
                    <a:pt x="647586" y="1634213"/>
                  </a:cubicBezTo>
                  <a:cubicBezTo>
                    <a:pt x="652539" y="1628021"/>
                    <a:pt x="658800" y="1622998"/>
                    <a:pt x="664407" y="1617391"/>
                  </a:cubicBezTo>
                  <a:cubicBezTo>
                    <a:pt x="670014" y="1606176"/>
                    <a:pt x="673395" y="1593538"/>
                    <a:pt x="681227" y="1583747"/>
                  </a:cubicBezTo>
                  <a:cubicBezTo>
                    <a:pt x="696087" y="1565171"/>
                    <a:pt x="714868" y="1550104"/>
                    <a:pt x="731688" y="1533282"/>
                  </a:cubicBezTo>
                  <a:cubicBezTo>
                    <a:pt x="740098" y="1524871"/>
                    <a:pt x="750322" y="1517947"/>
                    <a:pt x="756919" y="1508050"/>
                  </a:cubicBezTo>
                  <a:cubicBezTo>
                    <a:pt x="798680" y="1445401"/>
                    <a:pt x="745007" y="1522346"/>
                    <a:pt x="798970" y="1457585"/>
                  </a:cubicBezTo>
                  <a:cubicBezTo>
                    <a:pt x="805441" y="1449819"/>
                    <a:pt x="809476" y="1440246"/>
                    <a:pt x="815790" y="1432352"/>
                  </a:cubicBezTo>
                  <a:cubicBezTo>
                    <a:pt x="820743" y="1426160"/>
                    <a:pt x="827535" y="1421622"/>
                    <a:pt x="832611" y="1415530"/>
                  </a:cubicBezTo>
                  <a:cubicBezTo>
                    <a:pt x="841584" y="1404761"/>
                    <a:pt x="848868" y="1392656"/>
                    <a:pt x="857841" y="1381887"/>
                  </a:cubicBezTo>
                  <a:cubicBezTo>
                    <a:pt x="862917" y="1375795"/>
                    <a:pt x="869709" y="1371257"/>
                    <a:pt x="874662" y="1365065"/>
                  </a:cubicBezTo>
                  <a:cubicBezTo>
                    <a:pt x="880976" y="1357172"/>
                    <a:pt x="885011" y="1347599"/>
                    <a:pt x="891482" y="1339833"/>
                  </a:cubicBezTo>
                  <a:cubicBezTo>
                    <a:pt x="903132" y="1325852"/>
                    <a:pt x="924432" y="1305562"/>
                    <a:pt x="941944" y="1297778"/>
                  </a:cubicBezTo>
                  <a:cubicBezTo>
                    <a:pt x="958146" y="1290577"/>
                    <a:pt x="992405" y="1280957"/>
                    <a:pt x="992405" y="1280957"/>
                  </a:cubicBezTo>
                  <a:cubicBezTo>
                    <a:pt x="1000815" y="1275350"/>
                    <a:pt x="1008594" y="1268656"/>
                    <a:pt x="1017635" y="1264135"/>
                  </a:cubicBezTo>
                  <a:cubicBezTo>
                    <a:pt x="1055568" y="1245167"/>
                    <a:pt x="1031941" y="1269034"/>
                    <a:pt x="1068097" y="1238902"/>
                  </a:cubicBezTo>
                  <a:cubicBezTo>
                    <a:pt x="1077234" y="1231287"/>
                    <a:pt x="1083431" y="1220268"/>
                    <a:pt x="1093327" y="1213670"/>
                  </a:cubicBezTo>
                  <a:cubicBezTo>
                    <a:pt x="1100703" y="1208752"/>
                    <a:pt x="1110808" y="1209565"/>
                    <a:pt x="1118558" y="1205259"/>
                  </a:cubicBezTo>
                  <a:cubicBezTo>
                    <a:pt x="1205314" y="1157058"/>
                    <a:pt x="1137159" y="1182237"/>
                    <a:pt x="1194250" y="1163205"/>
                  </a:cubicBezTo>
                  <a:cubicBezTo>
                    <a:pt x="1234231" y="1136548"/>
                    <a:pt x="1209892" y="1149579"/>
                    <a:pt x="1269942" y="1129561"/>
                  </a:cubicBezTo>
                  <a:lnTo>
                    <a:pt x="1295172" y="1121151"/>
                  </a:lnTo>
                  <a:cubicBezTo>
                    <a:pt x="1335155" y="1094494"/>
                    <a:pt x="1310814" y="1107526"/>
                    <a:pt x="1370864" y="1087507"/>
                  </a:cubicBezTo>
                  <a:cubicBezTo>
                    <a:pt x="1379274" y="1084703"/>
                    <a:pt x="1388719" y="1084014"/>
                    <a:pt x="1396095" y="1079096"/>
                  </a:cubicBezTo>
                  <a:cubicBezTo>
                    <a:pt x="1433219" y="1054345"/>
                    <a:pt x="1411414" y="1064257"/>
                    <a:pt x="1463376" y="1053864"/>
                  </a:cubicBezTo>
                  <a:lnTo>
                    <a:pt x="1505428" y="1011809"/>
                  </a:lnTo>
                  <a:cubicBezTo>
                    <a:pt x="1513838" y="1003398"/>
                    <a:pt x="1523522" y="996092"/>
                    <a:pt x="1530658" y="986577"/>
                  </a:cubicBezTo>
                  <a:cubicBezTo>
                    <a:pt x="1539068" y="975362"/>
                    <a:pt x="1548114" y="964597"/>
                    <a:pt x="1555889" y="952933"/>
                  </a:cubicBezTo>
                  <a:cubicBezTo>
                    <a:pt x="1564956" y="939331"/>
                    <a:pt x="1571618" y="924182"/>
                    <a:pt x="1581119" y="910879"/>
                  </a:cubicBezTo>
                  <a:cubicBezTo>
                    <a:pt x="1585728" y="904426"/>
                    <a:pt x="1592987" y="900249"/>
                    <a:pt x="1597940" y="894057"/>
                  </a:cubicBezTo>
                  <a:cubicBezTo>
                    <a:pt x="1604254" y="886164"/>
                    <a:pt x="1609153" y="877236"/>
                    <a:pt x="1614760" y="868825"/>
                  </a:cubicBezTo>
                  <a:cubicBezTo>
                    <a:pt x="1617563" y="860414"/>
                    <a:pt x="1618703" y="851250"/>
                    <a:pt x="1623170" y="843592"/>
                  </a:cubicBezTo>
                  <a:cubicBezTo>
                    <a:pt x="1638449" y="817397"/>
                    <a:pt x="1673632" y="767895"/>
                    <a:pt x="1673632" y="767895"/>
                  </a:cubicBezTo>
                  <a:cubicBezTo>
                    <a:pt x="1679883" y="749141"/>
                    <a:pt x="1686737" y="724609"/>
                    <a:pt x="1698862" y="709019"/>
                  </a:cubicBezTo>
                  <a:cubicBezTo>
                    <a:pt x="1698873" y="709005"/>
                    <a:pt x="1757165" y="650711"/>
                    <a:pt x="1766144" y="641732"/>
                  </a:cubicBezTo>
                  <a:cubicBezTo>
                    <a:pt x="1774554" y="633321"/>
                    <a:pt x="1779642" y="618455"/>
                    <a:pt x="1791375" y="616499"/>
                  </a:cubicBezTo>
                  <a:lnTo>
                    <a:pt x="1841836" y="608088"/>
                  </a:lnTo>
                  <a:cubicBezTo>
                    <a:pt x="1855900" y="605531"/>
                    <a:pt x="1869646" y="600916"/>
                    <a:pt x="1883887" y="599678"/>
                  </a:cubicBezTo>
                  <a:cubicBezTo>
                    <a:pt x="1934236" y="595300"/>
                    <a:pt x="1984810" y="594071"/>
                    <a:pt x="2035271" y="591267"/>
                  </a:cubicBezTo>
                  <a:cubicBezTo>
                    <a:pt x="2042224" y="590108"/>
                    <a:pt x="2148046" y="573584"/>
                    <a:pt x="2178244" y="566034"/>
                  </a:cubicBezTo>
                  <a:cubicBezTo>
                    <a:pt x="2186845" y="563884"/>
                    <a:pt x="2194951" y="560059"/>
                    <a:pt x="2203475" y="557623"/>
                  </a:cubicBezTo>
                  <a:cubicBezTo>
                    <a:pt x="2214589" y="554447"/>
                    <a:pt x="2225902" y="552016"/>
                    <a:pt x="2237116" y="549212"/>
                  </a:cubicBezTo>
                  <a:cubicBezTo>
                    <a:pt x="2245526" y="543605"/>
                    <a:pt x="2253056" y="536373"/>
                    <a:pt x="2262346" y="532391"/>
                  </a:cubicBezTo>
                  <a:cubicBezTo>
                    <a:pt x="2272970" y="527838"/>
                    <a:pt x="2284873" y="527156"/>
                    <a:pt x="2295987" y="523980"/>
                  </a:cubicBezTo>
                  <a:cubicBezTo>
                    <a:pt x="2304511" y="521544"/>
                    <a:pt x="2312808" y="518373"/>
                    <a:pt x="2321218" y="515569"/>
                  </a:cubicBezTo>
                  <a:cubicBezTo>
                    <a:pt x="2374663" y="462118"/>
                    <a:pt x="2315362" y="519046"/>
                    <a:pt x="2380089" y="465104"/>
                  </a:cubicBezTo>
                  <a:cubicBezTo>
                    <a:pt x="2386181" y="460027"/>
                    <a:pt x="2390110" y="452362"/>
                    <a:pt x="2396910" y="448282"/>
                  </a:cubicBezTo>
                  <a:cubicBezTo>
                    <a:pt x="2404512" y="443721"/>
                    <a:pt x="2414211" y="443836"/>
                    <a:pt x="2422140" y="439871"/>
                  </a:cubicBezTo>
                  <a:cubicBezTo>
                    <a:pt x="2431181" y="435350"/>
                    <a:pt x="2438961" y="428657"/>
                    <a:pt x="2447371" y="423050"/>
                  </a:cubicBezTo>
                  <a:cubicBezTo>
                    <a:pt x="2482030" y="371056"/>
                    <a:pt x="2443549" y="421775"/>
                    <a:pt x="2489422" y="380995"/>
                  </a:cubicBezTo>
                  <a:cubicBezTo>
                    <a:pt x="2507201" y="365190"/>
                    <a:pt x="2520090" y="343726"/>
                    <a:pt x="2539883" y="330530"/>
                  </a:cubicBezTo>
                  <a:cubicBezTo>
                    <a:pt x="2556704" y="319316"/>
                    <a:pt x="2571166" y="303281"/>
                    <a:pt x="2590345" y="296887"/>
                  </a:cubicBezTo>
                  <a:cubicBezTo>
                    <a:pt x="2598755" y="294083"/>
                    <a:pt x="2607826" y="292782"/>
                    <a:pt x="2615575" y="288476"/>
                  </a:cubicBezTo>
                  <a:cubicBezTo>
                    <a:pt x="2633247" y="278658"/>
                    <a:pt x="2646095" y="258157"/>
                    <a:pt x="2666036" y="254833"/>
                  </a:cubicBezTo>
                  <a:cubicBezTo>
                    <a:pt x="2727899" y="244522"/>
                    <a:pt x="2699955" y="250558"/>
                    <a:pt x="2750138" y="238011"/>
                  </a:cubicBezTo>
                  <a:cubicBezTo>
                    <a:pt x="2755745" y="229600"/>
                    <a:pt x="2759811" y="219926"/>
                    <a:pt x="2766959" y="212778"/>
                  </a:cubicBezTo>
                  <a:cubicBezTo>
                    <a:pt x="2782441" y="197295"/>
                    <a:pt x="2800942" y="185143"/>
                    <a:pt x="2817420" y="170724"/>
                  </a:cubicBezTo>
                  <a:cubicBezTo>
                    <a:pt x="2823388" y="165502"/>
                    <a:pt x="2828634" y="159509"/>
                    <a:pt x="2834241" y="153902"/>
                  </a:cubicBezTo>
                  <a:cubicBezTo>
                    <a:pt x="2837044" y="145491"/>
                    <a:pt x="2837208" y="135668"/>
                    <a:pt x="2842651" y="128670"/>
                  </a:cubicBezTo>
                  <a:cubicBezTo>
                    <a:pt x="2856836" y="110431"/>
                    <a:pt x="2891771" y="74670"/>
                    <a:pt x="2918343" y="61383"/>
                  </a:cubicBezTo>
                  <a:cubicBezTo>
                    <a:pt x="2926272" y="57418"/>
                    <a:pt x="2935163" y="55776"/>
                    <a:pt x="2943573" y="52972"/>
                  </a:cubicBezTo>
                  <a:cubicBezTo>
                    <a:pt x="2959218" y="37326"/>
                    <a:pt x="2964405" y="29939"/>
                    <a:pt x="2985624" y="19329"/>
                  </a:cubicBezTo>
                  <a:cubicBezTo>
                    <a:pt x="3024279" y="0"/>
                    <a:pt x="3000265" y="21509"/>
                    <a:pt x="3019265" y="2507"/>
                  </a:cubicBezTo>
                  <a:lnTo>
                    <a:pt x="3019265" y="2507"/>
                  </a:lnTo>
                </a:path>
              </a:pathLst>
            </a:custGeom>
            <a:noFill/>
            <a:ln w="76200" cap="flat" cmpd="sng" algn="ctr">
              <a:solidFill>
                <a:srgbClr val="BBE0E3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290022" y="4701667"/>
              <a:ext cx="1042866" cy="958838"/>
            </a:xfrm>
            <a:custGeom>
              <a:avLst/>
              <a:gdLst>
                <a:gd name="connsiteX0" fmla="*/ 1042866 w 1042866"/>
                <a:gd name="connsiteY0" fmla="*/ 958838 h 958838"/>
                <a:gd name="connsiteX1" fmla="*/ 992404 w 1042866"/>
                <a:gd name="connsiteY1" fmla="*/ 883140 h 958838"/>
                <a:gd name="connsiteX2" fmla="*/ 950353 w 1042866"/>
                <a:gd name="connsiteY2" fmla="*/ 832675 h 958838"/>
                <a:gd name="connsiteX3" fmla="*/ 916712 w 1042866"/>
                <a:gd name="connsiteY3" fmla="*/ 799031 h 958838"/>
                <a:gd name="connsiteX4" fmla="*/ 899892 w 1042866"/>
                <a:gd name="connsiteY4" fmla="*/ 773799 h 958838"/>
                <a:gd name="connsiteX5" fmla="*/ 832610 w 1042866"/>
                <a:gd name="connsiteY5" fmla="*/ 714923 h 958838"/>
                <a:gd name="connsiteX6" fmla="*/ 782149 w 1042866"/>
                <a:gd name="connsiteY6" fmla="*/ 656047 h 958838"/>
                <a:gd name="connsiteX7" fmla="*/ 748508 w 1042866"/>
                <a:gd name="connsiteY7" fmla="*/ 613993 h 958838"/>
                <a:gd name="connsiteX8" fmla="*/ 740098 w 1042866"/>
                <a:gd name="connsiteY8" fmla="*/ 588760 h 958838"/>
                <a:gd name="connsiteX9" fmla="*/ 672816 w 1042866"/>
                <a:gd name="connsiteY9" fmla="*/ 513062 h 958838"/>
                <a:gd name="connsiteX10" fmla="*/ 630765 w 1042866"/>
                <a:gd name="connsiteY10" fmla="*/ 496241 h 958838"/>
                <a:gd name="connsiteX11" fmla="*/ 580304 w 1042866"/>
                <a:gd name="connsiteY11" fmla="*/ 471008 h 958838"/>
                <a:gd name="connsiteX12" fmla="*/ 462561 w 1042866"/>
                <a:gd name="connsiteY12" fmla="*/ 428954 h 958838"/>
                <a:gd name="connsiteX13" fmla="*/ 428920 w 1042866"/>
                <a:gd name="connsiteY13" fmla="*/ 412132 h 958838"/>
                <a:gd name="connsiteX14" fmla="*/ 395279 w 1042866"/>
                <a:gd name="connsiteY14" fmla="*/ 386900 h 958838"/>
                <a:gd name="connsiteX15" fmla="*/ 370049 w 1042866"/>
                <a:gd name="connsiteY15" fmla="*/ 370078 h 958838"/>
                <a:gd name="connsiteX16" fmla="*/ 361639 w 1042866"/>
                <a:gd name="connsiteY16" fmla="*/ 344845 h 958838"/>
                <a:gd name="connsiteX17" fmla="*/ 344818 w 1042866"/>
                <a:gd name="connsiteY17" fmla="*/ 277559 h 958838"/>
                <a:gd name="connsiteX18" fmla="*/ 0 w 1042866"/>
                <a:gd name="connsiteY18" fmla="*/ 0 h 95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2866" h="958838">
                  <a:moveTo>
                    <a:pt x="1042866" y="958838"/>
                  </a:moveTo>
                  <a:cubicBezTo>
                    <a:pt x="1026045" y="933605"/>
                    <a:pt x="1011817" y="906437"/>
                    <a:pt x="992404" y="883140"/>
                  </a:cubicBezTo>
                  <a:cubicBezTo>
                    <a:pt x="978387" y="866318"/>
                    <a:pt x="965000" y="848951"/>
                    <a:pt x="950353" y="832675"/>
                  </a:cubicBezTo>
                  <a:cubicBezTo>
                    <a:pt x="939744" y="820887"/>
                    <a:pt x="927033" y="811073"/>
                    <a:pt x="916712" y="799031"/>
                  </a:cubicBezTo>
                  <a:cubicBezTo>
                    <a:pt x="910134" y="791356"/>
                    <a:pt x="907039" y="780947"/>
                    <a:pt x="899892" y="773799"/>
                  </a:cubicBezTo>
                  <a:cubicBezTo>
                    <a:pt x="822576" y="696477"/>
                    <a:pt x="911222" y="806644"/>
                    <a:pt x="832610" y="714923"/>
                  </a:cubicBezTo>
                  <a:cubicBezTo>
                    <a:pt x="755760" y="625257"/>
                    <a:pt x="903318" y="777223"/>
                    <a:pt x="782149" y="656047"/>
                  </a:cubicBezTo>
                  <a:cubicBezTo>
                    <a:pt x="761010" y="592622"/>
                    <a:pt x="791985" y="668342"/>
                    <a:pt x="748508" y="613993"/>
                  </a:cubicBezTo>
                  <a:cubicBezTo>
                    <a:pt x="742970" y="607070"/>
                    <a:pt x="744496" y="596458"/>
                    <a:pt x="740098" y="588760"/>
                  </a:cubicBezTo>
                  <a:cubicBezTo>
                    <a:pt x="730763" y="572423"/>
                    <a:pt x="685477" y="518127"/>
                    <a:pt x="672816" y="513062"/>
                  </a:cubicBezTo>
                  <a:cubicBezTo>
                    <a:pt x="658799" y="507455"/>
                    <a:pt x="644508" y="502488"/>
                    <a:pt x="630765" y="496241"/>
                  </a:cubicBezTo>
                  <a:cubicBezTo>
                    <a:pt x="613645" y="488459"/>
                    <a:pt x="597765" y="477993"/>
                    <a:pt x="580304" y="471008"/>
                  </a:cubicBezTo>
                  <a:cubicBezTo>
                    <a:pt x="472835" y="428017"/>
                    <a:pt x="539213" y="463025"/>
                    <a:pt x="462561" y="428954"/>
                  </a:cubicBezTo>
                  <a:cubicBezTo>
                    <a:pt x="451104" y="423862"/>
                    <a:pt x="439552" y="418777"/>
                    <a:pt x="428920" y="412132"/>
                  </a:cubicBezTo>
                  <a:cubicBezTo>
                    <a:pt x="417034" y="404702"/>
                    <a:pt x="406685" y="395048"/>
                    <a:pt x="395279" y="386900"/>
                  </a:cubicBezTo>
                  <a:cubicBezTo>
                    <a:pt x="387054" y="381025"/>
                    <a:pt x="378459" y="375685"/>
                    <a:pt x="370049" y="370078"/>
                  </a:cubicBezTo>
                  <a:cubicBezTo>
                    <a:pt x="367246" y="361667"/>
                    <a:pt x="363225" y="353568"/>
                    <a:pt x="361639" y="344845"/>
                  </a:cubicBezTo>
                  <a:cubicBezTo>
                    <a:pt x="348900" y="274777"/>
                    <a:pt x="376325" y="277559"/>
                    <a:pt x="344818" y="277559"/>
                  </a:cubicBezTo>
                  <a:lnTo>
                    <a:pt x="0" y="0"/>
                  </a:lnTo>
                </a:path>
              </a:pathLst>
            </a:custGeom>
            <a:noFill/>
            <a:ln w="76200" cap="flat" cmpd="sng" algn="ctr">
              <a:solidFill>
                <a:srgbClr val="BBE0E3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2548293" y="2304574"/>
              <a:ext cx="1261532" cy="790620"/>
            </a:xfrm>
            <a:custGeom>
              <a:avLst/>
              <a:gdLst>
                <a:gd name="connsiteX0" fmla="*/ 0 w 1261532"/>
                <a:gd name="connsiteY0" fmla="*/ 0 h 790620"/>
                <a:gd name="connsiteX1" fmla="*/ 756919 w 1261532"/>
                <a:gd name="connsiteY1" fmla="*/ 378488 h 790620"/>
                <a:gd name="connsiteX2" fmla="*/ 1261532 w 1261532"/>
                <a:gd name="connsiteY2" fmla="*/ 790620 h 79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1532" h="790620">
                  <a:moveTo>
                    <a:pt x="0" y="0"/>
                  </a:moveTo>
                  <a:cubicBezTo>
                    <a:pt x="251738" y="127293"/>
                    <a:pt x="474828" y="378488"/>
                    <a:pt x="756919" y="378488"/>
                  </a:cubicBezTo>
                  <a:lnTo>
                    <a:pt x="1261532" y="790620"/>
                  </a:lnTo>
                </a:path>
              </a:pathLst>
            </a:custGeom>
            <a:noFill/>
            <a:ln w="76200" cap="flat" cmpd="sng" algn="ctr">
              <a:solidFill>
                <a:srgbClr val="BBE0E3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35582" y="3272135"/>
            <a:ext cx="479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W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10400" y="3957935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24600" y="3733800"/>
            <a:ext cx="304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J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80732" y="3957935"/>
            <a:ext cx="37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2800" y="35052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0" y="1676400"/>
            <a:ext cx="1068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=10,000mas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 bwMode="auto">
          <a:xfrm>
            <a:off x="5638800" y="4572000"/>
            <a:ext cx="2438400" cy="2133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dirty="0" smtClean="0"/>
              <a:t>Feeling the pinch?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533400"/>
            <a:ext cx="5791200" cy="5257800"/>
          </a:xfrm>
        </p:spPr>
        <p:txBody>
          <a:bodyPr/>
          <a:lstStyle/>
          <a:p>
            <a:r>
              <a:rPr lang="en-US" sz="2800" dirty="0" smtClean="0"/>
              <a:t>Resistance in line current</a:t>
            </a:r>
          </a:p>
          <a:p>
            <a:pPr lvl="1"/>
            <a:r>
              <a:rPr lang="en-US" sz="2400" dirty="0" smtClean="0"/>
              <a:t>Current carried by high energy </a:t>
            </a:r>
            <a:r>
              <a:rPr lang="en-US" sz="2400" smtClean="0"/>
              <a:t>particles (not thermal proletariat)</a:t>
            </a:r>
          </a:p>
          <a:p>
            <a:pPr lvl="1"/>
            <a:r>
              <a:rPr lang="en-US" sz="2400" dirty="0" smtClean="0"/>
              <a:t>Resistance due to radiation reaction</a:t>
            </a:r>
          </a:p>
          <a:p>
            <a:pPr lvl="1"/>
            <a:r>
              <a:rPr lang="en-US" sz="2400" dirty="0" smtClean="0"/>
              <a:t>Pairs undergo </a:t>
            </a:r>
            <a:r>
              <a:rPr lang="en-US" sz="2400" dirty="0" err="1" smtClean="0"/>
              <a:t>poloidal</a:t>
            </a:r>
            <a:r>
              <a:rPr lang="en-US" sz="2400" dirty="0" smtClean="0"/>
              <a:t> gyrations which radiate in all directions</a:t>
            </a:r>
          </a:p>
          <a:p>
            <a:pPr lvl="1"/>
            <a:r>
              <a:rPr lang="en-US" sz="2400" dirty="0" smtClean="0"/>
              <a:t>Relativistic drift along direction of current - Jet!!</a:t>
            </a:r>
          </a:p>
          <a:p>
            <a:pPr lvl="1"/>
            <a:r>
              <a:rPr lang="en-US" sz="2400" dirty="0" smtClean="0"/>
              <a:t>Compose current from orbits self-consistently</a:t>
            </a:r>
          </a:p>
          <a:p>
            <a:pPr lvl="1"/>
            <a:r>
              <a:rPr lang="en-US" sz="2400" dirty="0" smtClean="0"/>
              <a:t>Illustration of </a:t>
            </a:r>
            <a:r>
              <a:rPr lang="en-US" sz="2400" dirty="0" err="1" smtClean="0"/>
              <a:t>Poynting’s</a:t>
            </a:r>
            <a:r>
              <a:rPr lang="en-US" sz="2400" dirty="0" smtClean="0"/>
              <a:t> theorem!</a:t>
            </a:r>
          </a:p>
          <a:p>
            <a:pPr lvl="1"/>
            <a:r>
              <a:rPr lang="en-US" sz="2400" dirty="0" smtClean="0"/>
              <a:t>Variation intrinsic due to instability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 flipH="1" flipV="1">
            <a:off x="4800600" y="2743200"/>
            <a:ext cx="3200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rot="5400000" flipH="1" flipV="1">
            <a:off x="3962400" y="2514600"/>
            <a:ext cx="3810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 flipH="1" flipV="1">
            <a:off x="5409406" y="2742406"/>
            <a:ext cx="3200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096000" y="2438400"/>
            <a:ext cx="283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j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3549" y="2743200"/>
            <a:ext cx="496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B</a:t>
            </a:r>
            <a:r>
              <a:rPr lang="en-US" baseline="-25000" dirty="0" smtClean="0">
                <a:solidFill>
                  <a:srgbClr val="008000"/>
                </a:solidFill>
                <a:latin typeface="Symbol" charset="2"/>
                <a:cs typeface="Symbol" charset="2"/>
              </a:rPr>
              <a:t>f</a:t>
            </a:r>
            <a:endParaRPr lang="en-US" baseline="-25000" dirty="0">
              <a:solidFill>
                <a:srgbClr val="008000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5867400" y="4419600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400800" y="4419600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77000" y="2438400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X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553200" y="2514600"/>
            <a:ext cx="304800" cy="304800"/>
          </a:xfrm>
          <a:prstGeom prst="ellips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22" name="Straight Arrow Connector 21"/>
          <p:cNvCxnSpPr>
            <a:stCxn id="19" idx="0"/>
          </p:cNvCxnSpPr>
          <p:nvPr/>
        </p:nvCxnSpPr>
        <p:spPr bwMode="auto">
          <a:xfrm rot="5400000" flipH="1" flipV="1">
            <a:off x="6046128" y="1778134"/>
            <a:ext cx="1294604" cy="2592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629400" y="1905000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804866" name="Object 2"/>
          <p:cNvGraphicFramePr>
            <a:graphicFrameLocks noChangeAspect="1"/>
          </p:cNvGraphicFramePr>
          <p:nvPr/>
        </p:nvGraphicFramePr>
        <p:xfrm>
          <a:off x="5791200" y="4935070"/>
          <a:ext cx="2133600" cy="1694330"/>
        </p:xfrm>
        <a:graphic>
          <a:graphicData uri="http://schemas.openxmlformats.org/presentationml/2006/ole">
            <p:oleObj spid="_x0000_s90114" name="Equation" r:id="rId3" imgW="1295400" imgH="1028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5BC3-F800-E64C-8F57-DA3EBE530A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391400" cy="990600"/>
          </a:xfrm>
        </p:spPr>
        <p:txBody>
          <a:bodyPr/>
          <a:lstStyle/>
          <a:p>
            <a:r>
              <a:rPr lang="en-US" dirty="0" smtClean="0"/>
              <a:t>Stochastic Acceleration</a:t>
            </a:r>
            <a:endParaRPr lang="en-US" dirty="0"/>
          </a:p>
        </p:txBody>
      </p:sp>
      <p:pic>
        <p:nvPicPr>
          <p:cNvPr id="8" name="Picture 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799" y="-6826"/>
            <a:ext cx="1600201" cy="2292826"/>
          </a:xfrm>
          <a:prstGeom prst="rect">
            <a:avLst/>
          </a:prstGeom>
          <a:noFill/>
        </p:spPr>
      </p:pic>
      <p:grpSp>
        <p:nvGrpSpPr>
          <p:cNvPr id="22" name="Group 21"/>
          <p:cNvGrpSpPr/>
          <p:nvPr/>
        </p:nvGrpSpPr>
        <p:grpSpPr>
          <a:xfrm>
            <a:off x="4038600" y="990600"/>
            <a:ext cx="3065715" cy="1528465"/>
            <a:chOff x="6019799" y="4262735"/>
            <a:chExt cx="3065715" cy="1528465"/>
          </a:xfrm>
        </p:grpSpPr>
        <p:sp>
          <p:nvSpPr>
            <p:cNvPr id="10" name="Oval 9"/>
            <p:cNvSpPr/>
            <p:nvPr/>
          </p:nvSpPr>
          <p:spPr bwMode="auto">
            <a:xfrm>
              <a:off x="6553199" y="4719935"/>
              <a:ext cx="381000" cy="381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rot="10800000">
              <a:off x="6019799" y="4491335"/>
              <a:ext cx="533400" cy="3429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6172199" y="4262735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</a:t>
              </a:r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6095999" y="5481935"/>
              <a:ext cx="76200" cy="762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cxnSp>
          <p:nvCxnSpPr>
            <p:cNvPr id="14" name="Straight Arrow Connector 13"/>
            <p:cNvCxnSpPr>
              <a:endCxn id="10" idx="4"/>
            </p:cNvCxnSpPr>
            <p:nvPr/>
          </p:nvCxnSpPr>
          <p:spPr bwMode="auto">
            <a:xfrm flipV="1">
              <a:off x="6248399" y="5100935"/>
              <a:ext cx="495300" cy="3810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5" name="Straight Arrow Connector 14"/>
            <p:cNvCxnSpPr>
              <a:stCxn id="10" idx="4"/>
            </p:cNvCxnSpPr>
            <p:nvPr/>
          </p:nvCxnSpPr>
          <p:spPr bwMode="auto">
            <a:xfrm rot="16200000" flipH="1">
              <a:off x="6915149" y="4929485"/>
              <a:ext cx="228600" cy="5715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6400799" y="5329535"/>
              <a:ext cx="3212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86599" y="4454604"/>
              <a:ext cx="19989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rgbClr val="0000FF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800" dirty="0" smtClean="0">
                  <a:solidFill>
                    <a:srgbClr val="0000FF"/>
                  </a:solidFill>
                </a:rPr>
                <a:t>E/E ~ +/-</a:t>
              </a:r>
              <a:r>
                <a:rPr lang="en-US" sz="1800" dirty="0" err="1" smtClean="0">
                  <a:solidFill>
                    <a:srgbClr val="0000FF"/>
                  </a:solidFill>
                </a:rPr>
                <a:t>u/c</a:t>
              </a:r>
              <a:endParaRPr lang="en-US" sz="1800" dirty="0" smtClean="0">
                <a:solidFill>
                  <a:srgbClr val="0000FF"/>
                </a:solidFill>
              </a:endParaRPr>
            </a:p>
            <a:p>
              <a:r>
                <a:rPr lang="en-US" sz="1800" dirty="0" err="1" smtClean="0">
                  <a:solidFill>
                    <a:srgbClr val="0000FF"/>
                  </a:solidFill>
                </a:rPr>
                <a:t>ln(E</a:t>
              </a:r>
              <a:r>
                <a:rPr lang="en-US" sz="1800" dirty="0" smtClean="0">
                  <a:solidFill>
                    <a:srgbClr val="0000FF"/>
                  </a:solidFill>
                </a:rPr>
                <a:t>) ~ </a:t>
              </a:r>
              <a:r>
                <a:rPr lang="en-US" sz="1800" dirty="0" err="1" smtClean="0">
                  <a:solidFill>
                    <a:srgbClr val="0000FF"/>
                  </a:solidFill>
                </a:rPr>
                <a:t>u/c</a:t>
              </a:r>
              <a:r>
                <a:rPr lang="en-US" sz="1800" dirty="0" smtClean="0">
                  <a:solidFill>
                    <a:srgbClr val="0000FF"/>
                  </a:solidFill>
                </a:rPr>
                <a:t> (Rt)</a:t>
              </a:r>
              <a:r>
                <a:rPr lang="en-US" sz="1800" baseline="30000" dirty="0" smtClean="0">
                  <a:solidFill>
                    <a:srgbClr val="0000FF"/>
                  </a:solidFill>
                </a:rPr>
                <a:t>1/2</a:t>
              </a:r>
              <a:endParaRPr lang="en-US" sz="1800" baseline="300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6200" y="914400"/>
            <a:ext cx="35177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Random and steady terms</a:t>
            </a:r>
          </a:p>
          <a:p>
            <a:r>
              <a:rPr lang="en-US" dirty="0" smtClean="0"/>
              <a:t>First and second Order?</a:t>
            </a:r>
          </a:p>
          <a:p>
            <a:r>
              <a:rPr lang="en-US" dirty="0" smtClean="0"/>
              <a:t>Fokker-Planck equation</a:t>
            </a:r>
          </a:p>
          <a:p>
            <a:r>
              <a:rPr lang="en-US" dirty="0" err="1" smtClean="0"/>
              <a:t>cf</a:t>
            </a:r>
            <a:r>
              <a:rPr lang="en-US" dirty="0" smtClean="0"/>
              <a:t> Black-</a:t>
            </a:r>
            <a:r>
              <a:rPr lang="en-US" dirty="0" err="1" smtClean="0"/>
              <a:t>Scholes</a:t>
            </a:r>
            <a:r>
              <a:rPr lang="en-US" dirty="0" smtClean="0"/>
              <a:t> equation!</a:t>
            </a:r>
          </a:p>
        </p:txBody>
      </p:sp>
      <p:pic>
        <p:nvPicPr>
          <p:cNvPr id="19" name="Content Placeholder 70" descr="a.tiff"/>
          <p:cNvPicPr>
            <a:picLocks noChangeAspect="1"/>
          </p:cNvPicPr>
          <p:nvPr/>
        </p:nvPicPr>
        <p:blipFill>
          <a:blip r:embed="rId5"/>
          <a:srcRect l="-16336" r="-16336"/>
          <a:stretch>
            <a:fillRect/>
          </a:stretch>
        </p:blipFill>
        <p:spPr bwMode="auto">
          <a:xfrm>
            <a:off x="228600" y="3133165"/>
            <a:ext cx="3657600" cy="193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0" name="Object 2"/>
          <p:cNvGraphicFramePr>
            <a:graphicFrameLocks noChangeAspect="1"/>
          </p:cNvGraphicFramePr>
          <p:nvPr/>
        </p:nvGraphicFramePr>
        <p:xfrm>
          <a:off x="12483" y="5410200"/>
          <a:ext cx="4559517" cy="499977"/>
        </p:xfrm>
        <a:graphic>
          <a:graphicData uri="http://schemas.openxmlformats.org/presentationml/2006/ole">
            <p:oleObj spid="_x0000_s59394" name="Equation" r:id="rId6" imgW="2667000" imgH="29210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85800" y="6248400"/>
            <a:ext cx="807294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+mn-lt"/>
              </a:rPr>
              <a:t>Energy and Persistence Conquer All Things (Franklin)</a:t>
            </a:r>
            <a:endParaRPr lang="en-US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2590800"/>
            <a:ext cx="4393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+mn-lt"/>
              </a:rPr>
              <a:t>Diffusive shock acceleration</a:t>
            </a:r>
            <a:endParaRPr lang="en-US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00600" y="3741003"/>
            <a:ext cx="421140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  <a:latin typeface="+mn-lt"/>
              </a:rPr>
              <a:t>Observe in interplanetary,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+mn-lt"/>
              </a:rPr>
              <a:t> interstellar media</a:t>
            </a:r>
          </a:p>
          <a:p>
            <a:pPr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  <a:latin typeface="+mn-lt"/>
              </a:rPr>
              <a:t>Much more complicated</a:t>
            </a:r>
          </a:p>
          <a:p>
            <a:pPr lvl="1">
              <a:buFont typeface="Arial"/>
              <a:buChar char="•"/>
            </a:pPr>
            <a:r>
              <a:rPr lang="en-US" sz="1800" dirty="0" smtClean="0">
                <a:latin typeface="Arial"/>
                <a:cs typeface="Arial"/>
              </a:rPr>
              <a:t>mediation</a:t>
            </a:r>
          </a:p>
          <a:p>
            <a:pPr lvl="1">
              <a:buFont typeface="Arial"/>
              <a:buChar char="•"/>
            </a:pPr>
            <a:r>
              <a:rPr lang="en-US" sz="1800" dirty="0" smtClean="0">
                <a:latin typeface="Arial"/>
                <a:cs typeface="Arial"/>
              </a:rPr>
              <a:t>escape</a:t>
            </a:r>
          </a:p>
          <a:p>
            <a:pPr lvl="1">
              <a:buFont typeface="Arial"/>
              <a:buChar char="•"/>
            </a:pPr>
            <a:r>
              <a:rPr lang="en-US" sz="1800" dirty="0" smtClean="0">
                <a:latin typeface="Arial"/>
                <a:cs typeface="Arial"/>
              </a:rPr>
              <a:t>time-dependence</a:t>
            </a:r>
            <a:endParaRPr lang="en-US"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US" dirty="0" err="1" smtClean="0"/>
              <a:t>Égalité</a:t>
            </a:r>
            <a:r>
              <a:rPr lang="en-US" dirty="0" smtClean="0"/>
              <a:t>, </a:t>
            </a:r>
            <a:r>
              <a:rPr lang="en-US" dirty="0" err="1" smtClean="0"/>
              <a:t>Fraternité</a:t>
            </a:r>
            <a:r>
              <a:rPr lang="en-US" dirty="0" smtClean="0"/>
              <a:t>, </a:t>
            </a:r>
            <a:r>
              <a:rPr lang="en-US" dirty="0" err="1" smtClean="0"/>
              <a:t>Liberté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371600"/>
            <a:ext cx="9296400" cy="4114800"/>
          </a:xfrm>
        </p:spPr>
        <p:txBody>
          <a:bodyPr/>
          <a:lstStyle/>
          <a:p>
            <a:r>
              <a:rPr lang="en-US" sz="2800" dirty="0" smtClean="0"/>
              <a:t>Injection out of thermal plasma</a:t>
            </a:r>
          </a:p>
          <a:p>
            <a:pPr lvl="1"/>
            <a:r>
              <a:rPr lang="en-US" sz="2400" dirty="0" smtClean="0"/>
              <a:t>Depends on mass</a:t>
            </a:r>
            <a:endParaRPr lang="en-US" sz="2800" dirty="0" smtClean="0"/>
          </a:p>
          <a:p>
            <a:r>
              <a:rPr lang="en-US" sz="2800" dirty="0" smtClean="0"/>
              <a:t>Cosmic rays act collectively to create </a:t>
            </a:r>
            <a:r>
              <a:rPr lang="en-US" sz="2800" dirty="0" err="1" smtClean="0"/>
              <a:t>scatterers</a:t>
            </a:r>
            <a:endParaRPr lang="en-US" sz="2800" dirty="0" smtClean="0"/>
          </a:p>
          <a:p>
            <a:pPr lvl="1"/>
            <a:r>
              <a:rPr lang="en-US" sz="2400" dirty="0" smtClean="0"/>
              <a:t>Bootstrap mechanism</a:t>
            </a:r>
          </a:p>
          <a:p>
            <a:r>
              <a:rPr lang="en-US" sz="2800" dirty="0" smtClean="0"/>
              <a:t>What we measure depends crucially upon escape and propagation which is a function of rigidity</a:t>
            </a:r>
          </a:p>
          <a:p>
            <a:pPr lvl="1"/>
            <a:r>
              <a:rPr lang="en-US" sz="2400" dirty="0" err="1" smtClean="0"/>
              <a:t>Heliospheric</a:t>
            </a:r>
            <a:r>
              <a:rPr lang="en-US" sz="2400" dirty="0" smtClean="0"/>
              <a:t> </a:t>
            </a:r>
            <a:r>
              <a:rPr lang="en-US" dirty="0" smtClean="0"/>
              <a:t>termination shock is best laboratory</a:t>
            </a:r>
          </a:p>
          <a:p>
            <a:pPr lvl="1"/>
            <a:r>
              <a:rPr lang="en-US" dirty="0" smtClean="0"/>
              <a:t>Propagation could depend on sign of charge reflecting wave  spectrum</a:t>
            </a:r>
          </a:p>
          <a:p>
            <a:pPr lvl="2"/>
            <a:r>
              <a:rPr lang="en-US" dirty="0" smtClean="0"/>
              <a:t>Positrons slaved </a:t>
            </a:r>
            <a:r>
              <a:rPr lang="en-US" dirty="0" err="1" smtClean="0"/>
              <a:t>tp</a:t>
            </a:r>
            <a:r>
              <a:rPr lang="en-US" dirty="0" smtClean="0"/>
              <a:t> protons which diffuse slower than  electrons?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5BC3-F800-E64C-8F57-DA3EBE530A1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6044624"/>
            <a:ext cx="7848600" cy="5847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Cosmic ray data are improving rapidly</a:t>
            </a:r>
            <a:endParaRPr lang="en-US" sz="32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AF42-C0BC-924F-A49B-367222C8726A}" type="slidenum">
              <a:rPr lang="en-US"/>
              <a:pPr/>
              <a:t>19</a:t>
            </a:fld>
            <a:endParaRPr lang="en-US"/>
          </a:p>
        </p:txBody>
      </p:sp>
      <p:sp>
        <p:nvSpPr>
          <p:cNvPr id="63181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-152400"/>
            <a:ext cx="7772400" cy="914400"/>
          </a:xfrm>
        </p:spPr>
        <p:txBody>
          <a:bodyPr/>
          <a:lstStyle/>
          <a:p>
            <a:r>
              <a:rPr lang="en-US" dirty="0" smtClean="0"/>
              <a:t>Magnetic Bootstrap</a:t>
            </a:r>
            <a:endParaRPr lang="en-US" dirty="0"/>
          </a:p>
        </p:txBody>
      </p:sp>
      <p:sp>
        <p:nvSpPr>
          <p:cNvPr id="6318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76200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500" dirty="0"/>
              <a:t>Alfven waves scatter cosmic rays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Symbol" charset="2"/>
                <a:sym typeface="Symbol" charset="2"/>
              </a:rPr>
              <a:t></a:t>
            </a:r>
            <a:r>
              <a:rPr lang="en-US" sz="2000" dirty="0"/>
              <a:t> ~</a:t>
            </a:r>
            <a:r>
              <a:rPr lang="en-US" sz="2000" dirty="0" smtClean="0"/>
              <a:t> several </a:t>
            </a:r>
            <a:r>
              <a:rPr lang="en-US" sz="2000" dirty="0" err="1" smtClean="0"/>
              <a:t>r</a:t>
            </a:r>
            <a:r>
              <a:rPr lang="en-US" sz="2000" baseline="-25000" dirty="0" err="1" smtClean="0"/>
              <a:t>L</a:t>
            </a:r>
            <a:r>
              <a:rPr lang="en-US" sz="2000" dirty="0" err="1" smtClean="0"/>
              <a:t>(E</a:t>
            </a:r>
            <a:r>
              <a:rPr lang="en-US" sz="2000" dirty="0" smtClean="0"/>
              <a:t>)</a:t>
            </a:r>
            <a:r>
              <a:rPr lang="en-US" sz="1800" dirty="0" smtClean="0"/>
              <a:t> </a:t>
            </a: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D ~ c</a:t>
            </a:r>
            <a:r>
              <a:rPr lang="en-US" sz="2000" dirty="0">
                <a:latin typeface="Symbol" charset="2"/>
                <a:sym typeface="Symbol" charset="2"/>
              </a:rPr>
              <a:t></a:t>
            </a:r>
            <a:r>
              <a:rPr lang="en-US" sz="2000" dirty="0"/>
              <a:t>/</a:t>
            </a:r>
            <a:r>
              <a:rPr lang="en-US" sz="2000" dirty="0" smtClean="0"/>
              <a:t>3; L </a:t>
            </a:r>
            <a:r>
              <a:rPr lang="en-US" sz="2000" dirty="0"/>
              <a:t>~ D/</a:t>
            </a:r>
            <a:r>
              <a:rPr lang="en-US" sz="2000" dirty="0" err="1"/>
              <a:t>u</a:t>
            </a:r>
            <a:r>
              <a:rPr lang="en-US" sz="2000" dirty="0" smtClean="0"/>
              <a:t>  &gt; 100 </a:t>
            </a:r>
            <a:r>
              <a:rPr lang="en-US" sz="2000" dirty="0"/>
              <a:t>E</a:t>
            </a:r>
            <a:r>
              <a:rPr lang="en-US" sz="2000" baseline="-25000" dirty="0"/>
              <a:t>PeV</a:t>
            </a:r>
            <a:r>
              <a:rPr lang="en-US" sz="2000" dirty="0"/>
              <a:t>B</a:t>
            </a:r>
            <a:r>
              <a:rPr lang="en-US" sz="2000" baseline="-25000" dirty="0">
                <a:latin typeface="Symbol" charset="2"/>
                <a:sym typeface="Symbol" charset="2"/>
              </a:rPr>
              <a:t></a:t>
            </a:r>
            <a:r>
              <a:rPr lang="en-US" sz="2000" baseline="-25000" dirty="0"/>
              <a:t>G</a:t>
            </a:r>
            <a:r>
              <a:rPr lang="en-US" sz="2000" baseline="30000" dirty="0"/>
              <a:t>-1</a:t>
            </a:r>
            <a:r>
              <a:rPr lang="en-US" sz="2000" dirty="0"/>
              <a:t>Z</a:t>
            </a:r>
            <a:r>
              <a:rPr lang="en-US" sz="2000" baseline="30000" dirty="0"/>
              <a:t>-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pc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Requires </a:t>
            </a:r>
            <a:r>
              <a:rPr lang="en-US" sz="2000" dirty="0" smtClean="0"/>
              <a:t>magnetic amplification; B &gt; 300 </a:t>
            </a:r>
            <a:r>
              <a:rPr lang="en-US" sz="2000" dirty="0" err="1" smtClean="0">
                <a:latin typeface="Symbol" charset="2"/>
                <a:cs typeface="Symbol" charset="2"/>
              </a:rPr>
              <a:t>m</a:t>
            </a:r>
            <a:r>
              <a:rPr lang="en-US" sz="2000" dirty="0" err="1" smtClean="0"/>
              <a:t>G</a:t>
            </a:r>
            <a:r>
              <a:rPr lang="en-US" sz="2000" dirty="0" smtClean="0"/>
              <a:t>  </a:t>
            </a:r>
            <a:endParaRPr lang="en-US" sz="1800" b="1" dirty="0" smtClean="0"/>
          </a:p>
          <a:p>
            <a:pPr lvl="1">
              <a:lnSpc>
                <a:spcPct val="90000"/>
              </a:lnSpc>
            </a:pPr>
            <a:r>
              <a:rPr lang="en-US" sz="2000" dirty="0"/>
              <a:t>Highest energy cosmic rays stream furthest ahead of</a:t>
            </a:r>
            <a:r>
              <a:rPr lang="en-US" sz="2000" dirty="0" smtClean="0"/>
              <a:t>  shock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Distribution function is highly anisotropic and unstable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>
                <a:solidFill>
                  <a:srgbClr val="FF0802"/>
                </a:solidFill>
              </a:rPr>
              <a:t>Conjecture that magnetic field created at radii ~ 2R by highest energy escaping particles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>
                <a:solidFill>
                  <a:srgbClr val="FF0802"/>
                </a:solidFill>
              </a:rPr>
              <a:t>Cosmic ray pressure dominates magnetic pressure </a:t>
            </a:r>
            <a:r>
              <a:rPr lang="en-US" sz="2000" dirty="0" smtClean="0">
                <a:solidFill>
                  <a:srgbClr val="FF0802"/>
                </a:solidFill>
              </a:rPr>
              <a:t>here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FF0802"/>
                </a:solidFill>
              </a:rPr>
              <a:t>Lower energy particles transmitted downstream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FF0802"/>
                </a:solidFill>
              </a:rPr>
              <a:t>Magnetic field created upstream and locally isotropic </a:t>
            </a:r>
          </a:p>
          <a:p>
            <a:pPr lvl="1">
              <a:lnSpc>
                <a:spcPct val="90000"/>
              </a:lnSpc>
            </a:pPr>
            <a:endParaRPr lang="en-US" sz="1800" b="1" dirty="0" smtClean="0">
              <a:solidFill>
                <a:srgbClr val="FF0802"/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500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00200" y="4495800"/>
            <a:ext cx="6707188" cy="1936750"/>
            <a:chOff x="185" y="2621"/>
            <a:chExt cx="4982" cy="1540"/>
          </a:xfrm>
        </p:grpSpPr>
        <p:sp>
          <p:nvSpPr>
            <p:cNvPr id="631814" name="Line 6"/>
            <p:cNvSpPr>
              <a:spLocks noChangeShapeType="1"/>
            </p:cNvSpPr>
            <p:nvPr/>
          </p:nvSpPr>
          <p:spPr bwMode="auto">
            <a:xfrm>
              <a:off x="4080" y="2640"/>
              <a:ext cx="0" cy="1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815" name="Line 7"/>
            <p:cNvSpPr>
              <a:spLocks noChangeShapeType="1"/>
            </p:cNvSpPr>
            <p:nvPr/>
          </p:nvSpPr>
          <p:spPr bwMode="auto">
            <a:xfrm flipH="1">
              <a:off x="1056" y="3888"/>
              <a:ext cx="30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816" name="Freeform 8"/>
            <p:cNvSpPr>
              <a:spLocks/>
            </p:cNvSpPr>
            <p:nvPr/>
          </p:nvSpPr>
          <p:spPr bwMode="auto">
            <a:xfrm>
              <a:off x="3360" y="2720"/>
              <a:ext cx="720" cy="1168"/>
            </a:xfrm>
            <a:custGeom>
              <a:avLst/>
              <a:gdLst/>
              <a:ahLst/>
              <a:cxnLst>
                <a:cxn ang="0">
                  <a:pos x="1728" y="16"/>
                </a:cxn>
                <a:cxn ang="0">
                  <a:pos x="1008" y="160"/>
                </a:cxn>
                <a:cxn ang="0">
                  <a:pos x="624" y="976"/>
                </a:cxn>
                <a:cxn ang="0">
                  <a:pos x="0" y="1168"/>
                </a:cxn>
              </a:cxnLst>
              <a:rect l="0" t="0" r="r" b="b"/>
              <a:pathLst>
                <a:path w="1728" h="1168">
                  <a:moveTo>
                    <a:pt x="1728" y="16"/>
                  </a:moveTo>
                  <a:cubicBezTo>
                    <a:pt x="1460" y="8"/>
                    <a:pt x="1192" y="0"/>
                    <a:pt x="1008" y="160"/>
                  </a:cubicBezTo>
                  <a:cubicBezTo>
                    <a:pt x="824" y="320"/>
                    <a:pt x="792" y="808"/>
                    <a:pt x="624" y="976"/>
                  </a:cubicBezTo>
                  <a:cubicBezTo>
                    <a:pt x="456" y="1144"/>
                    <a:pt x="228" y="1156"/>
                    <a:pt x="0" y="116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817" name="Freeform 9"/>
            <p:cNvSpPr>
              <a:spLocks/>
            </p:cNvSpPr>
            <p:nvPr/>
          </p:nvSpPr>
          <p:spPr bwMode="auto">
            <a:xfrm>
              <a:off x="2160" y="2912"/>
              <a:ext cx="1920" cy="976"/>
            </a:xfrm>
            <a:custGeom>
              <a:avLst/>
              <a:gdLst/>
              <a:ahLst/>
              <a:cxnLst>
                <a:cxn ang="0">
                  <a:pos x="1728" y="16"/>
                </a:cxn>
                <a:cxn ang="0">
                  <a:pos x="1008" y="160"/>
                </a:cxn>
                <a:cxn ang="0">
                  <a:pos x="624" y="976"/>
                </a:cxn>
                <a:cxn ang="0">
                  <a:pos x="0" y="1168"/>
                </a:cxn>
              </a:cxnLst>
              <a:rect l="0" t="0" r="r" b="b"/>
              <a:pathLst>
                <a:path w="1728" h="1168">
                  <a:moveTo>
                    <a:pt x="1728" y="16"/>
                  </a:moveTo>
                  <a:cubicBezTo>
                    <a:pt x="1460" y="8"/>
                    <a:pt x="1192" y="0"/>
                    <a:pt x="1008" y="160"/>
                  </a:cubicBezTo>
                  <a:cubicBezTo>
                    <a:pt x="824" y="320"/>
                    <a:pt x="792" y="808"/>
                    <a:pt x="624" y="976"/>
                  </a:cubicBezTo>
                  <a:cubicBezTo>
                    <a:pt x="456" y="1144"/>
                    <a:pt x="228" y="1156"/>
                    <a:pt x="0" y="116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818" name="Freeform 10"/>
            <p:cNvSpPr>
              <a:spLocks/>
            </p:cNvSpPr>
            <p:nvPr/>
          </p:nvSpPr>
          <p:spPr bwMode="auto">
            <a:xfrm>
              <a:off x="480" y="3056"/>
              <a:ext cx="3600" cy="832"/>
            </a:xfrm>
            <a:custGeom>
              <a:avLst/>
              <a:gdLst/>
              <a:ahLst/>
              <a:cxnLst>
                <a:cxn ang="0">
                  <a:pos x="1728" y="16"/>
                </a:cxn>
                <a:cxn ang="0">
                  <a:pos x="1008" y="160"/>
                </a:cxn>
                <a:cxn ang="0">
                  <a:pos x="624" y="976"/>
                </a:cxn>
                <a:cxn ang="0">
                  <a:pos x="0" y="1168"/>
                </a:cxn>
              </a:cxnLst>
              <a:rect l="0" t="0" r="r" b="b"/>
              <a:pathLst>
                <a:path w="1728" h="1168">
                  <a:moveTo>
                    <a:pt x="1728" y="16"/>
                  </a:moveTo>
                  <a:cubicBezTo>
                    <a:pt x="1460" y="8"/>
                    <a:pt x="1192" y="0"/>
                    <a:pt x="1008" y="160"/>
                  </a:cubicBezTo>
                  <a:cubicBezTo>
                    <a:pt x="824" y="320"/>
                    <a:pt x="792" y="808"/>
                    <a:pt x="624" y="976"/>
                  </a:cubicBezTo>
                  <a:cubicBezTo>
                    <a:pt x="456" y="1144"/>
                    <a:pt x="228" y="1156"/>
                    <a:pt x="0" y="116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819" name="Text Box 11"/>
            <p:cNvSpPr txBox="1">
              <a:spLocks noChangeArrowheads="1"/>
            </p:cNvSpPr>
            <p:nvPr/>
          </p:nvSpPr>
          <p:spPr bwMode="auto">
            <a:xfrm>
              <a:off x="4310" y="2674"/>
              <a:ext cx="857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P(E) / </a:t>
              </a:r>
              <a:r>
                <a:rPr lang="en-US" sz="1800">
                  <a:latin typeface="Symbol" charset="2"/>
                  <a:sym typeface="Symbol" charset="2"/>
                </a:rPr>
                <a:t></a:t>
              </a:r>
              <a:r>
                <a:rPr lang="en-US" sz="1800">
                  <a:latin typeface="Times New Roman" charset="0"/>
                </a:rPr>
                <a:t>u</a:t>
              </a:r>
              <a:r>
                <a:rPr lang="en-US" sz="1800" baseline="30000">
                  <a:latin typeface="Times New Roman" charset="0"/>
                </a:rPr>
                <a:t>2</a:t>
              </a:r>
              <a:r>
                <a:rPr lang="en-US" sz="1800">
                  <a:latin typeface="Times New Roman" charset="0"/>
                </a:rPr>
                <a:t> </a:t>
              </a:r>
            </a:p>
          </p:txBody>
        </p:sp>
        <p:sp>
          <p:nvSpPr>
            <p:cNvPr id="631820" name="Text Box 12"/>
            <p:cNvSpPr txBox="1">
              <a:spLocks noChangeArrowheads="1"/>
            </p:cNvSpPr>
            <p:nvPr/>
          </p:nvSpPr>
          <p:spPr bwMode="auto">
            <a:xfrm>
              <a:off x="3686" y="3293"/>
              <a:ext cx="45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GeV</a:t>
              </a:r>
            </a:p>
          </p:txBody>
        </p:sp>
        <p:sp>
          <p:nvSpPr>
            <p:cNvPr id="631821" name="Text Box 13"/>
            <p:cNvSpPr txBox="1">
              <a:spLocks noChangeArrowheads="1"/>
            </p:cNvSpPr>
            <p:nvPr/>
          </p:nvSpPr>
          <p:spPr bwMode="auto">
            <a:xfrm>
              <a:off x="3110" y="3293"/>
              <a:ext cx="43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TeV</a:t>
              </a:r>
            </a:p>
          </p:txBody>
        </p:sp>
        <p:sp>
          <p:nvSpPr>
            <p:cNvPr id="631822" name="Text Box 14"/>
            <p:cNvSpPr txBox="1">
              <a:spLocks noChangeArrowheads="1"/>
            </p:cNvSpPr>
            <p:nvPr/>
          </p:nvSpPr>
          <p:spPr bwMode="auto">
            <a:xfrm>
              <a:off x="2276" y="3322"/>
              <a:ext cx="4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PeV</a:t>
              </a:r>
            </a:p>
          </p:txBody>
        </p:sp>
        <p:sp>
          <p:nvSpPr>
            <p:cNvPr id="631823" name="Text Box 15"/>
            <p:cNvSpPr txBox="1">
              <a:spLocks noChangeArrowheads="1"/>
            </p:cNvSpPr>
            <p:nvPr/>
          </p:nvSpPr>
          <p:spPr bwMode="auto">
            <a:xfrm>
              <a:off x="4069" y="2621"/>
              <a:ext cx="349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0.1</a:t>
              </a:r>
            </a:p>
          </p:txBody>
        </p:sp>
        <p:sp>
          <p:nvSpPr>
            <p:cNvPr id="631824" name="Text Box 16"/>
            <p:cNvSpPr txBox="1">
              <a:spLocks noChangeArrowheads="1"/>
            </p:cNvSpPr>
            <p:nvPr/>
          </p:nvSpPr>
          <p:spPr bwMode="auto">
            <a:xfrm>
              <a:off x="4119" y="3245"/>
              <a:ext cx="56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Shock</a:t>
              </a:r>
            </a:p>
          </p:txBody>
        </p:sp>
        <p:sp>
          <p:nvSpPr>
            <p:cNvPr id="631825" name="Text Box 17"/>
            <p:cNvSpPr txBox="1">
              <a:spLocks noChangeArrowheads="1"/>
            </p:cNvSpPr>
            <p:nvPr/>
          </p:nvSpPr>
          <p:spPr bwMode="auto">
            <a:xfrm>
              <a:off x="2629" y="3869"/>
              <a:ext cx="260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X</a:t>
              </a:r>
            </a:p>
          </p:txBody>
        </p:sp>
        <p:sp>
          <p:nvSpPr>
            <p:cNvPr id="631826" name="Line 18"/>
            <p:cNvSpPr>
              <a:spLocks noChangeShapeType="1"/>
            </p:cNvSpPr>
            <p:nvPr/>
          </p:nvSpPr>
          <p:spPr bwMode="auto">
            <a:xfrm>
              <a:off x="912" y="2688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827" name="Line 19"/>
            <p:cNvSpPr>
              <a:spLocks noChangeShapeType="1"/>
            </p:cNvSpPr>
            <p:nvPr/>
          </p:nvSpPr>
          <p:spPr bwMode="auto">
            <a:xfrm>
              <a:off x="912" y="3408"/>
              <a:ext cx="11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828" name="Text Box 20"/>
            <p:cNvSpPr txBox="1">
              <a:spLocks noChangeArrowheads="1"/>
            </p:cNvSpPr>
            <p:nvPr/>
          </p:nvSpPr>
          <p:spPr bwMode="auto">
            <a:xfrm>
              <a:off x="185" y="2770"/>
              <a:ext cx="857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P(E) / </a:t>
              </a:r>
              <a:r>
                <a:rPr lang="en-US" sz="1800">
                  <a:latin typeface="Symbol" charset="2"/>
                  <a:sym typeface="Symbol" charset="2"/>
                </a:rPr>
                <a:t></a:t>
              </a:r>
              <a:r>
                <a:rPr lang="en-US" sz="1800">
                  <a:latin typeface="Times New Roman" charset="0"/>
                </a:rPr>
                <a:t>u</a:t>
              </a:r>
              <a:r>
                <a:rPr lang="en-US" sz="1800" baseline="30000">
                  <a:latin typeface="Times New Roman" charset="0"/>
                </a:rPr>
                <a:t>2</a:t>
              </a:r>
              <a:r>
                <a:rPr lang="en-US" sz="1800">
                  <a:latin typeface="Times New Roman" charset="0"/>
                </a:rPr>
                <a:t> </a:t>
              </a:r>
            </a:p>
          </p:txBody>
        </p:sp>
        <p:sp>
          <p:nvSpPr>
            <p:cNvPr id="631829" name="Text Box 21"/>
            <p:cNvSpPr txBox="1">
              <a:spLocks noChangeArrowheads="1"/>
            </p:cNvSpPr>
            <p:nvPr/>
          </p:nvSpPr>
          <p:spPr bwMode="auto">
            <a:xfrm>
              <a:off x="2004" y="3178"/>
              <a:ext cx="24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E</a:t>
              </a:r>
            </a:p>
          </p:txBody>
        </p:sp>
        <p:sp>
          <p:nvSpPr>
            <p:cNvPr id="631830" name="Freeform 22"/>
            <p:cNvSpPr>
              <a:spLocks/>
            </p:cNvSpPr>
            <p:nvPr/>
          </p:nvSpPr>
          <p:spPr bwMode="auto">
            <a:xfrm>
              <a:off x="1200" y="2717"/>
              <a:ext cx="864" cy="643"/>
            </a:xfrm>
            <a:custGeom>
              <a:avLst/>
              <a:gdLst/>
              <a:ahLst/>
              <a:cxnLst>
                <a:cxn ang="0">
                  <a:pos x="0" y="643"/>
                </a:cxn>
                <a:cxn ang="0">
                  <a:pos x="145" y="547"/>
                </a:cxn>
                <a:cxn ang="0">
                  <a:pos x="218" y="67"/>
                </a:cxn>
                <a:cxn ang="0">
                  <a:pos x="648" y="147"/>
                </a:cxn>
                <a:cxn ang="0">
                  <a:pos x="792" y="531"/>
                </a:cxn>
                <a:cxn ang="0">
                  <a:pos x="864" y="627"/>
                </a:cxn>
              </a:cxnLst>
              <a:rect l="0" t="0" r="r" b="b"/>
              <a:pathLst>
                <a:path w="864" h="643">
                  <a:moveTo>
                    <a:pt x="0" y="643"/>
                  </a:moveTo>
                  <a:cubicBezTo>
                    <a:pt x="24" y="627"/>
                    <a:pt x="109" y="643"/>
                    <a:pt x="145" y="547"/>
                  </a:cubicBezTo>
                  <a:cubicBezTo>
                    <a:pt x="182" y="451"/>
                    <a:pt x="134" y="134"/>
                    <a:pt x="218" y="67"/>
                  </a:cubicBezTo>
                  <a:cubicBezTo>
                    <a:pt x="302" y="0"/>
                    <a:pt x="552" y="70"/>
                    <a:pt x="648" y="147"/>
                  </a:cubicBezTo>
                  <a:cubicBezTo>
                    <a:pt x="744" y="224"/>
                    <a:pt x="756" y="451"/>
                    <a:pt x="792" y="531"/>
                  </a:cubicBezTo>
                  <a:cubicBezTo>
                    <a:pt x="828" y="611"/>
                    <a:pt x="849" y="607"/>
                    <a:pt x="864" y="6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831" name="Text Box 23"/>
            <p:cNvSpPr txBox="1">
              <a:spLocks noChangeArrowheads="1"/>
            </p:cNvSpPr>
            <p:nvPr/>
          </p:nvSpPr>
          <p:spPr bwMode="auto">
            <a:xfrm>
              <a:off x="852" y="3390"/>
              <a:ext cx="151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>
                  <a:latin typeface="Times New Roman" charset="0"/>
                </a:rPr>
                <a:t>GeV      TeV     PeV</a:t>
              </a:r>
            </a:p>
          </p:txBody>
        </p:sp>
        <p:sp>
          <p:nvSpPr>
            <p:cNvPr id="631832" name="Line 24"/>
            <p:cNvSpPr>
              <a:spLocks noChangeShapeType="1"/>
            </p:cNvSpPr>
            <p:nvPr/>
          </p:nvSpPr>
          <p:spPr bwMode="auto">
            <a:xfrm>
              <a:off x="1680" y="2880"/>
              <a:ext cx="1488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467600" cy="762000"/>
          </a:xfrm>
        </p:spPr>
        <p:txBody>
          <a:bodyPr/>
          <a:lstStyle/>
          <a:p>
            <a:r>
              <a:rPr lang="en-US" dirty="0" smtClean="0"/>
              <a:t>Cluster accretion shocks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5181600" cy="5181600"/>
          </a:xfrm>
        </p:spPr>
        <p:txBody>
          <a:bodyPr/>
          <a:lstStyle/>
          <a:p>
            <a:r>
              <a:rPr lang="en-US" sz="2400" dirty="0" smtClean="0"/>
              <a:t>Measured entropy in outer parts of clusters is much greater than gas entropy after </a:t>
            </a:r>
            <a:r>
              <a:rPr lang="en-US" sz="2400" dirty="0" err="1" smtClean="0"/>
              <a:t>reionization</a:t>
            </a:r>
            <a:endParaRPr lang="en-US" sz="2400" dirty="0" smtClean="0"/>
          </a:p>
          <a:p>
            <a:pPr lvl="1"/>
            <a:r>
              <a:rPr lang="en-US" sz="1800" dirty="0" smtClean="0">
                <a:latin typeface="Symbol" charset="2"/>
                <a:cs typeface="Symbol" charset="2"/>
              </a:rPr>
              <a:t>D</a:t>
            </a:r>
            <a:r>
              <a:rPr lang="en-US" sz="1800" dirty="0" smtClean="0"/>
              <a:t>S &gt; 10 </a:t>
            </a:r>
            <a:r>
              <a:rPr lang="en-US" sz="1800" dirty="0" err="1" smtClean="0"/>
              <a:t>k</a:t>
            </a:r>
            <a:r>
              <a:rPr lang="en-US" sz="1800" dirty="0" smtClean="0"/>
              <a:t>?</a:t>
            </a:r>
          </a:p>
          <a:p>
            <a:r>
              <a:rPr lang="en-US" sz="2400" dirty="0" smtClean="0"/>
              <a:t>Requires strong accretion shock</a:t>
            </a:r>
          </a:p>
          <a:p>
            <a:pPr lvl="1"/>
            <a:r>
              <a:rPr lang="en-US" sz="2000" dirty="0" smtClean="0"/>
              <a:t>Arise in simulations </a:t>
            </a:r>
          </a:p>
          <a:p>
            <a:pPr lvl="1"/>
            <a:r>
              <a:rPr lang="en-US" sz="2000" dirty="0" smtClean="0"/>
              <a:t>M can be as large as 100</a:t>
            </a:r>
          </a:p>
          <a:p>
            <a:r>
              <a:rPr lang="en-US" sz="2400" dirty="0" smtClean="0"/>
              <a:t>A candidate site for UHECR acceleration</a:t>
            </a:r>
          </a:p>
          <a:p>
            <a:pPr lvl="1"/>
            <a:r>
              <a:rPr lang="en-US" sz="2000" dirty="0" smtClean="0"/>
              <a:t>Needs to be Fe!</a:t>
            </a:r>
          </a:p>
          <a:p>
            <a:pPr lvl="1"/>
            <a:r>
              <a:rPr lang="en-US" sz="2000" dirty="0" smtClean="0"/>
              <a:t>Also jets, </a:t>
            </a:r>
            <a:r>
              <a:rPr lang="en-US" sz="2000" dirty="0" err="1" smtClean="0"/>
              <a:t>GRBs</a:t>
            </a:r>
            <a:r>
              <a:rPr lang="en-US" sz="2000" dirty="0" smtClean="0"/>
              <a:t>, </a:t>
            </a:r>
            <a:r>
              <a:rPr lang="en-US" sz="2000" dirty="0" err="1" smtClean="0"/>
              <a:t>milliscond</a:t>
            </a:r>
            <a:r>
              <a:rPr lang="en-US" sz="2000" dirty="0" smtClean="0"/>
              <a:t> </a:t>
            </a:r>
            <a:r>
              <a:rPr lang="en-US" sz="2000" dirty="0" err="1" smtClean="0"/>
              <a:t>magnetars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04CD-93D4-D147-8F3A-980B0737F5BC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3352800"/>
            <a:ext cx="3810000" cy="2590800"/>
          </a:xfrm>
          <a:prstGeom prst="rect">
            <a:avLst/>
          </a:prstGeom>
        </p:spPr>
      </p:pic>
      <p:pic>
        <p:nvPicPr>
          <p:cNvPr id="10" name="Picture 9" descr="Screen shot 2011-08-03 at 11.02.2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838200"/>
            <a:ext cx="4038600" cy="18435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0" y="4873823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r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172200" y="762000"/>
            <a:ext cx="154090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Simionescu</a:t>
            </a:r>
            <a:r>
              <a:rPr lang="en-US" sz="1600" dirty="0" smtClean="0"/>
              <a:t> et al</a:t>
            </a:r>
          </a:p>
          <a:p>
            <a:r>
              <a:rPr lang="en-US" sz="1600" dirty="0" err="1" smtClean="0"/>
              <a:t>Perseus</a:t>
            </a:r>
            <a:r>
              <a:rPr lang="en-US" sz="1600" dirty="0" smtClean="0"/>
              <a:t> cluster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4800" y="2819400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r</a:t>
            </a:r>
            <a:endParaRPr lang="en-US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8686800" y="15518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8686800" y="190500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8686800" y="220980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14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8686800" y="24662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13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8686800" y="121920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17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8686800" y="866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18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8522473" y="381000"/>
            <a:ext cx="697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S</a:t>
            </a:r>
            <a:r>
              <a:rPr lang="en-US" sz="1800" baseline="-25000" dirty="0" err="1" smtClean="0"/>
              <a:t>gas</a:t>
            </a:r>
            <a:r>
              <a:rPr lang="en-US" sz="1800" dirty="0" err="1" smtClean="0"/>
              <a:t>/k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err="1" smtClean="0"/>
              <a:t>Что</a:t>
            </a:r>
            <a:r>
              <a:rPr lang="en-US" dirty="0" smtClean="0"/>
              <a:t> </a:t>
            </a:r>
            <a:r>
              <a:rPr lang="en-US" dirty="0" err="1" smtClean="0"/>
              <a:t>делать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800600"/>
          </a:xfrm>
        </p:spPr>
        <p:txBody>
          <a:bodyPr/>
          <a:lstStyle/>
          <a:p>
            <a:r>
              <a:rPr lang="en-US" dirty="0" err="1" smtClean="0"/>
              <a:t>Unipolar</a:t>
            </a:r>
            <a:r>
              <a:rPr lang="en-US" dirty="0" smtClean="0"/>
              <a:t> Induction</a:t>
            </a:r>
          </a:p>
          <a:p>
            <a:pPr lvl="1"/>
            <a:r>
              <a:rPr lang="en-US" dirty="0" smtClean="0"/>
              <a:t>Current closure, Crab pulsar wind, jets, BH imaging</a:t>
            </a:r>
          </a:p>
          <a:p>
            <a:r>
              <a:rPr lang="en-US" dirty="0" smtClean="0"/>
              <a:t>Reconnection</a:t>
            </a:r>
          </a:p>
          <a:p>
            <a:pPr lvl="1"/>
            <a:r>
              <a:rPr lang="en-US" dirty="0" smtClean="0"/>
              <a:t>Experiment, observation, simulation</a:t>
            </a:r>
          </a:p>
          <a:p>
            <a:r>
              <a:rPr lang="en-US" dirty="0" smtClean="0"/>
              <a:t>Shocks</a:t>
            </a:r>
          </a:p>
          <a:p>
            <a:pPr lvl="1"/>
            <a:r>
              <a:rPr lang="en-US" dirty="0" smtClean="0"/>
              <a:t>Termination shock, supernova remnants</a:t>
            </a:r>
          </a:p>
          <a:p>
            <a:pPr lvl="1"/>
            <a:r>
              <a:rPr lang="en-US" dirty="0" smtClean="0"/>
              <a:t>Chandra, JVLA, </a:t>
            </a:r>
            <a:r>
              <a:rPr lang="en-US" dirty="0" err="1" smtClean="0"/>
              <a:t>NuSTAR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Propagation</a:t>
            </a:r>
          </a:p>
          <a:p>
            <a:r>
              <a:rPr lang="en-US" dirty="0" err="1" smtClean="0">
                <a:latin typeface="Symbol" charset="2"/>
                <a:cs typeface="Symbol" charset="2"/>
              </a:rPr>
              <a:t>n</a:t>
            </a:r>
            <a:r>
              <a:rPr lang="en-US" dirty="0" smtClean="0"/>
              <a:t> messengers, detectors…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Denver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5BC3-F800-E64C-8F57-DA3EBE530A1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 dirty="0" smtClean="0"/>
              <a:t>Imaging a Black Hole?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953000"/>
          </a:xfrm>
        </p:spPr>
        <p:txBody>
          <a:bodyPr/>
          <a:lstStyle/>
          <a:p>
            <a:r>
              <a:rPr lang="en-US" dirty="0" smtClean="0"/>
              <a:t>For M87 and Galactic Center, </a:t>
            </a:r>
          </a:p>
          <a:p>
            <a:pPr lvl="1"/>
            <a:r>
              <a:rPr lang="en-US" dirty="0" smtClean="0"/>
              <a:t>2m ~10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 </a:t>
            </a:r>
            <a:r>
              <a:rPr lang="en-US" dirty="0" err="1" smtClean="0"/>
              <a:t>arcsec</a:t>
            </a:r>
            <a:r>
              <a:rPr lang="en-US" dirty="0" smtClean="0"/>
              <a:t> ~ 300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/R</a:t>
            </a:r>
            <a:r>
              <a:rPr lang="en-US" baseline="-25000" dirty="0" smtClean="0"/>
              <a:t>E</a:t>
            </a:r>
          </a:p>
          <a:p>
            <a:r>
              <a:rPr lang="en-US" dirty="0" smtClean="0"/>
              <a:t>Event Horizon Telescope (</a:t>
            </a:r>
            <a:r>
              <a:rPr lang="en-US" dirty="0" err="1" smtClean="0"/>
              <a:t>Doeleman</a:t>
            </a:r>
            <a:r>
              <a:rPr lang="en-US" dirty="0" smtClean="0"/>
              <a:t> et al) </a:t>
            </a:r>
          </a:p>
          <a:p>
            <a:pPr lvl="1"/>
            <a:r>
              <a:rPr lang="en-US" dirty="0" smtClean="0"/>
              <a:t>ALMA VLBI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 v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Ginzburg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CE944-D750-3E49-A445-DDBFB4D7BD2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grpSp>
        <p:nvGrpSpPr>
          <p:cNvPr id="7" name="Group 8"/>
          <p:cNvGrpSpPr/>
          <p:nvPr/>
        </p:nvGrpSpPr>
        <p:grpSpPr>
          <a:xfrm>
            <a:off x="152400" y="3429000"/>
            <a:ext cx="5410200" cy="3352800"/>
            <a:chOff x="457200" y="2209800"/>
            <a:chExt cx="4114800" cy="2743200"/>
          </a:xfrm>
        </p:grpSpPr>
        <p:pic>
          <p:nvPicPr>
            <p:cNvPr id="10" name="Picture 9" descr="1005-ALMA-radio-telescope_full_60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2209800"/>
              <a:ext cx="4114800" cy="27432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3581400" y="2419290"/>
              <a:ext cx="902811" cy="377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ALMA</a:t>
              </a:r>
              <a:endParaRPr lang="en-US" dirty="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576" y="3429000"/>
            <a:ext cx="6995424" cy="3378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10200" y="3028890"/>
            <a:ext cx="26991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Dexter, McKinney, </a:t>
            </a:r>
            <a:r>
              <a:rPr lang="en-US" sz="2000" i="1" dirty="0" err="1" smtClean="0"/>
              <a:t>Agol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GB" dirty="0" smtClean="0"/>
              <a:t>The Accelerating Universe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066800"/>
            <a:ext cx="5334000" cy="5105400"/>
          </a:xfrm>
        </p:spPr>
        <p:txBody>
          <a:bodyPr/>
          <a:lstStyle/>
          <a:p>
            <a:r>
              <a:rPr lang="en-US" sz="2800" dirty="0" smtClean="0"/>
              <a:t>Cosmic ray physics is the  mother of particle physics</a:t>
            </a:r>
          </a:p>
          <a:p>
            <a:pPr lvl="1"/>
            <a:r>
              <a:rPr lang="en-US" sz="2400" dirty="0" smtClean="0"/>
              <a:t>Positron, </a:t>
            </a:r>
            <a:r>
              <a:rPr lang="en-US" sz="2400" dirty="0" err="1" smtClean="0"/>
              <a:t>pion</a:t>
            </a:r>
            <a:r>
              <a:rPr lang="en-US" sz="2400" dirty="0" smtClean="0"/>
              <a:t>, </a:t>
            </a:r>
            <a:r>
              <a:rPr lang="en-US" sz="2400" dirty="0" err="1" smtClean="0"/>
              <a:t>muon</a:t>
            </a:r>
            <a:r>
              <a:rPr lang="en-US" sz="2400" dirty="0" smtClean="0"/>
              <a:t>, </a:t>
            </a:r>
            <a:r>
              <a:rPr lang="en-US" sz="2400" dirty="0" err="1" smtClean="0"/>
              <a:t>kaon</a:t>
            </a:r>
            <a:endParaRPr lang="en-US" sz="2400" dirty="0" smtClean="0"/>
          </a:p>
          <a:p>
            <a:r>
              <a:rPr lang="en-US" sz="2800" dirty="0" smtClean="0"/>
              <a:t>Dark matter may be identified below, on or above ground</a:t>
            </a:r>
          </a:p>
          <a:p>
            <a:pPr lvl="1"/>
            <a:r>
              <a:rPr lang="en-US" sz="2400" dirty="0" smtClean="0"/>
              <a:t>Exciting race</a:t>
            </a:r>
          </a:p>
          <a:p>
            <a:r>
              <a:rPr lang="en-US" sz="2800" dirty="0" smtClean="0"/>
              <a:t>Many new cosmic ray investigations </a:t>
            </a:r>
          </a:p>
          <a:p>
            <a:pPr lvl="1"/>
            <a:r>
              <a:rPr lang="en-US" sz="2400" dirty="0" smtClean="0"/>
              <a:t>Information rich field with      rich discovery potential</a:t>
            </a:r>
            <a:endParaRPr lang="en-US" sz="2400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vi 2012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Denver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A2505-8B8B-884E-BEAD-B0D1DD7E8D54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955" y="3733800"/>
            <a:ext cx="3979046" cy="236220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802367"/>
            <a:ext cx="3657600" cy="270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7.1|26.1|19.2|25.|5.2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12134</TotalTime>
  <Words>1537</Words>
  <Application>Microsoft Macintosh PowerPoint</Application>
  <PresentationFormat>On-screen Show (4:3)</PresentationFormat>
  <Paragraphs>356</Paragraphs>
  <Slides>23</Slides>
  <Notes>12</Notes>
  <HiddenSlides>0</HiddenSlides>
  <MMClips>3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Blank Presentation</vt:lpstr>
      <vt:lpstr>Equation</vt:lpstr>
      <vt:lpstr>The Accelerating Universe</vt:lpstr>
      <vt:lpstr>Greed is Good?</vt:lpstr>
      <vt:lpstr>“Give me liberty or give me death”</vt:lpstr>
      <vt:lpstr>The Rule of Law?</vt:lpstr>
      <vt:lpstr>Velvet Revolution?</vt:lpstr>
      <vt:lpstr>Compute 3D Electrodynamic Models</vt:lpstr>
      <vt:lpstr>(Re)connection</vt:lpstr>
      <vt:lpstr>Macro and Micro</vt:lpstr>
      <vt:lpstr>Particle drifts and current </vt:lpstr>
      <vt:lpstr>Slide 10</vt:lpstr>
      <vt:lpstr>Crab Nebula</vt:lpstr>
      <vt:lpstr>Crab Pulsar</vt:lpstr>
      <vt:lpstr>Flaring behavior</vt:lpstr>
      <vt:lpstr>Electrodynamical implications</vt:lpstr>
      <vt:lpstr>Extreme particle acceleration?</vt:lpstr>
      <vt:lpstr>Feeling the pinch?</vt:lpstr>
      <vt:lpstr>Stochastic Acceleration</vt:lpstr>
      <vt:lpstr>Égalité, Fraternité, Liberté</vt:lpstr>
      <vt:lpstr>Magnetic Bootstrap</vt:lpstr>
      <vt:lpstr>Cluster accretion shocks</vt:lpstr>
      <vt:lpstr>Что делать</vt:lpstr>
      <vt:lpstr>Imaging a Black Hole?</vt:lpstr>
      <vt:lpstr>The Accelerating Universe</vt:lpstr>
    </vt:vector>
  </TitlesOfParts>
  <Manager/>
  <Company>Roger Blandford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Developments in Plasma Astrophysics </dc:title>
  <dc:subject/>
  <dc:creator>Roger Blandford</dc:creator>
  <cp:keywords/>
  <dc:description/>
  <cp:lastModifiedBy>Roger  Blandford</cp:lastModifiedBy>
  <cp:revision>156</cp:revision>
  <dcterms:created xsi:type="dcterms:W3CDTF">2012-07-04T14:32:57Z</dcterms:created>
  <dcterms:modified xsi:type="dcterms:W3CDTF">2012-07-04T14:34:53Z</dcterms:modified>
  <cp:category/>
</cp:coreProperties>
</file>